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79" r:id="rId4"/>
    <p:sldId id="280" r:id="rId5"/>
    <p:sldId id="281" r:id="rId6"/>
    <p:sldId id="258" r:id="rId7"/>
    <p:sldId id="259" r:id="rId8"/>
    <p:sldId id="275" r:id="rId9"/>
    <p:sldId id="260" r:id="rId10"/>
    <p:sldId id="276" r:id="rId11"/>
    <p:sldId id="261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69112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Mishra" userId="02cc7303a49b2ecf" providerId="LiveId" clId="{76598163-511D-45D9-8632-AAC5F0A70986}"/>
    <pc:docChg chg="undo custSel modSld">
      <pc:chgData name="Sahil Mishra" userId="02cc7303a49b2ecf" providerId="LiveId" clId="{76598163-511D-45D9-8632-AAC5F0A70986}" dt="2024-03-09T17:10:56.724" v="212" actId="1076"/>
      <pc:docMkLst>
        <pc:docMk/>
      </pc:docMkLst>
      <pc:sldChg chg="modSp mod">
        <pc:chgData name="Sahil Mishra" userId="02cc7303a49b2ecf" providerId="LiveId" clId="{76598163-511D-45D9-8632-AAC5F0A70986}" dt="2024-03-09T16:47:37.112" v="9" actId="27636"/>
        <pc:sldMkLst>
          <pc:docMk/>
          <pc:sldMk cId="0" sldId="256"/>
        </pc:sldMkLst>
        <pc:spChg chg="mod">
          <ac:chgData name="Sahil Mishra" userId="02cc7303a49b2ecf" providerId="LiveId" clId="{76598163-511D-45D9-8632-AAC5F0A70986}" dt="2024-03-09T16:47:37.112" v="9" actId="27636"/>
          <ac:spMkLst>
            <pc:docMk/>
            <pc:sldMk cId="0" sldId="256"/>
            <ac:spMk id="3" creationId="{00000000-0000-0000-0000-000000000000}"/>
          </ac:spMkLst>
        </pc:spChg>
        <pc:picChg chg="mod">
          <ac:chgData name="Sahil Mishra" userId="02cc7303a49b2ecf" providerId="LiveId" clId="{76598163-511D-45D9-8632-AAC5F0A70986}" dt="2024-03-09T16:47:02.877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Sahil Mishra" userId="02cc7303a49b2ecf" providerId="LiveId" clId="{76598163-511D-45D9-8632-AAC5F0A70986}" dt="2024-03-09T16:50:03.414" v="37" actId="27636"/>
        <pc:sldMkLst>
          <pc:docMk/>
          <pc:sldMk cId="0" sldId="257"/>
        </pc:sldMkLst>
        <pc:spChg chg="mod">
          <ac:chgData name="Sahil Mishra" userId="02cc7303a49b2ecf" providerId="LiveId" clId="{76598163-511D-45D9-8632-AAC5F0A70986}" dt="2024-03-09T16:47:45.258" v="10" actId="1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0:03.414" v="37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4:57.640" v="100" actId="1076"/>
        <pc:sldMkLst>
          <pc:docMk/>
          <pc:sldMk cId="0" sldId="258"/>
        </pc:sldMkLst>
        <pc:spChg chg="mod">
          <ac:chgData name="Sahil Mishra" userId="02cc7303a49b2ecf" providerId="LiveId" clId="{76598163-511D-45D9-8632-AAC5F0A70986}" dt="2024-03-09T16:51:57.415" v="63" actId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4:57.640" v="100" actId="1076"/>
          <ac:spMkLst>
            <pc:docMk/>
            <pc:sldMk cId="0" sldId="258"/>
            <ac:spMk id="5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6:54:52.325" v="99" actId="14100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6:55:03.369" v="101" actId="115"/>
        <pc:sldMkLst>
          <pc:docMk/>
          <pc:sldMk cId="0" sldId="259"/>
        </pc:sldMkLst>
        <pc:spChg chg="mod">
          <ac:chgData name="Sahil Mishra" userId="02cc7303a49b2ecf" providerId="LiveId" clId="{76598163-511D-45D9-8632-AAC5F0A70986}" dt="2024-03-09T16:55:03.369" v="101" actId="115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5:32.608" v="108" actId="115"/>
        <pc:sldMkLst>
          <pc:docMk/>
          <pc:sldMk cId="0" sldId="260"/>
        </pc:sldMkLst>
        <pc:spChg chg="mod">
          <ac:chgData name="Sahil Mishra" userId="02cc7303a49b2ecf" providerId="LiveId" clId="{76598163-511D-45D9-8632-AAC5F0A70986}" dt="2024-03-09T16:55:32.608" v="108" actId="115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7:42.634" v="116" actId="115"/>
        <pc:sldMkLst>
          <pc:docMk/>
          <pc:sldMk cId="0" sldId="261"/>
        </pc:sldMkLst>
        <pc:spChg chg="mod">
          <ac:chgData name="Sahil Mishra" userId="02cc7303a49b2ecf" providerId="LiveId" clId="{76598163-511D-45D9-8632-AAC5F0A70986}" dt="2024-03-09T16:55:54.429" v="112" actId="115"/>
          <ac:spMkLst>
            <pc:docMk/>
            <pc:sldMk cId="0" sldId="261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6:57:42.634" v="116" actId="115"/>
          <ac:graphicFrameMkLst>
            <pc:docMk/>
            <pc:sldMk cId="0" sldId="261"/>
            <ac:graphicFrameMk id="4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0:54.498" v="149" actId="14100"/>
        <pc:sldMkLst>
          <pc:docMk/>
          <pc:sldMk cId="0" sldId="262"/>
        </pc:sldMkLst>
        <pc:spChg chg="mod">
          <ac:chgData name="Sahil Mishra" userId="02cc7303a49b2ecf" providerId="LiveId" clId="{76598163-511D-45D9-8632-AAC5F0A70986}" dt="2024-03-09T17:00:44.923" v="147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0:51.198" v="148" actId="1076"/>
          <ac:spMkLst>
            <pc:docMk/>
            <pc:sldMk cId="0" sldId="262"/>
            <ac:spMk id="3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0:54.498" v="149" actId="14100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2:14.812" v="152" actId="115"/>
        <pc:sldMkLst>
          <pc:docMk/>
          <pc:sldMk cId="0" sldId="263"/>
        </pc:sldMkLst>
        <pc:spChg chg="mod">
          <ac:chgData name="Sahil Mishra" userId="02cc7303a49b2ecf" providerId="LiveId" clId="{76598163-511D-45D9-8632-AAC5F0A70986}" dt="2024-03-09T17:01:17.786" v="150" actId="115"/>
          <ac:spMkLst>
            <pc:docMk/>
            <pc:sldMk cId="0" sldId="263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2:14.812" v="152" actId="115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2:44.002" v="156" actId="2711"/>
        <pc:sldMkLst>
          <pc:docMk/>
          <pc:sldMk cId="0" sldId="264"/>
        </pc:sldMkLst>
        <pc:spChg chg="mod">
          <ac:chgData name="Sahil Mishra" userId="02cc7303a49b2ecf" providerId="LiveId" clId="{76598163-511D-45D9-8632-AAC5F0A70986}" dt="2024-03-09T17:02:34.042" v="153" actId="11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2:44.002" v="156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2:56.454" v="159" actId="115"/>
        <pc:sldMkLst>
          <pc:docMk/>
          <pc:sldMk cId="0" sldId="265"/>
        </pc:sldMkLst>
        <pc:spChg chg="mod">
          <ac:chgData name="Sahil Mishra" userId="02cc7303a49b2ecf" providerId="LiveId" clId="{76598163-511D-45D9-8632-AAC5F0A70986}" dt="2024-03-09T17:02:56.454" v="159" actId="115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2:53.961" v="158" actId="115"/>
          <ac:graphicFrameMkLst>
            <pc:docMk/>
            <pc:sldMk cId="0" sldId="265"/>
            <ac:graphicFrameMk id="4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3:52.395" v="163" actId="2711"/>
        <pc:sldMkLst>
          <pc:docMk/>
          <pc:sldMk cId="0" sldId="266"/>
        </pc:sldMkLst>
        <pc:spChg chg="mod">
          <ac:chgData name="Sahil Mishra" userId="02cc7303a49b2ecf" providerId="LiveId" clId="{76598163-511D-45D9-8632-AAC5F0A70986}" dt="2024-03-09T17:03:37.980" v="160" actId="115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3:52.395" v="163" actId="2711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4:29.320" v="168"/>
        <pc:sldMkLst>
          <pc:docMk/>
          <pc:sldMk cId="0" sldId="267"/>
        </pc:sldMkLst>
        <pc:spChg chg="mod">
          <ac:chgData name="Sahil Mishra" userId="02cc7303a49b2ecf" providerId="LiveId" clId="{76598163-511D-45D9-8632-AAC5F0A70986}" dt="2024-03-09T17:04:00.453" v="164" actId="115"/>
          <ac:spMkLst>
            <pc:docMk/>
            <pc:sldMk cId="0" sldId="267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4:29.320" v="168"/>
          <ac:graphicFrameMkLst>
            <pc:docMk/>
            <pc:sldMk cId="0" sldId="267"/>
            <ac:graphicFrameMk id="4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5:12.374" v="172" actId="2711"/>
        <pc:sldMkLst>
          <pc:docMk/>
          <pc:sldMk cId="0" sldId="268"/>
        </pc:sldMkLst>
        <pc:spChg chg="mod">
          <ac:chgData name="Sahil Mishra" userId="02cc7303a49b2ecf" providerId="LiveId" clId="{76598163-511D-45D9-8632-AAC5F0A70986}" dt="2024-03-09T17:04:58.665" v="169" actId="115"/>
          <ac:spMkLst>
            <pc:docMk/>
            <pc:sldMk cId="0" sldId="268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5:12.374" v="172" actId="2711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5:26.349" v="174" actId="115"/>
        <pc:sldMkLst>
          <pc:docMk/>
          <pc:sldMk cId="0" sldId="269"/>
        </pc:sldMkLst>
        <pc:spChg chg="mod">
          <ac:chgData name="Sahil Mishra" userId="02cc7303a49b2ecf" providerId="LiveId" clId="{76598163-511D-45D9-8632-AAC5F0A70986}" dt="2024-03-09T17:05:26.349" v="174" actId="115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6:40.259" v="184" actId="1076"/>
        <pc:sldMkLst>
          <pc:docMk/>
          <pc:sldMk cId="0" sldId="270"/>
        </pc:sldMkLst>
        <pc:spChg chg="mod">
          <ac:chgData name="Sahil Mishra" userId="02cc7303a49b2ecf" providerId="LiveId" clId="{76598163-511D-45D9-8632-AAC5F0A70986}" dt="2024-03-09T17:06:08.172" v="178" actId="255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6:40.259" v="184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6:59.438" v="187" actId="2711"/>
        <pc:sldMkLst>
          <pc:docMk/>
          <pc:sldMk cId="0" sldId="271"/>
        </pc:sldMkLst>
        <pc:spChg chg="mod">
          <ac:chgData name="Sahil Mishra" userId="02cc7303a49b2ecf" providerId="LiveId" clId="{76598163-511D-45D9-8632-AAC5F0A70986}" dt="2024-03-09T17:06:51.994" v="185" actId="115"/>
          <ac:spMkLst>
            <pc:docMk/>
            <pc:sldMk cId="0" sldId="271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6:59.438" v="187" actId="2711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08:11.701" v="192" actId="1076"/>
        <pc:sldMkLst>
          <pc:docMk/>
          <pc:sldMk cId="0" sldId="272"/>
        </pc:sldMkLst>
        <pc:spChg chg="mod">
          <ac:chgData name="Sahil Mishra" userId="02cc7303a49b2ecf" providerId="LiveId" clId="{76598163-511D-45D9-8632-AAC5F0A70986}" dt="2024-03-09T17:07:52.647" v="188" actId="115"/>
          <ac:spMkLst>
            <pc:docMk/>
            <pc:sldMk cId="0" sldId="272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08:11.701" v="192" actId="1076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7:08:24.854" v="194" actId="115"/>
        <pc:sldMkLst>
          <pc:docMk/>
          <pc:sldMk cId="0" sldId="273"/>
        </pc:sldMkLst>
        <pc:spChg chg="mod">
          <ac:chgData name="Sahil Mishra" userId="02cc7303a49b2ecf" providerId="LiveId" clId="{76598163-511D-45D9-8632-AAC5F0A70986}" dt="2024-03-09T17:08:19.901" v="193" actId="115"/>
          <ac:spMkLst>
            <pc:docMk/>
            <pc:sldMk cId="0" sldId="273"/>
            <ac:spMk id="2" creationId="{00000000-0000-0000-0000-000000000000}"/>
          </ac:spMkLst>
        </pc:spChg>
        <pc:graphicFrameChg chg="mod">
          <ac:chgData name="Sahil Mishra" userId="02cc7303a49b2ecf" providerId="LiveId" clId="{76598163-511D-45D9-8632-AAC5F0A70986}" dt="2024-03-09T17:08:24.854" v="194" actId="115"/>
          <ac:graphicFrameMkLst>
            <pc:docMk/>
            <pc:sldMk cId="0" sldId="273"/>
            <ac:graphicFrameMk id="4" creationId="{00000000-0000-0000-0000-000000000000}"/>
          </ac:graphicFrameMkLst>
        </pc:graphicFrameChg>
      </pc:sldChg>
      <pc:sldChg chg="modSp mod">
        <pc:chgData name="Sahil Mishra" userId="02cc7303a49b2ecf" providerId="LiveId" clId="{76598163-511D-45D9-8632-AAC5F0A70986}" dt="2024-03-09T17:10:28.970" v="210" actId="115"/>
        <pc:sldMkLst>
          <pc:docMk/>
          <pc:sldMk cId="0" sldId="274"/>
        </pc:sldMkLst>
        <pc:spChg chg="mod">
          <ac:chgData name="Sahil Mishra" userId="02cc7303a49b2ecf" providerId="LiveId" clId="{76598163-511D-45D9-8632-AAC5F0A70986}" dt="2024-03-09T17:10:28.970" v="210" actId="115"/>
          <ac:spMkLst>
            <pc:docMk/>
            <pc:sldMk cId="0" sldId="274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7:10:26.113" v="209" actId="1076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5:28.707" v="107" actId="20577"/>
        <pc:sldMkLst>
          <pc:docMk/>
          <pc:sldMk cId="0" sldId="275"/>
        </pc:sldMkLst>
        <pc:spChg chg="mod">
          <ac:chgData name="Sahil Mishra" userId="02cc7303a49b2ecf" providerId="LiveId" clId="{76598163-511D-45D9-8632-AAC5F0A70986}" dt="2024-03-09T16:55:08.894" v="102" actId="115"/>
          <ac:spMkLst>
            <pc:docMk/>
            <pc:sldMk cId="0" sldId="275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5:28.707" v="107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5:48.891" v="111" actId="1076"/>
        <pc:sldMkLst>
          <pc:docMk/>
          <pc:sldMk cId="0" sldId="276"/>
        </pc:sldMkLst>
        <pc:spChg chg="mod">
          <ac:chgData name="Sahil Mishra" userId="02cc7303a49b2ecf" providerId="LiveId" clId="{76598163-511D-45D9-8632-AAC5F0A70986}" dt="2024-03-09T16:55:42.163" v="109" actId="115"/>
          <ac:spMkLst>
            <pc:docMk/>
            <pc:sldMk cId="0" sldId="276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5:48.891" v="111" actId="1076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8:02.385" v="118" actId="1076"/>
        <pc:sldMkLst>
          <pc:docMk/>
          <pc:sldMk cId="0" sldId="277"/>
        </pc:sldMkLst>
        <pc:spChg chg="mod">
          <ac:chgData name="Sahil Mishra" userId="02cc7303a49b2ecf" providerId="LiveId" clId="{76598163-511D-45D9-8632-AAC5F0A70986}" dt="2024-03-09T16:56:31.138" v="113" actId="115"/>
          <ac:spMkLst>
            <pc:docMk/>
            <pc:sldMk cId="0" sldId="277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8:02.385" v="118" actId="1076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0:34.597" v="42" actId="115"/>
        <pc:sldMkLst>
          <pc:docMk/>
          <pc:sldMk cId="0" sldId="279"/>
        </pc:sldMkLst>
        <pc:spChg chg="mod">
          <ac:chgData name="Sahil Mishra" userId="02cc7303a49b2ecf" providerId="LiveId" clId="{76598163-511D-45D9-8632-AAC5F0A70986}" dt="2024-03-09T16:50:34.597" v="42" actId="115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0:31.887" v="41" actId="14100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0:58.003" v="45" actId="1076"/>
        <pc:sldMkLst>
          <pc:docMk/>
          <pc:sldMk cId="0" sldId="280"/>
        </pc:sldMkLst>
        <pc:spChg chg="mod">
          <ac:chgData name="Sahil Mishra" userId="02cc7303a49b2ecf" providerId="LiveId" clId="{76598163-511D-45D9-8632-AAC5F0A70986}" dt="2024-03-09T16:50:39.548" v="43" actId="115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0:58.003" v="45" actId="1076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Sahil Mishra" userId="02cc7303a49b2ecf" providerId="LiveId" clId="{76598163-511D-45D9-8632-AAC5F0A70986}" dt="2024-03-09T16:51:26.057" v="52" actId="27636"/>
        <pc:sldMkLst>
          <pc:docMk/>
          <pc:sldMk cId="0" sldId="281"/>
        </pc:sldMkLst>
        <pc:spChg chg="mod">
          <ac:chgData name="Sahil Mishra" userId="02cc7303a49b2ecf" providerId="LiveId" clId="{76598163-511D-45D9-8632-AAC5F0A70986}" dt="2024-03-09T16:51:05.976" v="48" actId="27636"/>
          <ac:spMkLst>
            <pc:docMk/>
            <pc:sldMk cId="0" sldId="281"/>
            <ac:spMk id="2" creationId="{00000000-0000-0000-0000-000000000000}"/>
          </ac:spMkLst>
        </pc:spChg>
        <pc:spChg chg="mod">
          <ac:chgData name="Sahil Mishra" userId="02cc7303a49b2ecf" providerId="LiveId" clId="{76598163-511D-45D9-8632-AAC5F0A70986}" dt="2024-03-09T16:51:26.057" v="52" actId="27636"/>
          <ac:spMkLst>
            <pc:docMk/>
            <pc:sldMk cId="0" sldId="281"/>
            <ac:spMk id="3" creationId="{00000000-0000-0000-0000-000000000000}"/>
          </ac:spMkLst>
        </pc:spChg>
      </pc:sldChg>
      <pc:sldChg chg="delSp modSp mod">
        <pc:chgData name="Sahil Mishra" userId="02cc7303a49b2ecf" providerId="LiveId" clId="{76598163-511D-45D9-8632-AAC5F0A70986}" dt="2024-03-09T17:10:56.724" v="212" actId="1076"/>
        <pc:sldMkLst>
          <pc:docMk/>
          <pc:sldMk cId="0" sldId="282"/>
        </pc:sldMkLst>
        <pc:spChg chg="mod">
          <ac:chgData name="Sahil Mishra" userId="02cc7303a49b2ecf" providerId="LiveId" clId="{76598163-511D-45D9-8632-AAC5F0A70986}" dt="2024-03-09T17:10:56.724" v="212" actId="1076"/>
          <ac:spMkLst>
            <pc:docMk/>
            <pc:sldMk cId="0" sldId="282"/>
            <ac:spMk id="2" creationId="{00000000-0000-0000-0000-000000000000}"/>
          </ac:spMkLst>
        </pc:spChg>
        <pc:spChg chg="del">
          <ac:chgData name="Sahil Mishra" userId="02cc7303a49b2ecf" providerId="LiveId" clId="{76598163-511D-45D9-8632-AAC5F0A70986}" dt="2024-03-09T17:10:52.018" v="211" actId="21"/>
          <ac:spMkLst>
            <pc:docMk/>
            <pc:sldMk cId="0" sldId="28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Total%20bike%20purchases%20by%20gender.csv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PRODUCT_LINE_WISE_TOTAL_REVENUE.csv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Brand_Wise_Total_Sales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Top%2010%20most%20common%20job%20titles%20among%20customer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the%20average%20bike-related%20purchases%20between%20different%20genders%20based%20on%20wealth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WEALTH_SEGMENT_WISE_AVG_PURCHASE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the%20average%20bike-related%20purchases%20between%20customers%20who%20own%20a%20car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job%20industry%20categories%20the%20average%20bike-related%20purchases%20for%20different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state%20wise%20bike%20purchases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GENDER%20AND%20WEALTH%20SEGMENT%20WISE%20BIKE%20PURCHASE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SQL%20PROJECT\STATE%20AND%20AVG%20PROPERTY%20WISE%20NO%20OF%20CUSTOMER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u="sng" dirty="0"/>
              <a:t>Total</a:t>
            </a:r>
            <a:r>
              <a:rPr lang="en-US" sz="2000" u="sng" baseline="0" dirty="0"/>
              <a:t> </a:t>
            </a:r>
            <a:r>
              <a:rPr lang="en-US" sz="2000" u="sng" baseline="0" dirty="0">
                <a:latin typeface="Arial Narrow" panose="020B0606020202030204" pitchFamily="34" charset="0"/>
              </a:rPr>
              <a:t>Customers</a:t>
            </a:r>
          </a:p>
        </c:rich>
      </c:tx>
      <c:layout>
        <c:manualLayout>
          <c:xMode val="edge"/>
          <c:yMode val="edge"/>
          <c:x val="0.35003164640686085"/>
          <c:y val="0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2329864584777919"/>
          <c:y val="9.0978641049257514E-2"/>
          <c:w val="0.48971935146525625"/>
          <c:h val="0.80972088958453114"/>
        </c:manualLayout>
      </c:layout>
      <c:pieChart>
        <c:varyColors val="1"/>
        <c:ser>
          <c:idx val="0"/>
          <c:order val="0"/>
          <c:tx>
            <c:strRef>
              <c:f>'Total bike purchases by gender'!$B$1</c:f>
              <c:strCache>
                <c:ptCount val="1"/>
                <c:pt idx="0">
                  <c:v>total_customers</c:v>
                </c:pt>
              </c:strCache>
            </c:strRef>
          </c:tx>
          <c:dPt>
            <c:idx val="0"/>
            <c:explosion val="4"/>
            <c:spPr>
              <a:gradFill rotWithShape="1">
                <a:gsLst>
                  <a:gs pos="0">
                    <a:schemeClr val="accent1">
                      <a:shade val="60000"/>
                    </a:schemeClr>
                  </a:gs>
                  <a:gs pos="33000">
                    <a:schemeClr val="accent1">
                      <a:tint val="86500"/>
                    </a:schemeClr>
                  </a:gs>
                  <a:gs pos="46750">
                    <a:schemeClr val="accent1">
                      <a:tint val="71000"/>
                      <a:satMod val="112000"/>
                    </a:schemeClr>
                  </a:gs>
                  <a:gs pos="53000">
                    <a:schemeClr val="accent1">
                      <a:tint val="71000"/>
                      <a:satMod val="112000"/>
                    </a:schemeClr>
                  </a:gs>
                  <a:gs pos="68000">
                    <a:schemeClr val="accent1">
                      <a:tint val="86000"/>
                    </a:schemeClr>
                  </a:gs>
                  <a:gs pos="100000">
                    <a:schemeClr val="accent1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F15-4C51-970A-805E99697A78}"/>
              </c:ext>
            </c:extLst>
          </c:dPt>
          <c:dPt>
            <c:idx val="1"/>
            <c:explosion val="5"/>
            <c:spPr>
              <a:gradFill rotWithShape="1">
                <a:gsLst>
                  <a:gs pos="0">
                    <a:schemeClr val="accent2">
                      <a:shade val="60000"/>
                    </a:schemeClr>
                  </a:gs>
                  <a:gs pos="33000">
                    <a:schemeClr val="accent2">
                      <a:tint val="86500"/>
                    </a:schemeClr>
                  </a:gs>
                  <a:gs pos="46750">
                    <a:schemeClr val="accent2">
                      <a:tint val="71000"/>
                      <a:satMod val="112000"/>
                    </a:schemeClr>
                  </a:gs>
                  <a:gs pos="53000">
                    <a:schemeClr val="accent2">
                      <a:tint val="71000"/>
                      <a:satMod val="112000"/>
                    </a:schemeClr>
                  </a:gs>
                  <a:gs pos="68000">
                    <a:schemeClr val="accent2">
                      <a:tint val="86000"/>
                    </a:schemeClr>
                  </a:gs>
                  <a:gs pos="100000">
                    <a:schemeClr val="accent2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F15-4C51-970A-805E99697A78}"/>
              </c:ext>
            </c:extLst>
          </c:dPt>
          <c:dPt>
            <c:idx val="2"/>
            <c:spPr>
              <a:gradFill rotWithShape="1">
                <a:gsLst>
                  <a:gs pos="0">
                    <a:schemeClr val="accent3">
                      <a:shade val="60000"/>
                    </a:schemeClr>
                  </a:gs>
                  <a:gs pos="33000">
                    <a:schemeClr val="accent3">
                      <a:tint val="86500"/>
                    </a:schemeClr>
                  </a:gs>
                  <a:gs pos="46750">
                    <a:schemeClr val="accent3">
                      <a:tint val="71000"/>
                      <a:satMod val="112000"/>
                    </a:schemeClr>
                  </a:gs>
                  <a:gs pos="53000">
                    <a:schemeClr val="accent3">
                      <a:tint val="71000"/>
                      <a:satMod val="112000"/>
                    </a:schemeClr>
                  </a:gs>
                  <a:gs pos="68000">
                    <a:schemeClr val="accent3">
                      <a:tint val="86000"/>
                    </a:schemeClr>
                  </a:gs>
                  <a:gs pos="100000">
                    <a:schemeClr val="accent3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F15-4C51-970A-805E99697A78}"/>
              </c:ext>
            </c:extLst>
          </c:dPt>
          <c:dLbls>
            <c:dLbl>
              <c:idx val="0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F15-4C51-970A-805E99697A78}"/>
                </c:ext>
              </c:extLst>
            </c:dLbl>
            <c:dLbl>
              <c:idx val="1"/>
              <c:layout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15-4C51-970A-805E99697A78}"/>
                </c:ext>
              </c:extLst>
            </c:dLbl>
            <c:dLbl>
              <c:idx val="2"/>
              <c:layout>
                <c:manualLayout>
                  <c:x val="2.0424070573958541E-4"/>
                  <c:y val="4.1182476140643874E-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15-4C51-970A-805E99697A78}"/>
                </c:ext>
              </c:extLst>
            </c:dLbl>
            <c:delete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'Total bike purchases by gender'!$A$2:$A$4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Unisex</c:v>
                </c:pt>
              </c:strCache>
            </c:strRef>
          </c:cat>
          <c:val>
            <c:numRef>
              <c:f>'Total bike purchases by gender'!$B$2:$B$4</c:f>
              <c:numCache>
                <c:formatCode>General</c:formatCode>
                <c:ptCount val="3"/>
                <c:pt idx="0">
                  <c:v>138</c:v>
                </c:pt>
                <c:pt idx="1">
                  <c:v>157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F15-4C51-970A-805E99697A78}"/>
            </c:ext>
          </c:extLst>
        </c:ser>
        <c:ser>
          <c:idx val="1"/>
          <c:order val="1"/>
          <c:dPt>
            <c:idx val="0"/>
            <c:spPr>
              <a:gradFill rotWithShape="1">
                <a:gsLst>
                  <a:gs pos="0">
                    <a:schemeClr val="accent1">
                      <a:shade val="60000"/>
                    </a:schemeClr>
                  </a:gs>
                  <a:gs pos="33000">
                    <a:schemeClr val="accent1">
                      <a:tint val="86500"/>
                    </a:schemeClr>
                  </a:gs>
                  <a:gs pos="46750">
                    <a:schemeClr val="accent1">
                      <a:tint val="71000"/>
                      <a:satMod val="112000"/>
                    </a:schemeClr>
                  </a:gs>
                  <a:gs pos="53000">
                    <a:schemeClr val="accent1">
                      <a:tint val="71000"/>
                      <a:satMod val="112000"/>
                    </a:schemeClr>
                  </a:gs>
                  <a:gs pos="68000">
                    <a:schemeClr val="accent1">
                      <a:tint val="86000"/>
                    </a:schemeClr>
                  </a:gs>
                  <a:gs pos="100000">
                    <a:schemeClr val="accent1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60000"/>
                    </a:schemeClr>
                  </a:gs>
                  <a:gs pos="33000">
                    <a:schemeClr val="accent2">
                      <a:tint val="86500"/>
                    </a:schemeClr>
                  </a:gs>
                  <a:gs pos="46750">
                    <a:schemeClr val="accent2">
                      <a:tint val="71000"/>
                      <a:satMod val="112000"/>
                    </a:schemeClr>
                  </a:gs>
                  <a:gs pos="53000">
                    <a:schemeClr val="accent2">
                      <a:tint val="71000"/>
                      <a:satMod val="112000"/>
                    </a:schemeClr>
                  </a:gs>
                  <a:gs pos="68000">
                    <a:schemeClr val="accent2">
                      <a:tint val="86000"/>
                    </a:schemeClr>
                  </a:gs>
                  <a:gs pos="100000">
                    <a:schemeClr val="accent2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60000"/>
                    </a:schemeClr>
                  </a:gs>
                  <a:gs pos="33000">
                    <a:schemeClr val="accent3">
                      <a:tint val="86500"/>
                    </a:schemeClr>
                  </a:gs>
                  <a:gs pos="46750">
                    <a:schemeClr val="accent3">
                      <a:tint val="71000"/>
                      <a:satMod val="112000"/>
                    </a:schemeClr>
                  </a:gs>
                  <a:gs pos="53000">
                    <a:schemeClr val="accent3">
                      <a:tint val="71000"/>
                      <a:satMod val="112000"/>
                    </a:schemeClr>
                  </a:gs>
                  <a:gs pos="68000">
                    <a:schemeClr val="accent3">
                      <a:tint val="86000"/>
                    </a:schemeClr>
                  </a:gs>
                  <a:gs pos="100000">
                    <a:schemeClr val="accent3">
                      <a:shade val="60000"/>
                    </a:schemeClr>
                  </a:gs>
                </a:gsLst>
                <a:lin ang="8350000" scaled="1"/>
              </a:gradFill>
              <a:ln>
                <a:noFill/>
              </a:ln>
              <a:effectLst>
                <a:outerShdw blurRad="190500" dist="228600" dir="2700000" sy="90000" rotWithShape="0">
                  <a:srgbClr val="000000">
                    <a:alpha val="255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soft" dir="tl">
                  <a:rot lat="0" lon="0" rev="20100000"/>
                </a:lightRig>
              </a:scene3d>
              <a:sp3d>
                <a:bevelT w="50800" h="50800"/>
              </a:sp3d>
            </c:spPr>
          </c:dPt>
          <c:cat>
            <c:strRef>
              <c:f>'Total bike purchases by gender'!$A$2:$A$4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Unisex</c:v>
                </c:pt>
              </c:strCache>
            </c:strRef>
          </c:cat>
          <c:val>
            <c:numRef>
              <c:f>'Total bike purchases by gender'!$C$2:$C$4</c:f>
              <c:numCache>
                <c:formatCode>General</c:formatCode>
                <c:ptCount val="3"/>
                <c:pt idx="0">
                  <c:v>6827</c:v>
                </c:pt>
                <c:pt idx="1">
                  <c:v>8121</c:v>
                </c:pt>
                <c:pt idx="2">
                  <c:v>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15-4C51-970A-805E99697A78}"/>
            </c:ext>
          </c:extLst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17940445445351"/>
          <c:y val="0.92461596688383063"/>
          <c:w val="0.27317957569683876"/>
          <c:h val="5.7680069867924261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u="sng" dirty="0" err="1">
                <a:latin typeface="Arial Narrow" panose="020B0606020202030204" pitchFamily="34" charset="0"/>
              </a:rPr>
              <a:t>product_line_wise_total_revenue</a:t>
            </a:r>
            <a:endParaRPr lang="en-US" sz="2400" u="sng" dirty="0">
              <a:latin typeface="Arial Narrow" panose="020B0606020202030204" pitchFamily="34" charset="0"/>
            </a:endParaRPr>
          </a:p>
        </c:rich>
      </c:tx>
    </c:title>
    <c:plotArea>
      <c:layout>
        <c:manualLayout>
          <c:layoutTarget val="inner"/>
          <c:xMode val="edge"/>
          <c:yMode val="edge"/>
          <c:x val="0.18119925634295733"/>
          <c:y val="0.21747703412073513"/>
          <c:w val="0.52955205599300059"/>
          <c:h val="0.65529673374161568"/>
        </c:manualLayout>
      </c:layout>
      <c:barChart>
        <c:barDir val="bar"/>
        <c:grouping val="clustered"/>
        <c:ser>
          <c:idx val="0"/>
          <c:order val="0"/>
          <c:tx>
            <c:strRef>
              <c:f>PRODUCT_LINE_WISE_TOTAL_REVENUE!$B$1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spPr>
              <a:solidFill>
                <a:srgbClr val="0070C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2DA3-49BB-9300-BCC3BCF45D51}"/>
              </c:ext>
            </c:extLst>
          </c:dPt>
          <c:dPt>
            <c:idx val="1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A3-49BB-9300-BCC3BCF45D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 baseline="0">
                    <a:latin typeface="Arial Narrow" panose="020B0606020202030204" pitchFamily="34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PRODUCT_LINE_WISE_TOTAL_REVENUE!$A$2:$A$4</c:f>
              <c:strCache>
                <c:ptCount val="3"/>
                <c:pt idx="0">
                  <c:v>Standard</c:v>
                </c:pt>
                <c:pt idx="1">
                  <c:v>Road</c:v>
                </c:pt>
                <c:pt idx="2">
                  <c:v>Mountain</c:v>
                </c:pt>
              </c:strCache>
            </c:strRef>
          </c:cat>
          <c:val>
            <c:numRef>
              <c:f>PRODUCT_LINE_WISE_TOTAL_REVENUE!$B$2:$B$4</c:f>
              <c:numCache>
                <c:formatCode>General</c:formatCode>
                <c:ptCount val="3"/>
                <c:pt idx="0">
                  <c:v>34103</c:v>
                </c:pt>
                <c:pt idx="1">
                  <c:v>15123</c:v>
                </c:pt>
                <c:pt idx="2">
                  <c:v>3790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A3-49BB-9300-BCC3BCF45D51}"/>
            </c:ext>
          </c:extLst>
        </c:ser>
        <c:dLbls/>
        <c:axId val="110323200"/>
        <c:axId val="110324736"/>
      </c:barChart>
      <c:catAx>
        <c:axId val="110323200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sz="20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10324736"/>
        <c:crosses val="autoZero"/>
        <c:auto val="1"/>
        <c:lblAlgn val="ctr"/>
        <c:lblOffset val="100"/>
      </c:catAx>
      <c:valAx>
        <c:axId val="110324736"/>
        <c:scaling>
          <c:orientation val="minMax"/>
        </c:scaling>
        <c:delete val="1"/>
        <c:axPos val="b"/>
        <c:numFmt formatCode="General" sourceLinked="1"/>
        <c:tickLblPos val="nextTo"/>
        <c:crossAx val="1103232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555290901137367"/>
          <c:y val="0.41834791484397782"/>
          <c:w val="0.18613757655293106"/>
          <c:h val="0.27892935258092733"/>
        </c:manualLayout>
      </c:layout>
      <c:txPr>
        <a:bodyPr/>
        <a:lstStyle/>
        <a:p>
          <a:pPr>
            <a:defRPr sz="2000" b="1" i="0" baseline="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/>
            </a:pPr>
            <a:r>
              <a:rPr lang="en-IN" u="sng" dirty="0" err="1"/>
              <a:t>Total_Sales_Brand_Wise</a:t>
            </a:r>
            <a:endParaRPr lang="en-IN" u="sng" dirty="0"/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Brand_Wise_Total_Sales!$B$1</c:f>
              <c:strCache>
                <c:ptCount val="1"/>
                <c:pt idx="0">
                  <c:v>Total_Sales_Brand_Wise</c:v>
                </c:pt>
              </c:strCache>
            </c:strRef>
          </c:tx>
          <c:spPr>
            <a:solidFill>
              <a:srgbClr val="0070C0"/>
            </a:solidFill>
          </c:spPr>
          <c:dPt>
            <c:idx val="1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B036-4B94-9BD7-A78AAC61B615}"/>
              </c:ext>
            </c:extLst>
          </c:dPt>
          <c:dPt>
            <c:idx val="2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36-4B94-9BD7-A78AAC61B615}"/>
              </c:ext>
            </c:extLst>
          </c:dPt>
          <c:dPt>
            <c:idx val="3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036-4B94-9BD7-A78AAC61B615}"/>
              </c:ext>
            </c:extLst>
          </c:dPt>
          <c:dPt>
            <c:idx val="4"/>
            <c:spPr>
              <a:solidFill>
                <a:srgbClr val="ECEC1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36-4B94-9BD7-A78AAC61B615}"/>
              </c:ext>
            </c:extLst>
          </c:dPt>
          <c:dPt>
            <c:idx val="5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B036-4B94-9BD7-A78AAC61B615}"/>
              </c:ext>
            </c:extLst>
          </c:dPt>
          <c:dLbls>
            <c:dLbl>
              <c:idx val="0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36-4B94-9BD7-A78AAC61B615}"/>
                </c:ext>
              </c:extLst>
            </c:dLbl>
            <c:dLbl>
              <c:idx val="1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36-4B94-9BD7-A78AAC61B615}"/>
                </c:ext>
              </c:extLst>
            </c:dLbl>
            <c:dLbl>
              <c:idx val="2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36-4B94-9BD7-A78AAC61B615}"/>
                </c:ext>
              </c:extLst>
            </c:dLbl>
            <c:dLbl>
              <c:idx val="3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36-4B94-9BD7-A78AAC61B615}"/>
                </c:ext>
              </c:extLst>
            </c:dLbl>
            <c:dLbl>
              <c:idx val="4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36-4B94-9BD7-A78AAC61B615}"/>
                </c:ext>
              </c:extLst>
            </c:dLbl>
            <c:dLbl>
              <c:idx val="5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36-4B94-9BD7-A78AAC61B615}"/>
                </c:ext>
              </c:extLst>
            </c:dLbl>
            <c:delete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Brand_Wise_Total_Sales!$A$2:$A$7</c:f>
              <c:strCache>
                <c:ptCount val="6"/>
                <c:pt idx="0">
                  <c:v>Norco Bicycles</c:v>
                </c:pt>
                <c:pt idx="1">
                  <c:v>OHM Cycles</c:v>
                </c:pt>
                <c:pt idx="2">
                  <c:v>Trek Bicycles</c:v>
                </c:pt>
                <c:pt idx="3">
                  <c:v>Solex</c:v>
                </c:pt>
                <c:pt idx="4">
                  <c:v>Giant Bicycles</c:v>
                </c:pt>
                <c:pt idx="5">
                  <c:v>WeareA2B</c:v>
                </c:pt>
              </c:strCache>
            </c:strRef>
          </c:cat>
          <c:val>
            <c:numRef>
              <c:f>Brand_Wise_Total_Sales!$B$2:$B$7</c:f>
              <c:numCache>
                <c:formatCode>General</c:formatCode>
                <c:ptCount val="6"/>
                <c:pt idx="0">
                  <c:v>10821</c:v>
                </c:pt>
                <c:pt idx="1">
                  <c:v>10109</c:v>
                </c:pt>
                <c:pt idx="2">
                  <c:v>9591</c:v>
                </c:pt>
                <c:pt idx="3">
                  <c:v>8636</c:v>
                </c:pt>
                <c:pt idx="4">
                  <c:v>8433</c:v>
                </c:pt>
                <c:pt idx="5">
                  <c:v>5426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36-4B94-9BD7-A78AAC61B615}"/>
            </c:ext>
          </c:extLst>
        </c:ser>
        <c:dLbls/>
        <c:axId val="110458368"/>
        <c:axId val="110459904"/>
      </c:barChart>
      <c:catAx>
        <c:axId val="11045836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10459904"/>
        <c:crosses val="autoZero"/>
        <c:auto val="1"/>
        <c:lblAlgn val="ctr"/>
        <c:lblOffset val="100"/>
      </c:catAx>
      <c:valAx>
        <c:axId val="110459904"/>
        <c:scaling>
          <c:orientation val="minMax"/>
        </c:scaling>
        <c:delete val="1"/>
        <c:axPos val="l"/>
        <c:numFmt formatCode="General" sourceLinked="1"/>
        <c:tickLblPos val="nextTo"/>
        <c:crossAx val="110458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259864391951061"/>
          <c:y val="0.25573490813648281"/>
          <c:w val="0.21073468941382337"/>
          <c:h val="0.51619203849518847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total_customers job title wise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'Top 10 most common job titles a'!$B$1</c:f>
              <c:strCache>
                <c:ptCount val="1"/>
                <c:pt idx="0">
                  <c:v>total_customers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Val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'Top 10 most common job titles a'!$A$2:$A$11</c:f>
              <c:strCache>
                <c:ptCount val="10"/>
                <c:pt idx="0">
                  <c:v>Manager</c:v>
                </c:pt>
                <c:pt idx="1">
                  <c:v>Administrative Officer</c:v>
                </c:pt>
                <c:pt idx="2">
                  <c:v>Account Executive</c:v>
                </c:pt>
                <c:pt idx="3">
                  <c:v>Legal Assistant</c:v>
                </c:pt>
                <c:pt idx="4">
                  <c:v>Quality Engineer</c:v>
                </c:pt>
                <c:pt idx="5">
                  <c:v>Recruiting Manager</c:v>
                </c:pt>
                <c:pt idx="6">
                  <c:v>Quality Control Specialist</c:v>
                </c:pt>
                <c:pt idx="7">
                  <c:v>Assistant Media Planner</c:v>
                </c:pt>
                <c:pt idx="8">
                  <c:v>Senior Quality Engineer</c:v>
                </c:pt>
                <c:pt idx="9">
                  <c:v>Clinical Specialist</c:v>
                </c:pt>
              </c:strCache>
            </c:strRef>
          </c:cat>
          <c:val>
            <c:numRef>
              <c:f>'Top 10 most common job titles a'!$B$2:$B$11</c:f>
              <c:numCache>
                <c:formatCode>General</c:formatCode>
                <c:ptCount val="10"/>
                <c:pt idx="0">
                  <c:v>28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6-4B1C-ABA5-3C8B8BC57861}"/>
            </c:ext>
          </c:extLst>
        </c:ser>
        <c:dLbls/>
        <c:firstSliceAng val="0"/>
      </c:pieChart>
    </c:plotArea>
    <c:legend>
      <c:legendPos val="r"/>
      <c:layout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avg_bicycle_purchases gender wise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240305305427209"/>
          <c:y val="3.1089264073459353E-3"/>
          <c:w val="0.80770626678011559"/>
          <c:h val="0.98413701871958814"/>
        </c:manualLayout>
      </c:layout>
      <c:barChart>
        <c:barDir val="bar"/>
        <c:grouping val="clustered"/>
        <c:ser>
          <c:idx val="0"/>
          <c:order val="0"/>
          <c:tx>
            <c:strRef>
              <c:f>'the average bike-related purcha'!$B$1</c:f>
              <c:strCache>
                <c:ptCount val="1"/>
                <c:pt idx="0">
                  <c:v>avg_bike_purchases</c:v>
                </c:pt>
              </c:strCache>
            </c:strRef>
          </c:tx>
          <c:dPt>
            <c:idx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B73-4665-932B-3B8E07B5F0B2}"/>
              </c:ext>
            </c:extLst>
          </c:dPt>
          <c:dPt>
            <c:idx val="1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73-4665-932B-3B8E07B5F0B2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000" b="1"/>
                      <a:t>49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B73-4665-932B-3B8E07B5F0B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000" b="1"/>
                      <a:t>52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B73-4665-932B-3B8E07B5F0B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000" b="1"/>
                      <a:t>59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B73-4665-932B-3B8E07B5F0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'the average bike-related purcha'!$A$2:$A$4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Unisex</c:v>
                </c:pt>
              </c:strCache>
            </c:strRef>
          </c:cat>
          <c:val>
            <c:numRef>
              <c:f>'the average bike-related purcha'!$B$2:$B$4</c:f>
              <c:numCache>
                <c:formatCode>General</c:formatCode>
                <c:ptCount val="3"/>
                <c:pt idx="0">
                  <c:v>49</c:v>
                </c:pt>
                <c:pt idx="1">
                  <c:v>52</c:v>
                </c:pt>
                <c:pt idx="2">
                  <c:v>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B73-4665-932B-3B8E07B5F0B2}"/>
            </c:ext>
          </c:extLst>
        </c:ser>
        <c:dLbls/>
        <c:axId val="107627264"/>
        <c:axId val="107628800"/>
      </c:barChart>
      <c:catAx>
        <c:axId val="107627264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7628800"/>
        <c:crosses val="autoZero"/>
        <c:auto val="1"/>
        <c:lblAlgn val="ctr"/>
        <c:lblOffset val="100"/>
      </c:catAx>
      <c:valAx>
        <c:axId val="107628800"/>
        <c:scaling>
          <c:orientation val="minMax"/>
        </c:scaling>
        <c:delete val="1"/>
        <c:axPos val="b"/>
        <c:numFmt formatCode="General" sourceLinked="1"/>
        <c:tickLblPos val="nextTo"/>
        <c:crossAx val="1076272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/>
          <a:lstStyle/>
          <a:p>
            <a:pPr>
              <a:defRPr sz="2400"/>
            </a:pPr>
            <a:r>
              <a:rPr lang="en-US" sz="2000" u="sng" dirty="0" err="1">
                <a:latin typeface="Arial Narrow" panose="020B0606020202030204" pitchFamily="34" charset="0"/>
              </a:rPr>
              <a:t>avg_of_bicycle_purchases</a:t>
            </a:r>
            <a:r>
              <a:rPr lang="en-US" sz="2000" u="sng" dirty="0">
                <a:latin typeface="Arial Narrow" panose="020B0606020202030204" pitchFamily="34" charset="0"/>
              </a:rPr>
              <a:t> wealth</a:t>
            </a:r>
            <a:r>
              <a:rPr lang="en-US" sz="2000" u="sng" baseline="0" dirty="0">
                <a:latin typeface="Arial Narrow" panose="020B0606020202030204" pitchFamily="34" charset="0"/>
              </a:rPr>
              <a:t> segment wise</a:t>
            </a:r>
            <a:endParaRPr lang="en-US" sz="2000" u="sng" dirty="0">
              <a:latin typeface="Arial Narrow" panose="020B0606020202030204" pitchFamily="34" charset="0"/>
            </a:endParaRP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WEALTH_SEGMENT_WISE_AVG_PURCHAS!$B$1</c:f>
              <c:strCache>
                <c:ptCount val="1"/>
                <c:pt idx="0">
                  <c:v>AVG_OF_bike_purchases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0EF-4682-BF26-CB2CCE3082DA}"/>
              </c:ext>
            </c:extLst>
          </c:dPt>
          <c:dPt>
            <c:idx val="2"/>
            <c:spPr>
              <a:solidFill>
                <a:srgbClr val="0070C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0EF-4682-BF26-CB2CCE308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 baseline="0">
                    <a:latin typeface="Arial Narrow" panose="020B0606020202030204" pitchFamily="34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WEALTH_SEGMENT_WISE_AVG_PURCHAS!$A$2:$A$4</c:f>
              <c:strCache>
                <c:ptCount val="3"/>
                <c:pt idx="0">
                  <c:v>Mass Customer</c:v>
                </c:pt>
                <c:pt idx="1">
                  <c:v>Affluent Customer</c:v>
                </c:pt>
                <c:pt idx="2">
                  <c:v>High Net Worth</c:v>
                </c:pt>
              </c:strCache>
            </c:strRef>
          </c:cat>
          <c:val>
            <c:numRef>
              <c:f>WEALTH_SEGMENT_WISE_AVG_PURCHAS!$B$2:$B$4</c:f>
              <c:numCache>
                <c:formatCode>General</c:formatCode>
                <c:ptCount val="3"/>
                <c:pt idx="0">
                  <c:v>52</c:v>
                </c:pt>
                <c:pt idx="1">
                  <c:v>46</c:v>
                </c:pt>
                <c:pt idx="2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EF-4682-BF26-CB2CCE3082DA}"/>
            </c:ext>
          </c:extLst>
        </c:ser>
        <c:dLbls/>
        <c:axId val="107675008"/>
        <c:axId val="108532864"/>
      </c:barChart>
      <c:catAx>
        <c:axId val="107675008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0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08532864"/>
        <c:crosses val="autoZero"/>
        <c:auto val="1"/>
        <c:lblAlgn val="ctr"/>
        <c:lblOffset val="100"/>
      </c:catAx>
      <c:valAx>
        <c:axId val="108532864"/>
        <c:scaling>
          <c:orientation val="minMax"/>
        </c:scaling>
        <c:delete val="1"/>
        <c:axPos val="l"/>
        <c:numFmt formatCode="General" sourceLinked="1"/>
        <c:tickLblPos val="nextTo"/>
        <c:crossAx val="107675008"/>
        <c:crosses val="autoZero"/>
        <c:crossBetween val="between"/>
      </c:valAx>
    </c:plotArea>
    <c:legend>
      <c:legendPos val="r"/>
      <c:txPr>
        <a:bodyPr/>
        <a:lstStyle/>
        <a:p>
          <a:pPr>
            <a:defRPr sz="2000" b="1" i="0" baseline="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 u="sng" dirty="0" err="1"/>
              <a:t>avg_bicycle_purchases</a:t>
            </a:r>
            <a:r>
              <a:rPr lang="en-US" u="sng" dirty="0"/>
              <a:t> car owner wise</a:t>
            </a:r>
          </a:p>
        </c:rich>
      </c:tx>
      <c:layout>
        <c:manualLayout>
          <c:xMode val="edge"/>
          <c:yMode val="edge"/>
          <c:x val="0.1412430008748907"/>
          <c:y val="2.777777777777779E-2"/>
        </c:manualLayout>
      </c:layout>
    </c:title>
    <c:plotArea>
      <c:layout/>
      <c:barChart>
        <c:barDir val="bar"/>
        <c:grouping val="clustered"/>
        <c:ser>
          <c:idx val="0"/>
          <c:order val="0"/>
          <c:tx>
            <c:strRef>
              <c:f>'the average bike-related purcha'!$B$1</c:f>
              <c:strCache>
                <c:ptCount val="1"/>
                <c:pt idx="0">
                  <c:v>avg_bike_purchases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spPr>
              <a:solidFill>
                <a:srgbClr val="0070C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20B5-4E86-8AC6-C7C81DAB4F86}"/>
              </c:ext>
            </c:extLst>
          </c:dPt>
          <c:dPt>
            <c:idx val="1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0B5-4E86-8AC6-C7C81DAB4F8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sz="2000" b="1" dirty="0"/>
                      <a:t>49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0B5-4E86-8AC6-C7C81DAB4F8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000" b="1" dirty="0"/>
                      <a:t>52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0B5-4E86-8AC6-C7C81DAB4F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'the average bike-related purcha'!$A$2:$A$3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'the average bike-related purcha'!$B$2:$B$3</c:f>
              <c:numCache>
                <c:formatCode>General</c:formatCode>
                <c:ptCount val="2"/>
                <c:pt idx="0">
                  <c:v>49</c:v>
                </c:pt>
                <c:pt idx="1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0B5-4E86-8AC6-C7C81DAB4F86}"/>
            </c:ext>
          </c:extLst>
        </c:ser>
        <c:dLbls/>
        <c:axId val="108587648"/>
        <c:axId val="108597632"/>
      </c:barChart>
      <c:catAx>
        <c:axId val="108587648"/>
        <c:scaling>
          <c:orientation val="minMax"/>
        </c:scaling>
        <c:axPos val="l"/>
        <c:numFmt formatCode="General" sourceLinked="0"/>
        <c:tickLblPos val="nextTo"/>
        <c:txPr>
          <a:bodyPr/>
          <a:lstStyle/>
          <a:p>
            <a:pPr>
              <a:defRPr sz="2000" b="1"/>
            </a:pPr>
            <a:endParaRPr lang="en-US"/>
          </a:p>
        </c:txPr>
        <c:crossAx val="108597632"/>
        <c:crosses val="autoZero"/>
        <c:auto val="1"/>
        <c:lblAlgn val="ctr"/>
        <c:lblOffset val="100"/>
      </c:catAx>
      <c:valAx>
        <c:axId val="108597632"/>
        <c:scaling>
          <c:orientation val="minMax"/>
        </c:scaling>
        <c:delete val="1"/>
        <c:axPos val="b"/>
        <c:numFmt formatCode="General" sourceLinked="1"/>
        <c:tickLblPos val="nextTo"/>
        <c:crossAx val="108587648"/>
        <c:crosses val="autoZero"/>
        <c:crossBetween val="between"/>
      </c:valAx>
    </c:plotArea>
    <c:legend>
      <c:legendPos val="r"/>
      <c:txPr>
        <a:bodyPr/>
        <a:lstStyle/>
        <a:p>
          <a:pPr>
            <a:defRPr sz="2000">
              <a:latin typeface="+mn-lt"/>
              <a:cs typeface="Arial" pitchFamily="34" charset="0"/>
            </a:defRPr>
          </a:pPr>
          <a:endParaRPr lang="en-US"/>
        </a:p>
      </c:txPr>
    </c:legend>
    <c:plotVisOnly val="1"/>
    <c:dispBlanksAs val="gap"/>
  </c:chart>
  <c:spPr>
    <a:ln>
      <a:solidFill>
        <a:schemeClr val="tx1"/>
      </a:solidFill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chart>
    <c:title>
      <c:tx>
        <c:rich>
          <a:bodyPr/>
          <a:lstStyle/>
          <a:p>
            <a:pPr>
              <a:defRPr/>
            </a:pPr>
            <a:r>
              <a:rPr lang="en-US" u="sng" dirty="0">
                <a:latin typeface="Arial Narrow" panose="020B0606020202030204" pitchFamily="34" charset="0"/>
              </a:rPr>
              <a:t>Job Industry</a:t>
            </a:r>
            <a:r>
              <a:rPr lang="en-US" u="sng" baseline="0" dirty="0">
                <a:latin typeface="Arial Narrow" panose="020B0606020202030204" pitchFamily="34" charset="0"/>
              </a:rPr>
              <a:t> wise </a:t>
            </a:r>
            <a:r>
              <a:rPr lang="en-US" u="sng" dirty="0" err="1">
                <a:latin typeface="Arial Narrow" panose="020B0606020202030204" pitchFamily="34" charset="0"/>
              </a:rPr>
              <a:t>avg_bicycle_purchases</a:t>
            </a:r>
            <a:endParaRPr lang="en-US" u="sng" dirty="0">
              <a:latin typeface="Arial Narrow" panose="020B0606020202030204" pitchFamily="34" charset="0"/>
            </a:endParaRPr>
          </a:p>
        </c:rich>
      </c:tx>
    </c:title>
    <c:plotArea>
      <c:layout/>
      <c:barChart>
        <c:barDir val="col"/>
        <c:grouping val="clustered"/>
        <c:ser>
          <c:idx val="0"/>
          <c:order val="0"/>
          <c:tx>
            <c:strRef>
              <c:f>'job industry categories the ave'!$B$1</c:f>
              <c:strCache>
                <c:ptCount val="1"/>
                <c:pt idx="0">
                  <c:v>avg_bike_purchases</c:v>
                </c:pt>
              </c:strCache>
            </c:strRef>
          </c:tx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 b="1" dirty="0"/>
                      <a:t>57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3EF-4859-8E78-151451DD829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800" b="1" dirty="0"/>
                      <a:t>56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3EF-4859-8E78-151451DD82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1" dirty="0"/>
                      <a:t>54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3EF-4859-8E78-151451DD82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800" b="1" dirty="0"/>
                      <a:t>51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3EF-4859-8E78-151451DD82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z="1800" b="1" dirty="0"/>
                      <a:t>51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3EF-4859-8E78-151451DD82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800" b="1" dirty="0"/>
                      <a:t>49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3EF-4859-8E78-151451DD82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z="1800" b="1" dirty="0"/>
                      <a:t>48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B3EF-4859-8E78-151451DD82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sz="1800" b="1" dirty="0"/>
                      <a:t>48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B3EF-4859-8E78-151451DD82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sz="1800" b="1" dirty="0"/>
                      <a:t>15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B3EF-4859-8E78-151451DD829C}"/>
                </c:ext>
              </c:extLst>
            </c:dLbl>
            <c:delete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'job industry categories the ave'!$A$2:$A$10</c:f>
              <c:strCache>
                <c:ptCount val="9"/>
                <c:pt idx="0">
                  <c:v>Health</c:v>
                </c:pt>
                <c:pt idx="1">
                  <c:v>Retail</c:v>
                </c:pt>
                <c:pt idx="2">
                  <c:v>Entertainment</c:v>
                </c:pt>
                <c:pt idx="3">
                  <c:v>Argiculture</c:v>
                </c:pt>
                <c:pt idx="4">
                  <c:v>Manufacturing</c:v>
                </c:pt>
                <c:pt idx="5">
                  <c:v>Financial Services</c:v>
                </c:pt>
                <c:pt idx="6">
                  <c:v>Property</c:v>
                </c:pt>
                <c:pt idx="7">
                  <c:v>IT</c:v>
                </c:pt>
                <c:pt idx="8">
                  <c:v>Telecommunications</c:v>
                </c:pt>
              </c:strCache>
            </c:strRef>
          </c:cat>
          <c:val>
            <c:numRef>
              <c:f>'job industry categories the ave'!$B$2:$B$10</c:f>
              <c:numCache>
                <c:formatCode>General</c:formatCode>
                <c:ptCount val="9"/>
                <c:pt idx="0">
                  <c:v>57</c:v>
                </c:pt>
                <c:pt idx="1">
                  <c:v>56</c:v>
                </c:pt>
                <c:pt idx="2">
                  <c:v>54</c:v>
                </c:pt>
                <c:pt idx="3">
                  <c:v>51</c:v>
                </c:pt>
                <c:pt idx="4">
                  <c:v>51</c:v>
                </c:pt>
                <c:pt idx="5">
                  <c:v>49</c:v>
                </c:pt>
                <c:pt idx="6">
                  <c:v>48</c:v>
                </c:pt>
                <c:pt idx="7">
                  <c:v>48</c:v>
                </c:pt>
                <c:pt idx="8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B3EF-4859-8E78-151451DD829C}"/>
            </c:ext>
          </c:extLst>
        </c:ser>
        <c:dLbls/>
        <c:axId val="108646784"/>
        <c:axId val="108648320"/>
      </c:barChart>
      <c:catAx>
        <c:axId val="10864678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8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08648320"/>
        <c:crosses val="autoZero"/>
        <c:auto val="1"/>
        <c:lblAlgn val="ctr"/>
        <c:lblOffset val="100"/>
      </c:catAx>
      <c:valAx>
        <c:axId val="108648320"/>
        <c:scaling>
          <c:orientation val="minMax"/>
        </c:scaling>
        <c:delete val="1"/>
        <c:axPos val="l"/>
        <c:numFmt formatCode="General" sourceLinked="1"/>
        <c:tickLblPos val="nextTo"/>
        <c:crossAx val="108646784"/>
        <c:crosses val="autoZero"/>
        <c:crossBetween val="between"/>
      </c:valAx>
    </c:plotArea>
    <c:legend>
      <c:legendPos val="r"/>
      <c:txPr>
        <a:bodyPr/>
        <a:lstStyle/>
        <a:p>
          <a:pPr>
            <a:defRPr sz="1800" b="1" i="0" baseline="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0"/>
  <c:chart>
    <c:title>
      <c:tx>
        <c:rich>
          <a:bodyPr/>
          <a:lstStyle/>
          <a:p>
            <a:pPr>
              <a:defRPr sz="2400"/>
            </a:pPr>
            <a:r>
              <a:rPr lang="en-US" sz="2400" u="sng" dirty="0">
                <a:latin typeface="Arial Narrow" panose="020B0606020202030204" pitchFamily="34" charset="0"/>
              </a:rPr>
              <a:t>State wise </a:t>
            </a:r>
            <a:r>
              <a:rPr lang="en-US" sz="2400" u="sng" dirty="0" err="1">
                <a:latin typeface="Arial Narrow" panose="020B0606020202030204" pitchFamily="34" charset="0"/>
              </a:rPr>
              <a:t>avg_bicycle_purchases</a:t>
            </a:r>
            <a:endParaRPr lang="en-US" sz="2400" u="sng" dirty="0">
              <a:latin typeface="Arial Narrow" panose="020B0606020202030204" pitchFamily="34" charset="0"/>
            </a:endParaRPr>
          </a:p>
        </c:rich>
      </c:tx>
    </c:title>
    <c:plotArea>
      <c:layout/>
      <c:barChart>
        <c:barDir val="col"/>
        <c:grouping val="stacked"/>
        <c:ser>
          <c:idx val="0"/>
          <c:order val="0"/>
          <c:tx>
            <c:strRef>
              <c:f>'state wise bike purchases'!$B$1</c:f>
              <c:strCache>
                <c:ptCount val="1"/>
                <c:pt idx="0">
                  <c:v>avg_bike_purchases</c:v>
                </c:pt>
              </c:strCache>
            </c:strRef>
          </c:tx>
          <c:dLbls>
            <c:dLbl>
              <c:idx val="0"/>
              <c:tx>
                <c:rich>
                  <a:bodyPr/>
                  <a:lstStyle/>
                  <a:p>
                    <a:r>
                      <a:rPr lang="en-US" sz="1800"/>
                      <a:t>50%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3BDD-49AD-87C6-8621341698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800"/>
                      <a:t>50%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BDD-49AD-87C6-8621341698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/>
                      <a:t>52%</a:t>
                    </a:r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3BDD-49AD-87C6-8621341698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 baseline="0">
                    <a:latin typeface="Arial Narrow" panose="020B0606020202030204" pitchFamily="34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wise bike purchases'!$A$2:$A$4</c:f>
              <c:strCache>
                <c:ptCount val="3"/>
                <c:pt idx="0">
                  <c:v>New South Wales</c:v>
                </c:pt>
                <c:pt idx="1">
                  <c:v>Queensland</c:v>
                </c:pt>
                <c:pt idx="2">
                  <c:v>Victoria</c:v>
                </c:pt>
              </c:strCache>
            </c:strRef>
          </c:cat>
          <c:val>
            <c:numRef>
              <c:f>'state wise bike purchases'!$B$2:$B$4</c:f>
              <c:numCache>
                <c:formatCode>General</c:formatCode>
                <c:ptCount val="3"/>
                <c:pt idx="0">
                  <c:v>50</c:v>
                </c:pt>
                <c:pt idx="1">
                  <c:v>50</c:v>
                </c:pt>
                <c:pt idx="2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BDD-49AD-87C6-8621341698AD}"/>
            </c:ext>
          </c:extLst>
        </c:ser>
        <c:dLbls/>
        <c:overlap val="100"/>
        <c:axId val="108785664"/>
        <c:axId val="108783872"/>
      </c:barChart>
      <c:valAx>
        <c:axId val="108783872"/>
        <c:scaling>
          <c:orientation val="minMax"/>
        </c:scaling>
        <c:delete val="1"/>
        <c:axPos val="l"/>
        <c:numFmt formatCode="General" sourceLinked="1"/>
        <c:tickLblPos val="nextTo"/>
        <c:crossAx val="108785664"/>
        <c:crosses val="autoZero"/>
        <c:crossBetween val="between"/>
      </c:valAx>
      <c:catAx>
        <c:axId val="108785664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4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08783872"/>
        <c:crosses val="autoZero"/>
        <c:auto val="1"/>
        <c:lblAlgn val="ctr"/>
        <c:lblOffset val="100"/>
      </c:catAx>
      <c:sp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ln w="25400">
          <a:noFill/>
        </a:ln>
      </c:spPr>
    </c:plotArea>
    <c:legend>
      <c:legendPos val="t"/>
      <c:txPr>
        <a:bodyPr/>
        <a:lstStyle/>
        <a:p>
          <a:pPr>
            <a:defRPr sz="1400" b="1" i="0" baseline="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pivotSource>
    <c:name>[GENDER AND WEALTH SEGMENT WISE BIKE PURCHASE.csv]GENDER AND WEALTH SEGMENT WISE !PivotTable2</c:name>
    <c:fmtId val="-1"/>
  </c:pivotSource>
  <c:chart>
    <c:title>
      <c:tx>
        <c:rich>
          <a:bodyPr/>
          <a:lstStyle/>
          <a:p>
            <a:pPr>
              <a:defRPr sz="2400"/>
            </a:pPr>
            <a:r>
              <a:rPr lang="en-US" sz="2400" u="sng" dirty="0">
                <a:latin typeface="Arial Narrow" panose="020B0606020202030204" pitchFamily="34" charset="0"/>
              </a:rPr>
              <a:t>Bicycle</a:t>
            </a:r>
            <a:r>
              <a:rPr lang="en-US" sz="2400" u="sng" baseline="0" dirty="0">
                <a:latin typeface="Arial Narrow" panose="020B0606020202030204" pitchFamily="34" charset="0"/>
              </a:rPr>
              <a:t> Purchase On Wealth And Gender Wise</a:t>
            </a:r>
          </a:p>
        </c:rich>
      </c:tx>
    </c:title>
    <c:pivotFmts>
      <c:pivotFmt>
        <c:idx val="0"/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659633321844155E-2"/>
          <c:y val="0.16211319260787158"/>
          <c:w val="0.88495603674540679"/>
          <c:h val="0.46764216972878392"/>
        </c:manualLayout>
      </c:layout>
      <c:barChart>
        <c:barDir val="col"/>
        <c:grouping val="clustered"/>
        <c:ser>
          <c:idx val="0"/>
          <c:order val="0"/>
          <c:tx>
            <c:strRef>
              <c:f>'GENDER AND WEALTH SEGMENT WISE '!$N$4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C1-4589-8073-48C0C0DA0989}"/>
                </c:ext>
              </c:extLst>
            </c:dLbl>
            <c:dLbl>
              <c:idx val="1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C1-4589-8073-48C0C0DA0989}"/>
                </c:ext>
              </c:extLst>
            </c:dLbl>
            <c:dLbl>
              <c:idx val="2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C1-4589-8073-48C0C0DA0989}"/>
                </c:ext>
              </c:extLst>
            </c:dLbl>
            <c:dLbl>
              <c:idx val="3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C1-4589-8073-48C0C0DA0989}"/>
                </c:ext>
              </c:extLst>
            </c:dLbl>
            <c:dLbl>
              <c:idx val="4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C1-4589-8073-48C0C0DA0989}"/>
                </c:ext>
              </c:extLst>
            </c:dLbl>
            <c:dLbl>
              <c:idx val="5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C1-4589-8073-48C0C0DA0989}"/>
                </c:ext>
              </c:extLst>
            </c:dLbl>
            <c:dLbl>
              <c:idx val="6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C1-4589-8073-48C0C0DA0989}"/>
                </c:ext>
              </c:extLst>
            </c:dLbl>
            <c:delete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'GENDER AND WEALTH SEGMENT WISE '!$M$5:$M$15</c:f>
              <c:multiLvlStrCache>
                <c:ptCount val="7"/>
                <c:lvl>
                  <c:pt idx="0">
                    <c:v>F</c:v>
                  </c:pt>
                  <c:pt idx="1">
                    <c:v>M</c:v>
                  </c:pt>
                  <c:pt idx="2">
                    <c:v>Unisex</c:v>
                  </c:pt>
                  <c:pt idx="3">
                    <c:v>F</c:v>
                  </c:pt>
                  <c:pt idx="4">
                    <c:v>M</c:v>
                  </c:pt>
                  <c:pt idx="5">
                    <c:v>F</c:v>
                  </c:pt>
                  <c:pt idx="6">
                    <c:v>M</c:v>
                  </c:pt>
                </c:lvl>
                <c:lvl>
                  <c:pt idx="0">
                    <c:v>Affluent Customer</c:v>
                  </c:pt>
                  <c:pt idx="3">
                    <c:v>High Net Worth</c:v>
                  </c:pt>
                  <c:pt idx="5">
                    <c:v>Mass Customer</c:v>
                  </c:pt>
                </c:lvl>
              </c:multiLvlStrCache>
            </c:multiLvlStrRef>
          </c:cat>
          <c:val>
            <c:numRef>
              <c:f>'GENDER AND WEALTH SEGMENT WISE '!$N$5:$N$15</c:f>
              <c:numCache>
                <c:formatCode>General</c:formatCode>
                <c:ptCount val="7"/>
                <c:pt idx="0">
                  <c:v>48</c:v>
                </c:pt>
                <c:pt idx="1">
                  <c:v>45</c:v>
                </c:pt>
                <c:pt idx="2">
                  <c:v>59</c:v>
                </c:pt>
                <c:pt idx="3">
                  <c:v>52</c:v>
                </c:pt>
                <c:pt idx="4">
                  <c:v>51</c:v>
                </c:pt>
                <c:pt idx="5">
                  <c:v>48</c:v>
                </c:pt>
                <c:pt idx="6">
                  <c:v>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3C1-4589-8073-48C0C0DA0989}"/>
            </c:ext>
          </c:extLst>
        </c:ser>
        <c:dLbls/>
        <c:axId val="110231936"/>
        <c:axId val="110233472"/>
      </c:barChart>
      <c:catAx>
        <c:axId val="11023193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0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10233472"/>
        <c:crosses val="autoZero"/>
        <c:auto val="1"/>
        <c:lblAlgn val="ctr"/>
        <c:lblOffset val="100"/>
      </c:catAx>
      <c:valAx>
        <c:axId val="110233472"/>
        <c:scaling>
          <c:orientation val="minMax"/>
        </c:scaling>
        <c:delete val="1"/>
        <c:axPos val="l"/>
        <c:numFmt formatCode="General" sourceLinked="1"/>
        <c:tickLblPos val="nextTo"/>
        <c:crossAx val="110231936"/>
        <c:crosses val="autoZero"/>
        <c:crossBetween val="between"/>
      </c:valAx>
    </c:plotArea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'STATE AND AVG PROPERTY WISE NO '!$B$1</c:f>
              <c:strCache>
                <c:ptCount val="1"/>
                <c:pt idx="0">
                  <c:v>avg_property_valuation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AND AVG PROPERTY WISE NO '!$A$2:$A$4</c:f>
              <c:strCache>
                <c:ptCount val="3"/>
                <c:pt idx="0">
                  <c:v>New South Wales</c:v>
                </c:pt>
                <c:pt idx="1">
                  <c:v>Victoria</c:v>
                </c:pt>
                <c:pt idx="2">
                  <c:v>Queensland</c:v>
                </c:pt>
              </c:strCache>
            </c:strRef>
          </c:cat>
          <c:val>
            <c:numRef>
              <c:f>'STATE AND AVG PROPERTY WISE NO '!$B$2:$B$4</c:f>
              <c:numCache>
                <c:formatCode>General</c:formatCode>
                <c:ptCount val="3"/>
                <c:pt idx="0">
                  <c:v>9</c:v>
                </c:pt>
                <c:pt idx="1">
                  <c:v>7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5C-43D5-A545-177F58D9570A}"/>
            </c:ext>
          </c:extLst>
        </c:ser>
        <c:ser>
          <c:idx val="1"/>
          <c:order val="1"/>
          <c:tx>
            <c:strRef>
              <c:f>'STATE AND AVG PROPERTY WISE NO '!$C$1</c:f>
              <c:strCache>
                <c:ptCount val="1"/>
                <c:pt idx="0">
                  <c:v>no_of_customer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 i="0" baseline="0">
                    <a:latin typeface="Arial Narrow" panose="020B0606020202030204" pitchFamily="34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'STATE AND AVG PROPERTY WISE NO '!$A$2:$A$4</c:f>
              <c:strCache>
                <c:ptCount val="3"/>
                <c:pt idx="0">
                  <c:v>New South Wales</c:v>
                </c:pt>
                <c:pt idx="1">
                  <c:v>Victoria</c:v>
                </c:pt>
                <c:pt idx="2">
                  <c:v>Queensland</c:v>
                </c:pt>
              </c:strCache>
            </c:strRef>
          </c:cat>
          <c:val>
            <c:numRef>
              <c:f>'STATE AND AVG PROPERTY WISE NO '!$C$2:$C$4</c:f>
              <c:numCache>
                <c:formatCode>General</c:formatCode>
                <c:ptCount val="3"/>
                <c:pt idx="0">
                  <c:v>178</c:v>
                </c:pt>
                <c:pt idx="1">
                  <c:v>61</c:v>
                </c:pt>
                <c:pt idx="2">
                  <c:v>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5C-43D5-A545-177F58D9570A}"/>
            </c:ext>
          </c:extLst>
        </c:ser>
        <c:dLbls/>
        <c:axId val="110287872"/>
        <c:axId val="110297856"/>
      </c:barChart>
      <c:catAx>
        <c:axId val="11028787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000" b="1" baseline="0">
                <a:latin typeface="Arial Narrow" panose="020B0606020202030204" pitchFamily="34" charset="0"/>
              </a:defRPr>
            </a:pPr>
            <a:endParaRPr lang="en-US"/>
          </a:p>
        </c:txPr>
        <c:crossAx val="110297856"/>
        <c:crosses val="autoZero"/>
        <c:auto val="1"/>
        <c:lblAlgn val="ctr"/>
        <c:lblOffset val="100"/>
      </c:catAx>
      <c:valAx>
        <c:axId val="110297856"/>
        <c:scaling>
          <c:orientation val="minMax"/>
        </c:scaling>
        <c:delete val="1"/>
        <c:axPos val="l"/>
        <c:numFmt formatCode="General" sourceLinked="1"/>
        <c:tickLblPos val="nextTo"/>
        <c:crossAx val="110287872"/>
        <c:crosses val="autoZero"/>
        <c:crossBetween val="between"/>
      </c:valAx>
    </c:plotArea>
    <c:legend>
      <c:legendPos val="r"/>
      <c:txPr>
        <a:bodyPr/>
        <a:lstStyle/>
        <a:p>
          <a:pPr>
            <a:defRPr sz="1800" b="1" i="0" baseline="0">
              <a:latin typeface="Arial Narrow" panose="020B0606020202030204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8950-9238-408D-BB1D-EA711BD2630C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A0A4-F0B7-44D7-ADCB-3B382AFCCB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A0A4-F0B7-44D7-ADCB-3B382AFCCB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A0A4-F0B7-44D7-ADCB-3B382AFCCB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7D88AC-88B5-47F8-A916-83BD493B8555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DD972B-983B-4375-A758-68D9B13DF8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d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115212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Bicycle_Store Case Study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research project by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Jui Chakraborty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pexels-photo-1379920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1" y="116632"/>
            <a:ext cx="8903588" cy="4752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Gender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90564"/>
            <a:ext cx="8229600" cy="2476872"/>
          </a:xfrm>
        </p:spPr>
        <p:txBody>
          <a:bodyPr>
            <a:normAutofit/>
          </a:bodyPr>
          <a:lstStyle/>
          <a:p>
            <a:r>
              <a:rPr lang="en-US" sz="2800" dirty="0"/>
              <a:t>Understanding these gender-specific trends can inform targeted marketing strategies and product promotions, enabling the bicycle store to effectively engage with and cater to its diverse customer base.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Wealth Segmentation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8931058"/>
              </p:ext>
            </p:extLst>
          </p:nvPr>
        </p:nvGraphicFramePr>
        <p:xfrm>
          <a:off x="785786" y="1428736"/>
          <a:ext cx="7786742" cy="471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Wealth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27684"/>
            <a:ext cx="8229600" cy="3340968"/>
          </a:xfrm>
        </p:spPr>
        <p:txBody>
          <a:bodyPr>
            <a:normAutofit/>
          </a:bodyPr>
          <a:lstStyle/>
          <a:p>
            <a:r>
              <a:rPr lang="en-US" sz="2800" dirty="0"/>
              <a:t>It shows how purchasing behavior varies across wealth segments.</a:t>
            </a:r>
          </a:p>
          <a:p>
            <a:r>
              <a:rPr lang="en-US" sz="2800" dirty="0"/>
              <a:t>Understanding these trends can help the bicycle store tailor its marketing strategies and product offerings to effectively target each wealth segment, optimizing sales and customer satisfaction.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Car ownership vs. bike 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91806"/>
            <a:ext cx="3960440" cy="2449843"/>
          </a:xfrm>
        </p:spPr>
        <p:txBody>
          <a:bodyPr>
            <a:normAutofit/>
          </a:bodyPr>
          <a:lstStyle/>
          <a:p>
            <a:r>
              <a:rPr lang="en-US" sz="1800" dirty="0"/>
              <a:t>The customer who hasn’t any car purchases bicycle more on average.</a:t>
            </a:r>
          </a:p>
          <a:p>
            <a:r>
              <a:rPr lang="en-US" sz="1800" dirty="0"/>
              <a:t>The customer who owns car purchases bicycle less.</a:t>
            </a:r>
          </a:p>
          <a:p>
            <a:r>
              <a:rPr lang="en-US" sz="1800" dirty="0"/>
              <a:t>unveils differences in purchasing habits between these two groups.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xmlns="" val="941335717"/>
              </p:ext>
            </p:extLst>
          </p:nvPr>
        </p:nvGraphicFramePr>
        <p:xfrm>
          <a:off x="4427984" y="1958986"/>
          <a:ext cx="4176464" cy="2910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INDUSTRY  INSIGHTS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939398"/>
              </p:ext>
            </p:extLst>
          </p:nvPr>
        </p:nvGraphicFramePr>
        <p:xfrm>
          <a:off x="428596" y="1428736"/>
          <a:ext cx="8429684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INDUSTRY 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91" y="2132856"/>
            <a:ext cx="8229600" cy="29089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On average Health department is the highest for purchasing bicycles.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While Telecommunications department is the lowest for purchasing bicycles.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And the other departments is almost same for purchasing bicycles in last three years.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Regional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60799207"/>
              </p:ext>
            </p:extLst>
          </p:nvPr>
        </p:nvGraphicFramePr>
        <p:xfrm>
          <a:off x="428596" y="1500174"/>
          <a:ext cx="8429684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17567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state New South Wales and Queensland is same for purchasing bicycle in last three years.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While the state Victoria buys more bicycle.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Wealth and Gender Insights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24981234"/>
              </p:ext>
            </p:extLst>
          </p:nvPr>
        </p:nvGraphicFramePr>
        <p:xfrm>
          <a:off x="285720" y="1428736"/>
          <a:ext cx="8715436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Wealth and Gender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2689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The charts provides insights into which demographic segments are more likely to engage in bicycle-related spending. 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helps the bicycle store to optimize its marketing efforts and tailor its strategies to target these high-potential customer segments effectively.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sz="3300" dirty="0">
                <a:latin typeface="Arial Narrow" panose="020B0606020202030204" pitchFamily="34" charset="0"/>
              </a:rPr>
              <a:t>This case study consists of 1 data set.</a:t>
            </a:r>
          </a:p>
          <a:p>
            <a:pPr marL="137160" indent="0">
              <a:buNone/>
            </a:pPr>
            <a:endParaRPr lang="en-US" sz="3300" dirty="0">
              <a:latin typeface="Arial Narrow" panose="020B0606020202030204" pitchFamily="34" charset="0"/>
            </a:endParaRPr>
          </a:p>
          <a:p>
            <a:pPr marL="137160" indent="0">
              <a:buNone/>
            </a:pPr>
            <a:r>
              <a:rPr lang="en-US" sz="3300" dirty="0">
                <a:latin typeface="Arial Narrow" panose="020B0606020202030204" pitchFamily="34" charset="0"/>
              </a:rPr>
              <a:t>It has 3 tables: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customer_address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customer_demographic 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transactions.</a:t>
            </a:r>
          </a:p>
          <a:p>
            <a:pPr marL="137160" indent="0"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u="sng" dirty="0"/>
              <a:t>Property Valuations &amp; Customer Distribution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66717570"/>
              </p:ext>
            </p:extLst>
          </p:nvPr>
        </p:nvGraphicFramePr>
        <p:xfrm>
          <a:off x="214282" y="1428736"/>
          <a:ext cx="8429684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Property Valuations &amp; Customer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2689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 analyzing the average property valuation and the number of existing customers in each state, the query identifies regions with both high property values and a significant customer base.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These insights can help the bicycle store make informed decisions about expanding into new markets with the potential for profitable growth.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New South Wales and Victoria has high property values and the no. of customer is more than the state Queensland.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Product Line Revenue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714744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Product Line Revenue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540"/>
            <a:ext cx="8229600" cy="29089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product Standard’s total revenue is the highest i.e. 34103$.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The product Road’s total revenue is 15123$.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And the product Mountain’s total revenue is 3790$.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This information can help the store's management to make strategic decisions regarding inventory management, marketing efforts, and product development to maximize profits and enhance business performance.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Brand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8380263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26" y="1772816"/>
            <a:ext cx="8229600" cy="4133056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top three brands are :-  (</a:t>
            </a:r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) Norco Bicycles (ii) OHM Cycles (iii) Trek bicycles.</a:t>
            </a:r>
          </a:p>
          <a:p>
            <a:r>
              <a:rPr lang="en-US" dirty="0">
                <a:latin typeface="Arial Narrow" panose="020B0606020202030204" pitchFamily="34" charset="0"/>
              </a:rPr>
              <a:t>It helps the store's management to identify top-performing brands i.e. which brands contribute the most to the store's overall sales revenue. </a:t>
            </a:r>
          </a:p>
          <a:p>
            <a:r>
              <a:rPr lang="en-US" dirty="0">
                <a:latin typeface="Arial Narrow" panose="020B0606020202030204" pitchFamily="34" charset="0"/>
              </a:rPr>
              <a:t>It can helps to optimize inventory management, and refine marketing strategies to capitalize on popular brands and drive sales growth.</a:t>
            </a: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19" y="1417638"/>
            <a:ext cx="8229600" cy="47476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No. of total customers by gender.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Average distribution of customers by gender , job industry category. customers who own a car and their wealth segment.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Average number of bicycle-related purchases over the past 3 years.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Distribution of customers by state and country. Average property valuation of customers' addresses.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Transaction Insights: Most purchased product brands, product lines. 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564"/>
            <a:ext cx="8229600" cy="2476872"/>
          </a:xfrm>
        </p:spPr>
        <p:txBody>
          <a:bodyPr/>
          <a:lstStyle/>
          <a:p>
            <a:r>
              <a:rPr lang="en-US" dirty="0"/>
              <a:t>Analyze customer demographics and behavior, identify trends in transactions, and provide actionable recommendations for improving business performance.</a:t>
            </a:r>
          </a:p>
          <a:p>
            <a:r>
              <a:rPr lang="en-US" dirty="0"/>
              <a:t>Publish the findings based on data analysis.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Important factors to optimize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>
                <a:latin typeface="Arial Narrow" panose="020B0606020202030204" pitchFamily="34" charset="0"/>
              </a:rPr>
              <a:t>Analyzing sales data to optimize product selection, pricing strategies, and inventory management and reducing cost.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Identifying opportunities and entering new market segments based on customer demographics and market trends.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Investing in training programs to enhance employee skills and productivity, ultimately leading to better customer service and satisfaction.</a:t>
            </a:r>
          </a:p>
          <a:p>
            <a:r>
              <a:rPr lang="en-US" sz="3300" dirty="0">
                <a:latin typeface="Arial Narrow" panose="020B0606020202030204" pitchFamily="34" charset="0"/>
              </a:rPr>
              <a:t>Implementing innovative technologies such as e-commerce platforms, data analytics tools to drive business growth and improve.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u="sng" dirty="0"/>
              <a:t>Number of total customers gender wise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5802916"/>
              </p:ext>
            </p:extLst>
          </p:nvPr>
        </p:nvGraphicFramePr>
        <p:xfrm>
          <a:off x="395536" y="1268760"/>
          <a:ext cx="687913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 rot="10800000" flipV="1">
            <a:off x="36937" y="5805264"/>
            <a:ext cx="7596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Male customers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purchases bicycle</a:t>
            </a: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baseline="0" dirty="0">
                <a:solidFill>
                  <a:schemeClr val="tx1"/>
                </a:solidFill>
                <a:latin typeface="Arial Narrow" panose="020B0606020202030204" pitchFamily="34" charset="0"/>
              </a:rPr>
              <a:t>more than female.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Occupational Insights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Occupational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3484984"/>
          </a:xfrm>
        </p:spPr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Manager purchases bicycle most in last 3 years on avg.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Where as Clinical Specialist purchases less on avg.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shedding light on the demographics and professions of bike enthusiasts.</a:t>
            </a:r>
          </a:p>
          <a:p>
            <a:r>
              <a:rPr lang="en-US" dirty="0">
                <a:latin typeface="Arial Narrow" panose="020B0606020202030204" pitchFamily="34" charset="0"/>
              </a:rPr>
              <a:t>H</a:t>
            </a:r>
            <a:r>
              <a:rPr lang="en-US" sz="2800" dirty="0">
                <a:latin typeface="Arial Narrow" panose="020B0606020202030204" pitchFamily="34" charset="0"/>
              </a:rPr>
              <a:t>elps the bicycle store tailor its marketing efforts and product offerings to better target and serve this customer segment.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Gender Trends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4348" y="1357298"/>
          <a:ext cx="7972452" cy="476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303</TotalTime>
  <Words>783</Words>
  <Application>Microsoft Office PowerPoint</Application>
  <PresentationFormat>On-screen Show (4:3)</PresentationFormat>
  <Paragraphs>109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Slide 1</vt:lpstr>
      <vt:lpstr>Case Study</vt:lpstr>
      <vt:lpstr>Findings</vt:lpstr>
      <vt:lpstr>Objectives</vt:lpstr>
      <vt:lpstr>Important factors to optimize business</vt:lpstr>
      <vt:lpstr>Number of total customers gender wise</vt:lpstr>
      <vt:lpstr>Occupational Insights</vt:lpstr>
      <vt:lpstr>Occupational Insights</vt:lpstr>
      <vt:lpstr>Gender Trends</vt:lpstr>
      <vt:lpstr>Gender Trends</vt:lpstr>
      <vt:lpstr>Wealth Segmentation</vt:lpstr>
      <vt:lpstr>Wealth Segmentation</vt:lpstr>
      <vt:lpstr>Car ownership vs. bike purchases</vt:lpstr>
      <vt:lpstr>INDUSTRY  INSIGHTS</vt:lpstr>
      <vt:lpstr>INDUSTRY  INSIGHTS</vt:lpstr>
      <vt:lpstr>Regional Insights</vt:lpstr>
      <vt:lpstr>Regional Insights</vt:lpstr>
      <vt:lpstr>Wealth and Gender Insights</vt:lpstr>
      <vt:lpstr>Wealth and Gender Insights</vt:lpstr>
      <vt:lpstr>Property Valuations &amp; Customer Distribution</vt:lpstr>
      <vt:lpstr>Property Valuations &amp; Customer Distribution</vt:lpstr>
      <vt:lpstr>Product Line Revenue Analysis</vt:lpstr>
      <vt:lpstr>Product Line Revenue Analysis</vt:lpstr>
      <vt:lpstr>Brand Analysis</vt:lpstr>
      <vt:lpstr>Brand Analysis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29</cp:revision>
  <dcterms:created xsi:type="dcterms:W3CDTF">2024-03-09T11:03:16Z</dcterms:created>
  <dcterms:modified xsi:type="dcterms:W3CDTF">2024-03-09T17:18:48Z</dcterms:modified>
</cp:coreProperties>
</file>