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445" r:id="rId3"/>
    <p:sldId id="2443" r:id="rId4"/>
    <p:sldId id="2444" r:id="rId5"/>
    <p:sldId id="2446" r:id="rId6"/>
    <p:sldId id="2432" r:id="rId7"/>
    <p:sldId id="2438" r:id="rId8"/>
    <p:sldId id="2433" r:id="rId9"/>
    <p:sldId id="2447" r:id="rId10"/>
    <p:sldId id="259" r:id="rId11"/>
    <p:sldId id="2439" r:id="rId12"/>
    <p:sldId id="2440" r:id="rId13"/>
    <p:sldId id="2441" r:id="rId14"/>
    <p:sldId id="2435" r:id="rId15"/>
    <p:sldId id="2437" r:id="rId16"/>
    <p:sldId id="24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452982074260302"/>
          <c:y val="3.7278657968313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176251554611445E-2"/>
          <c:y val="0.1642315679785134"/>
          <c:w val="0.94182374844538852"/>
          <c:h val="0.6717423369609087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 chart showing the least funded application types</c:v>
                </c:pt>
              </c:strCache>
            </c:strRef>
          </c:tx>
          <c:explosion val="16"/>
          <c:dPt>
            <c:idx val="0"/>
            <c:bubble3D val="0"/>
            <c:explosion val="8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E4-4E30-A138-9B0BB62BC0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E4-4E30-A138-9B0BB62BC0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E4-4E30-A138-9B0BB62BC0B8}"/>
              </c:ext>
            </c:extLst>
          </c:dPt>
          <c:dPt>
            <c:idx val="3"/>
            <c:bubble3D val="0"/>
            <c:explosion val="2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E4-4E30-A138-9B0BB62BC0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E4-4E30-A138-9B0BB62BC0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E4-4E30-A138-9B0BB62BC0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E4-4E30-A138-9B0BB62BC0B8}"/>
              </c:ext>
            </c:extLst>
          </c:dPt>
          <c:cat>
            <c:strRef>
              <c:f>Sheet1!$A$2:$A$8</c:f>
              <c:strCache>
                <c:ptCount val="3"/>
                <c:pt idx="0">
                  <c:v>Living expenses</c:v>
                </c:pt>
                <c:pt idx="1">
                  <c:v>Telecommunications</c:v>
                </c:pt>
                <c:pt idx="2">
                  <c:v>Historical Debt Relief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6.2</c:v>
                </c:pt>
                <c:pt idx="1">
                  <c:v>3.2</c:v>
                </c:pt>
                <c:pt idx="2">
                  <c:v>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D8E4-4E30-A138-9B0BB62BC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52728413829401"/>
          <c:y val="0.91472462959837386"/>
          <c:w val="0.78502426774004808"/>
          <c:h val="6.2908175620638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66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4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51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=""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7121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80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1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13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93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27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47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92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28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01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9EB1-AAFD-419B-828D-7BB4C92F977C}" type="datetimeFigureOut">
              <a:rPr lang="en-ZA" smtClean="0"/>
              <a:t>2019/10/20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58FE-2D0C-43ED-9D91-82CBDE75C93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02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sv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="" xmlns:a16="http://schemas.microsoft.com/office/drawing/2014/main" id="{E1C7C232-200C-412A-86F2-4B54B7A1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/>
          <a:stretch/>
        </p:blipFill>
        <p:spPr>
          <a:xfrm>
            <a:off x="1278207" y="478302"/>
            <a:ext cx="9635586" cy="123759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CD815FE-BE6B-423E-A50A-CF299788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963" r="96759">
                        <a14:foregroundMark x1="24074" y1="25741" x2="24074" y2="25741"/>
                        <a14:foregroundMark x1="51204" y1="65185" x2="52037" y2="65463"/>
                        <a14:foregroundMark x1="50000" y1="36944" x2="50000" y2="36944"/>
                        <a14:foregroundMark x1="59074" y1="38704" x2="59074" y2="38704"/>
                        <a14:foregroundMark x1="59722" y1="34259" x2="59722" y2="34259"/>
                        <a14:foregroundMark x1="58241" y1="29907" x2="57963" y2="31019"/>
                        <a14:foregroundMark x1="57593" y1="24259" x2="57593" y2="24259"/>
                        <a14:foregroundMark x1="43241" y1="24907" x2="43241" y2="24907"/>
                        <a14:foregroundMark x1="42037" y1="29537" x2="42037" y2="29537"/>
                        <a14:foregroundMark x1="41481" y1="33704" x2="41481" y2="33704"/>
                        <a14:foregroundMark x1="40278" y1="41296" x2="40278" y2="41296"/>
                        <a14:foregroundMark x1="45000" y1="41944" x2="45000" y2="41944"/>
                        <a14:foregroundMark x1="20556" y1="72222" x2="20556" y2="72222"/>
                        <a14:foregroundMark x1="7963" y1="82500" x2="7963" y2="82500"/>
                        <a14:foregroundMark x1="30556" y1="76944" x2="30556" y2="76944"/>
                        <a14:foregroundMark x1="43241" y1="77222" x2="43241" y2="77222"/>
                        <a14:foregroundMark x1="60556" y1="78981" x2="60556" y2="78981"/>
                        <a14:foregroundMark x1="75556" y1="77222" x2="75556" y2="77222"/>
                        <a14:foregroundMark x1="93796" y1="78426" x2="93796" y2="78426"/>
                        <a14:foregroundMark x1="96759" y1="72500" x2="96759" y2="72500"/>
                        <a14:foregroundMark x1="79722" y1="87778" x2="79722" y2="8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06" y="1715892"/>
            <a:ext cx="4784188" cy="4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377" y="101169"/>
            <a:ext cx="604324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ERD:MONETA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=""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20CE953-8B93-4851-8C12-A841086B2939}"/>
              </a:ext>
            </a:extLst>
          </p:cNvPr>
          <p:cNvSpPr/>
          <p:nvPr/>
        </p:nvSpPr>
        <p:spPr>
          <a:xfrm>
            <a:off x="10161917" y="6468303"/>
            <a:ext cx="1387352" cy="288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294EAE-5457-4949-A6A9-CC0E437F1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7996" y="5969483"/>
            <a:ext cx="805132" cy="80989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D2FF480-06E9-4A22-B0A1-5763D41F29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4617" y="1132659"/>
            <a:ext cx="9222765" cy="53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1F824FB-E500-401B-8AB9-473ADB8F8E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1591" y="1121433"/>
            <a:ext cx="9648818" cy="5101086"/>
          </a:xfrm>
          <a:prstGeom prst="rect">
            <a:avLst/>
          </a:prstGeom>
          <a:noFill/>
        </p:spPr>
      </p:pic>
      <p:sp>
        <p:nvSpPr>
          <p:cNvPr id="5" name="Title 7">
            <a:extLst>
              <a:ext uri="{FF2B5EF4-FFF2-40B4-BE49-F238E27FC236}">
                <a16:creationId xmlns="" xmlns:a16="http://schemas.microsoft.com/office/drawing/2014/main" id="{5513D4DE-FCB5-44FB-BB42-0335C6DD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377" y="101169"/>
            <a:ext cx="6043246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UPDATE APPLICANT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="" xmlns:a16="http://schemas.microsoft.com/office/drawing/2014/main" id="{DCE14EBC-013D-4254-AD9D-2A9964EE02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798BF22-DE32-446A-A5D8-DEAD8E6DD77C}"/>
              </a:ext>
            </a:extLst>
          </p:cNvPr>
          <p:cNvSpPr/>
          <p:nvPr/>
        </p:nvSpPr>
        <p:spPr>
          <a:xfrm>
            <a:off x="10161917" y="6468303"/>
            <a:ext cx="1387352" cy="288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4B0E43-F5BB-4652-B354-84301C3D1A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6" y="5969483"/>
            <a:ext cx="805132" cy="8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2CFE685-520B-4EFB-90A6-78886243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1189E0A-352F-496B-8DAB-45D3322D0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1591" y="966157"/>
            <a:ext cx="9648817" cy="534687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="" xmlns:a16="http://schemas.microsoft.com/office/drawing/2014/main" id="{5B619206-DC70-4A81-B7BA-3E592511DF12}"/>
              </a:ext>
            </a:extLst>
          </p:cNvPr>
          <p:cNvSpPr txBox="1">
            <a:spLocks/>
          </p:cNvSpPr>
          <p:nvPr/>
        </p:nvSpPr>
        <p:spPr>
          <a:xfrm>
            <a:off x="3074377" y="101169"/>
            <a:ext cx="6043246" cy="5739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Create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EFB11A-F89C-4A8A-AFB2-5978BBE5EF3B}"/>
              </a:ext>
            </a:extLst>
          </p:cNvPr>
          <p:cNvSpPr/>
          <p:nvPr/>
        </p:nvSpPr>
        <p:spPr>
          <a:xfrm>
            <a:off x="10161917" y="6468303"/>
            <a:ext cx="1387352" cy="288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0C664C6-FD24-49BF-AB23-38648544F6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6" y="5969483"/>
            <a:ext cx="805132" cy="8098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221AB74-D5FF-4FFE-AB20-DF637A7DD672}"/>
              </a:ext>
            </a:extLst>
          </p:cNvPr>
          <p:cNvSpPr/>
          <p:nvPr/>
        </p:nvSpPr>
        <p:spPr>
          <a:xfrm>
            <a:off x="7812382" y="4918075"/>
            <a:ext cx="386261" cy="157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1AC6D2C-9D31-4CEC-B761-3C5A953CC3DE}"/>
              </a:ext>
            </a:extLst>
          </p:cNvPr>
          <p:cNvCxnSpPr>
            <a:cxnSpLocks/>
          </p:cNvCxnSpPr>
          <p:nvPr/>
        </p:nvCxnSpPr>
        <p:spPr>
          <a:xfrm>
            <a:off x="8612777" y="5313045"/>
            <a:ext cx="0" cy="99998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45094A9-86AC-4983-8405-6DD388E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4B64FE9-23A1-49E4-8E9E-95F777BF97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1592" y="716225"/>
            <a:ext cx="9648816" cy="5425549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="" xmlns:a16="http://schemas.microsoft.com/office/drawing/2014/main" id="{59CD7797-5002-4349-8804-8768B0B0D044}"/>
              </a:ext>
            </a:extLst>
          </p:cNvPr>
          <p:cNvSpPr txBox="1">
            <a:spLocks/>
          </p:cNvSpPr>
          <p:nvPr/>
        </p:nvSpPr>
        <p:spPr>
          <a:xfrm>
            <a:off x="3074377" y="101169"/>
            <a:ext cx="6043246" cy="5739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Create Donation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2599ED-7804-4135-9D57-63F30C3F7F52}"/>
              </a:ext>
            </a:extLst>
          </p:cNvPr>
          <p:cNvSpPr/>
          <p:nvPr/>
        </p:nvSpPr>
        <p:spPr>
          <a:xfrm>
            <a:off x="10161917" y="6468303"/>
            <a:ext cx="1387352" cy="288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E9BE76-50D0-4135-A191-6A2FCD610C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6" y="5969483"/>
            <a:ext cx="805132" cy="809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4F6AB7-9777-4C18-BEC0-0CA158CA7709}"/>
              </a:ext>
            </a:extLst>
          </p:cNvPr>
          <p:cNvSpPr/>
          <p:nvPr/>
        </p:nvSpPr>
        <p:spPr>
          <a:xfrm>
            <a:off x="7749223" y="5486400"/>
            <a:ext cx="385128" cy="16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93F9CA7-5921-4EC1-ABF6-94011432E0D9}"/>
              </a:ext>
            </a:extLst>
          </p:cNvPr>
          <p:cNvCxnSpPr>
            <a:cxnSpLocks/>
          </p:cNvCxnSpPr>
          <p:nvPr/>
        </p:nvCxnSpPr>
        <p:spPr>
          <a:xfrm>
            <a:off x="8288927" y="5831075"/>
            <a:ext cx="0" cy="22682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4C874-62A4-4BE3-B337-D1040140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4" y="10060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Reflection: Highlights, lowlights, Lessons</a:t>
            </a:r>
            <a:endParaRPr lang="en-ZA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82D58-E27F-4365-91D9-6AE4C32B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 smtClean="0"/>
              <a:t> </a:t>
            </a:r>
            <a:endParaRPr lang="en-Z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3" y="1207329"/>
            <a:ext cx="4443342" cy="44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ECB68-E3E8-4DFB-A5AB-CC4D654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>
                <a:solidFill>
                  <a:srgbClr val="FFFFFF"/>
                </a:solidFill>
              </a:rPr>
              <a:t>Where to Now?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4" y="1022350"/>
            <a:ext cx="4813300" cy="4813300"/>
          </a:xfrm>
        </p:spPr>
      </p:pic>
    </p:spTree>
    <p:extLst>
      <p:ext uri="{BB962C8B-B14F-4D97-AF65-F5344CB8AC3E}">
        <p14:creationId xmlns:p14="http://schemas.microsoft.com/office/powerpoint/2010/main" val="1496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=""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22578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85000">
                <a:srgbClr val="22242B">
                  <a:alpha val="70000"/>
                </a:srgbClr>
              </a:gs>
              <a:gs pos="0">
                <a:schemeClr val="tx1">
                  <a:lumMod val="75000"/>
                  <a:lumOff val="25000"/>
                  <a:alpha val="6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B7DC9FB-F6DF-4841-83A9-A37336FEB076}"/>
              </a:ext>
            </a:extLst>
          </p:cNvPr>
          <p:cNvSpPr/>
          <p:nvPr/>
        </p:nvSpPr>
        <p:spPr>
          <a:xfrm>
            <a:off x="3278641" y="1802072"/>
            <a:ext cx="593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+mj-lt"/>
              </a:rPr>
              <a:t>WWW.SABRESSYSTEMSDESIGN.CO.ZA</a:t>
            </a:r>
          </a:p>
        </p:txBody>
      </p:sp>
      <p:pic>
        <p:nvPicPr>
          <p:cNvPr id="11" name="Graphic 10" descr="User" title="Icon - Presenter Name">
            <a:extLst>
              <a:ext uri="{FF2B5EF4-FFF2-40B4-BE49-F238E27FC236}">
                <a16:creationId xmlns="" xmlns:a16="http://schemas.microsoft.com/office/drawing/2014/main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4703345" y="3070720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</a:pPr>
            <a:r>
              <a: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MOLOGADI CH</a:t>
            </a:r>
            <a:r>
              <a:rPr lang="en-US" sz="1800" spc="300" dirty="0">
                <a:latin typeface="+mj-lt"/>
                <a:cs typeface="Gill Sans" panose="020B0502020104020203" pitchFamily="34" charset="-79"/>
              </a:rPr>
              <a:t>UENE (PROJECT MANAGER)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13" name="Graphic 12" descr="Smart Phone" title="Icon - Presenter Phone Number">
            <a:extLst>
              <a:ext uri="{FF2B5EF4-FFF2-40B4-BE49-F238E27FC236}">
                <a16:creationId xmlns="" xmlns:a16="http://schemas.microsoft.com/office/drawing/2014/main" id="{D46F90A0-A362-4144-AB92-33B00391B4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8371" y="3965527"/>
            <a:ext cx="558449" cy="558449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=""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300" dirty="0">
                <a:latin typeface="+mj-lt"/>
                <a:cs typeface="Gill Sans Light" panose="020B0302020104020203" pitchFamily="34" charset="-79"/>
              </a:rPr>
              <a:t>011 453 0199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12" name="Graphic 11" descr="Envelope" title="Icon Presenter Email">
            <a:extLst>
              <a:ext uri="{FF2B5EF4-FFF2-40B4-BE49-F238E27FC236}">
                <a16:creationId xmlns=""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08371" y="4919204"/>
            <a:ext cx="558449" cy="558449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5080991" y="5038252"/>
            <a:ext cx="5934800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mologadichuene@ssd.co.za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ECB68-E3E8-4DFB-A5AB-CC4D654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44" y="1209278"/>
            <a:ext cx="4439444" cy="443944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520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ECB68-E3E8-4DFB-A5AB-CC4D654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Moneta: Forms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/>
          <a:stretch/>
        </p:blipFill>
        <p:spPr>
          <a:xfrm>
            <a:off x="4662245" y="908467"/>
            <a:ext cx="2958960" cy="504106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19" y="224339"/>
            <a:ext cx="3976916" cy="35036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18" y="3952290"/>
            <a:ext cx="3976917" cy="2738927"/>
          </a:xfrm>
        </p:spPr>
      </p:pic>
    </p:spTree>
    <p:extLst>
      <p:ext uri="{BB962C8B-B14F-4D97-AF65-F5344CB8AC3E}">
        <p14:creationId xmlns:p14="http://schemas.microsoft.com/office/powerpoint/2010/main" val="34827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ECB68-E3E8-4DFB-A5AB-CC4D654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Moneta: Database 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6" y="668472"/>
            <a:ext cx="6983268" cy="14880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6" y="2490799"/>
            <a:ext cx="6462569" cy="1504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6" y="4406082"/>
            <a:ext cx="7026958" cy="14547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186" y="904346"/>
            <a:ext cx="5066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alpha val="53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Applicant Sample</a:t>
            </a:r>
            <a:endParaRPr lang="en-US" sz="5400" b="0" cap="none" spc="0" dirty="0">
              <a:ln w="0"/>
              <a:solidFill>
                <a:schemeClr val="tx1">
                  <a:alpha val="53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3186" y="2947202"/>
            <a:ext cx="417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alpha val="53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Donor Sample</a:t>
            </a:r>
            <a:endParaRPr lang="en-US" sz="5400" b="0" cap="none" spc="0" dirty="0">
              <a:ln w="0"/>
              <a:solidFill>
                <a:schemeClr val="tx1">
                  <a:alpha val="53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3186" y="4671768"/>
            <a:ext cx="5590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alpha val="53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Sample</a:t>
            </a:r>
            <a:endParaRPr lang="en-US" sz="5400" b="0" cap="none" spc="0" dirty="0">
              <a:ln w="0"/>
              <a:solidFill>
                <a:schemeClr val="tx1">
                  <a:alpha val="53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ECB68-E3E8-4DFB-A5AB-CC4D654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Moneta: Reporting 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9" y="901670"/>
            <a:ext cx="4914900" cy="5054660"/>
          </a:xfrm>
        </p:spPr>
      </p:pic>
    </p:spTree>
    <p:extLst>
      <p:ext uri="{BB962C8B-B14F-4D97-AF65-F5344CB8AC3E}">
        <p14:creationId xmlns:p14="http://schemas.microsoft.com/office/powerpoint/2010/main" val="22879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39047E0-3E11-45DA-B6AE-C14326A8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65" y="24572"/>
            <a:ext cx="4018722" cy="634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“I want my money to be like a river not like a pond” ~ Lisa </a:t>
            </a:r>
            <a:r>
              <a:rPr lang="en-US" sz="1800" b="1" i="1" dirty="0" err="1"/>
              <a:t>Sasevich</a:t>
            </a:r>
            <a:r>
              <a:rPr lang="en-ZA" dirty="0"/>
              <a:t> </a:t>
            </a:r>
            <a:endParaRPr lang="en-US" sz="18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Avoid ‘losing’ money / decreasing buy power through inflation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Enquire and pursue stagnated donors to donate their money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 increase chances of  more applications being funded -  the essence of #</a:t>
            </a:r>
            <a:r>
              <a:rPr lang="en-US" dirty="0" err="1"/>
              <a:t>fundme</a:t>
            </a:r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="" xmlns:a16="http://schemas.microsoft.com/office/drawing/2014/main" id="{BEA89ADA-1A12-4221-9156-35DFF7C48596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155231" y="1118615"/>
          <a:ext cx="7198612" cy="55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653">
                  <a:extLst>
                    <a:ext uri="{9D8B030D-6E8A-4147-A177-3AD203B41FA5}">
                      <a16:colId xmlns="" xmlns:a16="http://schemas.microsoft.com/office/drawing/2014/main" val="1975846984"/>
                    </a:ext>
                  </a:extLst>
                </a:gridCol>
                <a:gridCol w="1715592">
                  <a:extLst>
                    <a:ext uri="{9D8B030D-6E8A-4147-A177-3AD203B41FA5}">
                      <a16:colId xmlns="" xmlns:a16="http://schemas.microsoft.com/office/drawing/2014/main" val="1568535258"/>
                    </a:ext>
                  </a:extLst>
                </a:gridCol>
                <a:gridCol w="1722782">
                  <a:extLst>
                    <a:ext uri="{9D8B030D-6E8A-4147-A177-3AD203B41FA5}">
                      <a16:colId xmlns="" xmlns:a16="http://schemas.microsoft.com/office/drawing/2014/main" val="3157500932"/>
                    </a:ext>
                  </a:extLst>
                </a:gridCol>
                <a:gridCol w="1960585">
                  <a:extLst>
                    <a:ext uri="{9D8B030D-6E8A-4147-A177-3AD203B41FA5}">
                      <a16:colId xmlns="" xmlns:a16="http://schemas.microsoft.com/office/drawing/2014/main" val="543657309"/>
                    </a:ext>
                  </a:extLst>
                </a:gridCol>
              </a:tblGrid>
              <a:tr h="1256994">
                <a:tc>
                  <a:txBody>
                    <a:bodyPr/>
                    <a:lstStyle/>
                    <a:p>
                      <a:r>
                        <a:rPr lang="en-ZA" dirty="0"/>
                        <a:t>Donor’s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Donors available balance at January 2019 (Rands)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Donors available balance at March 2019 (Rands)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Percentage of the donor’s funds that have been donated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2549962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Lauren Engel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R60 000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R30 000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485939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Exxaro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R180 000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R160 200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7478164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KMPG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R96 000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2144357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Sarah 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0509549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TISO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R200 000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R45 000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461728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Craig 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R13 950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794775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John Clarkson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R80 000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R64 800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858496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/>
                        <a:t>Evan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R6 600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1439169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Allister Naidoo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R49 350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598613"/>
                  </a:ext>
                </a:extLst>
              </a:tr>
              <a:tr h="406921">
                <a:tc>
                  <a:txBody>
                    <a:bodyPr/>
                    <a:lstStyle/>
                    <a:p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Joseph Peterson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R98 000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highlight>
                            <a:srgbClr val="FF0000"/>
                          </a:highlight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2139386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91DC3ED-B118-41C0-AD5D-A430FF3C91E7}"/>
              </a:ext>
            </a:extLst>
          </p:cNvPr>
          <p:cNvSpPr/>
          <p:nvPr/>
        </p:nvSpPr>
        <p:spPr>
          <a:xfrm>
            <a:off x="10182578" y="6468303"/>
            <a:ext cx="1366691" cy="365125"/>
          </a:xfrm>
          <a:prstGeom prst="rect">
            <a:avLst/>
          </a:prstGeom>
          <a:solidFill>
            <a:srgbClr val="2F3342"/>
          </a:solidFill>
          <a:ln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7C3E74-EB98-44CE-9EDB-A072487E5FDB}"/>
              </a:ext>
            </a:extLst>
          </p:cNvPr>
          <p:cNvSpPr txBox="1"/>
          <p:nvPr/>
        </p:nvSpPr>
        <p:spPr>
          <a:xfrm>
            <a:off x="443641" y="108759"/>
            <a:ext cx="681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u="sng" dirty="0">
                <a:latin typeface="+mj-lt"/>
              </a:rPr>
              <a:t>A report on donors whom have not donated at least 5% of their funds within two (2) months.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593C49C-51FE-4F0C-9145-4102D058E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63" r="96759">
                        <a14:foregroundMark x1="24074" y1="25741" x2="24074" y2="25741"/>
                        <a14:foregroundMark x1="51204" y1="65185" x2="52037" y2="65463"/>
                        <a14:foregroundMark x1="50000" y1="36944" x2="50000" y2="36944"/>
                        <a14:foregroundMark x1="59074" y1="38704" x2="59074" y2="38704"/>
                        <a14:foregroundMark x1="59722" y1="34259" x2="59722" y2="34259"/>
                        <a14:foregroundMark x1="58241" y1="29907" x2="57963" y2="31019"/>
                        <a14:foregroundMark x1="57593" y1="24259" x2="57593" y2="24259"/>
                        <a14:foregroundMark x1="43241" y1="24907" x2="43241" y2="24907"/>
                        <a14:foregroundMark x1="42037" y1="29537" x2="42037" y2="29537"/>
                        <a14:foregroundMark x1="41481" y1="33704" x2="41481" y2="33704"/>
                        <a14:foregroundMark x1="40278" y1="41296" x2="40278" y2="41296"/>
                        <a14:foregroundMark x1="45000" y1="41944" x2="45000" y2="41944"/>
                        <a14:foregroundMark x1="20556" y1="72222" x2="20556" y2="72222"/>
                        <a14:foregroundMark x1="7963" y1="82500" x2="7963" y2="82500"/>
                        <a14:foregroundMark x1="30556" y1="76944" x2="30556" y2="76944"/>
                        <a14:foregroundMark x1="43241" y1="77222" x2="43241" y2="77222"/>
                        <a14:foregroundMark x1="60556" y1="78981" x2="60556" y2="78981"/>
                        <a14:foregroundMark x1="75556" y1="77222" x2="75556" y2="77222"/>
                        <a14:foregroundMark x1="93796" y1="78426" x2="93796" y2="78426"/>
                        <a14:foregroundMark x1="96759" y1="72500" x2="96759" y2="72500"/>
                        <a14:foregroundMark x1="79722" y1="87778" x2="79722" y2="8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59" y="3429000"/>
            <a:ext cx="3592537" cy="3592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BBFD01-B486-4232-9598-E93EB3949037}"/>
              </a:ext>
            </a:extLst>
          </p:cNvPr>
          <p:cNvSpPr/>
          <p:nvPr/>
        </p:nvSpPr>
        <p:spPr>
          <a:xfrm>
            <a:off x="7455877" y="24572"/>
            <a:ext cx="4736123" cy="68088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3B0B2F4-7331-4024-95D3-DB7B2FA36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63" r="96759">
                        <a14:foregroundMark x1="24074" y1="25741" x2="24074" y2="25741"/>
                        <a14:foregroundMark x1="51204" y1="65185" x2="52037" y2="65463"/>
                        <a14:foregroundMark x1="50000" y1="36944" x2="50000" y2="36944"/>
                        <a14:foregroundMark x1="59074" y1="38704" x2="59074" y2="38704"/>
                        <a14:foregroundMark x1="59722" y1="34259" x2="59722" y2="34259"/>
                        <a14:foregroundMark x1="58241" y1="29907" x2="57963" y2="31019"/>
                        <a14:foregroundMark x1="57593" y1="24259" x2="57593" y2="24259"/>
                        <a14:foregroundMark x1="43241" y1="24907" x2="43241" y2="24907"/>
                        <a14:foregroundMark x1="42037" y1="29537" x2="42037" y2="29537"/>
                        <a14:foregroundMark x1="41481" y1="33704" x2="41481" y2="33704"/>
                        <a14:foregroundMark x1="40278" y1="41296" x2="40278" y2="41296"/>
                        <a14:foregroundMark x1="45000" y1="41944" x2="45000" y2="41944"/>
                        <a14:foregroundMark x1="20556" y1="72222" x2="20556" y2="72222"/>
                        <a14:foregroundMark x1="7963" y1="82500" x2="7963" y2="82500"/>
                        <a14:foregroundMark x1="30556" y1="76944" x2="30556" y2="76944"/>
                        <a14:foregroundMark x1="43241" y1="77222" x2="43241" y2="77222"/>
                        <a14:foregroundMark x1="60556" y1="78981" x2="60556" y2="78981"/>
                        <a14:foregroundMark x1="75556" y1="77222" x2="75556" y2="77222"/>
                        <a14:foregroundMark x1="93796" y1="78426" x2="93796" y2="78426"/>
                        <a14:foregroundMark x1="96759" y1="72500" x2="96759" y2="72500"/>
                        <a14:foregroundMark x1="79722" y1="87778" x2="79722" y2="8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23" y="3603976"/>
            <a:ext cx="2769629" cy="27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F533A-FA4B-4B31-87D6-53026226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700" u="sng" dirty="0"/>
              <a:t>A report on </a:t>
            </a:r>
            <a:r>
              <a:rPr lang="en-ZA" sz="2700" u="sng" dirty="0" smtClean="0"/>
              <a:t>application types that are least funded</a:t>
            </a:r>
            <a:r>
              <a:rPr lang="en-ZA" u="sng" dirty="0"/>
              <a:t/>
            </a:r>
            <a:br>
              <a:rPr lang="en-ZA" u="sng" dirty="0"/>
            </a:br>
            <a:endParaRPr lang="en-ZA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15195647"/>
              </p:ext>
            </p:extLst>
          </p:nvPr>
        </p:nvGraphicFramePr>
        <p:xfrm>
          <a:off x="838200" y="1362698"/>
          <a:ext cx="5981700" cy="483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6BBFD01-B486-4232-9598-E93EB3949037}"/>
              </a:ext>
            </a:extLst>
          </p:cNvPr>
          <p:cNvSpPr/>
          <p:nvPr/>
        </p:nvSpPr>
        <p:spPr>
          <a:xfrm>
            <a:off x="7455877" y="24572"/>
            <a:ext cx="4736123" cy="68088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3B0B2F4-7331-4024-95D3-DB7B2FA36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963" r="96759">
                        <a14:foregroundMark x1="24074" y1="25741" x2="24074" y2="25741"/>
                        <a14:foregroundMark x1="51204" y1="65185" x2="52037" y2="65463"/>
                        <a14:foregroundMark x1="50000" y1="36944" x2="50000" y2="36944"/>
                        <a14:foregroundMark x1="59074" y1="38704" x2="59074" y2="38704"/>
                        <a14:foregroundMark x1="59722" y1="34259" x2="59722" y2="34259"/>
                        <a14:foregroundMark x1="58241" y1="29907" x2="57963" y2="31019"/>
                        <a14:foregroundMark x1="57593" y1="24259" x2="57593" y2="24259"/>
                        <a14:foregroundMark x1="43241" y1="24907" x2="43241" y2="24907"/>
                        <a14:foregroundMark x1="42037" y1="29537" x2="42037" y2="29537"/>
                        <a14:foregroundMark x1="41481" y1="33704" x2="41481" y2="33704"/>
                        <a14:foregroundMark x1="40278" y1="41296" x2="40278" y2="41296"/>
                        <a14:foregroundMark x1="45000" y1="41944" x2="45000" y2="41944"/>
                        <a14:foregroundMark x1="20556" y1="72222" x2="20556" y2="72222"/>
                        <a14:foregroundMark x1="7963" y1="82500" x2="7963" y2="82500"/>
                        <a14:foregroundMark x1="30556" y1="76944" x2="30556" y2="76944"/>
                        <a14:foregroundMark x1="43241" y1="77222" x2="43241" y2="77222"/>
                        <a14:foregroundMark x1="60556" y1="78981" x2="60556" y2="78981"/>
                        <a14:foregroundMark x1="75556" y1="77222" x2="75556" y2="77222"/>
                        <a14:foregroundMark x1="93796" y1="78426" x2="93796" y2="78426"/>
                        <a14:foregroundMark x1="96759" y1="72500" x2="96759" y2="72500"/>
                        <a14:foregroundMark x1="79722" y1="87778" x2="79722" y2="8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71" y="3429000"/>
            <a:ext cx="2769629" cy="27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E70EC5-4E88-4F0C-A63C-5F97CCE3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Moneta: Expected Benefits 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46" y="1485979"/>
            <a:ext cx="3886042" cy="3886042"/>
          </a:xfrm>
        </p:spPr>
      </p:pic>
    </p:spTree>
    <p:extLst>
      <p:ext uri="{BB962C8B-B14F-4D97-AF65-F5344CB8AC3E}">
        <p14:creationId xmlns:p14="http://schemas.microsoft.com/office/powerpoint/2010/main" val="3700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E70EC5-4E88-4F0C-A63C-5F97CCE3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ZA" sz="3600" dirty="0" smtClean="0">
                <a:solidFill>
                  <a:srgbClr val="FFFFFF"/>
                </a:solidFill>
              </a:rPr>
              <a:t>Moneta:  </a:t>
            </a:r>
            <a:endParaRPr lang="en-ZA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03" y="1719411"/>
            <a:ext cx="6078537" cy="3419177"/>
          </a:xfrm>
        </p:spPr>
      </p:pic>
    </p:spTree>
    <p:extLst>
      <p:ext uri="{BB962C8B-B14F-4D97-AF65-F5344CB8AC3E}">
        <p14:creationId xmlns:p14="http://schemas.microsoft.com/office/powerpoint/2010/main" val="714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258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Bebas</vt:lpstr>
      <vt:lpstr>Calibri</vt:lpstr>
      <vt:lpstr>Calibri Light</vt:lpstr>
      <vt:lpstr>Gill Sans</vt:lpstr>
      <vt:lpstr>Gill Sans Light</vt:lpstr>
      <vt:lpstr>Wingdings</vt:lpstr>
      <vt:lpstr>Office Theme</vt:lpstr>
      <vt:lpstr>PowerPoint Presentation</vt:lpstr>
      <vt:lpstr>Moneta</vt:lpstr>
      <vt:lpstr>Moneta: Forms</vt:lpstr>
      <vt:lpstr>Moneta: Database </vt:lpstr>
      <vt:lpstr>Moneta: Reporting </vt:lpstr>
      <vt:lpstr>PowerPoint Presentation</vt:lpstr>
      <vt:lpstr>A report on application types that are least funded </vt:lpstr>
      <vt:lpstr>Moneta: Expected Benefits </vt:lpstr>
      <vt:lpstr>Moneta:  </vt:lpstr>
      <vt:lpstr>ERD:MONETA</vt:lpstr>
      <vt:lpstr>UPDATE APPLICANT</vt:lpstr>
      <vt:lpstr>PowerPoint Presentation</vt:lpstr>
      <vt:lpstr>PowerPoint Presentation</vt:lpstr>
      <vt:lpstr>Reflection: Highlights, lowlights, Lessons</vt:lpstr>
      <vt:lpstr>Where to Now?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Mooney</dc:creator>
  <cp:lastModifiedBy>shuaib booley</cp:lastModifiedBy>
  <cp:revision>10</cp:revision>
  <dcterms:created xsi:type="dcterms:W3CDTF">2019-10-17T09:28:45Z</dcterms:created>
  <dcterms:modified xsi:type="dcterms:W3CDTF">2019-10-20T20:01:48Z</dcterms:modified>
</cp:coreProperties>
</file>