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9" r:id="rId3"/>
    <p:sldId id="260" r:id="rId4"/>
    <p:sldId id="257" r:id="rId5"/>
    <p:sldId id="258" r:id="rId6"/>
    <p:sldId id="261" r:id="rId7"/>
    <p:sldId id="262" r:id="rId8"/>
    <p:sldId id="263" r:id="rId9"/>
    <p:sldId id="264" r:id="rId10"/>
    <p:sldId id="265" r:id="rId11"/>
    <p:sldId id="266" r:id="rId12"/>
    <p:sldId id="270" r:id="rId13"/>
    <p:sldId id="267"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FC9FD7-C62A-45D7-A299-9B6BBB965FE6}"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74885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85027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355369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4928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036804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AFC9FD7-C62A-45D7-A299-9B6BBB965FE6}" type="datetimeFigureOut">
              <a:rPr lang="en-US" smtClean="0"/>
              <a:t>11/15/2018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1228780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AFC9FD7-C62A-45D7-A299-9B6BBB965FE6}" type="datetimeFigureOut">
              <a:rPr lang="en-US" smtClean="0"/>
              <a:t>11/15/2018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4018460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9FD7-C62A-45D7-A299-9B6BBB965FE6}"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57728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9FD7-C62A-45D7-A299-9B6BBB965FE6}"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80045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9FD7-C62A-45D7-A299-9B6BBB965FE6}"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158119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FC9FD7-C62A-45D7-A299-9B6BBB965FE6}"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354489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C9FD7-C62A-45D7-A299-9B6BBB965FE6}"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47075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C9FD7-C62A-45D7-A299-9B6BBB965FE6}" type="datetimeFigureOut">
              <a:rPr lang="en-US" smtClean="0"/>
              <a:t>11/15/2018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374136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C9FD7-C62A-45D7-A299-9B6BBB965FE6}" type="datetimeFigureOut">
              <a:rPr lang="en-US" smtClean="0"/>
              <a:t>11/15/2018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411302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C9FD7-C62A-45D7-A299-9B6BBB965FE6}" type="datetimeFigureOut">
              <a:rPr lang="en-US" smtClean="0"/>
              <a:t>11/15/2018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45753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18681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120573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AFC9FD7-C62A-45D7-A299-9B6BBB965FE6}" type="datetimeFigureOut">
              <a:rPr lang="en-US" smtClean="0"/>
              <a:t>11/15/2018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CB1FC1B-5243-413F-ABD6-7269405297FB}" type="slidenum">
              <a:rPr lang="en-US" smtClean="0"/>
              <a:t>‹#›</a:t>
            </a:fld>
            <a:endParaRPr lang="en-US"/>
          </a:p>
        </p:txBody>
      </p:sp>
    </p:spTree>
    <p:extLst>
      <p:ext uri="{BB962C8B-B14F-4D97-AF65-F5344CB8AC3E}">
        <p14:creationId xmlns:p14="http://schemas.microsoft.com/office/powerpoint/2010/main" val="1220016737"/>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DC58-401F-4029-92D4-1201AED8DE26}"/>
              </a:ext>
            </a:extLst>
          </p:cNvPr>
          <p:cNvSpPr>
            <a:spLocks noGrp="1"/>
          </p:cNvSpPr>
          <p:nvPr>
            <p:ph type="ctrTitle"/>
          </p:nvPr>
        </p:nvSpPr>
        <p:spPr/>
        <p:txBody>
          <a:bodyPr/>
          <a:lstStyle/>
          <a:p>
            <a:r>
              <a:rPr lang="en-US" dirty="0"/>
              <a:t>GitHub</a:t>
            </a:r>
          </a:p>
        </p:txBody>
      </p:sp>
      <p:sp>
        <p:nvSpPr>
          <p:cNvPr id="3" name="Subtitle 2">
            <a:extLst>
              <a:ext uri="{FF2B5EF4-FFF2-40B4-BE49-F238E27FC236}">
                <a16:creationId xmlns:a16="http://schemas.microsoft.com/office/drawing/2014/main" id="{478D7DD4-C8FB-4663-8FE6-79980A3D66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3303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4C96-8438-41B7-ADB2-CF24EFB7441C}"/>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A1DE4497-A1C1-4E0C-8AC7-66CA9A993451}"/>
              </a:ext>
            </a:extLst>
          </p:cNvPr>
          <p:cNvSpPr>
            <a:spLocks noGrp="1"/>
          </p:cNvSpPr>
          <p:nvPr>
            <p:ph idx="1"/>
          </p:nvPr>
        </p:nvSpPr>
        <p:spPr/>
        <p:txBody>
          <a:bodyPr/>
          <a:lstStyle/>
          <a:p>
            <a:r>
              <a:rPr lang="en-US" dirty="0"/>
              <a:t>Branching is a way to get a parallel version of a repository. This secondary branch is contained within the repository. You can use a secondary branch to work freely on your code without disrupting the “live” version. After you have solved a problem you can merge that secondary branch into the master branch to publish your changes.</a:t>
            </a:r>
          </a:p>
          <a:p>
            <a:r>
              <a:rPr lang="en-US" dirty="0"/>
              <a:t>After you create a repository it comes with a default branch. This is referred to as the master branch. Often you use that default branch as your production branch.</a:t>
            </a:r>
          </a:p>
          <a:p>
            <a:r>
              <a:rPr lang="en-US" dirty="0"/>
              <a:t>Reasons to use branches include developing features, fixing bugs in your code, or safely experimenting with new ideas.</a:t>
            </a:r>
          </a:p>
          <a:p>
            <a:pPr marL="36900" indent="0">
              <a:buNone/>
            </a:pPr>
            <a:endParaRPr lang="en-US" dirty="0"/>
          </a:p>
          <a:p>
            <a:endParaRPr lang="en-US" dirty="0"/>
          </a:p>
        </p:txBody>
      </p:sp>
      <p:pic>
        <p:nvPicPr>
          <p:cNvPr id="4" name="Picture 3">
            <a:extLst>
              <a:ext uri="{FF2B5EF4-FFF2-40B4-BE49-F238E27FC236}">
                <a16:creationId xmlns:a16="http://schemas.microsoft.com/office/drawing/2014/main" id="{C610999C-8625-4F27-8DEF-77EF2BD05402}"/>
              </a:ext>
            </a:extLst>
          </p:cNvPr>
          <p:cNvPicPr>
            <a:picLocks noChangeAspect="1"/>
          </p:cNvPicPr>
          <p:nvPr/>
        </p:nvPicPr>
        <p:blipFill>
          <a:blip r:embed="rId2"/>
          <a:stretch>
            <a:fillRect/>
          </a:stretch>
        </p:blipFill>
        <p:spPr>
          <a:xfrm>
            <a:off x="1491449" y="4547841"/>
            <a:ext cx="9194663" cy="2310159"/>
          </a:xfrm>
          <a:prstGeom prst="rect">
            <a:avLst/>
          </a:prstGeom>
        </p:spPr>
      </p:pic>
    </p:spTree>
    <p:extLst>
      <p:ext uri="{BB962C8B-B14F-4D97-AF65-F5344CB8AC3E}">
        <p14:creationId xmlns:p14="http://schemas.microsoft.com/office/powerpoint/2010/main" val="333186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23D9-92D2-4F0D-8B0A-3A1A875801C9}"/>
              </a:ext>
            </a:extLst>
          </p:cNvPr>
          <p:cNvSpPr>
            <a:spLocks noGrp="1"/>
          </p:cNvSpPr>
          <p:nvPr>
            <p:ph type="title"/>
          </p:nvPr>
        </p:nvSpPr>
        <p:spPr/>
        <p:txBody>
          <a:bodyPr/>
          <a:lstStyle/>
          <a:p>
            <a:r>
              <a:rPr lang="en-US" dirty="0"/>
              <a:t>Commits</a:t>
            </a:r>
          </a:p>
        </p:txBody>
      </p:sp>
      <p:sp>
        <p:nvSpPr>
          <p:cNvPr id="3" name="Content Placeholder 2">
            <a:extLst>
              <a:ext uri="{FF2B5EF4-FFF2-40B4-BE49-F238E27FC236}">
                <a16:creationId xmlns:a16="http://schemas.microsoft.com/office/drawing/2014/main" id="{E92515FD-DC89-4B61-A1DC-B0B5832EAC77}"/>
              </a:ext>
            </a:extLst>
          </p:cNvPr>
          <p:cNvSpPr>
            <a:spLocks noGrp="1"/>
          </p:cNvSpPr>
          <p:nvPr>
            <p:ph idx="1"/>
          </p:nvPr>
        </p:nvSpPr>
        <p:spPr/>
        <p:txBody>
          <a:bodyPr/>
          <a:lstStyle/>
          <a:p>
            <a:r>
              <a:rPr lang="en-US" dirty="0"/>
              <a:t>A commit is like editing a file or set of files in a branch. The main difference is in GitHub every time you make a change to a file it creates a point-int-time snapshot before the file is edited over. This allows you to go back to any point in time of that file.</a:t>
            </a:r>
          </a:p>
          <a:p>
            <a:r>
              <a:rPr lang="en-US" dirty="0"/>
              <a:t>Commits usually contain a commit message which is a brief description of what changes were made to the file.</a:t>
            </a:r>
          </a:p>
          <a:p>
            <a:r>
              <a:rPr lang="en-US" dirty="0"/>
              <a:t>When you make a commit to a file you have the option to commit to the current branch the file is in or make a brand new branch containing the changes you made and doing this will automatically open up a pull request.</a:t>
            </a:r>
          </a:p>
          <a:p>
            <a:pPr marL="36900" indent="0">
              <a:buNone/>
            </a:pPr>
            <a:endParaRPr lang="en-US" dirty="0"/>
          </a:p>
        </p:txBody>
      </p:sp>
    </p:spTree>
    <p:extLst>
      <p:ext uri="{BB962C8B-B14F-4D97-AF65-F5344CB8AC3E}">
        <p14:creationId xmlns:p14="http://schemas.microsoft.com/office/powerpoint/2010/main" val="424921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C85C-31C6-4DF0-B517-5727EF4EDAAB}"/>
              </a:ext>
            </a:extLst>
          </p:cNvPr>
          <p:cNvSpPr>
            <a:spLocks noGrp="1"/>
          </p:cNvSpPr>
          <p:nvPr>
            <p:ph type="title"/>
          </p:nvPr>
        </p:nvSpPr>
        <p:spPr/>
        <p:txBody>
          <a:bodyPr/>
          <a:lstStyle/>
          <a:p>
            <a:r>
              <a:rPr lang="en-US" dirty="0"/>
              <a:t>Commits Continued </a:t>
            </a:r>
          </a:p>
        </p:txBody>
      </p:sp>
      <p:pic>
        <p:nvPicPr>
          <p:cNvPr id="5" name="Content Placeholder 4">
            <a:extLst>
              <a:ext uri="{FF2B5EF4-FFF2-40B4-BE49-F238E27FC236}">
                <a16:creationId xmlns:a16="http://schemas.microsoft.com/office/drawing/2014/main" id="{B132795E-58BF-4498-9173-3B4EE0ED9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6815" y="4287025"/>
            <a:ext cx="6445185" cy="2570975"/>
          </a:xfrm>
        </p:spPr>
      </p:pic>
      <p:sp>
        <p:nvSpPr>
          <p:cNvPr id="7" name="TextBox 6">
            <a:extLst>
              <a:ext uri="{FF2B5EF4-FFF2-40B4-BE49-F238E27FC236}">
                <a16:creationId xmlns:a16="http://schemas.microsoft.com/office/drawing/2014/main" id="{6FC191FE-4274-4FBA-B8D0-7EBF36E8741B}"/>
              </a:ext>
            </a:extLst>
          </p:cNvPr>
          <p:cNvSpPr txBox="1"/>
          <p:nvPr/>
        </p:nvSpPr>
        <p:spPr>
          <a:xfrm>
            <a:off x="0" y="1411550"/>
            <a:ext cx="5746815"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When making a commit you have 2 options as shown below. </a:t>
            </a:r>
          </a:p>
          <a:p>
            <a:pPr marL="285750" indent="-285750">
              <a:buFont typeface="Arial" panose="020B0604020202020204" pitchFamily="34" charset="0"/>
              <a:buChar char="•"/>
            </a:pPr>
            <a:r>
              <a:rPr lang="en-US" sz="2000" dirty="0"/>
              <a:t>You can commit directly to the branch you are currently in, or you can create a new branch opening up a pull request.</a:t>
            </a:r>
          </a:p>
          <a:p>
            <a:pPr marL="285750" indent="-285750">
              <a:buFont typeface="Arial" panose="020B0604020202020204" pitchFamily="34" charset="0"/>
              <a:buChar char="•"/>
            </a:pPr>
            <a:r>
              <a:rPr lang="en-US" sz="2000" dirty="0"/>
              <a:t>Even if someone makes the mistake of committing directly to the master branch wrongly, no worries as GitHub implements the concept of versioning.</a:t>
            </a:r>
          </a:p>
          <a:p>
            <a:pPr marL="285750" indent="-285750">
              <a:buFont typeface="Arial" panose="020B0604020202020204" pitchFamily="34" charset="0"/>
              <a:buChar char="•"/>
            </a:pPr>
            <a:r>
              <a:rPr lang="en-US" sz="2000" dirty="0"/>
              <a:t>Before every new change an old snapshot is saved so you can go back to any point in your history whenever you want.</a:t>
            </a:r>
          </a:p>
        </p:txBody>
      </p:sp>
    </p:spTree>
    <p:extLst>
      <p:ext uri="{BB962C8B-B14F-4D97-AF65-F5344CB8AC3E}">
        <p14:creationId xmlns:p14="http://schemas.microsoft.com/office/powerpoint/2010/main" val="423724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8777-606B-4CB7-8F4C-9D7418440925}"/>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A3F00CD2-8879-4540-9485-1BEA537F566D}"/>
              </a:ext>
            </a:extLst>
          </p:cNvPr>
          <p:cNvSpPr>
            <a:spLocks noGrp="1"/>
          </p:cNvSpPr>
          <p:nvPr>
            <p:ph idx="1"/>
          </p:nvPr>
        </p:nvSpPr>
        <p:spPr/>
        <p:txBody>
          <a:bodyPr/>
          <a:lstStyle/>
          <a:p>
            <a:r>
              <a:rPr lang="en-US" dirty="0"/>
              <a:t>Pull requests are proposed changes to a repository and submitted by a user and accepted or rejected by a repository’s collaborators. </a:t>
            </a:r>
          </a:p>
          <a:p>
            <a:r>
              <a:rPr lang="en-US" dirty="0"/>
              <a:t>The open source nature of GitHub allows any account to create a pull request. </a:t>
            </a:r>
          </a:p>
          <a:p>
            <a:r>
              <a:rPr lang="en-US" dirty="0"/>
              <a:t>If you have a group of people you need to work on a project with at work you can add different GitHub accounts to a repository and they are then referred to as collaborators. Collaborators have read and write access to a repository and has been invited to contribute by the repository owner.</a:t>
            </a:r>
          </a:p>
          <a:p>
            <a:r>
              <a:rPr lang="en-US" dirty="0"/>
              <a:t>A contributor is someone who has contributed to a project by having a pull request merged, but they do not have collaborator access. </a:t>
            </a:r>
          </a:p>
          <a:p>
            <a:endParaRPr lang="en-US" dirty="0"/>
          </a:p>
          <a:p>
            <a:pPr marL="36900" indent="0">
              <a:buNone/>
            </a:pPr>
            <a:endParaRPr lang="en-US" dirty="0"/>
          </a:p>
        </p:txBody>
      </p:sp>
    </p:spTree>
    <p:extLst>
      <p:ext uri="{BB962C8B-B14F-4D97-AF65-F5344CB8AC3E}">
        <p14:creationId xmlns:p14="http://schemas.microsoft.com/office/powerpoint/2010/main" val="33067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6136-EECC-476B-B917-D3DF9C151A6C}"/>
              </a:ext>
            </a:extLst>
          </p:cNvPr>
          <p:cNvSpPr>
            <a:spLocks noGrp="1"/>
          </p:cNvSpPr>
          <p:nvPr>
            <p:ph type="title"/>
          </p:nvPr>
        </p:nvSpPr>
        <p:spPr/>
        <p:txBody>
          <a:bodyPr/>
          <a:lstStyle/>
          <a:p>
            <a:r>
              <a:rPr lang="en-US" dirty="0"/>
              <a:t>Pull Requests Continued</a:t>
            </a:r>
          </a:p>
        </p:txBody>
      </p:sp>
      <p:sp>
        <p:nvSpPr>
          <p:cNvPr id="3" name="Content Placeholder 2">
            <a:extLst>
              <a:ext uri="{FF2B5EF4-FFF2-40B4-BE49-F238E27FC236}">
                <a16:creationId xmlns:a16="http://schemas.microsoft.com/office/drawing/2014/main" id="{B99753B4-094A-4D4C-AA68-76AB23959DE0}"/>
              </a:ext>
            </a:extLst>
          </p:cNvPr>
          <p:cNvSpPr>
            <a:spLocks noGrp="1"/>
          </p:cNvSpPr>
          <p:nvPr>
            <p:ph idx="1"/>
          </p:nvPr>
        </p:nvSpPr>
        <p:spPr/>
        <p:txBody>
          <a:bodyPr/>
          <a:lstStyle/>
          <a:p>
            <a:r>
              <a:rPr lang="en-US" dirty="0"/>
              <a:t>A pull request is used to merge 2 branches together. Usually this is used to merge successfully tested code into your production environment, done by merging the test branch into the master branch.</a:t>
            </a:r>
          </a:p>
          <a:p>
            <a:r>
              <a:rPr lang="en-US" dirty="0"/>
              <a:t>Pull requests have their own discussion forum allowing you to explain why this change might be a good or bad idea.</a:t>
            </a:r>
          </a:p>
          <a:p>
            <a:r>
              <a:rPr lang="en-US" dirty="0"/>
              <a:t>They also show something called a diff.</a:t>
            </a:r>
          </a:p>
          <a:p>
            <a:r>
              <a:rPr lang="en-US" dirty="0"/>
              <a:t>Diffs are the differences in changes between 2 commits. It shows what was added, highlighted in green, and what was deleted highlighted in red.</a:t>
            </a:r>
          </a:p>
          <a:p>
            <a:r>
              <a:rPr lang="en-US" dirty="0"/>
              <a:t>If everyone approves of it, you can choose to merge the test branch into the master branch.</a:t>
            </a:r>
          </a:p>
          <a:p>
            <a:endParaRPr lang="en-US" dirty="0"/>
          </a:p>
        </p:txBody>
      </p:sp>
    </p:spTree>
    <p:extLst>
      <p:ext uri="{BB962C8B-B14F-4D97-AF65-F5344CB8AC3E}">
        <p14:creationId xmlns:p14="http://schemas.microsoft.com/office/powerpoint/2010/main" val="180385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B054-9430-4123-8493-6DC6BA0E9ABE}"/>
              </a:ext>
            </a:extLst>
          </p:cNvPr>
          <p:cNvSpPr>
            <a:spLocks noGrp="1"/>
          </p:cNvSpPr>
          <p:nvPr>
            <p:ph type="title"/>
          </p:nvPr>
        </p:nvSpPr>
        <p:spPr/>
        <p:txBody>
          <a:bodyPr/>
          <a:lstStyle/>
          <a:p>
            <a:r>
              <a:rPr lang="en-US" dirty="0"/>
              <a:t>Diff Example</a:t>
            </a:r>
          </a:p>
        </p:txBody>
      </p:sp>
      <p:pic>
        <p:nvPicPr>
          <p:cNvPr id="5" name="Content Placeholder 4">
            <a:extLst>
              <a:ext uri="{FF2B5EF4-FFF2-40B4-BE49-F238E27FC236}">
                <a16:creationId xmlns:a16="http://schemas.microsoft.com/office/drawing/2014/main" id="{32FF6508-AEA9-48B9-A623-37411B568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01" y="1946987"/>
            <a:ext cx="10353675" cy="3463953"/>
          </a:xfrm>
        </p:spPr>
      </p:pic>
    </p:spTree>
    <p:extLst>
      <p:ext uri="{BB962C8B-B14F-4D97-AF65-F5344CB8AC3E}">
        <p14:creationId xmlns:p14="http://schemas.microsoft.com/office/powerpoint/2010/main" val="68224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1D60-BD7B-4D61-915B-75CE174AAAB1}"/>
              </a:ext>
            </a:extLst>
          </p:cNvPr>
          <p:cNvSpPr>
            <a:spLocks noGrp="1"/>
          </p:cNvSpPr>
          <p:nvPr>
            <p:ph type="title"/>
          </p:nvPr>
        </p:nvSpPr>
        <p:spPr/>
        <p:txBody>
          <a:bodyPr/>
          <a:lstStyle/>
          <a:p>
            <a:r>
              <a:rPr lang="en-US" dirty="0"/>
              <a:t>Forks</a:t>
            </a:r>
          </a:p>
        </p:txBody>
      </p:sp>
      <p:sp>
        <p:nvSpPr>
          <p:cNvPr id="3" name="Content Placeholder 2">
            <a:extLst>
              <a:ext uri="{FF2B5EF4-FFF2-40B4-BE49-F238E27FC236}">
                <a16:creationId xmlns:a16="http://schemas.microsoft.com/office/drawing/2014/main" id="{D70CAEE1-08CB-4D89-972C-B28BD456258B}"/>
              </a:ext>
            </a:extLst>
          </p:cNvPr>
          <p:cNvSpPr>
            <a:spLocks noGrp="1"/>
          </p:cNvSpPr>
          <p:nvPr>
            <p:ph idx="1"/>
          </p:nvPr>
        </p:nvSpPr>
        <p:spPr/>
        <p:txBody>
          <a:bodyPr/>
          <a:lstStyle/>
          <a:p>
            <a:r>
              <a:rPr lang="en-US" dirty="0"/>
              <a:t>What if you found code that was super relevant for what you are doing.</a:t>
            </a:r>
          </a:p>
          <a:p>
            <a:r>
              <a:rPr lang="en-US" dirty="0"/>
              <a:t>Well you have the ability to fork repositories.</a:t>
            </a:r>
          </a:p>
          <a:p>
            <a:r>
              <a:rPr lang="en-US" dirty="0"/>
              <a:t>Forking essentials gives you your own personal copy of another user’s repository that lives on your account. They allows you to freely make changes to a project without affecting the original. Forks remain attached to the original, allowing you to submit a pull request to the original repository to update with your changes. You can also keep your fork up to date by pulling in updates from the original.</a:t>
            </a:r>
          </a:p>
        </p:txBody>
      </p:sp>
    </p:spTree>
    <p:extLst>
      <p:ext uri="{BB962C8B-B14F-4D97-AF65-F5344CB8AC3E}">
        <p14:creationId xmlns:p14="http://schemas.microsoft.com/office/powerpoint/2010/main" val="7430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D479-CAA0-48EA-81A1-1E947C124E28}"/>
              </a:ext>
            </a:extLst>
          </p:cNvPr>
          <p:cNvSpPr>
            <a:spLocks noGrp="1"/>
          </p:cNvSpPr>
          <p:nvPr>
            <p:ph type="title"/>
          </p:nvPr>
        </p:nvSpPr>
        <p:spPr/>
        <p:txBody>
          <a:bodyPr/>
          <a:lstStyle/>
          <a:p>
            <a:r>
              <a:rPr lang="en-US" dirty="0"/>
              <a:t>Why am I learning GitHub?</a:t>
            </a:r>
          </a:p>
        </p:txBody>
      </p:sp>
      <p:sp>
        <p:nvSpPr>
          <p:cNvPr id="3" name="Content Placeholder 2">
            <a:extLst>
              <a:ext uri="{FF2B5EF4-FFF2-40B4-BE49-F238E27FC236}">
                <a16:creationId xmlns:a16="http://schemas.microsoft.com/office/drawing/2014/main" id="{1DD4CA28-F0B0-4CAC-9427-78045B958242}"/>
              </a:ext>
            </a:extLst>
          </p:cNvPr>
          <p:cNvSpPr>
            <a:spLocks noGrp="1"/>
          </p:cNvSpPr>
          <p:nvPr>
            <p:ph idx="1"/>
          </p:nvPr>
        </p:nvSpPr>
        <p:spPr/>
        <p:txBody>
          <a:bodyPr/>
          <a:lstStyle/>
          <a:p>
            <a:r>
              <a:rPr lang="en-US" dirty="0"/>
              <a:t>GitHub is a skill that you will either learn now or when you get into the workforce</a:t>
            </a:r>
          </a:p>
          <a:p>
            <a:r>
              <a:rPr lang="en-US" dirty="0"/>
              <a:t>Just a little background my name is Jacob Johnson and I am helping Mr. </a:t>
            </a:r>
            <a:r>
              <a:rPr lang="en-US" dirty="0" err="1"/>
              <a:t>Teston</a:t>
            </a:r>
            <a:r>
              <a:rPr lang="en-US" dirty="0"/>
              <a:t> and Mr. Kroll design these courses</a:t>
            </a:r>
          </a:p>
          <a:p>
            <a:r>
              <a:rPr lang="en-US" dirty="0"/>
              <a:t>I graduated the same semester as Mr. </a:t>
            </a:r>
            <a:r>
              <a:rPr lang="en-US" dirty="0" err="1"/>
              <a:t>Teston</a:t>
            </a:r>
            <a:r>
              <a:rPr lang="en-US" dirty="0"/>
              <a:t> and we both have gone through applying for jobs</a:t>
            </a:r>
          </a:p>
          <a:p>
            <a:r>
              <a:rPr lang="en-US" dirty="0"/>
              <a:t>Many DevOps jobs state that they use GitHub so it is good to learn</a:t>
            </a:r>
          </a:p>
          <a:p>
            <a:r>
              <a:rPr lang="en-US" dirty="0"/>
              <a:t>Even more importantly many jobs you may apply for will ask you to upload your resume and sometime as an optional step you can link your portfolio, maybe a website you’ve created, or they ask for your GitHub link</a:t>
            </a:r>
          </a:p>
        </p:txBody>
      </p:sp>
    </p:spTree>
    <p:extLst>
      <p:ext uri="{BB962C8B-B14F-4D97-AF65-F5344CB8AC3E}">
        <p14:creationId xmlns:p14="http://schemas.microsoft.com/office/powerpoint/2010/main" val="6192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28B3-333A-4060-8674-56D63B4445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555448C-58B0-4216-83A5-AC3C59BCA999}"/>
              </a:ext>
            </a:extLst>
          </p:cNvPr>
          <p:cNvSpPr>
            <a:spLocks noGrp="1"/>
          </p:cNvSpPr>
          <p:nvPr>
            <p:ph idx="1"/>
          </p:nvPr>
        </p:nvSpPr>
        <p:spPr/>
        <p:txBody>
          <a:bodyPr/>
          <a:lstStyle/>
          <a:p>
            <a:r>
              <a:rPr lang="en-US" dirty="0"/>
              <a:t>Think of GitHub as a public portfolio of your code </a:t>
            </a:r>
          </a:p>
          <a:p>
            <a:r>
              <a:rPr lang="en-US" dirty="0"/>
              <a:t>Our goal is for everyone here to get jobs quickly out of college and knowing GitHub and having your own portfolio of code will greatly increase your odds</a:t>
            </a:r>
          </a:p>
          <a:p>
            <a:r>
              <a:rPr lang="en-US" dirty="0"/>
              <a:t>These classes are going to be build around code you make and we are going to have you guys add to your code as you progress throughout your time here to simulate how an actual DevOps job might behave</a:t>
            </a:r>
          </a:p>
          <a:p>
            <a:r>
              <a:rPr lang="en-US" dirty="0"/>
              <a:t>Any code you make should be stored in your account so that as we add on to certain scripts you never have to start over</a:t>
            </a:r>
          </a:p>
        </p:txBody>
      </p:sp>
    </p:spTree>
    <p:extLst>
      <p:ext uri="{BB962C8B-B14F-4D97-AF65-F5344CB8AC3E}">
        <p14:creationId xmlns:p14="http://schemas.microsoft.com/office/powerpoint/2010/main" val="238795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4939-7352-4E24-A7A4-36E61169FA85}"/>
              </a:ext>
            </a:extLst>
          </p:cNvPr>
          <p:cNvSpPr>
            <a:spLocks noGrp="1"/>
          </p:cNvSpPr>
          <p:nvPr>
            <p:ph type="title"/>
          </p:nvPr>
        </p:nvSpPr>
        <p:spPr/>
        <p:txBody>
          <a:bodyPr/>
          <a:lstStyle/>
          <a:p>
            <a:r>
              <a:rPr lang="en-US" dirty="0"/>
              <a:t>What is source code?</a:t>
            </a:r>
          </a:p>
        </p:txBody>
      </p:sp>
      <p:sp>
        <p:nvSpPr>
          <p:cNvPr id="3" name="Content Placeholder 2">
            <a:extLst>
              <a:ext uri="{FF2B5EF4-FFF2-40B4-BE49-F238E27FC236}">
                <a16:creationId xmlns:a16="http://schemas.microsoft.com/office/drawing/2014/main" id="{C55FFEB1-9619-491B-9BFC-DC9C57BC87F4}"/>
              </a:ext>
            </a:extLst>
          </p:cNvPr>
          <p:cNvSpPr>
            <a:spLocks noGrp="1"/>
          </p:cNvSpPr>
          <p:nvPr>
            <p:ph idx="1"/>
          </p:nvPr>
        </p:nvSpPr>
        <p:spPr/>
        <p:txBody>
          <a:bodyPr/>
          <a:lstStyle/>
          <a:p>
            <a:r>
              <a:rPr lang="en-US" dirty="0"/>
              <a:t>Think of source code as files in folders</a:t>
            </a:r>
          </a:p>
          <a:p>
            <a:r>
              <a:rPr lang="en-US" dirty="0"/>
              <a:t>Code you make needs to be saved just like this PowerPoint</a:t>
            </a:r>
          </a:p>
          <a:p>
            <a:r>
              <a:rPr lang="en-US" dirty="0"/>
              <a:t>Source code is the files saved with your code (A file of code)</a:t>
            </a:r>
          </a:p>
          <a:p>
            <a:r>
              <a:rPr lang="en-US" u="sng" dirty="0"/>
              <a:t>Source Code- </a:t>
            </a:r>
            <a:r>
              <a:rPr lang="en-US" dirty="0"/>
              <a:t>A text listing of commands to be compiled or assembled into an executable computer program</a:t>
            </a:r>
            <a:endParaRPr lang="en-US" u="sng" dirty="0"/>
          </a:p>
        </p:txBody>
      </p:sp>
    </p:spTree>
    <p:extLst>
      <p:ext uri="{BB962C8B-B14F-4D97-AF65-F5344CB8AC3E}">
        <p14:creationId xmlns:p14="http://schemas.microsoft.com/office/powerpoint/2010/main" val="37728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21BC-F6EC-4C62-9906-5C9B6CB3A180}"/>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BE5491EB-C857-467B-82ED-F49B5E2CBDE2}"/>
              </a:ext>
            </a:extLst>
          </p:cNvPr>
          <p:cNvSpPr>
            <a:spLocks noGrp="1"/>
          </p:cNvSpPr>
          <p:nvPr>
            <p:ph idx="1"/>
          </p:nvPr>
        </p:nvSpPr>
        <p:spPr/>
        <p:txBody>
          <a:bodyPr/>
          <a:lstStyle/>
          <a:p>
            <a:r>
              <a:rPr lang="en-US" dirty="0"/>
              <a:t>When creating code for a business typically you are working with a group</a:t>
            </a:r>
          </a:p>
          <a:p>
            <a:r>
              <a:rPr lang="en-US" dirty="0"/>
              <a:t>If you work on the same files it will override each others changes</a:t>
            </a:r>
          </a:p>
          <a:p>
            <a:r>
              <a:rPr lang="en-US" dirty="0"/>
              <a:t>Having version control allows you to track what you worked on, what other people in your team worked on, so you do not clash/override other peoples changes</a:t>
            </a:r>
          </a:p>
          <a:p>
            <a:r>
              <a:rPr lang="en-US" u="sng" dirty="0"/>
              <a:t>Version Control- </a:t>
            </a:r>
            <a:r>
              <a:rPr lang="en-US" dirty="0"/>
              <a:t>Allows teams to work together and collaborate in a more efficient manner</a:t>
            </a:r>
            <a:endParaRPr lang="en-US" u="sng" dirty="0"/>
          </a:p>
        </p:txBody>
      </p:sp>
    </p:spTree>
    <p:extLst>
      <p:ext uri="{BB962C8B-B14F-4D97-AF65-F5344CB8AC3E}">
        <p14:creationId xmlns:p14="http://schemas.microsoft.com/office/powerpoint/2010/main" val="71201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C968-4A1B-4A63-B8B7-881BB2180A64}"/>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D7AB4D04-6C53-4032-B683-52429124E77F}"/>
              </a:ext>
            </a:extLst>
          </p:cNvPr>
          <p:cNvSpPr>
            <a:spLocks noGrp="1"/>
          </p:cNvSpPr>
          <p:nvPr>
            <p:ph idx="1"/>
          </p:nvPr>
        </p:nvSpPr>
        <p:spPr/>
        <p:txBody>
          <a:bodyPr/>
          <a:lstStyle/>
          <a:p>
            <a:r>
              <a:rPr lang="en-US" u="sng" dirty="0"/>
              <a:t>Git- </a:t>
            </a:r>
            <a:r>
              <a:rPr lang="en-US" dirty="0"/>
              <a:t>Git is a free and open source distributed version control system</a:t>
            </a:r>
          </a:p>
          <a:p>
            <a:r>
              <a:rPr lang="en-US" dirty="0"/>
              <a:t>It allows teams to work together in a more efficient manner locally</a:t>
            </a:r>
          </a:p>
          <a:p>
            <a:r>
              <a:rPr lang="en-US" dirty="0"/>
              <a:t>Git can be installed on your computer and you use it for distributed version control via the command line</a:t>
            </a:r>
          </a:p>
          <a:p>
            <a:r>
              <a:rPr lang="en-US" dirty="0"/>
              <a:t>Git can be synced locally which is great… except what if you need to collaborate with people in different rooms, cities, states, or even countries?</a:t>
            </a:r>
          </a:p>
        </p:txBody>
      </p:sp>
    </p:spTree>
    <p:extLst>
      <p:ext uri="{BB962C8B-B14F-4D97-AF65-F5344CB8AC3E}">
        <p14:creationId xmlns:p14="http://schemas.microsoft.com/office/powerpoint/2010/main" val="260294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CEBB-BB02-4382-A247-7FCC03BE3794}"/>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F4359336-DA5C-48B4-907B-F2BD272110C0}"/>
              </a:ext>
            </a:extLst>
          </p:cNvPr>
          <p:cNvSpPr>
            <a:spLocks noGrp="1"/>
          </p:cNvSpPr>
          <p:nvPr>
            <p:ph idx="1"/>
          </p:nvPr>
        </p:nvSpPr>
        <p:spPr/>
        <p:txBody>
          <a:bodyPr/>
          <a:lstStyle/>
          <a:p>
            <a:r>
              <a:rPr lang="en-US" u="sng" dirty="0"/>
              <a:t>GitHub- </a:t>
            </a:r>
            <a:r>
              <a:rPr lang="en-US" dirty="0"/>
              <a:t>A code hosting platform for version control and collaboration which allows you and others to work on projects from anywhere</a:t>
            </a:r>
          </a:p>
          <a:p>
            <a:r>
              <a:rPr lang="en-US" dirty="0"/>
              <a:t>GitHub is the GUI version of Git with a few other differences</a:t>
            </a:r>
          </a:p>
          <a:p>
            <a:r>
              <a:rPr lang="en-US" dirty="0"/>
              <a:t>GitHub is a website where your account can be viewed by everyone</a:t>
            </a:r>
          </a:p>
          <a:p>
            <a:r>
              <a:rPr lang="en-US" dirty="0"/>
              <a:t>In the real world you may be tasked with a simple coding project. Instead of wasting time working on it you can search GitHub for similar or even exact scripts to solve your problems</a:t>
            </a:r>
          </a:p>
        </p:txBody>
      </p:sp>
    </p:spTree>
    <p:extLst>
      <p:ext uri="{BB962C8B-B14F-4D97-AF65-F5344CB8AC3E}">
        <p14:creationId xmlns:p14="http://schemas.microsoft.com/office/powerpoint/2010/main" val="413528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9329-15AA-44CE-BADB-1C520C640DDF}"/>
              </a:ext>
            </a:extLst>
          </p:cNvPr>
          <p:cNvSpPr>
            <a:spLocks noGrp="1"/>
          </p:cNvSpPr>
          <p:nvPr>
            <p:ph type="title"/>
          </p:nvPr>
        </p:nvSpPr>
        <p:spPr/>
        <p:txBody>
          <a:bodyPr/>
          <a:lstStyle/>
          <a:p>
            <a:r>
              <a:rPr lang="en-US" dirty="0"/>
              <a:t>Key Vocabulary</a:t>
            </a:r>
          </a:p>
        </p:txBody>
      </p:sp>
      <p:sp>
        <p:nvSpPr>
          <p:cNvPr id="3" name="Content Placeholder 2">
            <a:extLst>
              <a:ext uri="{FF2B5EF4-FFF2-40B4-BE49-F238E27FC236}">
                <a16:creationId xmlns:a16="http://schemas.microsoft.com/office/drawing/2014/main" id="{42E9B700-5EBE-4C81-BB93-FA743414C4A6}"/>
              </a:ext>
            </a:extLst>
          </p:cNvPr>
          <p:cNvSpPr>
            <a:spLocks noGrp="1"/>
          </p:cNvSpPr>
          <p:nvPr>
            <p:ph idx="1"/>
          </p:nvPr>
        </p:nvSpPr>
        <p:spPr/>
        <p:txBody>
          <a:bodyPr/>
          <a:lstStyle/>
          <a:p>
            <a:r>
              <a:rPr lang="en-US" dirty="0"/>
              <a:t>Repository</a:t>
            </a:r>
          </a:p>
          <a:p>
            <a:r>
              <a:rPr lang="en-US" dirty="0"/>
              <a:t>Branches</a:t>
            </a:r>
          </a:p>
          <a:p>
            <a:r>
              <a:rPr lang="en-US" dirty="0"/>
              <a:t>Commits</a:t>
            </a:r>
          </a:p>
          <a:p>
            <a:r>
              <a:rPr lang="en-US" dirty="0"/>
              <a:t>Pull Request</a:t>
            </a:r>
          </a:p>
          <a:p>
            <a:r>
              <a:rPr lang="en-US" dirty="0"/>
              <a:t>Fork</a:t>
            </a:r>
          </a:p>
          <a:p>
            <a:r>
              <a:rPr lang="en-US" dirty="0"/>
              <a:t>Collaborators </a:t>
            </a:r>
          </a:p>
          <a:p>
            <a:r>
              <a:rPr lang="en-US" dirty="0"/>
              <a:t>Contributors</a:t>
            </a:r>
          </a:p>
        </p:txBody>
      </p:sp>
    </p:spTree>
    <p:extLst>
      <p:ext uri="{BB962C8B-B14F-4D97-AF65-F5344CB8AC3E}">
        <p14:creationId xmlns:p14="http://schemas.microsoft.com/office/powerpoint/2010/main" val="426653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D080-6BBE-4117-906C-64AB6C1FB842}"/>
              </a:ext>
            </a:extLst>
          </p:cNvPr>
          <p:cNvSpPr>
            <a:spLocks noGrp="1"/>
          </p:cNvSpPr>
          <p:nvPr>
            <p:ph type="title"/>
          </p:nvPr>
        </p:nvSpPr>
        <p:spPr/>
        <p:txBody>
          <a:bodyPr/>
          <a:lstStyle/>
          <a:p>
            <a:r>
              <a:rPr lang="en-US" dirty="0"/>
              <a:t>Repository </a:t>
            </a:r>
          </a:p>
        </p:txBody>
      </p:sp>
      <p:sp>
        <p:nvSpPr>
          <p:cNvPr id="3" name="Content Placeholder 2">
            <a:extLst>
              <a:ext uri="{FF2B5EF4-FFF2-40B4-BE49-F238E27FC236}">
                <a16:creationId xmlns:a16="http://schemas.microsoft.com/office/drawing/2014/main" id="{56E96B96-BA37-41FE-9C1B-712C24235534}"/>
              </a:ext>
            </a:extLst>
          </p:cNvPr>
          <p:cNvSpPr>
            <a:spLocks noGrp="1"/>
          </p:cNvSpPr>
          <p:nvPr>
            <p:ph idx="1"/>
          </p:nvPr>
        </p:nvSpPr>
        <p:spPr/>
        <p:txBody>
          <a:bodyPr/>
          <a:lstStyle/>
          <a:p>
            <a:r>
              <a:rPr lang="en-US" dirty="0"/>
              <a:t>A repository is the most basic element of GitHub. Imagine them as a project’s folder. A repository contains all of the project files (including documentation), and stores each file’s revision history. Repositories can have multiple collaborators and can be public or private.</a:t>
            </a:r>
          </a:p>
          <a:p>
            <a:r>
              <a:rPr lang="en-US" dirty="0"/>
              <a:t>Repositories can contain just about any type of file you would need to describe your project. Folders, files, images, videos, spreadsheets, and data sets.</a:t>
            </a:r>
          </a:p>
          <a:p>
            <a:r>
              <a:rPr lang="en-US" dirty="0"/>
              <a:t>Because it is open source you are able to search through other peoples repositories in search for specific code you need for a project.</a:t>
            </a:r>
          </a:p>
          <a:p>
            <a:r>
              <a:rPr lang="en-US" dirty="0"/>
              <a:t>Best practice is to include a README.md file with each repository. A README.md is a file with information about your project that appears automatically when someone enters your repository.</a:t>
            </a:r>
          </a:p>
        </p:txBody>
      </p:sp>
    </p:spTree>
    <p:extLst>
      <p:ext uri="{BB962C8B-B14F-4D97-AF65-F5344CB8AC3E}">
        <p14:creationId xmlns:p14="http://schemas.microsoft.com/office/powerpoint/2010/main" val="2574445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7556</TotalTime>
  <Words>1328</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Calisto MT</vt:lpstr>
      <vt:lpstr>Trebuchet MS</vt:lpstr>
      <vt:lpstr>Wingdings 2</vt:lpstr>
      <vt:lpstr>Slate</vt:lpstr>
      <vt:lpstr>GitHub</vt:lpstr>
      <vt:lpstr>Why am I learning GitHub?</vt:lpstr>
      <vt:lpstr>PowerPoint Presentation</vt:lpstr>
      <vt:lpstr>What is source code?</vt:lpstr>
      <vt:lpstr>What is Version Control?</vt:lpstr>
      <vt:lpstr>What is Git?</vt:lpstr>
      <vt:lpstr>What is GitHub?</vt:lpstr>
      <vt:lpstr>Key Vocabulary</vt:lpstr>
      <vt:lpstr>Repository </vt:lpstr>
      <vt:lpstr>Branches</vt:lpstr>
      <vt:lpstr>Commits</vt:lpstr>
      <vt:lpstr>Commits Continued </vt:lpstr>
      <vt:lpstr>Pull Requests</vt:lpstr>
      <vt:lpstr>Pull Requests Continued</vt:lpstr>
      <vt:lpstr>Diff Example</vt:lpstr>
      <vt:lpstr>Forks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Jake</dc:creator>
  <cp:lastModifiedBy>Jake</cp:lastModifiedBy>
  <cp:revision>25</cp:revision>
  <dcterms:created xsi:type="dcterms:W3CDTF">2018-10-24T22:07:06Z</dcterms:created>
  <dcterms:modified xsi:type="dcterms:W3CDTF">2018-11-19T04:23:15Z</dcterms:modified>
</cp:coreProperties>
</file>