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82" r:id="rId3"/>
    <p:sldId id="290" r:id="rId4"/>
    <p:sldId id="289" r:id="rId5"/>
    <p:sldId id="258" r:id="rId6"/>
    <p:sldId id="259" r:id="rId7"/>
    <p:sldId id="279" r:id="rId8"/>
    <p:sldId id="280" r:id="rId9"/>
    <p:sldId id="281" r:id="rId10"/>
    <p:sldId id="262" r:id="rId11"/>
    <p:sldId id="263" r:id="rId12"/>
    <p:sldId id="264" r:id="rId13"/>
    <p:sldId id="271" r:id="rId14"/>
    <p:sldId id="285" r:id="rId15"/>
    <p:sldId id="272" r:id="rId16"/>
    <p:sldId id="273" r:id="rId17"/>
    <p:sldId id="274" r:id="rId18"/>
    <p:sldId id="284" r:id="rId19"/>
    <p:sldId id="265" r:id="rId20"/>
    <p:sldId id="286" r:id="rId21"/>
    <p:sldId id="275" r:id="rId22"/>
    <p:sldId id="287" r:id="rId23"/>
    <p:sldId id="276" r:id="rId24"/>
    <p:sldId id="277" r:id="rId25"/>
    <p:sldId id="278" r:id="rId26"/>
    <p:sldId id="266" r:id="rId27"/>
    <p:sldId id="267" r:id="rId28"/>
    <p:sldId id="270" r:id="rId29"/>
    <p:sldId id="288" r:id="rId30"/>
    <p:sldId id="268" r:id="rId31"/>
    <p:sldId id="26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4"/>
    <p:restoredTop sz="94724"/>
  </p:normalViewPr>
  <p:slideViewPr>
    <p:cSldViewPr snapToGrid="0" snapToObjects="1">
      <p:cViewPr varScale="1">
        <p:scale>
          <a:sx n="89" d="100"/>
          <a:sy n="89" d="100"/>
        </p:scale>
        <p:origin x="176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B6195-EA3A-3546-BB5E-61148563B6ED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3270D-18E8-3646-B96B-49061611A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453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A2D0-0E3D-714A-85D6-AAD01355D019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CBA1-26BE-3644-8262-36CC564B64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A2D0-0E3D-714A-85D6-AAD01355D019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CBA1-26BE-3644-8262-36CC564B64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A2D0-0E3D-714A-85D6-AAD01355D019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CBA1-26BE-3644-8262-36CC564B64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A2D0-0E3D-714A-85D6-AAD01355D019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CBA1-26BE-3644-8262-36CC564B64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A2D0-0E3D-714A-85D6-AAD01355D019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CBA1-26BE-3644-8262-36CC564B64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A2D0-0E3D-714A-85D6-AAD01355D019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CBA1-26BE-3644-8262-36CC564B64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A2D0-0E3D-714A-85D6-AAD01355D019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CBA1-26BE-3644-8262-36CC564B64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A2D0-0E3D-714A-85D6-AAD01355D019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CBA1-26BE-3644-8262-36CC564B64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A2D0-0E3D-714A-85D6-AAD01355D019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CBA1-26BE-3644-8262-36CC564B64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A2D0-0E3D-714A-85D6-AAD01355D019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CBA1-26BE-3644-8262-36CC564B64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A2D0-0E3D-714A-85D6-AAD01355D019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CBA1-26BE-3644-8262-36CC564B646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A2D0-0E3D-714A-85D6-AAD01355D019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8CBA1-26BE-3644-8262-36CC564B64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MSc </a:t>
            </a:r>
            <a:r>
              <a:rPr lang="en-GB" dirty="0" smtClean="0"/>
              <a:t>Research Project </a:t>
            </a:r>
            <a:r>
              <a:rPr lang="en-GB" dirty="0" smtClean="0"/>
              <a:t>Allocation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Oli Bills</a:t>
            </a:r>
          </a:p>
          <a:p>
            <a:r>
              <a:rPr lang="en-GB" dirty="0" err="1" smtClean="0"/>
              <a:t>ofb@ecs.soton.ac.uk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58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you need to 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Step 1: Think about what you want to do</a:t>
            </a:r>
          </a:p>
          <a:p>
            <a:r>
              <a:rPr lang="en-GB" dirty="0" smtClean="0"/>
              <a:t>Step 2: Explore the potential project areas</a:t>
            </a:r>
          </a:p>
          <a:p>
            <a:r>
              <a:rPr lang="en-GB" dirty="0" smtClean="0"/>
              <a:t>Step 3: Choose the areas you are interested in</a:t>
            </a:r>
          </a:p>
          <a:p>
            <a:r>
              <a:rPr lang="en-GB" dirty="0" smtClean="0"/>
              <a:t>Step 4: Wait to be allocated</a:t>
            </a:r>
          </a:p>
          <a:p>
            <a:r>
              <a:rPr lang="en-GB" dirty="0" smtClean="0"/>
              <a:t>Step 5: Agree on a project area </a:t>
            </a:r>
          </a:p>
        </p:txBody>
      </p:sp>
    </p:spTree>
    <p:extLst>
      <p:ext uri="{BB962C8B-B14F-4D97-AF65-F5344CB8AC3E}">
        <p14:creationId xmlns:p14="http://schemas.microsoft.com/office/powerpoint/2010/main" val="9181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1: Think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Think about what kind of project you’d like to do</a:t>
            </a:r>
          </a:p>
          <a:p>
            <a:r>
              <a:rPr lang="en-GB" dirty="0" smtClean="0"/>
              <a:t>Think about what topics interest you most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375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2: Explore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47909"/>
            <a:ext cx="9164592" cy="362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2: Explore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276" y="1846407"/>
            <a:ext cx="6799447" cy="501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2: Explore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Remember, these are just </a:t>
            </a:r>
            <a:r>
              <a:rPr lang="en-GB" b="1" dirty="0" smtClean="0"/>
              <a:t>example</a:t>
            </a:r>
            <a:r>
              <a:rPr lang="en-GB" dirty="0" smtClean="0"/>
              <a:t> or potential projects or topics</a:t>
            </a:r>
          </a:p>
          <a:p>
            <a:pPr lvl="1"/>
            <a:r>
              <a:rPr lang="en-GB" dirty="0" smtClean="0"/>
              <a:t>These are not final project definitions</a:t>
            </a:r>
          </a:p>
          <a:p>
            <a:pPr lvl="1"/>
            <a:r>
              <a:rPr lang="en-GB" dirty="0" smtClean="0"/>
              <a:t>There is a lot of flexibility!</a:t>
            </a:r>
          </a:p>
          <a:p>
            <a:endParaRPr lang="en-GB" dirty="0"/>
          </a:p>
          <a:p>
            <a:r>
              <a:rPr lang="en-GB" dirty="0" smtClean="0"/>
              <a:t>Once you meet with your supervisor, you can discuss ideas and </a:t>
            </a:r>
            <a:r>
              <a:rPr lang="en-GB" b="1" dirty="0" smtClean="0"/>
              <a:t>decide together </a:t>
            </a:r>
            <a:r>
              <a:rPr lang="en-GB" dirty="0" smtClean="0"/>
              <a:t>what you’d like to do</a:t>
            </a:r>
          </a:p>
          <a:p>
            <a:pPr lvl="1"/>
            <a:r>
              <a:rPr lang="en-GB" dirty="0" smtClean="0"/>
              <a:t>Which may or may not have anything to do with the options you selected!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1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2: Explore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7886700" cy="520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2: Explore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722" y="1670931"/>
            <a:ext cx="7138555" cy="518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2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Step 2: Explore</a:t>
            </a:r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613" y="1690689"/>
            <a:ext cx="8260773" cy="5188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758" y="2852191"/>
            <a:ext cx="43307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0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Your Programme Leader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While you are exploring</a:t>
            </a:r>
            <a:r>
              <a:rPr lang="mr-IN" dirty="0" smtClean="0"/>
              <a:t>…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Your programme leader will explain</a:t>
            </a:r>
            <a:r>
              <a:rPr lang="mr-IN" dirty="0" smtClean="0"/>
              <a:t>…</a:t>
            </a:r>
            <a:endParaRPr lang="en-GB" dirty="0" smtClean="0"/>
          </a:p>
          <a:p>
            <a:pPr lvl="1"/>
            <a:r>
              <a:rPr lang="en-GB" dirty="0" smtClean="0"/>
              <a:t>What types of projects are available/appropriate</a:t>
            </a:r>
          </a:p>
          <a:p>
            <a:pPr lvl="1"/>
            <a:r>
              <a:rPr lang="en-GB" dirty="0" smtClean="0"/>
              <a:t>Any specialist tools/techniques you may need</a:t>
            </a:r>
          </a:p>
          <a:p>
            <a:pPr lvl="1"/>
            <a:r>
              <a:rPr lang="en-GB" dirty="0" smtClean="0"/>
              <a:t>Any questions you may have about any options</a:t>
            </a:r>
          </a:p>
          <a:p>
            <a:pPr lvl="1"/>
            <a:endParaRPr lang="en-GB" dirty="0"/>
          </a:p>
          <a:p>
            <a:r>
              <a:rPr lang="en-GB" dirty="0" smtClean="0"/>
              <a:t>Do you have a specific idea for a project?</a:t>
            </a:r>
          </a:p>
          <a:p>
            <a:pPr lvl="1"/>
            <a:r>
              <a:rPr lang="en-GB" dirty="0" smtClean="0"/>
              <a:t>Select any similar/related projects</a:t>
            </a:r>
          </a:p>
          <a:p>
            <a:pPr lvl="1"/>
            <a:r>
              <a:rPr lang="en-GB" dirty="0" smtClean="0"/>
              <a:t>Tell your programme leader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080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3: Choose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13" y="1690689"/>
            <a:ext cx="8260773" cy="518846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93518" y="5247409"/>
            <a:ext cx="1849582" cy="929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5401036"/>
            <a:ext cx="1498600" cy="622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475" y="5401036"/>
            <a:ext cx="2120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2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About the project</a:t>
            </a:r>
          </a:p>
          <a:p>
            <a:r>
              <a:rPr lang="en-GB" dirty="0" smtClean="0"/>
              <a:t>Background to the process</a:t>
            </a:r>
          </a:p>
          <a:p>
            <a:r>
              <a:rPr lang="en-GB" dirty="0" smtClean="0"/>
              <a:t>The timelines involved</a:t>
            </a:r>
          </a:p>
          <a:p>
            <a:r>
              <a:rPr lang="en-GB" dirty="0" smtClean="0"/>
              <a:t>How we help you find a supervisor</a:t>
            </a:r>
          </a:p>
          <a:p>
            <a:r>
              <a:rPr lang="en-GB" dirty="0" smtClean="0"/>
              <a:t>How allocation works</a:t>
            </a:r>
          </a:p>
          <a:p>
            <a:r>
              <a:rPr lang="en-GB" dirty="0" smtClean="0"/>
              <a:t>What happens next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370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Step 3: Choose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Make sure the projects that you pick are all </a:t>
            </a:r>
            <a:r>
              <a:rPr lang="en-GB" b="1" dirty="0" smtClean="0"/>
              <a:t>suitable for your cohort</a:t>
            </a:r>
          </a:p>
          <a:p>
            <a:endParaRPr lang="en-GB" dirty="0"/>
          </a:p>
          <a:p>
            <a:r>
              <a:rPr lang="en-GB" dirty="0" smtClean="0"/>
              <a:t>If there is a project you have found that you want to do but isn’t listed for your cohort, tell your programme leader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978" y="4182256"/>
            <a:ext cx="3664372" cy="267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1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3: Choose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13" y="1690689"/>
            <a:ext cx="8260773" cy="518846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5400000">
            <a:off x="168636" y="1225912"/>
            <a:ext cx="1849582" cy="929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15480"/>
            <a:ext cx="33401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9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3: Choose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must pick </a:t>
            </a:r>
            <a:r>
              <a:rPr lang="en-GB" b="1" dirty="0" smtClean="0"/>
              <a:t>at least 8 options</a:t>
            </a:r>
          </a:p>
          <a:p>
            <a:endParaRPr lang="en-GB" b="1" dirty="0"/>
          </a:p>
          <a:p>
            <a:r>
              <a:rPr lang="en-GB" dirty="0" smtClean="0"/>
              <a:t>You must pick options </a:t>
            </a:r>
            <a:r>
              <a:rPr lang="en-GB" b="1" dirty="0" smtClean="0"/>
              <a:t>from at least 6 different supervisors</a:t>
            </a:r>
          </a:p>
          <a:p>
            <a:endParaRPr lang="en-GB" b="1" dirty="0"/>
          </a:p>
          <a:p>
            <a:r>
              <a:rPr lang="en-GB" dirty="0"/>
              <a:t>Think carefully about a range of projects/supervisors - only considering your favourite lecturers won't work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550" y="5608272"/>
            <a:ext cx="3727450" cy="124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3: Choose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426" y="1690689"/>
            <a:ext cx="7301147" cy="518146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5400000">
            <a:off x="4590735" y="1735577"/>
            <a:ext cx="1849582" cy="929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81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3: Choose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525" y="1690689"/>
            <a:ext cx="8338949" cy="51879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25" y="1690689"/>
            <a:ext cx="8366574" cy="526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3: Choose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64" y="1690689"/>
            <a:ext cx="8709671" cy="494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4: Wait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Up to the deadline, you can go back in and make changes</a:t>
            </a:r>
          </a:p>
          <a:p>
            <a:pPr lvl="1"/>
            <a:r>
              <a:rPr lang="en-GB" dirty="0" smtClean="0"/>
              <a:t>But if you do, make sure you get back to the confirmation screen!</a:t>
            </a:r>
          </a:p>
          <a:p>
            <a:r>
              <a:rPr lang="en-GB" dirty="0" smtClean="0"/>
              <a:t>After the deadline, we’ll be sorting out the allocation</a:t>
            </a:r>
          </a:p>
          <a:p>
            <a:pPr lvl="1"/>
            <a:r>
              <a:rPr lang="en-GB" dirty="0" smtClean="0"/>
              <a:t>The system will produce an initial allocation</a:t>
            </a:r>
          </a:p>
          <a:p>
            <a:pPr lvl="1"/>
            <a:r>
              <a:rPr lang="en-GB" dirty="0" smtClean="0"/>
              <a:t>Programme </a:t>
            </a:r>
            <a:r>
              <a:rPr lang="en-GB" dirty="0" smtClean="0"/>
              <a:t>leaders can adjust the allocation</a:t>
            </a:r>
          </a:p>
          <a:p>
            <a:pPr lvl="1"/>
            <a:r>
              <a:rPr lang="en-GB" dirty="0" smtClean="0"/>
              <a:t>We’ll </a:t>
            </a:r>
            <a:r>
              <a:rPr lang="en-GB" dirty="0" smtClean="0"/>
              <a:t>let you know when it’s done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799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5: You</a:t>
            </a:r>
            <a:r>
              <a:rPr lang="mr-IN" dirty="0" smtClean="0"/>
              <a:t>’</a:t>
            </a:r>
            <a:r>
              <a:rPr lang="en-GB" dirty="0" smtClean="0"/>
              <a:t>re allocated!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Now you have a supervisor!</a:t>
            </a:r>
          </a:p>
          <a:p>
            <a:r>
              <a:rPr lang="en-GB" dirty="0" smtClean="0"/>
              <a:t>As soon as you are allocated, you can go and meet them</a:t>
            </a:r>
          </a:p>
          <a:p>
            <a:r>
              <a:rPr lang="en-GB" dirty="0" smtClean="0"/>
              <a:t>Talk about potential projects and ideas</a:t>
            </a:r>
          </a:p>
          <a:p>
            <a:pPr lvl="1"/>
            <a:r>
              <a:rPr lang="en-GB" dirty="0" smtClean="0"/>
              <a:t>It does not have to be a project on the system</a:t>
            </a:r>
          </a:p>
          <a:p>
            <a:r>
              <a:rPr lang="en-GB" dirty="0" smtClean="0"/>
              <a:t>Agree on what you’d like to do</a:t>
            </a:r>
          </a:p>
          <a:p>
            <a:pPr lvl="1"/>
            <a:r>
              <a:rPr lang="en-GB" dirty="0"/>
              <a:t>Any topic agreed by the supervisor and the student and within the scope of </a:t>
            </a:r>
            <a:r>
              <a:rPr lang="en-GB" dirty="0" smtClean="0"/>
              <a:t>your MSc programme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17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if things go wrong?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there can be absolutely no agreement of a project between the student and supervisor</a:t>
            </a:r>
          </a:p>
          <a:p>
            <a:pPr lvl="1"/>
            <a:r>
              <a:rPr lang="en-GB" dirty="0" smtClean="0"/>
              <a:t>There is the option to be re-allocated</a:t>
            </a:r>
          </a:p>
          <a:p>
            <a:pPr lvl="1"/>
            <a:r>
              <a:rPr lang="en-GB" dirty="0" smtClean="0"/>
              <a:t>But remember, options will be limited at this stage!</a:t>
            </a:r>
          </a:p>
          <a:p>
            <a:pPr lvl="1"/>
            <a:endParaRPr lang="en-GB" dirty="0"/>
          </a:p>
          <a:p>
            <a:r>
              <a:rPr lang="en-GB" dirty="0" smtClean="0"/>
              <a:t>So make sure you are careful with your choices!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536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not to do!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9025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Do not contact potential supervisors directly</a:t>
            </a:r>
          </a:p>
          <a:p>
            <a:pPr lvl="1"/>
            <a:r>
              <a:rPr lang="en-GB" dirty="0" smtClean="0"/>
              <a:t>Choices handles the allocation, not supervisors</a:t>
            </a:r>
          </a:p>
          <a:p>
            <a:pPr lvl="1"/>
            <a:r>
              <a:rPr lang="en-GB" dirty="0" smtClean="0"/>
              <a:t>It is not the supervisor’s decision</a:t>
            </a:r>
          </a:p>
          <a:p>
            <a:pPr lvl="1"/>
            <a:r>
              <a:rPr lang="en-GB" dirty="0"/>
              <a:t>But you can discuss with your programme leader</a:t>
            </a:r>
          </a:p>
          <a:p>
            <a:r>
              <a:rPr lang="en-GB" dirty="0" smtClean="0"/>
              <a:t>Do not ignore the advice</a:t>
            </a:r>
          </a:p>
          <a:p>
            <a:pPr lvl="1"/>
            <a:r>
              <a:rPr lang="en-GB" dirty="0" smtClean="0"/>
              <a:t>You need to pick at least 6 different supervisors</a:t>
            </a:r>
          </a:p>
          <a:p>
            <a:pPr lvl="1"/>
            <a:r>
              <a:rPr lang="en-GB" dirty="0"/>
              <a:t>If you ignore this, and that supervisor isn’t available, you’ll end up with something you have not even considered</a:t>
            </a:r>
            <a:r>
              <a:rPr lang="en-GB" dirty="0" smtClean="0"/>
              <a:t>!</a:t>
            </a:r>
          </a:p>
          <a:p>
            <a:r>
              <a:rPr lang="en-GB" dirty="0" smtClean="0"/>
              <a:t>Do </a:t>
            </a:r>
            <a:r>
              <a:rPr lang="en-GB" dirty="0" smtClean="0"/>
              <a:t>not leave it to the last minute</a:t>
            </a:r>
          </a:p>
          <a:p>
            <a:pPr lvl="1"/>
            <a:r>
              <a:rPr lang="en-GB" dirty="0" smtClean="0"/>
              <a:t>Think carefully about your choices</a:t>
            </a:r>
          </a:p>
          <a:p>
            <a:pPr lvl="1"/>
            <a:r>
              <a:rPr lang="en-GB" dirty="0" smtClean="0"/>
              <a:t>Especially choices 2-8</a:t>
            </a:r>
            <a:r>
              <a:rPr lang="mr-IN" dirty="0" smtClean="0"/>
              <a:t>…</a:t>
            </a:r>
            <a:endParaRPr lang="en-GB" dirty="0" smtClean="0"/>
          </a:p>
          <a:p>
            <a:pPr lvl="1"/>
            <a:r>
              <a:rPr lang="en-GB" dirty="0" smtClean="0"/>
              <a:t>There’s </a:t>
            </a:r>
            <a:r>
              <a:rPr lang="en-GB" dirty="0" smtClean="0"/>
              <a:t>absolutely no </a:t>
            </a:r>
            <a:r>
              <a:rPr lang="en-GB" dirty="0" smtClean="0"/>
              <a:t>guarantee you’ll get your </a:t>
            </a:r>
            <a:r>
              <a:rPr lang="en-GB" dirty="0" smtClean="0"/>
              <a:t>first</a:t>
            </a: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project?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Your chance to undertake a substantial project in your area</a:t>
            </a:r>
          </a:p>
          <a:p>
            <a:pPr lvl="1"/>
            <a:r>
              <a:rPr lang="en-GB" dirty="0"/>
              <a:t>1) Develop original ideas and solve complex problems in new or unfamiliar environments, based on advanced knowledge of the principles and methodologies of </a:t>
            </a:r>
            <a:r>
              <a:rPr lang="en-GB" dirty="0" smtClean="0"/>
              <a:t>your discipline</a:t>
            </a:r>
          </a:p>
          <a:p>
            <a:pPr lvl="1"/>
            <a:r>
              <a:rPr lang="en-GB" dirty="0" smtClean="0"/>
              <a:t>2</a:t>
            </a:r>
            <a:r>
              <a:rPr lang="en-GB" dirty="0"/>
              <a:t>) Integrate knowledge and handle complexity in </a:t>
            </a:r>
            <a:r>
              <a:rPr lang="en-GB" dirty="0" smtClean="0"/>
              <a:t>your area, </a:t>
            </a:r>
            <a:r>
              <a:rPr lang="en-GB" dirty="0"/>
              <a:t>formulating sound judgements with incomplete or limited </a:t>
            </a:r>
            <a:r>
              <a:rPr lang="en-GB" dirty="0" smtClean="0"/>
              <a:t>data</a:t>
            </a:r>
          </a:p>
          <a:p>
            <a:pPr lvl="1"/>
            <a:r>
              <a:rPr lang="en-GB" dirty="0" smtClean="0"/>
              <a:t>3</a:t>
            </a:r>
            <a:r>
              <a:rPr lang="en-GB" dirty="0"/>
              <a:t>) Communicate your conclusions and the underpinning knowledge and rationale clearly and unambiguously to specialist and non-specialist </a:t>
            </a:r>
            <a:r>
              <a:rPr lang="en-GB" dirty="0" smtClean="0"/>
              <a:t>audiences</a:t>
            </a:r>
          </a:p>
          <a:p>
            <a:pPr lvl="1"/>
            <a:r>
              <a:rPr lang="en-GB" dirty="0" smtClean="0"/>
              <a:t>4</a:t>
            </a:r>
            <a:r>
              <a:rPr lang="en-GB" dirty="0"/>
              <a:t>) Develop your independent learning skills as required for continued professional development</a:t>
            </a: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72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happens next?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This process all starts right at the start of Semester 2</a:t>
            </a:r>
          </a:p>
          <a:p>
            <a:r>
              <a:rPr lang="en-GB" dirty="0" smtClean="0"/>
              <a:t>Next </a:t>
            </a:r>
            <a:r>
              <a:rPr lang="en-GB" dirty="0"/>
              <a:t>semester, you will have a Project Preparation module</a:t>
            </a:r>
          </a:p>
          <a:p>
            <a:endParaRPr lang="en-GB" dirty="0"/>
          </a:p>
          <a:p>
            <a:r>
              <a:rPr lang="en-GB" dirty="0"/>
              <a:t>This will help you prepare for your project</a:t>
            </a:r>
          </a:p>
          <a:p>
            <a:pPr lvl="1"/>
            <a:r>
              <a:rPr lang="en-GB" dirty="0"/>
              <a:t>Meeting your supervisor</a:t>
            </a:r>
          </a:p>
          <a:p>
            <a:pPr lvl="1"/>
            <a:r>
              <a:rPr lang="en-GB" dirty="0"/>
              <a:t>Being happy with your project</a:t>
            </a:r>
          </a:p>
          <a:p>
            <a:pPr lvl="1"/>
            <a:r>
              <a:rPr lang="en-GB" dirty="0"/>
              <a:t>Time management skills</a:t>
            </a:r>
          </a:p>
          <a:p>
            <a:pPr lvl="1"/>
            <a:r>
              <a:rPr lang="en-GB" dirty="0"/>
              <a:t>Research skills</a:t>
            </a:r>
          </a:p>
          <a:p>
            <a:pPr lvl="1"/>
            <a:r>
              <a:rPr lang="en-GB" dirty="0"/>
              <a:t>Planning your project</a:t>
            </a:r>
          </a:p>
          <a:p>
            <a:pPr lvl="1"/>
            <a:r>
              <a:rPr lang="en-GB" dirty="0"/>
              <a:t>Questions and answers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19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then what happens?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Then after the exams, the project formally starts!</a:t>
            </a:r>
          </a:p>
          <a:p>
            <a:r>
              <a:rPr lang="en-GB" dirty="0" smtClean="0"/>
              <a:t>Weekly meetings with your supervisor</a:t>
            </a:r>
          </a:p>
          <a:p>
            <a:r>
              <a:rPr lang="en-GB" dirty="0" smtClean="0"/>
              <a:t>You’ll be allocated a second examiner</a:t>
            </a:r>
          </a:p>
          <a:p>
            <a:pPr lvl="1"/>
            <a:r>
              <a:rPr lang="en-GB" dirty="0" smtClean="0"/>
              <a:t>Meet them a couple of times over the Summer</a:t>
            </a:r>
          </a:p>
          <a:p>
            <a:r>
              <a:rPr lang="en-GB" dirty="0" smtClean="0"/>
              <a:t>Working 9-5 on your project</a:t>
            </a:r>
          </a:p>
          <a:p>
            <a:r>
              <a:rPr lang="en-GB" dirty="0" smtClean="0"/>
              <a:t>Demonstration in August</a:t>
            </a:r>
          </a:p>
          <a:p>
            <a:r>
              <a:rPr lang="en-GB" dirty="0" smtClean="0"/>
              <a:t>Deadline in September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945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project?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44624"/>
            <a:ext cx="8135479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Expectations of the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Individual</a:t>
            </a:r>
            <a:r>
              <a:rPr lang="en-US" dirty="0" smtClean="0"/>
              <a:t> research project</a:t>
            </a:r>
          </a:p>
          <a:p>
            <a:r>
              <a:rPr lang="en-US" dirty="0" smtClean="0"/>
              <a:t>Show </a:t>
            </a:r>
            <a:r>
              <a:rPr lang="en-US" dirty="0"/>
              <a:t>advanced knowledge/understanding </a:t>
            </a:r>
          </a:p>
          <a:p>
            <a:r>
              <a:rPr lang="en-US" dirty="0"/>
              <a:t>A</a:t>
            </a:r>
            <a:r>
              <a:rPr lang="en-US" dirty="0" smtClean="0"/>
              <a:t>pply </a:t>
            </a:r>
            <a:r>
              <a:rPr lang="en-US" dirty="0"/>
              <a:t>this knowledge with confidence to solve </a:t>
            </a:r>
            <a:r>
              <a:rPr lang="en-US" dirty="0" smtClean="0"/>
              <a:t>problems</a:t>
            </a:r>
            <a:r>
              <a:rPr lang="en-US" dirty="0"/>
              <a:t>, preferably in a creative/original way </a:t>
            </a:r>
          </a:p>
          <a:p>
            <a:r>
              <a:rPr lang="en-US" dirty="0" smtClean="0"/>
              <a:t>Cite </a:t>
            </a:r>
            <a:r>
              <a:rPr lang="en-US" dirty="0"/>
              <a:t>relevant research/standards/white papers </a:t>
            </a:r>
          </a:p>
          <a:p>
            <a:r>
              <a:rPr lang="en-US" dirty="0"/>
              <a:t>C</a:t>
            </a:r>
            <a:r>
              <a:rPr lang="en-US" dirty="0" smtClean="0"/>
              <a:t>ritically </a:t>
            </a:r>
            <a:r>
              <a:rPr lang="en-US" dirty="0"/>
              <a:t>evaluate the literature/state of the art </a:t>
            </a:r>
          </a:p>
          <a:p>
            <a:r>
              <a:rPr lang="en-US" dirty="0"/>
              <a:t>R</a:t>
            </a:r>
            <a:r>
              <a:rPr lang="en-US" dirty="0" smtClean="0"/>
              <a:t>eflect </a:t>
            </a:r>
            <a:r>
              <a:rPr lang="en-US" dirty="0"/>
              <a:t>on your own achievements </a:t>
            </a:r>
          </a:p>
        </p:txBody>
      </p:sp>
    </p:spTree>
    <p:extLst>
      <p:ext uri="{BB962C8B-B14F-4D97-AF65-F5344CB8AC3E}">
        <p14:creationId xmlns:p14="http://schemas.microsoft.com/office/powerpoint/2010/main" val="159684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Allocation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Academics enter potential projects and topics into a list</a:t>
            </a:r>
          </a:p>
          <a:p>
            <a:pPr lvl="1"/>
            <a:r>
              <a:rPr lang="en-GB" dirty="0" smtClean="0"/>
              <a:t>Some are more specific</a:t>
            </a:r>
          </a:p>
          <a:p>
            <a:pPr lvl="1"/>
            <a:r>
              <a:rPr lang="en-GB" dirty="0" smtClean="0"/>
              <a:t>Some are very general</a:t>
            </a:r>
          </a:p>
          <a:p>
            <a:pPr lvl="1"/>
            <a:r>
              <a:rPr lang="en-GB" dirty="0" smtClean="0"/>
              <a:t>But all are up for discussion </a:t>
            </a:r>
            <a:r>
              <a:rPr lang="mr-IN" dirty="0" smtClean="0"/>
              <a:t>–</a:t>
            </a:r>
            <a:r>
              <a:rPr lang="en-GB" dirty="0" smtClean="0"/>
              <a:t> they are just potential ideas</a:t>
            </a:r>
          </a:p>
          <a:p>
            <a:r>
              <a:rPr lang="en-GB" dirty="0" smtClean="0"/>
              <a:t>You look through the list and pick at least 8 options of interest using the </a:t>
            </a:r>
            <a:r>
              <a:rPr lang="en-GB" b="1" dirty="0" smtClean="0"/>
              <a:t>Choices</a:t>
            </a:r>
            <a:r>
              <a:rPr lang="en-GB" dirty="0" smtClean="0"/>
              <a:t> system</a:t>
            </a:r>
          </a:p>
          <a:p>
            <a:r>
              <a:rPr lang="en-GB" dirty="0" smtClean="0"/>
              <a:t>The system will do it’s best to match everyone with a supervisor of their choice</a:t>
            </a:r>
          </a:p>
          <a:p>
            <a:pPr lvl="1"/>
            <a:r>
              <a:rPr lang="en-GB" dirty="0" smtClean="0"/>
              <a:t>It’s not first come first serve</a:t>
            </a:r>
          </a:p>
          <a:p>
            <a:r>
              <a:rPr lang="en-GB" dirty="0" smtClean="0"/>
              <a:t>The options you pick help us find the right supervisor for you, doing a topic you want to 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lstStyle/>
          <a:p>
            <a:r>
              <a:rPr lang="en-GB" dirty="0" smtClean="0"/>
              <a:t>January - February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124" y="1401702"/>
            <a:ext cx="6475751" cy="545629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28649" y="1977036"/>
            <a:ext cx="6153151" cy="3499474"/>
            <a:chOff x="628649" y="1977036"/>
            <a:chExt cx="6153151" cy="34994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49" y="1977036"/>
              <a:ext cx="2565400" cy="3556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1000" y="2906426"/>
              <a:ext cx="2590800" cy="3556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8649" y="5159010"/>
              <a:ext cx="2565400" cy="31750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9237" y="188185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29</a:t>
            </a:r>
            <a:r>
              <a:rPr lang="en-GB" sz="1400" dirty="0" smtClean="0"/>
              <a:t>th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237" y="291851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</a:t>
            </a:r>
            <a:r>
              <a:rPr lang="en-GB" sz="1400" dirty="0" smtClean="0"/>
              <a:t>th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9237" y="395517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12</a:t>
            </a:r>
            <a:r>
              <a:rPr lang="en-GB" sz="1400" dirty="0" smtClean="0"/>
              <a:t>th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9237" y="499183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19</a:t>
            </a:r>
            <a:r>
              <a:rPr lang="en-GB" sz="1400" dirty="0" smtClean="0"/>
              <a:t>th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9237" y="602849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26</a:t>
            </a:r>
            <a:r>
              <a:rPr lang="en-GB" sz="1400" dirty="0" smtClean="0"/>
              <a:t>th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277047" y="3262026"/>
            <a:ext cx="57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9</a:t>
            </a:r>
            <a:r>
              <a:rPr lang="en-GB" sz="1400" dirty="0" smtClean="0"/>
              <a:t>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980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050" y="7144"/>
            <a:ext cx="7886700" cy="1325563"/>
          </a:xfrm>
        </p:spPr>
        <p:txBody>
          <a:bodyPr/>
          <a:lstStyle/>
          <a:p>
            <a:r>
              <a:rPr lang="en-GB" dirty="0" smtClean="0"/>
              <a:t>May - June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610" y="1430104"/>
            <a:ext cx="6430780" cy="542789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28650" y="4975589"/>
            <a:ext cx="2603500" cy="1509478"/>
            <a:chOff x="628650" y="4975589"/>
            <a:chExt cx="2603500" cy="150947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0" y="4975589"/>
              <a:ext cx="2603500" cy="4445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050" y="6180267"/>
              <a:ext cx="2578100" cy="30480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9237" y="188185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28</a:t>
            </a:r>
            <a:r>
              <a:rPr lang="en-GB" sz="1400" dirty="0" smtClean="0"/>
              <a:t>th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237" y="291851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  <a:r>
              <a:rPr lang="en-GB" sz="1400" dirty="0" smtClean="0"/>
              <a:t>th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9237" y="395517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</a:t>
            </a:r>
            <a:r>
              <a:rPr lang="en-GB" sz="1400" dirty="0" smtClean="0"/>
              <a:t>th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9237" y="499183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18</a:t>
            </a:r>
            <a:r>
              <a:rPr lang="en-GB" sz="1400" dirty="0" smtClean="0"/>
              <a:t>th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9237" y="602849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25</a:t>
            </a:r>
            <a:r>
              <a:rPr lang="en-GB" sz="1400" dirty="0" smtClean="0"/>
              <a:t>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14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GB" dirty="0" smtClean="0"/>
              <a:t>September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856" y="1525822"/>
            <a:ext cx="6336288" cy="5332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50" y="3011878"/>
            <a:ext cx="2908300" cy="444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37" y="188185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</a:t>
            </a:r>
            <a:r>
              <a:rPr lang="en-GB" dirty="0"/>
              <a:t>7</a:t>
            </a:r>
            <a:r>
              <a:rPr lang="en-GB" sz="1400" dirty="0" smtClean="0"/>
              <a:t>th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9237" y="2918517"/>
            <a:ext cx="456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</a:t>
            </a:r>
            <a:r>
              <a:rPr lang="en-GB" sz="1400" dirty="0" smtClean="0"/>
              <a:t>rd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237" y="395517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10</a:t>
            </a:r>
            <a:r>
              <a:rPr lang="en-GB" sz="1400" dirty="0" smtClean="0"/>
              <a:t>th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237" y="499183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17</a:t>
            </a:r>
            <a:r>
              <a:rPr lang="en-GB" sz="1400" dirty="0" smtClean="0"/>
              <a:t>th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9237" y="602849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24</a:t>
            </a:r>
            <a:r>
              <a:rPr lang="en-GB" sz="1400" dirty="0" smtClean="0"/>
              <a:t>th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282596" y="3333734"/>
            <a:ext cx="57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  <a:r>
              <a:rPr lang="en-GB" sz="1400" dirty="0" smtClean="0"/>
              <a:t>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19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1007</TotalTime>
  <Words>953</Words>
  <Application>Microsoft Macintosh PowerPoint</Application>
  <PresentationFormat>On-screen Show (4:3)</PresentationFormat>
  <Paragraphs>151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Mangal</vt:lpstr>
      <vt:lpstr>Office Theme</vt:lpstr>
      <vt:lpstr>MSc Research Project Allocation</vt:lpstr>
      <vt:lpstr>Today</vt:lpstr>
      <vt:lpstr>What is the project?</vt:lpstr>
      <vt:lpstr>What is the project?</vt:lpstr>
      <vt:lpstr>Expectations of the project</vt:lpstr>
      <vt:lpstr>The Allocation Process</vt:lpstr>
      <vt:lpstr>January - February</vt:lpstr>
      <vt:lpstr>May - June</vt:lpstr>
      <vt:lpstr>September</vt:lpstr>
      <vt:lpstr>What you need to do</vt:lpstr>
      <vt:lpstr>Step 1: Think</vt:lpstr>
      <vt:lpstr>Step 2: Explore</vt:lpstr>
      <vt:lpstr>Step 2: Explore</vt:lpstr>
      <vt:lpstr>Step 2: Explore</vt:lpstr>
      <vt:lpstr>Step 2: Explore</vt:lpstr>
      <vt:lpstr>Step 2: Explore</vt:lpstr>
      <vt:lpstr>Step 2: Explore</vt:lpstr>
      <vt:lpstr>Your Programme Leader</vt:lpstr>
      <vt:lpstr>Step 3: Choose</vt:lpstr>
      <vt:lpstr>Step 3: Choose</vt:lpstr>
      <vt:lpstr>Step 3: Choose</vt:lpstr>
      <vt:lpstr>Step 3: Choose</vt:lpstr>
      <vt:lpstr>Step 3: Choose</vt:lpstr>
      <vt:lpstr>Step 3: Choose</vt:lpstr>
      <vt:lpstr>Step 3: Choose</vt:lpstr>
      <vt:lpstr>Step 4: Wait</vt:lpstr>
      <vt:lpstr>Step 5: You’re allocated!</vt:lpstr>
      <vt:lpstr>What if things go wrong?</vt:lpstr>
      <vt:lpstr>What not to do!</vt:lpstr>
      <vt:lpstr>What happens next?</vt:lpstr>
      <vt:lpstr>And then what happens?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2017-12-06T16:09:08Z</dcterms:created>
  <dcterms:modified xsi:type="dcterms:W3CDTF">2017-12-13T10:21:07Z</dcterms:modified>
</cp:coreProperties>
</file>