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3" r:id="rId4"/>
    <p:sldId id="258" r:id="rId5"/>
    <p:sldId id="275" r:id="rId6"/>
    <p:sldId id="259" r:id="rId7"/>
    <p:sldId id="260" r:id="rId8"/>
    <p:sldId id="276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Helvetica Neue Light" panose="02000403000000020004" pitchFamily="2" charset="0"/>
      <p:regular r:id="rId21"/>
      <p:bold r:id="rId22"/>
      <p:italic r:id="rId23"/>
      <p:boldItalic r:id="rId24"/>
    </p:embeddedFont>
    <p:embeddedFont>
      <p:font typeface="Lemon" panose="02000000000000000000" pitchFamily="2" charset="7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8" roundtripDataSignature="AMtx7mjK1svmzrifMdIIUnGOkNQgxWiD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94621"/>
  </p:normalViewPr>
  <p:slideViewPr>
    <p:cSldViewPr snapToGrid="0" snapToObjects="1">
      <p:cViewPr varScale="1">
        <p:scale>
          <a:sx n="53" d="100"/>
          <a:sy n="53" d="100"/>
        </p:scale>
        <p:origin x="80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6T07:35:32.2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1,'79'0,"-30"0,39 0,-45 0,49 0,-35 0,36 0,-35 0,14 0,0 0,-14 0,13 0,-18 0,0 0,0 0,0 0,-15 0,-3 0,0 0,-11 0,11 0,-15 0,15 0,-11 0,11 0,-15 0,1 0,-1 0,1 0,-1 0,0 0,1 0,-2 0,1 0,-2 0,0 0,-2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6T12:21:27.5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0 244,'78'10,"15"-2,-15-8,19 0,-35 0,-1 0,23 0,-13 0,0 0,13 0,-24 0,2 0,35 0,0-15,-19 11,14-10,-34 14,15 0,-35-9,11 7,-25-8,11 10,-14 0,-1-9,1 7,-1-7,0 9,1 0,-1 0,-1 0,1-10,-1 8,16-7,-11 9,25-12,-10 9,14-9,0 0,0 9,19-23,-14 22,15-22,-1 23,-14-9,15 0,0 9,-16-20,16 20,-20-9,-1 12,1 0,-14 0,-4 0,-15 0,0 0,1 0,-1 0,-9 0,-2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6T12:21:37.0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76,'61'0,"-1"0,-22 0,31 0,-26 0,50 0,-35 0,34 0,-34 0,14 0,-19 0,0 0,-15 0,12 0,-12 0,15 0,-15 0,12 0,-12 0,15 0,-15 0,12 0,-12 0,0 0,11 0,-10 0,-1 0,11 0,-10 0,14 0,0 0,0 0,19 0,-14 0,15 0,-1 0,6 0,0-12,14 9,-15-9,1 12,14 0,-34 0,14 0,-19 0,0 0,0 0,0 0,-15 0,12 0,-12 0,0 0,11 0,-25 0,26 0,-26 0,11 0,-15 0,15 0,-2 0,18 0,-18 0,17 0,-26 0,25 0,-25 0,25 0,-25 0,11 0,-15 0,1 0,-1 0,1 0,-2 0,-1-7,-8-2,-3-8,-7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6T12:21:49.7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0 163,'55'0,"7"0,-38 0,25 0,-11 0,15 0,-15 0,12 0,-12 0,15 0,-1 0,0 0,-14 0,11 0,-11 0,14 0,1 0,-1 0,1 0,-1 0,0-12,0 9,1-9,0 12,0 0,-1 0,1 0,0 0,0 0,-1 0,25-11,-18 8,17-9,-23 0,0 9,0-9,0 12,0 0,-15-9,11 7,-25-8,26 10,-12 0,1 0,10 0,-25 0,25 0,-25 0,25 0,-25-9,26 7,-13-7,2 9,9 0,-24-9,24 6,-24-6,24 9,-9 0,-1 0,11 0,-25 0,25 0,-11 0,0 0,11 0,-10 0,13 0,-13-9,10 7,-25-7,26 9,-26 0,10 0,-13 0,-1 0,1 0,-1 0,0 0,1 0,-1 0,-9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6T07:35:34.2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16,'58'-9,"7"2,-27 7,15 0,-6 0,-10 0,25 0,1 0,15 0,14 0,-14 0,19 0,-19 0,14 0,-34 0,14 0,-19 0,0 0,-1 0,21 0,-15 0,14 0,1 0,-15 0,14 0,-19 0,-15 0,11 0,-10 0,-1 0,11 0,-25 0,26 0,-26 0,11 0,-1 0,-10 0,26 0,-26 0,11 0,-1 0,-10 0,11 0,0 0,-11 0,11 0,0 0,-11 0,11 0,-15 0,15 0,-11 0,25 0,-25 0,26 0,-12 0,0 0,-3 0,0 0,-11 0,11 0,-15 0,15 0,-2 0,19 0,-19 0,16 0,-25 0,11 0,-15 0,0 0,1 0,-1 0,1 0,-1 0,0 0,1 0,-1 0,1 0,-1 0,0 0,1 0,-2 0,-1 0,-1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6T07:35:35.7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0,'59'0,"1"0,-11 0,3 0,20 0,3 0,-10 0,-1 0,12 0,2 0,-1 0,0 0,0 0,0 0,1 0,-2 0,-10 0,-3 0,0 0,-3 0,37 0,0 0,-19 0,-5 0,-35 0,11 0,-25 0,26 0,-26 0,11 0,-15 0,0 0,1 0,-1 0,-1 0,0 0,0 0,-1 0,2 0,-1 0,1 0,1 0,-1 0,-1 0,1 0,-1 0,0 0,1 0,-1 0,2 0,-1 0,-1 0,0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07:39:20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07:39:29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07:39:59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30 24575,'-7'-10'0,"29"2"0,1-4 0,30 33 0,-1-4 0,1 36 0,6 20-765,-20-31 0,4 2 765,4 8 0,-1 3 0,-8-2 0,2 1 0,28 17 0,-2 0 0,-34-19 0,-1 2 0,26 26 0,6-2 0,-8-31 0,-4 1-889,-8 23 0,-1 3 889,13-14 0,2 0 0,-9 7 0,-2 2 0,2-1 0,2-3 0,-3-10 0,-1-3-441,-1 1 0,-3 0 441,-9-4 0,-1-1 0,11 5 0,1 0 0,-8-4 0,-1 1 0,9 3 0,-1-1 0,-10-2 0,-1-3 0,27 31-206,-12-5 206,3-20 1299,-21 0-1299,9-1 1799,-14-13-1799,-1-4 1039,-2-15-1039,-10 1 259,7-1-259,-16-2 0,7-1 0,-9 0 0,0-1 0,0 2 0,0 0 0,0 1 0,0 2 0,0-1 0,-12 15 0,-5 23 0,-13 20 0,14-31 0,0 3-632,-2 10 0,0 3 632,1 0 0,-2 2 0,-8 12 0,-1 1-1115,7-2 0,-1 2 1115,-3-18 0,-3 3 0,3-2 0,2 19 0,1 2 0,-4-11 0,-5 2 0,5-2 0,4 11 0,0-2 0,-3-20 0,-2 2 0,0 0 0,-6 31 0,1-1 0,2-11 0,-2-1 0,7-19 0,-2 1 0,1 0 0,-6 31 0,-1-2 0,-6-10 0,-1 0 0,13-21 0,-1 2 0,1 0 0,-1 0 0,1 0 0,-1-1 0,-11 20 0,0 0 0,11-20 0,1 1 0,-1-1 0,-10 17 0,-1-3 0,0 2 0,1 0 0,8-1 0,1 0 0,-9 2 0,3-2-558,15-11 1,0-2 557,-13 0 0,-1-4-13,1 18 13,1-4 1043,8-20-1043,9 0 2218,0 0-2218,-8 0 1343,8 0-1343,0-1 18,-9 1-18,7 20 0,1-15 0,-10 14 0,11-19 0,0 0 0,-6-14 0,19-4 0,-7-15 0,9 0 0,-8-8 0,6-18 0,-6 3 0,8-11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6T12:21:19.0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0,'61'0,"1"0,23 0,-25 0,-3 0,1 0,34 0,-34 0,15 0,-20 0,-15 0,11 0,-25 0,11 0,-14 0,-1 0,0 0,1 0,-1 0,1 0,-1 0,0 0,1 0,-1 0,0 0,0 0,-2 0,0 0,-1 0,0 0,0 0,1 0,1 0,1 0,1 0,-1 0,1 0,-1 0,0 0,15 0,-11 0,26 0,-26 0,25 0,-25 0,25 0,-25 0,25 0,-25 0,26 0,-26 0,25 0,-26 0,12 0,0 0,-11 0,11 0,-15 0,0 0,1 0,-1 0,1 0,-1 0,0 0,1 0,-1 0,1 0,-1 0,0 0,1 0,-1 0,1 0,-1 0,0 0,1 0,-1 0,-1 0,1 0,-1 0,2 0,-1 0,0 0,0 0,-2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6T12:21:20.7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0,'72'0,"-3"0,-31 0,-3 0,0 0,3 0,1 0,-4 0,-15 0,0 0,15 0,-11 0,11 0,0 0,4 0,-1 0,11 0,-25 0,11 0,-14 0,13 0,-10 0,11 0,-14 0,-1 0,0 0,15 0,-11 0,11 0,-14 0,-1 0,15 0,-11 0,25 0,-25 0,25 0,-10 0,14 0,0 0,0 0,-1 0,1 0,19 0,-14 0,14 0,-19 0,20 0,-15 0,0 0,-9 0,-11 0,1 0,10 0,-25 0,25 0,-25 0,26 0,-26 0,25 0,-25 0,11 0,-15 0,1 0,-1 0,0 0,1 0,-1 0,1 0,-1 0,-9 9,7-6,-6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6T12:21:22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0,'62'0,"-1"0,37 0,-6 0,-14 0,18 0,-18 0,-6 0,0 0,-28 0,25 0,-31 0,1 0,10 0,-11 0,1 0,-4 0,-1 0,-10 0,11 0,0 0,-11 0,10 0,-13 0,-1 0,0 0,1 0,-1 0,0 0,1 0,-1 0,1 0,-1 0,-1 0,1 0,-1 0,16 0,-11 0,26 0,-26 0,10 0,1 0,-11 0,25 0,-10 0,14 0,-15 0,31 0,-25 0,28 0,-19 0,0 0,-14 0,10 0,-25 0,11 0,-15 0,0 0,1 0,-1 0,1 0,-1 0,0 0,1 0,-2 0,0 0,-1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19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23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94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5" name="Google Shape;45;p25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Google Shape;46;p25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>
            <a:spLocks noGrp="1"/>
          </p:cNvSpPr>
          <p:nvPr>
            <p:ph type="pic" idx="2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42912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1pPr>
            <a:lvl2pPr marL="914400" lvl="1" indent="-442912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2pPr>
            <a:lvl3pPr marL="1371600" lvl="2" indent="-442912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3pPr>
            <a:lvl4pPr marL="1828800" lvl="3" indent="-442912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4pPr>
            <a:lvl5pPr marL="2286000" lvl="4" indent="-442912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3.xml"/><Relationship Id="rId5" Type="http://schemas.openxmlformats.org/officeDocument/2006/relationships/image" Target="../media/image8.png"/><Relationship Id="rId15" Type="http://schemas.openxmlformats.org/officeDocument/2006/relationships/customXml" Target="../ink/ink5.xm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customXml" Target="../ink/ink2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0.xml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customXml" Target="../ink/ink7.xml"/><Relationship Id="rId12" Type="http://schemas.openxmlformats.org/officeDocument/2006/relationships/image" Target="../media/image20.png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9.xml"/><Relationship Id="rId5" Type="http://schemas.openxmlformats.org/officeDocument/2006/relationships/image" Target="../media/image16.png"/><Relationship Id="rId15" Type="http://schemas.openxmlformats.org/officeDocument/2006/relationships/customXml" Target="../ink/ink11.xml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customXml" Target="../ink/ink8.xml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8396" y="-269279"/>
            <a:ext cx="24874362" cy="1401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68396" y="-269279"/>
            <a:ext cx="24874362" cy="140137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>
            <a:spLocks noGrp="1"/>
          </p:cNvSpPr>
          <p:nvPr>
            <p:ph type="ctrTitle" idx="4294967295"/>
          </p:nvPr>
        </p:nvSpPr>
        <p:spPr>
          <a:xfrm>
            <a:off x="6772442" y="1336971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r>
              <a:rPr lang="en-US" altLang="zh-TW" sz="9600" dirty="0">
                <a:latin typeface="Lemon"/>
                <a:ea typeface="Lemon"/>
                <a:cs typeface="Lemon"/>
                <a:sym typeface="Lemon"/>
              </a:rPr>
              <a:t>Sabre Insurance</a:t>
            </a:r>
            <a:r>
              <a:rPr lang="en-US" sz="9600" dirty="0">
                <a:latin typeface="Lemon"/>
                <a:ea typeface="Lemon"/>
                <a:cs typeface="Lemon"/>
                <a:sym typeface="Lemon"/>
              </a:rPr>
              <a:t> </a:t>
            </a:r>
            <a:br>
              <a:rPr lang="en-US" dirty="0"/>
            </a:br>
            <a:endParaRPr dirty="0"/>
          </a:p>
        </p:txBody>
      </p:sp>
      <p:sp>
        <p:nvSpPr>
          <p:cNvPr id="62" name="Google Shape;62;p1"/>
          <p:cNvSpPr/>
          <p:nvPr/>
        </p:nvSpPr>
        <p:spPr>
          <a:xfrm>
            <a:off x="8881612" y="12388258"/>
            <a:ext cx="15624354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Rachel Dyer,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Jui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-Ting and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Koonkarn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Arthasarnpras</a:t>
            </a:r>
            <a:r>
              <a:rPr lang="en-US" sz="4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</p:txBody>
      </p:sp>
      <p:sp>
        <p:nvSpPr>
          <p:cNvPr id="63" name="Google Shape;63;p1"/>
          <p:cNvSpPr/>
          <p:nvPr/>
        </p:nvSpPr>
        <p:spPr>
          <a:xfrm>
            <a:off x="6772442" y="3082629"/>
            <a:ext cx="20828000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altLang="zh-TW" sz="96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Cluster</a:t>
            </a:r>
            <a:r>
              <a:rPr lang="zh-TW" altLang="en-US" sz="90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US" altLang="zh-TW" sz="90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Analysis</a:t>
            </a:r>
            <a:r>
              <a:rPr lang="zh-TW" altLang="en-US" sz="90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endParaRPr lang="en-GB" altLang="zh-TW" sz="9000" b="0" i="0" u="none" strike="noStrike" cap="none" dirty="0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>
            <a:off x="0" y="428677"/>
            <a:ext cx="24384000" cy="137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Lemon"/>
              <a:buNone/>
            </a:pPr>
            <a:r>
              <a:rPr lang="en-US" sz="83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k-medoids Limitations &amp; Further Work</a:t>
            </a:r>
            <a:endParaRPr sz="8300" b="0" i="0" u="none" strike="noStrike" cap="none" dirty="0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530379" y="2825379"/>
            <a:ext cx="14723295" cy="958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86506" marR="0" lvl="0" indent="-4865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 Medoids compute the compactness but not relationship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86506" marR="0" lvl="0" indent="-4865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endParaRPr sz="4000" dirty="0"/>
          </a:p>
          <a:p>
            <a:pPr marL="486506" marR="0" lvl="0" indent="-4865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select medoid randomly and every time it is rerun the optimal number changes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86506" marR="0" lvl="0" indent="-4865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endParaRPr sz="4000" dirty="0"/>
          </a:p>
          <a:p>
            <a:pPr marL="486506" marR="0" lvl="0" indent="-4865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Elbow curve and Gap statistic to verify optimal number </a:t>
            </a: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</a:pPr>
            <a:r>
              <a:rPr lang="zh-TW" alt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clusters in comparison to Silhouette score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86506" marR="0" lvl="0" indent="-4865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endParaRPr sz="4000" dirty="0"/>
          </a:p>
          <a:p>
            <a:pPr marL="486506" marR="0" lvl="0" indent="-4865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medoids manually and use the algorithm to find nearest points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86506" marR="0" lvl="0" indent="-4865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endParaRPr sz="4000" dirty="0"/>
          </a:p>
          <a:p>
            <a:pPr marL="486506" marR="0" lvl="0" indent="-4865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K-Medoids is not the best when dealing with large dataset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6506" marR="0" lvl="0" indent="-4865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endParaRPr sz="4000" dirty="0"/>
          </a:p>
          <a:p>
            <a:pPr marL="486506" marR="0" lvl="0" indent="-4865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PAM and CLARA to complement the existing K-medoids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 dirty="0"/>
          </a:p>
        </p:txBody>
      </p:sp>
      <p:sp>
        <p:nvSpPr>
          <p:cNvPr id="184" name="Google Shape;184;p10"/>
          <p:cNvSpPr/>
          <p:nvPr/>
        </p:nvSpPr>
        <p:spPr>
          <a:xfrm>
            <a:off x="14859000" y="0"/>
            <a:ext cx="9525000" cy="13716000"/>
          </a:xfrm>
          <a:prstGeom prst="rect">
            <a:avLst/>
          </a:prstGeom>
          <a:solidFill>
            <a:srgbClr val="02276D">
              <a:alpha val="55686"/>
            </a:srgbClr>
          </a:soli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9481" y="2712791"/>
            <a:ext cx="7549426" cy="446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/>
          <p:nvPr/>
        </p:nvSpPr>
        <p:spPr>
          <a:xfrm>
            <a:off x="19998587" y="1901594"/>
            <a:ext cx="5053575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4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l="13299" t="50750" r="65691" b="26260"/>
          <a:stretch/>
        </p:blipFill>
        <p:spPr>
          <a:xfrm>
            <a:off x="15684487" y="8673279"/>
            <a:ext cx="7384420" cy="4545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/>
          <p:nvPr/>
        </p:nvSpPr>
        <p:spPr>
          <a:xfrm>
            <a:off x="19998586" y="7856124"/>
            <a:ext cx="5053575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sz="4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/>
          <p:nvPr/>
        </p:nvSpPr>
        <p:spPr>
          <a:xfrm>
            <a:off x="14782800" y="-48865"/>
            <a:ext cx="9601200" cy="13764866"/>
          </a:xfrm>
          <a:prstGeom prst="rect">
            <a:avLst/>
          </a:prstGeom>
          <a:solidFill>
            <a:srgbClr val="02276D">
              <a:alpha val="55686"/>
            </a:srgbClr>
          </a:soli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5314834" y="1123577"/>
            <a:ext cx="13754332" cy="137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Lemon"/>
              <a:buNone/>
            </a:pPr>
            <a:r>
              <a:rPr lang="en-US" sz="8300" b="1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HDBSCAN Limitations </a:t>
            </a:r>
            <a:endParaRPr sz="8300" b="0" i="0" u="none" strike="noStrike" cap="none" dirty="0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914400" y="4898679"/>
            <a:ext cx="14478000" cy="386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86506" lvl="0" indent="-486506">
              <a:lnSpc>
                <a:spcPct val="120000"/>
              </a:lnSpc>
              <a:buSzPts val="3300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 easy to determine the best values for 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-US" altLang="zh-TW" sz="4000" dirty="0"/>
              <a:t>.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</a:pPr>
            <a:endParaRPr sz="4000" dirty="0"/>
          </a:p>
          <a:p>
            <a:pPr marL="486506" lvl="0" indent="-486506">
              <a:lnSpc>
                <a:spcPct val="120000"/>
              </a:lnSpc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than half of the data objects are deemed as 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r>
              <a:rPr lang="en-US" altLang="zh-TW" sz="4000" dirty="0"/>
              <a:t>.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</a:pPr>
            <a:endParaRPr sz="4000" dirty="0"/>
          </a:p>
          <a:p>
            <a:pPr marL="486506" marR="0" lvl="0" indent="-48650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dimensionality of data affect the  performance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000" dirty="0"/>
          </a:p>
        </p:txBody>
      </p:sp>
      <p:sp>
        <p:nvSpPr>
          <p:cNvPr id="196" name="Google Shape;196;p11"/>
          <p:cNvSpPr/>
          <p:nvPr/>
        </p:nvSpPr>
        <p:spPr>
          <a:xfrm>
            <a:off x="16853406" y="10431760"/>
            <a:ext cx="6757869" cy="249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distribution of outliers </a:t>
            </a:r>
            <a:endParaRPr dirty="0"/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4098" y="3675884"/>
            <a:ext cx="9359902" cy="716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>
            <a:off x="4887702" y="648862"/>
            <a:ext cx="15230174" cy="137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Lemon"/>
              <a:buNone/>
            </a:pPr>
            <a:r>
              <a:rPr lang="en-US" sz="8300" b="1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HDBSCAN Further Work</a:t>
            </a:r>
            <a:endParaRPr sz="8300" b="0" i="0" u="none" strike="noStrike" cap="none" dirty="0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5336248" y="1454463"/>
            <a:ext cx="14637000" cy="1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parameter with adding more different weights  </a:t>
            </a:r>
            <a:endParaRPr dirty="0"/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1839" y="3108818"/>
            <a:ext cx="20281901" cy="26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/>
          <p:nvPr/>
        </p:nvSpPr>
        <p:spPr>
          <a:xfrm>
            <a:off x="5879382" y="6170213"/>
            <a:ext cx="13246817" cy="77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alt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⭐️ </a:t>
            </a: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: 1, Categorical : 5, Histogram : 1</a:t>
            </a:r>
            <a:r>
              <a:rPr lang="zh-TW" alt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⭐️</a:t>
            </a:r>
            <a:endParaRPr dirty="0"/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2264" y="7488368"/>
            <a:ext cx="5685641" cy="512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00992" y="7225901"/>
            <a:ext cx="3756640" cy="553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069794" y="7355222"/>
            <a:ext cx="4112810" cy="52162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>
            <a:off x="0" y="12453025"/>
            <a:ext cx="24384000" cy="1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The distribution of clusters               Outliers Sil scores              Clusters Sil scores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/>
          <p:nvPr/>
        </p:nvSpPr>
        <p:spPr>
          <a:xfrm>
            <a:off x="730250" y="1089730"/>
            <a:ext cx="22923500" cy="137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Lemon"/>
              <a:buNone/>
            </a:pPr>
            <a:r>
              <a:rPr lang="en-US" sz="8300" b="1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General Limitations &amp; Further Work</a:t>
            </a:r>
            <a:endParaRPr sz="8300" b="0" i="0" u="none" strike="noStrike" cap="none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730250" y="3498103"/>
            <a:ext cx="9245600" cy="658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537307" marR="0" lvl="0" indent="-32775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7307" indent="-537307">
              <a:lnSpc>
                <a:spcPct val="130000"/>
              </a:lnSpc>
              <a:buSzPts val="3300"/>
              <a:buFont typeface="Arial"/>
              <a:buChar char="•"/>
            </a:pPr>
            <a:r>
              <a:rPr lang="en-US" altLang="zh-TW" sz="4000" dirty="0"/>
              <a:t>Dataset</a:t>
            </a:r>
            <a:r>
              <a:rPr lang="zh-TW" altLang="en-US" sz="4000" dirty="0"/>
              <a:t> </a:t>
            </a:r>
            <a:r>
              <a:rPr lang="en-US" altLang="zh-TW" sz="4000" dirty="0"/>
              <a:t>is</a:t>
            </a:r>
            <a:r>
              <a:rPr lang="zh-TW" altLang="en-US" sz="4000" dirty="0"/>
              <a:t> </a:t>
            </a:r>
            <a:r>
              <a:rPr lang="en-US" altLang="zh-TW" sz="4000" dirty="0"/>
              <a:t>too</a:t>
            </a:r>
            <a:r>
              <a:rPr lang="zh-TW" altLang="en-US" sz="4000" dirty="0"/>
              <a:t> </a:t>
            </a:r>
            <a:r>
              <a:rPr lang="en-US" altLang="zh-TW" sz="4000" dirty="0"/>
              <a:t>large.</a:t>
            </a:r>
            <a:r>
              <a:rPr lang="zh-TW" altLang="en-US" sz="4000" dirty="0"/>
              <a:t> </a:t>
            </a:r>
            <a:endParaRPr lang="en-GB" altLang="zh-TW" sz="4000" dirty="0"/>
          </a:p>
          <a:p>
            <a:pPr>
              <a:lnSpc>
                <a:spcPct val="130000"/>
              </a:lnSpc>
              <a:buSzPts val="3300"/>
            </a:pPr>
            <a:r>
              <a:rPr lang="zh-TW" altLang="en-US" sz="4000" dirty="0"/>
              <a:t>   ➡️ </a:t>
            </a:r>
            <a:r>
              <a:rPr lang="en-US" sz="4000" dirty="0"/>
              <a:t>Use greater percentage of data</a:t>
            </a:r>
            <a:r>
              <a:rPr lang="en-US" altLang="zh-TW" sz="4000" dirty="0"/>
              <a:t>.</a:t>
            </a:r>
          </a:p>
          <a:p>
            <a:pPr>
              <a:lnSpc>
                <a:spcPct val="130000"/>
              </a:lnSpc>
              <a:buSzPts val="3300"/>
            </a:pPr>
            <a:endParaRPr lang="en-US" sz="4000" dirty="0"/>
          </a:p>
          <a:p>
            <a:pPr marL="537307" indent="-537307">
              <a:lnSpc>
                <a:spcPct val="130000"/>
              </a:lnSpc>
              <a:buSzPts val="3300"/>
              <a:buFont typeface="Arial"/>
              <a:buChar char="•"/>
            </a:pPr>
            <a:r>
              <a:rPr lang="en-US" altLang="zh-TW" sz="4000" dirty="0"/>
              <a:t>Lack</a:t>
            </a:r>
            <a:r>
              <a:rPr lang="zh-TW" altLang="en-US" sz="4000" dirty="0"/>
              <a:t> </a:t>
            </a:r>
            <a:r>
              <a:rPr lang="en-US" altLang="zh-TW" sz="4000" dirty="0"/>
              <a:t>of</a:t>
            </a:r>
            <a:r>
              <a:rPr lang="zh-TW" altLang="en-US" sz="4000" dirty="0"/>
              <a:t> </a:t>
            </a:r>
            <a:r>
              <a:rPr lang="en-US" altLang="zh-TW" sz="4000" dirty="0"/>
              <a:t>unsupervised</a:t>
            </a:r>
            <a:r>
              <a:rPr lang="zh-TW" altLang="en-US" sz="4000" dirty="0"/>
              <a:t> </a:t>
            </a:r>
            <a:r>
              <a:rPr lang="en-US" altLang="zh-TW" sz="4000" dirty="0"/>
              <a:t>learning</a:t>
            </a:r>
            <a:r>
              <a:rPr lang="zh-TW" altLang="en-US" sz="4000" dirty="0"/>
              <a:t> </a:t>
            </a:r>
            <a:r>
              <a:rPr lang="en-US" altLang="zh-TW" sz="4000" dirty="0"/>
              <a:t>and</a:t>
            </a:r>
            <a:r>
              <a:rPr lang="zh-TW" altLang="en-US" sz="4000" dirty="0"/>
              <a:t> </a:t>
            </a:r>
            <a:r>
              <a:rPr lang="en-US" altLang="zh-TW" sz="4000" dirty="0"/>
              <a:t>Confidential</a:t>
            </a:r>
            <a:r>
              <a:rPr lang="zh-TW" altLang="en-US" sz="4000" dirty="0"/>
              <a:t> </a:t>
            </a:r>
            <a:r>
              <a:rPr lang="en-GB" altLang="zh-TW" sz="4000" dirty="0"/>
              <a:t>nature of data</a:t>
            </a:r>
            <a:r>
              <a:rPr lang="en-US" altLang="zh-TW" sz="4000" dirty="0"/>
              <a:t>.</a:t>
            </a:r>
            <a:endParaRPr lang="en-US" sz="4000" dirty="0"/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</a:pP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</a:pP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918B7-374C-7A47-B49D-D67C4A175A46}"/>
              </a:ext>
            </a:extLst>
          </p:cNvPr>
          <p:cNvSpPr txBox="1"/>
          <p:nvPr/>
        </p:nvSpPr>
        <p:spPr>
          <a:xfrm>
            <a:off x="10706100" y="4337923"/>
            <a:ext cx="13423900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7307" lvl="0" indent="-537307">
              <a:lnSpc>
                <a:spcPct val="130000"/>
              </a:lnSpc>
              <a:buSzPts val="3300"/>
              <a:buFont typeface="Arial"/>
              <a:buChar char="•"/>
            </a:pPr>
            <a:r>
              <a:rPr lang="en-US" sz="4000" dirty="0"/>
              <a:t>Other methods to evaluate cluster results</a:t>
            </a:r>
            <a:r>
              <a:rPr lang="en-US" altLang="zh-TW" sz="4000" dirty="0"/>
              <a:t>.</a:t>
            </a:r>
            <a:r>
              <a:rPr lang="en-US" sz="4000" dirty="0"/>
              <a:t> </a:t>
            </a:r>
          </a:p>
          <a:p>
            <a:pPr lvl="0">
              <a:lnSpc>
                <a:spcPct val="130000"/>
              </a:lnSpc>
              <a:buSzPts val="3300"/>
            </a:pPr>
            <a:r>
              <a:rPr lang="en-US" altLang="zh-TW" sz="4000" dirty="0"/>
              <a:t>➡️ </a:t>
            </a:r>
            <a:r>
              <a:rPr lang="en-US" sz="4000" dirty="0"/>
              <a:t>Davies-Bouldin Index / Dunn index</a:t>
            </a:r>
            <a:r>
              <a:rPr lang="en-US" altLang="zh-TW" sz="4000" dirty="0"/>
              <a:t>.</a:t>
            </a:r>
            <a:endParaRPr lang="en-US" sz="4000" dirty="0"/>
          </a:p>
          <a:p>
            <a:pPr lvl="0">
              <a:lnSpc>
                <a:spcPct val="130000"/>
              </a:lnSpc>
              <a:buSzPts val="3300"/>
            </a:pPr>
            <a:r>
              <a:rPr lang="en-US" altLang="zh-TW" sz="4000" dirty="0"/>
              <a:t>➡️ </a:t>
            </a:r>
            <a:r>
              <a:rPr lang="en-US" sz="4000" dirty="0"/>
              <a:t>Define quality measure</a:t>
            </a:r>
            <a:r>
              <a:rPr lang="en-US" altLang="zh-TW" sz="4000" dirty="0"/>
              <a:t>.</a:t>
            </a:r>
          </a:p>
          <a:p>
            <a:pPr lvl="0">
              <a:lnSpc>
                <a:spcPct val="130000"/>
              </a:lnSpc>
              <a:buSzPts val="3300"/>
            </a:pPr>
            <a:r>
              <a:rPr lang="en-US" altLang="zh-TW" sz="4000" dirty="0"/>
              <a:t>➡️ </a:t>
            </a:r>
            <a:r>
              <a:rPr lang="en-US" sz="4000" dirty="0"/>
              <a:t>Inspect centroids</a:t>
            </a:r>
            <a:r>
              <a:rPr lang="en-US" altLang="zh-TW" sz="4000" dirty="0"/>
              <a:t>.</a:t>
            </a:r>
            <a:endParaRPr lang="en-US" sz="4000" dirty="0"/>
          </a:p>
          <a:p>
            <a:pPr lvl="0">
              <a:lnSpc>
                <a:spcPct val="130000"/>
              </a:lnSpc>
              <a:buSzPts val="3300"/>
            </a:pPr>
            <a:endParaRPr lang="en-US" sz="4000" dirty="0"/>
          </a:p>
          <a:p>
            <a:pPr marL="537307" lvl="0" indent="-537307">
              <a:lnSpc>
                <a:spcPct val="130000"/>
              </a:lnSpc>
              <a:buSzPts val="3300"/>
              <a:buFont typeface="Arial"/>
              <a:buChar char="•"/>
            </a:pPr>
            <a:r>
              <a:rPr lang="en-US" sz="4000" dirty="0"/>
              <a:t>Other methods </a:t>
            </a:r>
            <a:r>
              <a:rPr lang="en-US" altLang="zh-TW" sz="4000" dirty="0"/>
              <a:t>to</a:t>
            </a:r>
            <a:r>
              <a:rPr lang="en-US" sz="4000" dirty="0"/>
              <a:t> find lower dimensional representation of the data</a:t>
            </a:r>
            <a:r>
              <a:rPr lang="en-US" altLang="zh-TW" sz="4000" dirty="0"/>
              <a:t>. </a:t>
            </a:r>
          </a:p>
          <a:p>
            <a:pPr lvl="0">
              <a:lnSpc>
                <a:spcPct val="130000"/>
              </a:lnSpc>
              <a:buSzPts val="3300"/>
            </a:pPr>
            <a:r>
              <a:rPr lang="en-US" altLang="zh-TW" sz="4000" dirty="0"/>
              <a:t>➡️ </a:t>
            </a:r>
            <a:r>
              <a:rPr lang="en-US" sz="4000" dirty="0"/>
              <a:t>Feature agglomeration</a:t>
            </a:r>
            <a:r>
              <a:rPr lang="en-US" altLang="zh-TW" sz="4000" dirty="0"/>
              <a:t>.</a:t>
            </a:r>
            <a:endParaRPr lang="en-US" sz="4000" dirty="0"/>
          </a:p>
          <a:p>
            <a:pPr lvl="0">
              <a:lnSpc>
                <a:spcPct val="130000"/>
              </a:lnSpc>
              <a:buSzPts val="3300"/>
            </a:pPr>
            <a:r>
              <a:rPr lang="en-US" altLang="zh-TW" sz="4000" dirty="0"/>
              <a:t>➡️ </a:t>
            </a:r>
            <a:r>
              <a:rPr lang="en-US" sz="4000" dirty="0"/>
              <a:t>Neural network encoders</a:t>
            </a:r>
            <a:r>
              <a:rPr lang="en-US" altLang="zh-TW" sz="4000" dirty="0"/>
              <a:t>.</a:t>
            </a:r>
            <a:endParaRPr lang="en-US" sz="4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4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4"/>
          <p:cNvSpPr/>
          <p:nvPr/>
        </p:nvSpPr>
        <p:spPr>
          <a:xfrm>
            <a:off x="1272083" y="2799727"/>
            <a:ext cx="17574717" cy="287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lnSpc>
                <a:spcPct val="120000"/>
              </a:lnSpc>
              <a:buClr>
                <a:srgbClr val="FFFFFF"/>
              </a:buClr>
              <a:buSzPts val="6900"/>
            </a:pPr>
            <a:r>
              <a:rPr lang="zh-TW" altLang="en-US" sz="50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💡</a:t>
            </a:r>
            <a:r>
              <a:rPr lang="en-US" altLang="zh-TW" sz="50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Alan</a:t>
            </a:r>
            <a:r>
              <a:rPr lang="zh-TW" altLang="en-US" sz="50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US" altLang="zh-TW" sz="50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r>
              <a:rPr lang="zh-TW" altLang="en-US" sz="50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US" altLang="zh-TW" sz="50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I</a:t>
            </a:r>
            <a:r>
              <a:rPr lang="en-US" sz="50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t is always the way with these thing, that our</a:t>
            </a:r>
            <a:r>
              <a:rPr lang="zh-TW" altLang="en-US" sz="50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US" sz="50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first step of analysis lead to more question, but that</a:t>
            </a:r>
            <a:r>
              <a:rPr lang="en-US" altLang="zh-TW" sz="50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’</a:t>
            </a:r>
            <a:r>
              <a:rPr lang="en-US" sz="50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s how we make progress...</a:t>
            </a:r>
            <a:endParaRPr sz="5000" dirty="0"/>
          </a:p>
        </p:txBody>
      </p:sp>
      <p:sp>
        <p:nvSpPr>
          <p:cNvPr id="230" name="Google Shape;230;p14"/>
          <p:cNvSpPr/>
          <p:nvPr/>
        </p:nvSpPr>
        <p:spPr>
          <a:xfrm>
            <a:off x="1272083" y="7493551"/>
            <a:ext cx="22123400" cy="265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emon"/>
              <a:buNone/>
            </a:pPr>
            <a:r>
              <a:rPr lang="en-US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Thank </a:t>
            </a:r>
            <a:r>
              <a:rPr lang="en-US" altLang="zh-TW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Sabre</a:t>
            </a:r>
            <a:r>
              <a:rPr lang="zh-TW" altLang="en-US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US" altLang="zh-TW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Insurance</a:t>
            </a:r>
            <a:r>
              <a:rPr lang="zh-TW" altLang="en-US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US" altLang="zh-TW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and</a:t>
            </a:r>
            <a:r>
              <a:rPr lang="zh-TW" altLang="en-US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US" altLang="zh-TW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Alan</a:t>
            </a:r>
            <a:r>
              <a:rPr lang="en-US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emon"/>
              <a:buNone/>
            </a:pPr>
            <a:r>
              <a:rPr lang="en-US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for the opportunity</a:t>
            </a:r>
            <a:r>
              <a:rPr lang="en-US" altLang="zh-TW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!</a:t>
            </a:r>
            <a:r>
              <a:rPr lang="en-US" sz="8300" b="0" i="0" u="none" strike="noStrike" cap="none" dirty="0">
                <a:solidFill>
                  <a:schemeClr val="tx1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endParaRPr sz="8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-2084133" y="-601146"/>
            <a:ext cx="10874614" cy="708540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C36B4F">
                <a:alpha val="11372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6608179" y="2710202"/>
            <a:ext cx="7456782" cy="7694450"/>
          </a:xfrm>
          <a:prstGeom prst="ellipse">
            <a:avLst/>
          </a:prstGeom>
          <a:noFill/>
          <a:ln w="88900" cap="flat" cmpd="sng">
            <a:solidFill>
              <a:srgbClr val="8D8A42">
                <a:alpha val="12156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5584670" y="8042426"/>
            <a:ext cx="11116114" cy="68284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232323">
                <a:alpha val="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14890909" y="0"/>
            <a:ext cx="9493090" cy="13716000"/>
          </a:xfrm>
          <a:prstGeom prst="rect">
            <a:avLst/>
          </a:prstGeom>
          <a:solidFill>
            <a:srgbClr val="546890"/>
          </a:soli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l="49862"/>
          <a:stretch/>
        </p:blipFill>
        <p:spPr>
          <a:xfrm>
            <a:off x="15948141" y="2684802"/>
            <a:ext cx="7482594" cy="8408212"/>
          </a:xfrm>
          <a:prstGeom prst="rect">
            <a:avLst/>
          </a:prstGeom>
          <a:noFill/>
          <a:ln>
            <a:noFill/>
          </a:ln>
          <a:effectLst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DBE1EF80-185A-0E4E-A38C-CA8BE28FA94F}"/>
              </a:ext>
            </a:extLst>
          </p:cNvPr>
          <p:cNvSpPr/>
          <p:nvPr/>
        </p:nvSpPr>
        <p:spPr>
          <a:xfrm>
            <a:off x="14124496" y="9764445"/>
            <a:ext cx="11320257" cy="265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00"/>
              <a:buFont typeface="Lemon"/>
              <a:buNone/>
            </a:pPr>
            <a:r>
              <a:rPr lang="en-US" sz="8300" b="0" i="0" u="none" strike="noStrike" cap="none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Data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00"/>
              <a:buFont typeface="Lemon"/>
              <a:buNone/>
            </a:pPr>
            <a:r>
              <a:rPr lang="en-US" altLang="zh-TW" sz="8300" b="0" i="0" u="none" strike="noStrike" cap="none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Description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F15F85-5BC8-6D43-9B54-38AAEBDCC3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63"/>
          <a:stretch/>
        </p:blipFill>
        <p:spPr>
          <a:xfrm>
            <a:off x="692012" y="8894925"/>
            <a:ext cx="13432484" cy="4761402"/>
          </a:xfrm>
          <a:prstGeom prst="rect">
            <a:avLst/>
          </a:prstGeom>
        </p:spPr>
      </p:pic>
      <p:sp>
        <p:nvSpPr>
          <p:cNvPr id="12" name="Google Shape;73;p2">
            <a:extLst>
              <a:ext uri="{FF2B5EF4-FFF2-40B4-BE49-F238E27FC236}">
                <a16:creationId xmlns:a16="http://schemas.microsoft.com/office/drawing/2014/main" id="{F7EA774F-2E0C-B642-A999-5F9B6F34CCFD}"/>
              </a:ext>
            </a:extLst>
          </p:cNvPr>
          <p:cNvSpPr/>
          <p:nvPr/>
        </p:nvSpPr>
        <p:spPr>
          <a:xfrm>
            <a:off x="-74401" y="-57679"/>
            <a:ext cx="14654001" cy="902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501650"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5"/>
            </a:pPr>
            <a:endParaRPr lang="en-US" dirty="0"/>
          </a:p>
          <a:p>
            <a:pPr marL="1100015" lvl="0" indent="-598365">
              <a:lnSpc>
                <a:spcPct val="140000"/>
              </a:lnSpc>
              <a:buSzPts val="3525"/>
              <a:buFont typeface="Arial"/>
              <a:buChar char="•"/>
            </a:pPr>
            <a:r>
              <a:rPr lang="en-US" altLang="zh-TW" sz="4000" dirty="0"/>
              <a:t>Vehicle</a:t>
            </a:r>
            <a:r>
              <a:rPr lang="zh-TW" altLang="en-US" sz="4000" dirty="0"/>
              <a:t> </a:t>
            </a:r>
            <a:r>
              <a:rPr lang="en-US" altLang="zh-TW" sz="4000" dirty="0"/>
              <a:t>type is</a:t>
            </a:r>
            <a:r>
              <a:rPr lang="zh-TW" altLang="en-US" sz="4000" dirty="0"/>
              <a:t> </a:t>
            </a:r>
            <a:r>
              <a:rPr lang="en-US" altLang="zh-TW" sz="4000" b="1" dirty="0"/>
              <a:t>H</a:t>
            </a:r>
            <a:r>
              <a:rPr lang="en-US" sz="4000" b="1" dirty="0"/>
              <a:t>igh </a:t>
            </a:r>
            <a:r>
              <a:rPr lang="en-US" altLang="zh-TW" sz="4000" b="1" dirty="0"/>
              <a:t>C</a:t>
            </a:r>
            <a:r>
              <a:rPr lang="en-US" sz="4000" b="1" dirty="0"/>
              <a:t>ardinality </a:t>
            </a:r>
            <a:r>
              <a:rPr lang="en-US" altLang="zh-TW" sz="4000" b="1" dirty="0"/>
              <a:t>C</a:t>
            </a:r>
            <a:r>
              <a:rPr lang="en-US" sz="4000" b="1" dirty="0"/>
              <a:t>ategorical </a:t>
            </a:r>
            <a:r>
              <a:rPr lang="en-US" altLang="zh-TW" sz="4000" b="1" dirty="0"/>
              <a:t>V</a:t>
            </a:r>
            <a:r>
              <a:rPr lang="en-US" sz="4000" b="1" dirty="0"/>
              <a:t>ariable</a:t>
            </a:r>
            <a:r>
              <a:rPr lang="en-US" altLang="zh-TW" sz="4000" b="1" dirty="0"/>
              <a:t>s</a:t>
            </a:r>
            <a:r>
              <a:rPr lang="en-US" sz="4000" dirty="0"/>
              <a:t> </a:t>
            </a:r>
            <a:r>
              <a:rPr lang="en-US" altLang="zh-TW" sz="4000" dirty="0"/>
              <a:t>in</a:t>
            </a:r>
            <a:r>
              <a:rPr lang="zh-TW" altLang="en-US" sz="4000" dirty="0"/>
              <a:t> </a:t>
            </a:r>
            <a:r>
              <a:rPr lang="en-US" altLang="zh-TW" sz="4000" dirty="0"/>
              <a:t>supervised</a:t>
            </a:r>
            <a:r>
              <a:rPr lang="zh-TW" altLang="en-US" sz="4000" dirty="0"/>
              <a:t> </a:t>
            </a:r>
            <a:r>
              <a:rPr lang="en-US" altLang="zh-TW" sz="4000" dirty="0"/>
              <a:t>learning</a:t>
            </a:r>
            <a:r>
              <a:rPr lang="zh-TW" altLang="en-US" sz="4000" dirty="0"/>
              <a:t> </a:t>
            </a:r>
            <a:r>
              <a:rPr lang="en-US" altLang="zh-TW" sz="4000" dirty="0"/>
              <a:t>task.</a:t>
            </a:r>
            <a:r>
              <a:rPr lang="zh-TW" altLang="en-US" sz="4000" dirty="0"/>
              <a:t> </a:t>
            </a:r>
            <a:endParaRPr lang="en-GB" altLang="zh-TW" sz="4000" dirty="0"/>
          </a:p>
          <a:p>
            <a:pPr marL="501650" lvl="0">
              <a:lnSpc>
                <a:spcPct val="140000"/>
              </a:lnSpc>
              <a:buSzPts val="3525"/>
            </a:pPr>
            <a:endParaRPr lang="en-GB" altLang="zh-TW" sz="4000" dirty="0"/>
          </a:p>
          <a:p>
            <a:pPr marL="1100015" lvl="0" indent="-598365">
              <a:lnSpc>
                <a:spcPct val="140000"/>
              </a:lnSpc>
              <a:buSzPts val="3525"/>
              <a:buFont typeface="Arial"/>
              <a:buChar char="•"/>
            </a:pPr>
            <a:r>
              <a:rPr lang="en-US" sz="4000" dirty="0"/>
              <a:t>One method is to gather further</a:t>
            </a:r>
            <a:r>
              <a:rPr lang="zh-TW" altLang="en-US" sz="4000" dirty="0"/>
              <a:t> </a:t>
            </a:r>
            <a:r>
              <a:rPr lang="en-US" sz="4000" dirty="0"/>
              <a:t>information about the hccv.</a:t>
            </a:r>
            <a:r>
              <a:rPr lang="zh-TW" altLang="en-US" sz="4000" dirty="0"/>
              <a:t> ➡️ </a:t>
            </a:r>
            <a:r>
              <a:rPr lang="en-US" altLang="zh-TW" sz="4000" b="1" dirty="0"/>
              <a:t>(65430,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347)</a:t>
            </a:r>
          </a:p>
          <a:p>
            <a:pPr marL="501650" lvl="0">
              <a:lnSpc>
                <a:spcPct val="140000"/>
              </a:lnSpc>
              <a:buSzPts val="3525"/>
            </a:pPr>
            <a:endParaRPr lang="en-GB" altLang="zh-TW" sz="4000" dirty="0"/>
          </a:p>
          <a:p>
            <a:pPr marL="1100015" lvl="0" indent="-598365">
              <a:lnSpc>
                <a:spcPct val="140000"/>
              </a:lnSpc>
              <a:buSzPts val="3525"/>
              <a:buFont typeface="Arial"/>
              <a:buChar char="•"/>
            </a:pPr>
            <a:r>
              <a:rPr lang="en-US" altLang="zh-TW" sz="4000" dirty="0"/>
              <a:t>Using</a:t>
            </a:r>
            <a:r>
              <a:rPr lang="zh-TW" altLang="en-US" sz="4000" dirty="0"/>
              <a:t> </a:t>
            </a:r>
            <a:r>
              <a:rPr lang="en-US" altLang="zh-TW" sz="4000" b="1" dirty="0"/>
              <a:t>un</a:t>
            </a:r>
            <a:r>
              <a:rPr lang="en-GB" altLang="zh-TW" sz="4000" b="1" dirty="0"/>
              <a:t>supervised </a:t>
            </a:r>
            <a:r>
              <a:rPr lang="en-US" altLang="zh-TW" sz="4000" b="1" dirty="0"/>
              <a:t>learning</a:t>
            </a:r>
            <a:r>
              <a:rPr lang="zh-TW" altLang="en-US" sz="4000" dirty="0"/>
              <a:t> </a:t>
            </a:r>
            <a:r>
              <a:rPr lang="en-US" altLang="zh-TW" sz="4000" dirty="0"/>
              <a:t>to</a:t>
            </a:r>
            <a:r>
              <a:rPr lang="zh-TW" altLang="en-US" sz="4000" dirty="0"/>
              <a:t> </a:t>
            </a:r>
            <a:r>
              <a:rPr lang="en-US" altLang="zh-TW" sz="4000" dirty="0"/>
              <a:t>find</a:t>
            </a:r>
            <a:r>
              <a:rPr lang="en-GB" altLang="zh-TW" sz="4000" dirty="0"/>
              <a:t> a </a:t>
            </a:r>
            <a:r>
              <a:rPr lang="en-GB" altLang="zh-TW" sz="4000" b="1" dirty="0"/>
              <a:t>lower dimension representation </a:t>
            </a:r>
            <a:r>
              <a:rPr lang="en-GB" altLang="zh-TW" sz="4000" dirty="0"/>
              <a:t>of the data which can be used directly in the original supervised task.</a:t>
            </a:r>
            <a:r>
              <a:rPr lang="zh-TW" altLang="en-US" sz="4000" dirty="0"/>
              <a:t>  </a:t>
            </a:r>
            <a:endParaRPr lang="en-GB" altLang="zh-TW" sz="4000" dirty="0"/>
          </a:p>
          <a:p>
            <a:pPr marL="501650" lvl="0">
              <a:lnSpc>
                <a:spcPct val="140000"/>
              </a:lnSpc>
              <a:buSzPts val="3525"/>
            </a:pPr>
            <a:r>
              <a:rPr lang="zh-TW" altLang="en-US" sz="4000" dirty="0"/>
              <a:t>    ➡️ </a:t>
            </a:r>
            <a:r>
              <a:rPr lang="en-US" altLang="zh-TW" sz="4000" b="1" dirty="0"/>
              <a:t>Clustering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323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-2084133" y="-601146"/>
            <a:ext cx="10874614" cy="708540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C36B4F">
                <a:alpha val="11372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6608179" y="2710202"/>
            <a:ext cx="7456782" cy="7694450"/>
          </a:xfrm>
          <a:prstGeom prst="ellipse">
            <a:avLst/>
          </a:prstGeom>
          <a:noFill/>
          <a:ln w="88900" cap="flat" cmpd="sng">
            <a:solidFill>
              <a:srgbClr val="8D8A42">
                <a:alpha val="12156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5584670" y="8042426"/>
            <a:ext cx="11116114" cy="68284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232323">
                <a:alpha val="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14890909" y="0"/>
            <a:ext cx="9493090" cy="13716000"/>
          </a:xfrm>
          <a:prstGeom prst="rect">
            <a:avLst/>
          </a:prstGeom>
          <a:solidFill>
            <a:srgbClr val="546890"/>
          </a:soli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l="49862"/>
          <a:stretch/>
        </p:blipFill>
        <p:spPr>
          <a:xfrm>
            <a:off x="15948141" y="2684802"/>
            <a:ext cx="7482594" cy="8408212"/>
          </a:xfrm>
          <a:prstGeom prst="rect">
            <a:avLst/>
          </a:prstGeom>
          <a:noFill/>
          <a:ln>
            <a:noFill/>
          </a:ln>
          <a:effectLst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DBE1EF80-185A-0E4E-A38C-CA8BE28FA94F}"/>
              </a:ext>
            </a:extLst>
          </p:cNvPr>
          <p:cNvSpPr/>
          <p:nvPr/>
        </p:nvSpPr>
        <p:spPr>
          <a:xfrm>
            <a:off x="14124496" y="9764445"/>
            <a:ext cx="11320257" cy="265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 algn="ctr">
              <a:buClr>
                <a:srgbClr val="FFFFFF"/>
              </a:buClr>
              <a:buSzPts val="8300"/>
            </a:pPr>
            <a:r>
              <a:rPr lang="en-US" sz="83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Data </a:t>
            </a:r>
          </a:p>
          <a:p>
            <a:pPr lvl="0" algn="ctr">
              <a:buClr>
                <a:srgbClr val="FFFFFF"/>
              </a:buClr>
              <a:buSzPts val="8300"/>
            </a:pPr>
            <a:r>
              <a:rPr lang="en-US" altLang="zh-TW" sz="83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C</a:t>
            </a:r>
            <a:r>
              <a:rPr lang="en-US" sz="8300" dirty="0">
                <a:solidFill>
                  <a:srgbClr val="FFFFFF"/>
                </a:solidFill>
                <a:latin typeface="Lemon"/>
                <a:ea typeface="Lemon"/>
                <a:cs typeface="Lemon"/>
                <a:sym typeface="Lemon"/>
              </a:rPr>
              <a:t>leaning</a:t>
            </a:r>
            <a:endParaRPr dirty="0"/>
          </a:p>
        </p:txBody>
      </p:sp>
      <p:sp>
        <p:nvSpPr>
          <p:cNvPr id="11" name="Google Shape;73;p2">
            <a:extLst>
              <a:ext uri="{FF2B5EF4-FFF2-40B4-BE49-F238E27FC236}">
                <a16:creationId xmlns:a16="http://schemas.microsoft.com/office/drawing/2014/main" id="{2CBDDF89-D500-E343-B951-0754591CC0A7}"/>
              </a:ext>
            </a:extLst>
          </p:cNvPr>
          <p:cNvSpPr/>
          <p:nvPr/>
        </p:nvSpPr>
        <p:spPr>
          <a:xfrm>
            <a:off x="18964" y="0"/>
            <a:ext cx="14871945" cy="87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1169865" lvl="0" indent="-598365">
              <a:lnSpc>
                <a:spcPct val="140000"/>
              </a:lnSpc>
              <a:buSzPts val="3525"/>
              <a:buFont typeface="Arial"/>
              <a:buChar char="•"/>
            </a:pPr>
            <a:r>
              <a:rPr lang="en-US" altLang="zh-TW" sz="4000" dirty="0"/>
              <a:t>Omit</a:t>
            </a:r>
            <a:r>
              <a:rPr lang="zh-TW" altLang="en-US" sz="4000" dirty="0"/>
              <a:t> </a:t>
            </a:r>
            <a:r>
              <a:rPr lang="en-US" altLang="zh-TW" sz="4000" dirty="0"/>
              <a:t>d</a:t>
            </a:r>
            <a:r>
              <a:rPr lang="en-US" sz="4000" dirty="0"/>
              <a:t>uplicate</a:t>
            </a:r>
            <a:r>
              <a:rPr lang="en-US" altLang="zh-TW" sz="4000" dirty="0"/>
              <a:t>,</a:t>
            </a:r>
            <a:r>
              <a:rPr lang="zh-TW" altLang="en-US" sz="4000" dirty="0"/>
              <a:t> </a:t>
            </a:r>
            <a:r>
              <a:rPr lang="en-US" altLang="zh-TW" sz="4000" dirty="0"/>
              <a:t>error</a:t>
            </a:r>
            <a:r>
              <a:rPr lang="zh-TW" altLang="en-US" sz="4000" dirty="0"/>
              <a:t> </a:t>
            </a:r>
            <a:r>
              <a:rPr lang="en-US" altLang="zh-TW" sz="4000" dirty="0"/>
              <a:t>variables</a:t>
            </a:r>
            <a:r>
              <a:rPr lang="zh-TW" altLang="en-US" sz="4000" dirty="0"/>
              <a:t> </a:t>
            </a:r>
            <a:r>
              <a:rPr lang="en-US" altLang="zh-TW" sz="4000" dirty="0"/>
              <a:t>and</a:t>
            </a:r>
            <a:r>
              <a:rPr lang="zh-TW" altLang="en-US" sz="4000" dirty="0"/>
              <a:t> </a:t>
            </a:r>
            <a:r>
              <a:rPr lang="en-US" altLang="zh-TW" sz="4000" dirty="0"/>
              <a:t>all</a:t>
            </a:r>
            <a:r>
              <a:rPr lang="zh-TW" altLang="en-US" sz="4000" dirty="0"/>
              <a:t> </a:t>
            </a:r>
            <a:r>
              <a:rPr lang="en-US" altLang="zh-TW" sz="4000" dirty="0"/>
              <a:t>0</a:t>
            </a:r>
            <a:r>
              <a:rPr lang="zh-TW" altLang="en-US" sz="4000" dirty="0"/>
              <a:t> </a:t>
            </a:r>
            <a:r>
              <a:rPr lang="en-US" altLang="zh-TW" sz="4000" dirty="0"/>
              <a:t>columns.</a:t>
            </a:r>
            <a:r>
              <a:rPr lang="zh-TW" altLang="en-US" sz="4000" dirty="0"/>
              <a:t> </a:t>
            </a:r>
            <a:endParaRPr lang="en-US" altLang="zh-TW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69865" marR="0" lvl="0" indent="-59836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5"/>
              <a:buFont typeface="Arial"/>
              <a:buChar char="•"/>
            </a:pPr>
            <a:endParaRPr lang="en-US" altLang="zh-TW" sz="4000" dirty="0"/>
          </a:p>
          <a:p>
            <a:pPr marL="1169865" marR="0" lvl="0" indent="-59836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5"/>
              <a:buFont typeface="Arial"/>
              <a:buChar char="•"/>
            </a:pPr>
            <a:r>
              <a:rPr lang="en-US" altLang="zh-TW" sz="4000" dirty="0"/>
              <a:t>Deal</a:t>
            </a:r>
            <a:r>
              <a:rPr lang="zh-TW" altLang="en-US" sz="4000" dirty="0"/>
              <a:t> </a:t>
            </a:r>
            <a:r>
              <a:rPr lang="en-US" altLang="zh-TW" sz="4000" dirty="0"/>
              <a:t>with</a:t>
            </a:r>
            <a:r>
              <a:rPr lang="zh-TW" altLang="en-US" sz="4000" dirty="0"/>
              <a:t> </a:t>
            </a:r>
            <a:r>
              <a:rPr lang="en-US" altLang="zh-TW" sz="4000" b="1" dirty="0"/>
              <a:t>missing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values.</a:t>
            </a:r>
            <a:r>
              <a:rPr lang="zh-TW" altLang="en-US" sz="4000" b="1" dirty="0"/>
              <a:t> </a:t>
            </a:r>
            <a:endParaRPr lang="en-GB" altLang="zh-TW" sz="4000" b="1" dirty="0"/>
          </a:p>
          <a:p>
            <a:pPr marL="571500"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5"/>
            </a:pPr>
            <a:r>
              <a:rPr lang="zh-TW" altLang="en-US" sz="4000" dirty="0"/>
              <a:t> ➡️ </a:t>
            </a:r>
            <a:r>
              <a:rPr lang="en-US" sz="4000" dirty="0"/>
              <a:t>Histogram variables replaced with 0</a:t>
            </a:r>
            <a:r>
              <a:rPr lang="en-US" altLang="zh-TW" sz="4000" dirty="0"/>
              <a:t>.</a:t>
            </a:r>
            <a:endParaRPr lang="en-US" sz="4000" dirty="0"/>
          </a:p>
          <a:p>
            <a:pPr marL="571500"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5"/>
            </a:pPr>
            <a:r>
              <a:rPr lang="zh-TW" altLang="en-US" sz="4000" dirty="0"/>
              <a:t> ➡️ </a:t>
            </a:r>
            <a:r>
              <a:rPr lang="en-US" sz="4000" dirty="0"/>
              <a:t>Numerical variables replaced with mean</a:t>
            </a:r>
            <a:r>
              <a:rPr lang="en-US" altLang="zh-TW" sz="4000" dirty="0"/>
              <a:t>.</a:t>
            </a:r>
            <a:endParaRPr sz="4000" dirty="0"/>
          </a:p>
          <a:p>
            <a:pPr marL="406400" lvl="0">
              <a:lnSpc>
                <a:spcPct val="140000"/>
              </a:lnSpc>
              <a:buSzPts val="3525"/>
            </a:pP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4765" lvl="0" indent="-598365">
              <a:lnSpc>
                <a:spcPct val="140000"/>
              </a:lnSpc>
              <a:buSzPts val="3525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hot </a:t>
            </a:r>
            <a:r>
              <a:rPr lang="en-US" sz="4000" dirty="0"/>
              <a:t>encoding</a:t>
            </a:r>
            <a:r>
              <a:rPr lang="zh-TW" altLang="en-US" sz="4000" dirty="0"/>
              <a:t> </a:t>
            </a:r>
            <a:r>
              <a:rPr lang="en-GB" sz="4000" dirty="0"/>
              <a:t>categorical variables</a:t>
            </a:r>
            <a:r>
              <a:rPr lang="en-US" altLang="zh-TW" sz="4000" dirty="0"/>
              <a:t>.</a:t>
            </a:r>
            <a:endParaRPr lang="en-US" sz="4000" dirty="0"/>
          </a:p>
          <a:p>
            <a:pPr marL="1004765" lvl="0" indent="-598365">
              <a:lnSpc>
                <a:spcPct val="140000"/>
              </a:lnSpc>
              <a:buSzPts val="3525"/>
              <a:buFont typeface="Arial"/>
              <a:buChar char="•"/>
            </a:pPr>
            <a:endParaRPr lang="en-US" altLang="zh-TW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4765" lvl="0" indent="-598365">
              <a:lnSpc>
                <a:spcPct val="140000"/>
              </a:lnSpc>
              <a:buSzPts val="3525"/>
              <a:buFont typeface="Arial"/>
              <a:buChar char="•"/>
            </a:pP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en-US" altLang="zh-TW" sz="4000" dirty="0"/>
              <a:t>al</a:t>
            </a:r>
            <a:r>
              <a:rPr lang="zh-TW" altLang="en-US" sz="4000" dirty="0"/>
              <a:t> </a:t>
            </a:r>
            <a:r>
              <a:rPr lang="en-US" altLang="zh-TW" sz="4000" dirty="0"/>
              <a:t>with</a:t>
            </a:r>
            <a:r>
              <a:rPr lang="zh-TW" altLang="en-US" sz="4000" dirty="0"/>
              <a:t>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altLang="zh-TW" sz="4000" dirty="0"/>
              <a:t>_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v7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alt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</a:t>
            </a:r>
            <a:r>
              <a:rPr lang="en-US" sz="4000" dirty="0"/>
              <a:t>v8</a:t>
            </a:r>
            <a:r>
              <a:rPr lang="zh-TW" altLang="en-US" sz="4000" dirty="0"/>
              <a:t> </a:t>
            </a:r>
            <a:r>
              <a:rPr lang="en-US" altLang="zh-TW" sz="4000" dirty="0"/>
              <a:t>(</a:t>
            </a:r>
            <a:r>
              <a:rPr lang="en-GB" sz="4000" dirty="0"/>
              <a:t>a_v8 is a lower hierarchy under a_v7)</a:t>
            </a:r>
            <a:r>
              <a:rPr lang="en-US" altLang="zh-TW" sz="4000" dirty="0"/>
              <a:t>.</a:t>
            </a:r>
            <a:endParaRPr lang="en-GB" sz="4000" dirty="0"/>
          </a:p>
          <a:p>
            <a:pPr marL="406400" lvl="0">
              <a:lnSpc>
                <a:spcPct val="140000"/>
              </a:lnSpc>
              <a:buSzPts val="3525"/>
            </a:pPr>
            <a:r>
              <a:rPr lang="zh-TW" altLang="en-US" sz="4000" dirty="0"/>
              <a:t>    </a:t>
            </a:r>
            <a:r>
              <a:rPr lang="en-GB" sz="4000" dirty="0"/>
              <a:t>Concatenate a_v7 and a_v8, creating new variable a_v7_8</a:t>
            </a:r>
            <a:r>
              <a:rPr lang="en-US" altLang="zh-TW" sz="4000" dirty="0"/>
              <a:t>.</a:t>
            </a:r>
            <a:endParaRPr lang="en-GB" sz="4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6B1404-1BDD-E54F-A8A1-7C0C41DF7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65" y="8748870"/>
            <a:ext cx="13524517" cy="46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"/>
          <p:cNvPicPr preferRelativeResize="0"/>
          <p:nvPr/>
        </p:nvPicPr>
        <p:blipFill rotWithShape="1">
          <a:blip r:embed="rId3">
            <a:alphaModFix amt="20000"/>
          </a:blip>
          <a:srcRect b="24795"/>
          <a:stretch/>
        </p:blipFill>
        <p:spPr>
          <a:xfrm>
            <a:off x="22215" y="3066943"/>
            <a:ext cx="24380759" cy="106490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/>
          <p:nvPr/>
        </p:nvSpPr>
        <p:spPr>
          <a:xfrm>
            <a:off x="2989270" y="1202586"/>
            <a:ext cx="18405459" cy="137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Lemon"/>
              <a:buNone/>
            </a:pPr>
            <a:r>
              <a:rPr lang="en-US" sz="83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Distance </a:t>
            </a:r>
            <a:r>
              <a:rPr lang="en-US" altLang="zh-TW" sz="83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M</a:t>
            </a:r>
            <a:r>
              <a:rPr lang="en-US" sz="83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atrix </a:t>
            </a:r>
            <a:r>
              <a:rPr lang="en-US" altLang="zh-TW" sz="8300" dirty="0">
                <a:latin typeface="Lemon"/>
                <a:ea typeface="Lemon"/>
                <a:cs typeface="Lemon"/>
                <a:sym typeface="Lemon"/>
              </a:rPr>
              <a:t>C</a:t>
            </a:r>
            <a:r>
              <a:rPr lang="en-US" sz="83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omputation</a:t>
            </a:r>
            <a:endParaRPr dirty="0"/>
          </a:p>
        </p:txBody>
      </p:sp>
      <p:sp>
        <p:nvSpPr>
          <p:cNvPr id="82" name="Google Shape;82;p3"/>
          <p:cNvSpPr/>
          <p:nvPr/>
        </p:nvSpPr>
        <p:spPr>
          <a:xfrm>
            <a:off x="1473128" y="3902712"/>
            <a:ext cx="20899530" cy="87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1257300" lvl="0" indent="-685800">
              <a:lnSpc>
                <a:spcPct val="140000"/>
              </a:lnSpc>
              <a:buSzPts val="3525"/>
              <a:buFont typeface="Arial" panose="020B0604020202020204" pitchFamily="34" charset="0"/>
              <a:buChar char="•"/>
            </a:pPr>
            <a:r>
              <a:rPr lang="en-US" altLang="zh-TW" sz="4000" dirty="0"/>
              <a:t>R</a:t>
            </a:r>
            <a:r>
              <a:rPr lang="en-US" sz="4000" dirty="0"/>
              <a:t>andom sample </a:t>
            </a:r>
            <a:r>
              <a:rPr lang="en-US" sz="4000" b="1" dirty="0"/>
              <a:t>20%</a:t>
            </a:r>
            <a:r>
              <a:rPr lang="en-US" sz="4000" dirty="0"/>
              <a:t> of data</a:t>
            </a:r>
            <a:r>
              <a:rPr lang="en-US" altLang="zh-TW" sz="4000" dirty="0"/>
              <a:t>.</a:t>
            </a:r>
            <a:endParaRPr lang="en-US" sz="4000" dirty="0"/>
          </a:p>
          <a:p>
            <a:pPr marL="571500" lvl="0">
              <a:lnSpc>
                <a:spcPct val="140000"/>
              </a:lnSpc>
              <a:buSzPts val="3525"/>
            </a:pPr>
            <a:endParaRPr lang="en-US" sz="4000" dirty="0"/>
          </a:p>
          <a:p>
            <a:pPr marL="571500" lvl="0">
              <a:lnSpc>
                <a:spcPct val="140000"/>
              </a:lnSpc>
              <a:buSzPts val="3525"/>
            </a:pPr>
            <a:endParaRPr lang="en-US" sz="4000" dirty="0"/>
          </a:p>
          <a:p>
            <a:pPr marL="1257300" lvl="0" indent="-685800">
              <a:lnSpc>
                <a:spcPct val="140000"/>
              </a:lnSpc>
              <a:buSzPts val="3525"/>
              <a:buFont typeface="Arial" panose="020B0604020202020204" pitchFamily="34" charset="0"/>
              <a:buChar char="•"/>
            </a:pPr>
            <a:endParaRPr lang="en-US" altLang="zh-TW" sz="4000" b="1" dirty="0"/>
          </a:p>
          <a:p>
            <a:pPr marL="1257300" lvl="0" indent="-685800">
              <a:lnSpc>
                <a:spcPct val="140000"/>
              </a:lnSpc>
              <a:buSzPts val="3525"/>
              <a:buFont typeface="Arial" panose="020B0604020202020204" pitchFamily="34" charset="0"/>
              <a:buChar char="•"/>
            </a:pPr>
            <a:r>
              <a:rPr lang="en-US" altLang="zh-TW" sz="4000" b="1" dirty="0"/>
              <a:t>Scaling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data</a:t>
            </a:r>
            <a:r>
              <a:rPr lang="zh-TW" altLang="en-US" sz="4000" b="1" dirty="0"/>
              <a:t>：</a:t>
            </a:r>
            <a:endParaRPr lang="en-US" sz="4000" dirty="0"/>
          </a:p>
          <a:p>
            <a:pPr marL="571500" lvl="0">
              <a:lnSpc>
                <a:spcPct val="140000"/>
              </a:lnSpc>
              <a:buSzPts val="3525"/>
            </a:pPr>
            <a:r>
              <a:rPr lang="zh-TW" altLang="en-US" sz="4000" dirty="0"/>
              <a:t>➡️ </a:t>
            </a:r>
            <a:r>
              <a:rPr lang="en-US" sz="4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Normalise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numerical variables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000" dirty="0"/>
          </a:p>
          <a:p>
            <a:pPr marL="571500" lvl="0">
              <a:lnSpc>
                <a:spcPct val="140000"/>
              </a:lnSpc>
              <a:buSzPts val="3525"/>
            </a:pPr>
            <a:r>
              <a:rPr lang="zh-TW" altLang="en-US" sz="4000" dirty="0"/>
              <a:t>➡️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variables </a:t>
            </a:r>
            <a:r>
              <a:rPr lang="en-US" sz="4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divided by 10</a:t>
            </a:r>
            <a:r>
              <a:rPr lang="en-US" altLang="zh-TW" sz="4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</a:t>
            </a:r>
            <a:endParaRPr sz="4000" dirty="0"/>
          </a:p>
          <a:p>
            <a:pPr marL="571500" lvl="0">
              <a:lnSpc>
                <a:spcPct val="140000"/>
              </a:lnSpc>
              <a:buSzPts val="3525"/>
            </a:pPr>
            <a:r>
              <a:rPr lang="zh-TW" altLang="en-US" sz="4000" dirty="0"/>
              <a:t>➡️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 not scaled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>
              <a:lnSpc>
                <a:spcPct val="140000"/>
              </a:lnSpc>
              <a:buSzPts val="3525"/>
            </a:pPr>
            <a:endParaRPr lang="en-US" sz="4000" dirty="0"/>
          </a:p>
          <a:p>
            <a:pPr marL="1143000" indent="-571500">
              <a:lnSpc>
                <a:spcPct val="140000"/>
              </a:lnSpc>
              <a:buSzPts val="3525"/>
              <a:buFont typeface="Arial" panose="020B0604020202020204" pitchFamily="34" charset="0"/>
              <a:buChar char="•"/>
            </a:pPr>
            <a:r>
              <a:rPr lang="en-US" altLang="zh-TW" sz="4000" dirty="0"/>
              <a:t>Exclude </a:t>
            </a:r>
            <a:r>
              <a:rPr lang="en-US" sz="4000" dirty="0"/>
              <a:t>ID and target variables</a:t>
            </a:r>
            <a:r>
              <a:rPr lang="en-US" altLang="zh-TW" sz="4000" dirty="0"/>
              <a:t>.</a:t>
            </a:r>
            <a:endParaRPr lang="en-US" sz="4000" dirty="0"/>
          </a:p>
        </p:txBody>
      </p:sp>
      <p:sp>
        <p:nvSpPr>
          <p:cNvPr id="83" name="Google Shape;83;p3"/>
          <p:cNvSpPr/>
          <p:nvPr/>
        </p:nvSpPr>
        <p:spPr>
          <a:xfrm>
            <a:off x="11945108" y="3902712"/>
            <a:ext cx="12438892" cy="527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1169865" indent="-598365">
              <a:lnSpc>
                <a:spcPct val="140000"/>
              </a:lnSpc>
              <a:buSzPts val="3525"/>
              <a:buFont typeface="Arial"/>
              <a:buChar char="•"/>
            </a:pPr>
            <a:r>
              <a:rPr lang="en-US" sz="4000" dirty="0"/>
              <a:t>Distance metrics</a:t>
            </a:r>
            <a:r>
              <a:rPr lang="zh-TW" altLang="en-US" sz="4000" dirty="0"/>
              <a:t> </a:t>
            </a:r>
            <a:r>
              <a:rPr lang="en-GB" sz="4000" dirty="0"/>
              <a:t>components</a:t>
            </a:r>
            <a:r>
              <a:rPr lang="en-US" sz="4000" dirty="0"/>
              <a:t>：</a:t>
            </a:r>
            <a:endParaRPr lang="en-GB" sz="4000" dirty="0"/>
          </a:p>
          <a:p>
            <a:pPr marL="571500">
              <a:lnSpc>
                <a:spcPct val="140000"/>
              </a:lnSpc>
              <a:buSzPts val="3525"/>
            </a:pPr>
            <a:r>
              <a:rPr lang="zh-TW" altLang="en-US" sz="4000" dirty="0"/>
              <a:t>➡️ 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 block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numerical variables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>
              <a:lnSpc>
                <a:spcPct val="140000"/>
              </a:lnSpc>
              <a:buSzPts val="3525"/>
            </a:pPr>
            <a:r>
              <a:rPr lang="zh-TW" altLang="en-US" sz="4000" dirty="0"/>
              <a:t>➡️ 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Hamming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categorical variables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altLang="en-US" sz="4000" dirty="0"/>
              <a:t> </a:t>
            </a:r>
            <a:endParaRPr lang="en-US" altLang="zh-TW" sz="4000" dirty="0"/>
          </a:p>
          <a:p>
            <a:pPr marL="571500">
              <a:lnSpc>
                <a:spcPct val="140000"/>
              </a:lnSpc>
              <a:buSzPts val="3525"/>
            </a:pPr>
            <a:r>
              <a:rPr lang="zh-TW" altLang="en-US" sz="4000" dirty="0"/>
              <a:t>➡️ 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Jensen-Shannon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histogram variables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>
              <a:lnSpc>
                <a:spcPct val="140000"/>
              </a:lnSpc>
              <a:buSzPts val="3525"/>
            </a:pPr>
            <a:endParaRPr sz="4000" dirty="0"/>
          </a:p>
          <a:p>
            <a:pPr marL="1169865" lvl="0" indent="-598365">
              <a:lnSpc>
                <a:spcPct val="140000"/>
              </a:lnSpc>
              <a:buSzPts val="3525"/>
              <a:buFont typeface="Arial"/>
              <a:buChar char="•"/>
            </a:pP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</a:t>
            </a:r>
            <a:r>
              <a:rPr lang="zh-TW" alt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-US" altLang="zh-TW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</a:t>
            </a:r>
            <a:r>
              <a:rPr lang="zh-TW" alt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TW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7C3945-8BF0-3647-A7AE-276FB52A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449" y="5384800"/>
            <a:ext cx="7446347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1712409" y="7712205"/>
            <a:ext cx="12521802" cy="62591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232323">
                <a:alpha val="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8829786" y="4508743"/>
            <a:ext cx="7456781" cy="7694451"/>
          </a:xfrm>
          <a:prstGeom prst="ellipse">
            <a:avLst/>
          </a:prstGeom>
          <a:noFill/>
          <a:ln w="88900" cap="flat" cmpd="sng">
            <a:solidFill>
              <a:srgbClr val="8D8A42">
                <a:alpha val="12156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1378493" y="-1434973"/>
            <a:ext cx="13792785" cy="8326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C36B4F">
                <a:alpha val="11372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 amt="35000"/>
          </a:blip>
          <a:srcRect t="19799" b="48485"/>
          <a:stretch/>
        </p:blipFill>
        <p:spPr>
          <a:xfrm>
            <a:off x="0" y="-40990"/>
            <a:ext cx="24384000" cy="44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/>
          <p:nvPr/>
        </p:nvSpPr>
        <p:spPr>
          <a:xfrm>
            <a:off x="3787042" y="3461192"/>
            <a:ext cx="1483488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0955651" y="3493983"/>
            <a:ext cx="3795229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HDBSCAN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18053901" y="3493983"/>
            <a:ext cx="4153590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K-Medoids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2950472" y="1481170"/>
            <a:ext cx="19257019" cy="134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 algn="ctr">
              <a:buSzPts val="8100"/>
            </a:pPr>
            <a:r>
              <a:rPr lang="en-US" sz="81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Cluster </a:t>
            </a:r>
            <a:r>
              <a:rPr lang="en-US" altLang="zh-TW" sz="81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</a:t>
            </a:r>
            <a:r>
              <a:rPr lang="en-US" sz="8100" dirty="0">
                <a:latin typeface="Lemon"/>
                <a:ea typeface="Lemon"/>
                <a:cs typeface="Lemon"/>
                <a:sym typeface="Lemon"/>
              </a:rPr>
              <a:t>lgorithm</a:t>
            </a:r>
            <a:r>
              <a:rPr lang="zh-TW" altLang="en-US" sz="8100" dirty="0"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US" altLang="zh-TW" sz="8100" dirty="0">
                <a:latin typeface="Lemon"/>
                <a:ea typeface="Lemon"/>
                <a:cs typeface="Lemon"/>
                <a:sym typeface="Lemon"/>
              </a:rPr>
              <a:t>C</a:t>
            </a:r>
            <a:r>
              <a:rPr lang="en-US" sz="81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omparison</a:t>
            </a:r>
            <a:endParaRPr dirty="0"/>
          </a:p>
        </p:txBody>
      </p:sp>
      <p:sp>
        <p:nvSpPr>
          <p:cNvPr id="13" name="Google Shape;82;p3">
            <a:extLst>
              <a:ext uri="{FF2B5EF4-FFF2-40B4-BE49-F238E27FC236}">
                <a16:creationId xmlns:a16="http://schemas.microsoft.com/office/drawing/2014/main" id="{AAE447D1-425C-D843-A9D3-E81A60A4BDB4}"/>
              </a:ext>
            </a:extLst>
          </p:cNvPr>
          <p:cNvSpPr/>
          <p:nvPr/>
        </p:nvSpPr>
        <p:spPr>
          <a:xfrm>
            <a:off x="1661681" y="5101106"/>
            <a:ext cx="21792989" cy="699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1257300" lvl="0" indent="-685800">
              <a:lnSpc>
                <a:spcPct val="140000"/>
              </a:lnSpc>
              <a:buSzPts val="3525"/>
              <a:buFont typeface="Arial" panose="020B0604020202020204" pitchFamily="34" charset="0"/>
              <a:buChar char="•"/>
            </a:pPr>
            <a:r>
              <a:rPr lang="en-US" altLang="zh-TW" sz="4000" dirty="0"/>
              <a:t>Main</a:t>
            </a:r>
            <a:r>
              <a:rPr lang="zh-TW" altLang="en-US" sz="4000" dirty="0"/>
              <a:t> </a:t>
            </a:r>
            <a:r>
              <a:rPr lang="en-US" altLang="zh-TW" sz="4000" dirty="0"/>
              <a:t>reason:</a:t>
            </a:r>
            <a:r>
              <a:rPr lang="zh-TW" altLang="en-US" sz="4000" dirty="0"/>
              <a:t> </a:t>
            </a:r>
            <a:r>
              <a:rPr lang="en-US" altLang="zh-TW" sz="4000" b="1" dirty="0"/>
              <a:t>p</a:t>
            </a:r>
            <a:r>
              <a:rPr lang="en-US" sz="4000" b="1" dirty="0"/>
              <a:t>recomputed </a:t>
            </a:r>
            <a:r>
              <a:rPr lang="en-US" altLang="zh-TW" sz="4000" b="1" dirty="0"/>
              <a:t>s</a:t>
            </a:r>
            <a:r>
              <a:rPr lang="en-US" sz="4000" b="1" dirty="0"/>
              <a:t>quare distance matrix</a:t>
            </a:r>
            <a:r>
              <a:rPr lang="zh-TW" altLang="en-US" sz="4000" b="1" dirty="0"/>
              <a:t> </a:t>
            </a:r>
            <a:r>
              <a:rPr lang="en-US" altLang="zh-TW" sz="4000" dirty="0"/>
              <a:t>can</a:t>
            </a:r>
            <a:r>
              <a:rPr lang="zh-TW" altLang="en-US" sz="4000" dirty="0"/>
              <a:t> </a:t>
            </a:r>
            <a:r>
              <a:rPr lang="en-US" altLang="zh-TW" sz="4000" dirty="0"/>
              <a:t>be</a:t>
            </a:r>
            <a:r>
              <a:rPr lang="zh-TW" altLang="en-US" sz="4000" dirty="0"/>
              <a:t> </a:t>
            </a:r>
            <a:r>
              <a:rPr lang="en-US" altLang="zh-TW" sz="4000" dirty="0"/>
              <a:t>used.</a:t>
            </a:r>
          </a:p>
          <a:p>
            <a:pPr marL="571500" lvl="0" algn="ctr">
              <a:lnSpc>
                <a:spcPct val="140000"/>
              </a:lnSpc>
              <a:buSzPts val="3525"/>
            </a:pPr>
            <a:endParaRPr lang="en-GB" altLang="zh-TW" sz="4000" dirty="0"/>
          </a:p>
          <a:p>
            <a:pPr marL="1143000" lvl="0" indent="-571500">
              <a:lnSpc>
                <a:spcPct val="140000"/>
              </a:lnSpc>
              <a:buSzPts val="3525"/>
              <a:buFont typeface="Arial" panose="020B0604020202020204" pitchFamily="34" charset="0"/>
              <a:buChar char="•"/>
            </a:pPr>
            <a:r>
              <a:rPr lang="en-US" altLang="zh-TW" sz="4000" dirty="0"/>
              <a:t>Advantages</a:t>
            </a:r>
            <a:r>
              <a:rPr lang="en-GB" altLang="zh-TW" sz="4000" dirty="0"/>
              <a:t> </a:t>
            </a:r>
            <a:r>
              <a:rPr lang="en-US" altLang="zh-TW" sz="4000" dirty="0"/>
              <a:t>&amp;</a:t>
            </a:r>
            <a:r>
              <a:rPr lang="en-GB" altLang="zh-TW" sz="4000" dirty="0"/>
              <a:t> </a:t>
            </a:r>
            <a:r>
              <a:rPr lang="en-US" altLang="zh-TW" sz="4000" dirty="0"/>
              <a:t>Disadvantages</a:t>
            </a:r>
            <a:r>
              <a:rPr lang="zh-TW" altLang="en-US" sz="4000" dirty="0"/>
              <a:t> 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endParaRPr lang="en-GB" altLang="zh-TW" sz="4000" dirty="0"/>
          </a:p>
          <a:p>
            <a:pPr marL="571500" lvl="0">
              <a:lnSpc>
                <a:spcPct val="140000"/>
              </a:lnSpc>
              <a:buSzPts val="3525"/>
            </a:pPr>
            <a:r>
              <a:rPr lang="zh-TW" altLang="en-US" sz="4000" dirty="0"/>
              <a:t>➡️ </a:t>
            </a:r>
            <a:r>
              <a:rPr lang="en-US" sz="4000" dirty="0"/>
              <a:t>HAC </a:t>
            </a:r>
            <a:r>
              <a:rPr lang="en-US" altLang="zh-TW" sz="4000" dirty="0"/>
              <a:t>&amp;</a:t>
            </a:r>
            <a:r>
              <a:rPr lang="zh-TW" altLang="en-US" sz="4000" dirty="0"/>
              <a:t> </a:t>
            </a:r>
            <a:r>
              <a:rPr lang="en-US" sz="4000" dirty="0"/>
              <a:t>HDBSCAN </a:t>
            </a:r>
            <a:r>
              <a:rPr lang="en-US" altLang="zh-TW" sz="4000" dirty="0"/>
              <a:t>can</a:t>
            </a:r>
            <a:r>
              <a:rPr lang="zh-TW" altLang="en-US" sz="4000" dirty="0"/>
              <a:t> </a:t>
            </a:r>
            <a:r>
              <a:rPr lang="en-US" sz="4000" dirty="0"/>
              <a:t>produce </a:t>
            </a:r>
            <a:r>
              <a:rPr lang="en-US" sz="4000" b="1" dirty="0"/>
              <a:t>a hierarchy of clusters</a:t>
            </a:r>
            <a:r>
              <a:rPr lang="en-US" altLang="zh-TW" sz="4000" dirty="0"/>
              <a:t>.</a:t>
            </a:r>
            <a:r>
              <a:rPr lang="zh-TW" altLang="en-US" sz="4000" dirty="0"/>
              <a:t> ↔️ </a:t>
            </a:r>
            <a:r>
              <a:rPr lang="en-US" altLang="zh-TW" sz="4000" dirty="0"/>
              <a:t>K-medoids</a:t>
            </a:r>
            <a:r>
              <a:rPr lang="zh-TW" altLang="en-US" sz="4000" dirty="0"/>
              <a:t> </a:t>
            </a:r>
            <a:r>
              <a:rPr lang="en-GB" altLang="zh-TW" sz="4000" dirty="0"/>
              <a:t>clusters are flat</a:t>
            </a:r>
            <a:r>
              <a:rPr lang="en-US" altLang="zh-TW" sz="4000" dirty="0"/>
              <a:t>.</a:t>
            </a:r>
            <a:endParaRPr sz="4000" dirty="0"/>
          </a:p>
          <a:p>
            <a:pPr marL="571500" lvl="0">
              <a:lnSpc>
                <a:spcPct val="140000"/>
              </a:lnSpc>
              <a:buSzPts val="3525"/>
            </a:pPr>
            <a:r>
              <a:rPr lang="zh-TW" altLang="en-US" sz="4000" dirty="0"/>
              <a:t>➡️ </a:t>
            </a:r>
            <a:r>
              <a:rPr lang="en-US" sz="4000" dirty="0"/>
              <a:t>HAC </a:t>
            </a:r>
            <a:r>
              <a:rPr lang="en-US" altLang="zh-TW" sz="4000" dirty="0"/>
              <a:t>&amp;</a:t>
            </a:r>
            <a:r>
              <a:rPr lang="en-US" sz="4000" dirty="0"/>
              <a:t> K-medoids</a:t>
            </a:r>
            <a:r>
              <a:rPr lang="zh-TW" altLang="en-US" sz="4000" dirty="0"/>
              <a:t> </a:t>
            </a:r>
            <a:r>
              <a:rPr lang="en-US" altLang="zh-TW" sz="4000" dirty="0"/>
              <a:t>can</a:t>
            </a:r>
            <a:r>
              <a:rPr lang="zh-TW" altLang="en-US" sz="4000" dirty="0"/>
              <a:t> </a:t>
            </a:r>
            <a:r>
              <a:rPr lang="en-US" altLang="zh-TW" sz="4000" dirty="0"/>
              <a:t>decide</a:t>
            </a:r>
            <a:r>
              <a:rPr lang="zh-TW" altLang="en-US" sz="4000" dirty="0"/>
              <a:t> </a:t>
            </a:r>
            <a:r>
              <a:rPr lang="en-GB" altLang="zh-TW" sz="4000" b="1" dirty="0"/>
              <a:t>the number of clusters</a:t>
            </a:r>
            <a:r>
              <a:rPr lang="en-US" altLang="zh-TW" sz="4000" dirty="0"/>
              <a:t>.</a:t>
            </a:r>
            <a:r>
              <a:rPr lang="zh-TW" altLang="en-US" sz="4000" dirty="0"/>
              <a:t> ↔️ </a:t>
            </a:r>
            <a:r>
              <a:rPr lang="en-US" sz="4000" dirty="0"/>
              <a:t>HDBSCAN</a:t>
            </a:r>
            <a:r>
              <a:rPr lang="zh-TW" altLang="en-US" sz="4000" dirty="0"/>
              <a:t> </a:t>
            </a:r>
            <a:r>
              <a:rPr lang="en-US" altLang="zh-TW" sz="4000" dirty="0"/>
              <a:t>can</a:t>
            </a:r>
            <a:r>
              <a:rPr lang="zh-TW" altLang="en-US" sz="4000" dirty="0"/>
              <a:t> </a:t>
            </a:r>
            <a:r>
              <a:rPr lang="en-US" altLang="zh-TW" sz="4000" dirty="0"/>
              <a:t>not</a:t>
            </a:r>
            <a:r>
              <a:rPr lang="zh-TW" altLang="en-US" sz="4000" dirty="0"/>
              <a:t> </a:t>
            </a:r>
            <a:r>
              <a:rPr lang="en-US" altLang="zh-TW" sz="4000" dirty="0"/>
              <a:t>do</a:t>
            </a:r>
            <a:r>
              <a:rPr lang="zh-TW" altLang="en-US" sz="4000" dirty="0"/>
              <a:t> </a:t>
            </a:r>
            <a:r>
              <a:rPr lang="en-US" altLang="zh-TW" sz="4000" dirty="0"/>
              <a:t>this.</a:t>
            </a:r>
            <a:r>
              <a:rPr lang="zh-TW" altLang="en-US" sz="4000" dirty="0"/>
              <a:t> </a:t>
            </a:r>
            <a:endParaRPr sz="4000" dirty="0"/>
          </a:p>
          <a:p>
            <a:pPr marL="571500" lvl="0">
              <a:lnSpc>
                <a:spcPct val="140000"/>
              </a:lnSpc>
              <a:buSzPts val="3525"/>
            </a:pPr>
            <a:r>
              <a:rPr lang="zh-TW" altLang="en-US" sz="4000" dirty="0"/>
              <a:t>➡️ </a:t>
            </a:r>
            <a:r>
              <a:rPr lang="en-US" sz="4000" dirty="0"/>
              <a:t>HDBSCAN</a:t>
            </a:r>
            <a:r>
              <a:rPr lang="zh-TW" altLang="en-US" sz="4000" dirty="0"/>
              <a:t> </a:t>
            </a:r>
            <a:r>
              <a:rPr lang="en-GB" altLang="zh-TW" sz="4000" dirty="0"/>
              <a:t>detects </a:t>
            </a:r>
            <a:r>
              <a:rPr lang="en-GB" altLang="zh-TW" sz="4000" b="1" dirty="0"/>
              <a:t>outliers</a:t>
            </a:r>
            <a:r>
              <a:rPr lang="en-GB" altLang="zh-TW" sz="4000" dirty="0"/>
              <a:t> in the dataset</a:t>
            </a:r>
            <a:r>
              <a:rPr lang="en-US" altLang="zh-TW" sz="4000" dirty="0"/>
              <a:t> .</a:t>
            </a:r>
            <a:r>
              <a:rPr lang="zh-TW" altLang="en-US" sz="4000" dirty="0"/>
              <a:t> ↔️ </a:t>
            </a:r>
            <a:r>
              <a:rPr lang="en-US" sz="4000" dirty="0"/>
              <a:t>HAC</a:t>
            </a:r>
            <a:r>
              <a:rPr lang="zh-TW" altLang="en-US" sz="4000" dirty="0"/>
              <a:t> </a:t>
            </a:r>
            <a:r>
              <a:rPr lang="en-US" altLang="zh-TW" sz="4000" dirty="0"/>
              <a:t>&amp;</a:t>
            </a:r>
            <a:r>
              <a:rPr lang="zh-TW" altLang="en-US" sz="4000" dirty="0"/>
              <a:t> </a:t>
            </a:r>
            <a:r>
              <a:rPr lang="en-US" altLang="zh-TW" sz="4000" dirty="0"/>
              <a:t>K-medoids</a:t>
            </a:r>
            <a:r>
              <a:rPr lang="zh-TW" altLang="en-US" sz="4000" dirty="0"/>
              <a:t> </a:t>
            </a:r>
            <a:r>
              <a:rPr lang="en-US" altLang="zh-TW" sz="4000" dirty="0"/>
              <a:t>do</a:t>
            </a:r>
            <a:r>
              <a:rPr lang="zh-TW" altLang="en-US" sz="4000" dirty="0"/>
              <a:t> </a:t>
            </a:r>
            <a:r>
              <a:rPr lang="en-US" altLang="zh-TW" sz="4000" dirty="0"/>
              <a:t>not</a:t>
            </a:r>
            <a:r>
              <a:rPr lang="zh-TW" altLang="en-US" sz="4000" dirty="0"/>
              <a:t> </a:t>
            </a:r>
            <a:r>
              <a:rPr lang="en-US" altLang="zh-TW" sz="4000" dirty="0"/>
              <a:t>do</a:t>
            </a:r>
            <a:r>
              <a:rPr lang="zh-TW" altLang="en-US" sz="4000" dirty="0"/>
              <a:t> </a:t>
            </a:r>
            <a:r>
              <a:rPr lang="en-US" altLang="zh-TW" sz="4000" dirty="0"/>
              <a:t>this.</a:t>
            </a:r>
          </a:p>
          <a:p>
            <a:pPr marL="571500" lvl="0">
              <a:lnSpc>
                <a:spcPct val="140000"/>
              </a:lnSpc>
              <a:buSzPts val="3525"/>
            </a:pP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0" indent="-571500">
              <a:lnSpc>
                <a:spcPct val="140000"/>
              </a:lnSpc>
              <a:buSzPts val="3525"/>
              <a:buFont typeface="Arial" panose="020B0604020202020204" pitchFamily="34" charset="0"/>
              <a:buChar char="•"/>
            </a:pPr>
            <a:r>
              <a:rPr lang="en-US" altLang="zh-TW" sz="4000" dirty="0"/>
              <a:t>It’s</a:t>
            </a:r>
            <a:r>
              <a:rPr lang="zh-TW" altLang="en-US" sz="4000" dirty="0"/>
              <a:t> </a:t>
            </a:r>
            <a:r>
              <a:rPr lang="en-US" sz="4000" dirty="0"/>
              <a:t>difficult to identify which algorithm is best</a:t>
            </a:r>
            <a:r>
              <a:rPr lang="en-US" altLang="zh-TW" sz="4000" dirty="0"/>
              <a:t>.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16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1712409" y="7712205"/>
            <a:ext cx="12521802" cy="62591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232323">
                <a:alpha val="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8829786" y="4508743"/>
            <a:ext cx="7456781" cy="7694451"/>
          </a:xfrm>
          <a:prstGeom prst="ellipse">
            <a:avLst/>
          </a:prstGeom>
          <a:noFill/>
          <a:ln w="88900" cap="flat" cmpd="sng">
            <a:solidFill>
              <a:srgbClr val="8D8A42">
                <a:alpha val="12156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1378493" y="-1434973"/>
            <a:ext cx="13792785" cy="8326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C36B4F">
                <a:alpha val="11372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 amt="35000"/>
          </a:blip>
          <a:srcRect t="19799" b="48485"/>
          <a:stretch/>
        </p:blipFill>
        <p:spPr>
          <a:xfrm>
            <a:off x="0" y="-25295"/>
            <a:ext cx="24384000" cy="44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/>
          <p:nvPr/>
        </p:nvSpPr>
        <p:spPr>
          <a:xfrm>
            <a:off x="3430773" y="3519141"/>
            <a:ext cx="1483488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0955651" y="3493983"/>
            <a:ext cx="3795229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HDBSCAN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18053901" y="3493983"/>
            <a:ext cx="4153590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K-Medoids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3960722" y="1636543"/>
            <a:ext cx="16882156" cy="137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Lemon"/>
              <a:buNone/>
            </a:pPr>
            <a:r>
              <a:rPr lang="en-US" sz="83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Cluster</a:t>
            </a:r>
            <a:r>
              <a:rPr lang="en-US" sz="81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US" altLang="zh-TW" sz="81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S</a:t>
            </a:r>
            <a:r>
              <a:rPr lang="en-US" sz="81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ize </a:t>
            </a:r>
            <a:r>
              <a:rPr lang="en-US" altLang="zh-TW" sz="8100" dirty="0">
                <a:latin typeface="Lemon"/>
                <a:ea typeface="Lemon"/>
                <a:cs typeface="Lemon"/>
                <a:sym typeface="Lemon"/>
              </a:rPr>
              <a:t>C</a:t>
            </a:r>
            <a:r>
              <a:rPr lang="en-US" sz="81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omparison</a:t>
            </a:r>
            <a:endParaRPr dirty="0"/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l="2805" t="1549" r="4638" b="1548"/>
          <a:stretch/>
        </p:blipFill>
        <p:spPr>
          <a:xfrm>
            <a:off x="1992564" y="4616931"/>
            <a:ext cx="4995840" cy="902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5">
            <a:alphaModFix/>
          </a:blip>
          <a:srcRect l="1192" t="1394" r="2506" b="312"/>
          <a:stretch/>
        </p:blipFill>
        <p:spPr>
          <a:xfrm>
            <a:off x="10597120" y="4616931"/>
            <a:ext cx="4512292" cy="9025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6">
            <a:alphaModFix/>
          </a:blip>
          <a:srcRect t="1977" r="5992"/>
          <a:stretch/>
        </p:blipFill>
        <p:spPr>
          <a:xfrm>
            <a:off x="18053901" y="6190673"/>
            <a:ext cx="4153590" cy="427169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21ACC3-2B91-F24B-A99D-18529667D1EC}"/>
                  </a:ext>
                </a:extLst>
              </p14:cNvPr>
              <p14:cNvContentPartPr/>
              <p14:nvPr/>
            </p14:nvContentPartPr>
            <p14:xfrm>
              <a:off x="11523400" y="5938680"/>
              <a:ext cx="5616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21ACC3-2B91-F24B-A99D-18529667D1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69400" y="5831040"/>
                <a:ext cx="669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2B8391-1D08-3743-83D4-C33A7E21CA8C}"/>
                  </a:ext>
                </a:extLst>
              </p14:cNvPr>
              <p14:cNvContentPartPr/>
              <p14:nvPr/>
            </p14:nvContentPartPr>
            <p14:xfrm>
              <a:off x="11140720" y="6542040"/>
              <a:ext cx="126108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2B8391-1D08-3743-83D4-C33A7E21CA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86720" y="6434040"/>
                <a:ext cx="13687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F54E80-6FF4-6C42-B75F-08C00F8A551B}"/>
                  </a:ext>
                </a:extLst>
              </p14:cNvPr>
              <p14:cNvContentPartPr/>
              <p14:nvPr/>
            </p14:nvContentPartPr>
            <p14:xfrm>
              <a:off x="13605280" y="6155400"/>
              <a:ext cx="8636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F54E80-6FF4-6C42-B75F-08C00F8A55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51640" y="6047400"/>
                <a:ext cx="9712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Double Bracket 8">
            <a:extLst>
              <a:ext uri="{FF2B5EF4-FFF2-40B4-BE49-F238E27FC236}">
                <a16:creationId xmlns:a16="http://schemas.microsoft.com/office/drawing/2014/main" id="{988ADC56-DD3B-FD4C-A538-8A985E855964}"/>
              </a:ext>
            </a:extLst>
          </p:cNvPr>
          <p:cNvSpPr/>
          <p:nvPr/>
        </p:nvSpPr>
        <p:spPr>
          <a:xfrm>
            <a:off x="4694620" y="9544463"/>
            <a:ext cx="2450441" cy="3864075"/>
          </a:xfrm>
          <a:prstGeom prst="bracketPair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2C6B07F2-3283-184B-99E9-14D5B3F94DA9}"/>
              </a:ext>
            </a:extLst>
          </p:cNvPr>
          <p:cNvSpPr/>
          <p:nvPr/>
        </p:nvSpPr>
        <p:spPr>
          <a:xfrm>
            <a:off x="4706440" y="5956810"/>
            <a:ext cx="2450441" cy="3314759"/>
          </a:xfrm>
          <a:prstGeom prst="bracketPair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A9F697-4609-524F-81CC-E6828609C159}"/>
                  </a:ext>
                </a:extLst>
              </p14:cNvPr>
              <p14:cNvContentPartPr/>
              <p14:nvPr/>
            </p14:nvContentPartPr>
            <p14:xfrm>
              <a:off x="778840" y="10923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A9F697-4609-524F-81CC-E6828609C1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0840" y="1074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0B5DDD-6B50-E644-98F2-547A1B79D128}"/>
                  </a:ext>
                </a:extLst>
              </p14:cNvPr>
              <p14:cNvContentPartPr/>
              <p14:nvPr/>
            </p14:nvContentPartPr>
            <p14:xfrm>
              <a:off x="778840" y="109236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0B5DDD-6B50-E644-98F2-547A1B79D1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0840" y="1074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26FD14-9A69-414A-A6E5-05B357337754}"/>
                  </a:ext>
                </a:extLst>
              </p14:cNvPr>
              <p14:cNvContentPartPr/>
              <p14:nvPr/>
            </p14:nvContentPartPr>
            <p14:xfrm>
              <a:off x="7519840" y="8105160"/>
              <a:ext cx="797040" cy="2868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26FD14-9A69-414A-A6E5-05B3573377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02200" y="8087160"/>
                <a:ext cx="832680" cy="290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-2893758" y="5057660"/>
            <a:ext cx="16032169" cy="86645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232323">
                <a:alpha val="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10664" y="4056609"/>
            <a:ext cx="7456781" cy="7694451"/>
          </a:xfrm>
          <a:prstGeom prst="ellipse">
            <a:avLst/>
          </a:prstGeom>
          <a:noFill/>
          <a:ln w="88900" cap="flat" cmpd="sng">
            <a:solidFill>
              <a:srgbClr val="8D8A42">
                <a:alpha val="12156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14202945" y="-968645"/>
            <a:ext cx="13792784" cy="8326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C36B4F">
                <a:alpha val="11372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 amt="35000"/>
          </a:blip>
          <a:srcRect t="19799" b="48485"/>
          <a:stretch/>
        </p:blipFill>
        <p:spPr>
          <a:xfrm>
            <a:off x="-1" y="-36855"/>
            <a:ext cx="24384001" cy="444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043" y="4858084"/>
            <a:ext cx="8039101" cy="662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96464" y="5282238"/>
            <a:ext cx="7353301" cy="624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524809" y="5239994"/>
            <a:ext cx="8051801" cy="648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5676236" y="1584834"/>
            <a:ext cx="14415164" cy="137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Lemon"/>
              <a:buNone/>
            </a:pPr>
            <a:r>
              <a:rPr lang="en-US" sz="83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t-SNE</a:t>
            </a:r>
            <a:r>
              <a:rPr lang="en-US" sz="81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US" altLang="zh-TW" sz="8100" dirty="0">
                <a:latin typeface="Lemon"/>
                <a:ea typeface="Lemon"/>
                <a:cs typeface="Lemon"/>
                <a:sym typeface="Lemon"/>
              </a:rPr>
              <a:t>P</a:t>
            </a:r>
            <a:r>
              <a:rPr lang="en-US" sz="81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lot </a:t>
            </a:r>
            <a:r>
              <a:rPr lang="en-US" altLang="zh-TW" sz="81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C</a:t>
            </a:r>
            <a:r>
              <a:rPr lang="en-US" sz="81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omparison</a:t>
            </a:r>
            <a:endParaRPr dirty="0"/>
          </a:p>
        </p:txBody>
      </p:sp>
      <p:sp>
        <p:nvSpPr>
          <p:cNvPr id="116" name="Google Shape;116;p5"/>
          <p:cNvSpPr/>
          <p:nvPr/>
        </p:nvSpPr>
        <p:spPr>
          <a:xfrm>
            <a:off x="3016252" y="3227611"/>
            <a:ext cx="1652373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 </a:t>
            </a:r>
            <a:endParaRPr b="1" dirty="0"/>
          </a:p>
        </p:txBody>
      </p:sp>
      <p:sp>
        <p:nvSpPr>
          <p:cNvPr id="117" name="Google Shape;117;p5"/>
          <p:cNvSpPr/>
          <p:nvPr/>
        </p:nvSpPr>
        <p:spPr>
          <a:xfrm>
            <a:off x="10173753" y="3185120"/>
            <a:ext cx="3883915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HDBSCAN </a:t>
            </a:r>
            <a:endParaRPr b="1" dirty="0"/>
          </a:p>
        </p:txBody>
      </p:sp>
      <p:sp>
        <p:nvSpPr>
          <p:cNvPr id="118" name="Google Shape;118;p5"/>
          <p:cNvSpPr/>
          <p:nvPr/>
        </p:nvSpPr>
        <p:spPr>
          <a:xfrm>
            <a:off x="18419157" y="3194614"/>
            <a:ext cx="3922585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K-Medoids</a:t>
            </a:r>
            <a:endParaRPr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56A729-C098-2C43-AF96-C8997940A324}"/>
                  </a:ext>
                </a:extLst>
              </p14:cNvPr>
              <p14:cNvContentPartPr/>
              <p14:nvPr/>
            </p14:nvContentPartPr>
            <p14:xfrm>
              <a:off x="7038880" y="7614480"/>
              <a:ext cx="8946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56A729-C098-2C43-AF96-C8997940A3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85240" y="7506480"/>
                <a:ext cx="100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F5D459-E10F-7243-9B9E-030EAB062887}"/>
                  </a:ext>
                </a:extLst>
              </p14:cNvPr>
              <p14:cNvContentPartPr/>
              <p14:nvPr/>
            </p14:nvContentPartPr>
            <p14:xfrm>
              <a:off x="7008280" y="7175280"/>
              <a:ext cx="940320" cy="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F5D459-E10F-7243-9B9E-030EAB0628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4640" y="7067280"/>
                <a:ext cx="10479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1FD686-3075-914E-B3DC-ED57A22701A5}"/>
                  </a:ext>
                </a:extLst>
              </p14:cNvPr>
              <p14:cNvContentPartPr/>
              <p14:nvPr/>
            </p14:nvContentPartPr>
            <p14:xfrm>
              <a:off x="7009000" y="7989240"/>
              <a:ext cx="9385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1FD686-3075-914E-B3DC-ED57A22701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5000" y="7881240"/>
                <a:ext cx="104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F6E902-889A-1E4D-9AA9-E324A384EA89}"/>
                  </a:ext>
                </a:extLst>
              </p14:cNvPr>
              <p14:cNvContentPartPr/>
              <p14:nvPr/>
            </p14:nvContentPartPr>
            <p14:xfrm>
              <a:off x="23089480" y="8359680"/>
              <a:ext cx="1077120" cy="94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F6E902-889A-1E4D-9AA9-E324A384EA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035480" y="8252040"/>
                <a:ext cx="11847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41593A-F424-1D4C-85FA-424F4BF80B0E}"/>
                  </a:ext>
                </a:extLst>
              </p14:cNvPr>
              <p14:cNvContentPartPr/>
              <p14:nvPr/>
            </p14:nvContentPartPr>
            <p14:xfrm>
              <a:off x="23047000" y="9154200"/>
              <a:ext cx="1320120" cy="27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41593A-F424-1D4C-85FA-424F4BF80B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93000" y="9046200"/>
                <a:ext cx="14277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C6FC64-BADD-564A-9DA5-052F47864ED0}"/>
                  </a:ext>
                </a:extLst>
              </p14:cNvPr>
              <p14:cNvContentPartPr/>
              <p14:nvPr/>
            </p14:nvContentPartPr>
            <p14:xfrm>
              <a:off x="23005240" y="8047920"/>
              <a:ext cx="1270080" cy="59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C6FC64-BADD-564A-9DA5-052F47864E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51240" y="7940280"/>
                <a:ext cx="1377720" cy="27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-2893758" y="5057660"/>
            <a:ext cx="16032169" cy="86645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232323">
                <a:alpha val="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10664" y="4056609"/>
            <a:ext cx="7456781" cy="7694451"/>
          </a:xfrm>
          <a:prstGeom prst="ellipse">
            <a:avLst/>
          </a:prstGeom>
          <a:noFill/>
          <a:ln w="88900" cap="flat" cmpd="sng">
            <a:solidFill>
              <a:srgbClr val="8D8A42">
                <a:alpha val="12156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14202945" y="-968645"/>
            <a:ext cx="13792784" cy="8326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63500" cap="flat" cmpd="sng">
            <a:solidFill>
              <a:srgbClr val="C36B4F">
                <a:alpha val="11372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 amt="35000"/>
          </a:blip>
          <a:srcRect t="19799" b="48485"/>
          <a:stretch/>
        </p:blipFill>
        <p:spPr>
          <a:xfrm>
            <a:off x="-1" y="-36855"/>
            <a:ext cx="24384001" cy="44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016252" y="3227611"/>
            <a:ext cx="1652373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 </a:t>
            </a:r>
            <a:endParaRPr b="1" dirty="0"/>
          </a:p>
        </p:txBody>
      </p:sp>
      <p:sp>
        <p:nvSpPr>
          <p:cNvPr id="117" name="Google Shape;117;p5"/>
          <p:cNvSpPr/>
          <p:nvPr/>
        </p:nvSpPr>
        <p:spPr>
          <a:xfrm>
            <a:off x="10173753" y="3185120"/>
            <a:ext cx="3883915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HDBSCAN </a:t>
            </a:r>
            <a:endParaRPr b="1" dirty="0"/>
          </a:p>
        </p:txBody>
      </p:sp>
      <p:sp>
        <p:nvSpPr>
          <p:cNvPr id="118" name="Google Shape;118;p5"/>
          <p:cNvSpPr/>
          <p:nvPr/>
        </p:nvSpPr>
        <p:spPr>
          <a:xfrm>
            <a:off x="18419157" y="3194614"/>
            <a:ext cx="3922585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K-Medoids</a:t>
            </a:r>
            <a:endParaRPr b="1" dirty="0"/>
          </a:p>
        </p:txBody>
      </p:sp>
      <p:sp>
        <p:nvSpPr>
          <p:cNvPr id="19" name="Google Shape;160;p8">
            <a:extLst>
              <a:ext uri="{FF2B5EF4-FFF2-40B4-BE49-F238E27FC236}">
                <a16:creationId xmlns:a16="http://schemas.microsoft.com/office/drawing/2014/main" id="{9C2BA481-8833-B24A-880C-EC3530C64A28}"/>
              </a:ext>
            </a:extLst>
          </p:cNvPr>
          <p:cNvSpPr/>
          <p:nvPr/>
        </p:nvSpPr>
        <p:spPr>
          <a:xfrm>
            <a:off x="3659561" y="1348854"/>
            <a:ext cx="18957700" cy="137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Lemon"/>
              <a:buNone/>
            </a:pPr>
            <a:r>
              <a:rPr lang="en-US" sz="83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Silhouette Score </a:t>
            </a:r>
            <a:r>
              <a:rPr lang="en-US" altLang="zh-TW" sz="83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C</a:t>
            </a:r>
            <a:r>
              <a:rPr lang="en-US" sz="83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omparison</a:t>
            </a:r>
            <a:endParaRPr sz="8300" dirty="0"/>
          </a:p>
        </p:txBody>
      </p:sp>
      <p:pic>
        <p:nvPicPr>
          <p:cNvPr id="20" name="Google Shape;164;p8">
            <a:extLst>
              <a:ext uri="{FF2B5EF4-FFF2-40B4-BE49-F238E27FC236}">
                <a16:creationId xmlns:a16="http://schemas.microsoft.com/office/drawing/2014/main" id="{E1570AC8-9516-724C-AA2A-B352A07563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1" y="4668374"/>
            <a:ext cx="5664200" cy="86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65;p8">
            <a:extLst>
              <a:ext uri="{FF2B5EF4-FFF2-40B4-BE49-F238E27FC236}">
                <a16:creationId xmlns:a16="http://schemas.microsoft.com/office/drawing/2014/main" id="{62A7D344-91CA-CC44-8E16-EEA7F3393B4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54823" y="4668374"/>
            <a:ext cx="6121774" cy="86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66;p8">
            <a:extLst>
              <a:ext uri="{FF2B5EF4-FFF2-40B4-BE49-F238E27FC236}">
                <a16:creationId xmlns:a16="http://schemas.microsoft.com/office/drawing/2014/main" id="{33585605-BE0F-AD4E-AE19-FCBBA930F30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72050" y="4561732"/>
            <a:ext cx="6328701" cy="8877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82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/>
          <p:nvPr/>
        </p:nvSpPr>
        <p:spPr>
          <a:xfrm>
            <a:off x="14928050" y="0"/>
            <a:ext cx="9455951" cy="13716000"/>
          </a:xfrm>
          <a:prstGeom prst="rect">
            <a:avLst/>
          </a:prstGeom>
          <a:solidFill>
            <a:srgbClr val="02276D">
              <a:alpha val="55686"/>
            </a:srgbClr>
          </a:soli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1496073" y="794587"/>
            <a:ext cx="21391854" cy="137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00"/>
              <a:buFont typeface="Lemon"/>
              <a:buNone/>
            </a:pPr>
            <a:r>
              <a:rPr lang="en-US" sz="8300" b="0" i="0" u="none" strike="noStrike" cap="none" dirty="0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HAC Limitations &amp; Further Work</a:t>
            </a:r>
            <a:endParaRPr sz="8300" dirty="0"/>
          </a:p>
        </p:txBody>
      </p:sp>
      <p:sp>
        <p:nvSpPr>
          <p:cNvPr id="173" name="Google Shape;173;p9"/>
          <p:cNvSpPr/>
          <p:nvPr/>
        </p:nvSpPr>
        <p:spPr>
          <a:xfrm>
            <a:off x="313588" y="3390722"/>
            <a:ext cx="14614462" cy="896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573942" marR="0" lvl="0" indent="-57394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Varying cluster sizes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</a:pPr>
            <a:endParaRPr sz="4000" dirty="0"/>
          </a:p>
          <a:p>
            <a:pPr marL="573942" marR="0" lvl="0" indent="-57394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percentage of data produces different results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</a:pPr>
            <a:endParaRPr sz="4000" dirty="0"/>
          </a:p>
          <a:p>
            <a:pPr marL="573942" marR="0" lvl="0" indent="-57394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Including different variables produces different results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000" dirty="0"/>
          </a:p>
          <a:p>
            <a:pPr marL="635000" lvl="1">
              <a:lnSpc>
                <a:spcPct val="120000"/>
              </a:lnSpc>
              <a:buSzPts val="3300"/>
            </a:pPr>
            <a:r>
              <a:rPr lang="zh-TW" altLang="en-US" sz="4000" dirty="0"/>
              <a:t>➡️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With/without target variables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000" dirty="0"/>
          </a:p>
          <a:p>
            <a:pPr marL="635000" lvl="1">
              <a:lnSpc>
                <a:spcPct val="120000"/>
              </a:lnSpc>
              <a:buSzPts val="3300"/>
            </a:pPr>
            <a:r>
              <a:rPr lang="zh-TW" altLang="en-US" sz="4000" dirty="0"/>
              <a:t>➡️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With/without a_v7, a_v8 &amp; tq_v3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</a:pPr>
            <a:endParaRPr sz="4000" dirty="0"/>
          </a:p>
          <a:p>
            <a:pPr marL="573942" marR="0" lvl="0" indent="-57394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different algorithms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000" dirty="0"/>
          </a:p>
          <a:p>
            <a:pPr marL="635000" lvl="1">
              <a:lnSpc>
                <a:spcPct val="120000"/>
              </a:lnSpc>
              <a:buSzPts val="3300"/>
            </a:pPr>
            <a:r>
              <a:rPr lang="zh-TW" altLang="en-US" sz="4000" dirty="0"/>
              <a:t>➡️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 with greater selection of linkage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000" dirty="0"/>
          </a:p>
          <a:p>
            <a:pPr marL="635000" lvl="1">
              <a:lnSpc>
                <a:spcPct val="120000"/>
              </a:lnSpc>
              <a:buSzPts val="3300"/>
            </a:pPr>
            <a:r>
              <a:rPr lang="zh-TW" altLang="en-US" sz="4000" dirty="0"/>
              <a:t>➡️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Divisive Clustering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000" dirty="0"/>
          </a:p>
          <a:p>
            <a:pPr marL="635000" lvl="1">
              <a:lnSpc>
                <a:spcPct val="120000"/>
              </a:lnSpc>
              <a:buSzPts val="3300"/>
            </a:pPr>
            <a:r>
              <a:rPr lang="zh-TW" altLang="en-US" sz="4000" dirty="0"/>
              <a:t>➡️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 of HAC on large data sets</a:t>
            </a:r>
            <a:r>
              <a:rPr lang="en-US" altLang="zh-TW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000" dirty="0"/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 t="-7830" b="7830"/>
          <a:stretch/>
        </p:blipFill>
        <p:spPr>
          <a:xfrm>
            <a:off x="15613880" y="2514560"/>
            <a:ext cx="5951028" cy="530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/>
          <p:nvPr/>
        </p:nvSpPr>
        <p:spPr>
          <a:xfrm>
            <a:off x="20361140" y="2807960"/>
            <a:ext cx="5053574" cy="133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Excluding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4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30909" y="8006491"/>
            <a:ext cx="7248091" cy="56758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/>
          <p:nvPr/>
        </p:nvSpPr>
        <p:spPr>
          <a:xfrm>
            <a:off x="20612972" y="7954064"/>
            <a:ext cx="5053575" cy="133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4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656</Words>
  <Application>Microsoft Macintosh PowerPoint</Application>
  <PresentationFormat>Custom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Lemon</vt:lpstr>
      <vt:lpstr>Helvetica Neue Light</vt:lpstr>
      <vt:lpstr>Helvetica Neue</vt:lpstr>
      <vt:lpstr>White</vt:lpstr>
      <vt:lpstr>Sabre Insurance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Sabre Insurance  </dc:title>
  <cp:lastModifiedBy>juiting hu</cp:lastModifiedBy>
  <cp:revision>29</cp:revision>
  <dcterms:modified xsi:type="dcterms:W3CDTF">2020-02-06T13:44:51Z</dcterms:modified>
</cp:coreProperties>
</file>