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2" r:id="rId7"/>
    <p:sldId id="263" r:id="rId8"/>
    <p:sldId id="264" r:id="rId9"/>
    <p:sldId id="259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E5EA-D5D3-DFCB-5E34-C2FB49103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E05E6-EE39-CEC6-42D4-914984F2B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A7D6-8EE7-4CDD-0590-2F16E25D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0297-AAF0-E8CD-7A70-FDAC9064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1B05-AD56-B768-04F0-675454A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9772-5FE2-74C9-7C5B-C69AA69E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D3C77-BFD3-AAA1-6DD5-0F640C0C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D926-977E-71F8-D13F-76A73BCE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8B45-19DB-47D3-A744-86944A53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21E6-BFCC-E130-C88C-3B3E3CF6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C2125-8FBE-5DB5-BD1C-33692FB8F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9772B-C864-B92C-66E6-D59FD503D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86BE-6AE0-5CC1-3A68-20B11896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BA3FC-A2E4-A4D1-87A0-E8BCB00A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2F9E-28D0-45B1-9137-069FC5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6335-4E19-EE5F-EABF-3A1AB037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A88B-137B-6B50-37F6-675B558D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3970-31E4-F789-81DA-6829F435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D9CC-A15E-976D-DD9F-27275A55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B08A-EB7E-A91A-81D5-227CA6C1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7525-D23E-A09D-2A77-5F12FF10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823E3-EE58-23FE-C5F8-AEF37FD1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C31B-BFE6-507F-9F8F-1915FF10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719D-EB96-936C-1551-BCBD66F3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7FB7-EEE1-9690-F2AB-8EAAD0A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3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E0DA-29E6-0D41-3726-2ED02DD9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803F-5D2E-ECF2-4534-9E57A37D3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2AE0A-6740-4B75-ADD3-4101EF635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FF29-BBF0-519B-4D52-0DCE0A7A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7317-8248-20B4-B707-FBE1B5FB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DBCBD-1C5C-5F7E-35D1-C39760C3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2EA1-B663-686A-2769-60B42657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D439-C4E0-3C29-37BF-3E14E602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953B7-2CCF-6AD5-E686-BD53B47C9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5BA62-B824-4E67-0623-854579E06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B7F49-C5BE-99F9-B90D-5D1B7801E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B01E1-42DA-5FE9-0110-E5B6A1BC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1D31-2AE5-FC7A-6933-A9E7D12B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80844-75C7-6A75-B89B-62A3CC82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9013-24EB-C612-5889-F48D8A0E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E772E-4F58-24BE-3BEB-86C526EA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F80CD-3C41-14A0-5AA7-EEDE82A6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9397B-6B69-4995-482A-A560C4C7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7B85B-4F38-39B3-01E1-DADE5583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094A-EF7A-065E-079D-0D23C37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1CFF6-9190-5A3C-E8C3-4938BDE4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2F05-D1CA-BAD1-3CE7-26758A33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B66A-E40B-0A3B-CDB0-87C4E8765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CE380-0B76-DFBB-19E0-E4EBB45BA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E6A44-DA01-3501-C0B4-5678E030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336D8-A03C-23BE-31C6-0F11BE23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E025F-7BC8-8FBE-EDC6-D3E6896C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1D7F-80B1-DAEA-4EB0-8AF0EA81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F720-D7D0-981D-3A13-575B3745C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4A56E-6C5A-4DE7-3598-9BCD5FBA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014EF-3063-E8E7-3518-5A900E5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A95B-CF40-E7E0-8A6A-60E1979D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F268-87BC-61F6-B6EE-52A6D7D9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6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9990B-E4AC-3F88-5195-101E7F35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3E4A0-7AFC-EFB2-6DBB-CAD05303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8C91-DB23-45FA-C1B9-6180D3F7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8EFF9-8A1E-43FF-B721-07DFEB5B4B3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41A7-D0B4-1134-A5D4-348503B99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31B3-9880-0E30-5745-A3959DC28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46A5C-6316-4C13-A76A-0DA2F8F73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8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90C6-0CD5-1040-42DA-19360153F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1CA1C-B9EB-7B2D-9B37-6E91C2A65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DB1C8-F436-0E16-AE3E-1218066BF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A95CD-8826-8495-C881-EEE074BE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5" y="633976"/>
            <a:ext cx="8322481" cy="1217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6B5063-ED93-F2A9-A1CC-13940B9F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77" y="1851209"/>
            <a:ext cx="8449868" cy="1259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49264-A5FA-BE42-6674-52A01E03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4" y="3110904"/>
            <a:ext cx="8336634" cy="976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B5BB8-B076-DEE6-4E84-9CCCDA00F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91" y="4087522"/>
            <a:ext cx="8336633" cy="905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6B06D-21CB-AEC1-6B8A-F1A3829A5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81" y="5064140"/>
            <a:ext cx="8393252" cy="9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6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1A09D-9D74-1B08-10B4-3E6817C20AAF}"/>
              </a:ext>
            </a:extLst>
          </p:cNvPr>
          <p:cNvSpPr txBox="1"/>
          <p:nvPr/>
        </p:nvSpPr>
        <p:spPr>
          <a:xfrm>
            <a:off x="2027583" y="1603513"/>
            <a:ext cx="106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MJ-LLTM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244AD-F037-EB84-7B20-2D57C529488D}"/>
              </a:ext>
            </a:extLst>
          </p:cNvPr>
          <p:cNvSpPr txBox="1"/>
          <p:nvPr/>
        </p:nvSpPr>
        <p:spPr>
          <a:xfrm>
            <a:off x="2027582" y="3024954"/>
            <a:ext cx="8454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Man, Kaiwen, and Joni M. Lakin. 2024. “An Exploratory Study Using Innovative </a:t>
            </a:r>
            <a:r>
              <a:rPr lang="en-US" b="1" dirty="0">
                <a:effectLst/>
              </a:rPr>
              <a:t>Graphical Network Analysis</a:t>
            </a:r>
            <a:r>
              <a:rPr lang="en-US" dirty="0">
                <a:effectLst/>
              </a:rPr>
              <a:t> to Model Eye Movements in Spatial Reasoning Problem Solving.” </a:t>
            </a:r>
            <a:r>
              <a:rPr lang="en-US" i="1" dirty="0">
                <a:effectLst/>
              </a:rPr>
              <a:t>Journal of Educational Measurement</a:t>
            </a:r>
            <a:r>
              <a:rPr lang="en-US" dirty="0">
                <a:effectLst/>
              </a:rPr>
              <a:t> 61 (4): 710–39.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43D0F-1D7B-5802-B87E-93BCC535CE94}"/>
              </a:ext>
            </a:extLst>
          </p:cNvPr>
          <p:cNvSpPr txBox="1"/>
          <p:nvPr/>
        </p:nvSpPr>
        <p:spPr>
          <a:xfrm>
            <a:off x="1981199" y="4792822"/>
            <a:ext cx="8229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Liu, Y., He, K., Man, K., &amp; Zhan, P. (2025). Exploring Critical </a:t>
            </a:r>
            <a:r>
              <a:rPr lang="en-US" b="1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Eye-Tracking Metrics</a:t>
            </a:r>
            <a:r>
              <a:rPr lang="en-US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 for Identifying Cognitive Strategies in Raven’s Advanced Progressive Matrices: A Data-Driven Perspective. </a:t>
            </a:r>
            <a:r>
              <a:rPr lang="en-US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Journal of Intelligence</a:t>
            </a:r>
            <a:r>
              <a:rPr lang="en-US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13</a:t>
            </a:r>
            <a:r>
              <a:rPr lang="en-US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  <a:t>(2), 14.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4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8262C-EE50-03B5-E40A-CFE1A722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" y="2525931"/>
            <a:ext cx="4359965" cy="1475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05BFA-5C1E-B1B8-4B2A-912917825100}"/>
              </a:ext>
            </a:extLst>
          </p:cNvPr>
          <p:cNvSpPr txBox="1"/>
          <p:nvPr/>
        </p:nvSpPr>
        <p:spPr>
          <a:xfrm>
            <a:off x="6790666" y="8997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Recursive Feature Elimination </a:t>
            </a:r>
          </a:p>
          <a:p>
            <a:endParaRPr lang="en-US" dirty="0"/>
          </a:p>
          <a:p>
            <a:r>
              <a:rPr lang="en-US" b="1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CFF37-D344-FFA7-3A36-162C50F886CE}"/>
              </a:ext>
            </a:extLst>
          </p:cNvPr>
          <p:cNvSpPr txBox="1"/>
          <p:nvPr/>
        </p:nvSpPr>
        <p:spPr>
          <a:xfrm>
            <a:off x="6790666" y="1862618"/>
            <a:ext cx="3731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Seven features, including RA, RT, and five eye-tracking metrics (i.e., PTM, LFT, RLT, NOT, and ROT), were analyzed.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71D3D-D8AB-C542-F2A5-7047B050A4B9}"/>
              </a:ext>
            </a:extLst>
          </p:cNvPr>
          <p:cNvSpPr txBox="1"/>
          <p:nvPr/>
        </p:nvSpPr>
        <p:spPr>
          <a:xfrm>
            <a:off x="998042" y="883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Multi-Strategy Eye-Tracking Model  (MEM)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158DB-A351-7443-8F2A-99724D0BD0F1}"/>
              </a:ext>
            </a:extLst>
          </p:cNvPr>
          <p:cNvSpPr/>
          <p:nvPr/>
        </p:nvSpPr>
        <p:spPr>
          <a:xfrm>
            <a:off x="2171611" y="304800"/>
            <a:ext cx="1974573" cy="52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Theoretical Labels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6FA3D0-D86C-487C-FF0B-E9DC315B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80" y="1286550"/>
            <a:ext cx="4352587" cy="123938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69D601-D92B-589F-6E47-3BE2270B2B1E}"/>
              </a:ext>
            </a:extLst>
          </p:cNvPr>
          <p:cNvSpPr/>
          <p:nvPr/>
        </p:nvSpPr>
        <p:spPr>
          <a:xfrm>
            <a:off x="998042" y="568211"/>
            <a:ext cx="4499865" cy="363273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A1D7FC-3F2D-BE61-3C45-94FF039B1C62}"/>
              </a:ext>
            </a:extLst>
          </p:cNvPr>
          <p:cNvSpPr/>
          <p:nvPr/>
        </p:nvSpPr>
        <p:spPr>
          <a:xfrm>
            <a:off x="6486027" y="599280"/>
            <a:ext cx="4499865" cy="36016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EAAE1F-E0AB-689F-6484-3BC9A6896E8D}"/>
              </a:ext>
            </a:extLst>
          </p:cNvPr>
          <p:cNvSpPr/>
          <p:nvPr/>
        </p:nvSpPr>
        <p:spPr>
          <a:xfrm>
            <a:off x="7732644" y="304800"/>
            <a:ext cx="2193234" cy="526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Data-Driven</a:t>
            </a:r>
          </a:p>
          <a:p>
            <a:pPr algn="ctr"/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5124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941CF-DCE1-43D3-D2EE-083E32A1D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12BDB-8C67-AF52-1142-E7C4F200AC3E}"/>
              </a:ext>
            </a:extLst>
          </p:cNvPr>
          <p:cNvSpPr/>
          <p:nvPr/>
        </p:nvSpPr>
        <p:spPr>
          <a:xfrm>
            <a:off x="4085798" y="4570424"/>
            <a:ext cx="3646846" cy="679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507E5-025C-B7AB-4613-566C06E5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" y="2525931"/>
            <a:ext cx="4359965" cy="1475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006F4-64BA-D815-1827-09B97107607D}"/>
              </a:ext>
            </a:extLst>
          </p:cNvPr>
          <p:cNvSpPr txBox="1"/>
          <p:nvPr/>
        </p:nvSpPr>
        <p:spPr>
          <a:xfrm>
            <a:off x="6790666" y="8997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Recursive Feature Elimination </a:t>
            </a:r>
          </a:p>
          <a:p>
            <a:endParaRPr lang="en-US" dirty="0"/>
          </a:p>
          <a:p>
            <a:r>
              <a:rPr lang="en-US" b="1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94202-1AE6-D7DF-834F-D1D87AC7A62E}"/>
              </a:ext>
            </a:extLst>
          </p:cNvPr>
          <p:cNvSpPr txBox="1"/>
          <p:nvPr/>
        </p:nvSpPr>
        <p:spPr>
          <a:xfrm>
            <a:off x="6790666" y="1862618"/>
            <a:ext cx="3731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Seven features, including RA, RT, and five eye-tracking metrics (i.e., PTM, LFT, RLT, NOT, and ROT), were analyzed.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920D0-9CCA-1A48-B9D7-CBFA499F23A4}"/>
              </a:ext>
            </a:extLst>
          </p:cNvPr>
          <p:cNvSpPr txBox="1"/>
          <p:nvPr/>
        </p:nvSpPr>
        <p:spPr>
          <a:xfrm>
            <a:off x="998042" y="883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Multi-Strategy Eye-Tracking Model  (MEM)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7023AD-10B1-8F3F-99D5-32E1584132A3}"/>
              </a:ext>
            </a:extLst>
          </p:cNvPr>
          <p:cNvSpPr/>
          <p:nvPr/>
        </p:nvSpPr>
        <p:spPr>
          <a:xfrm>
            <a:off x="2171611" y="304800"/>
            <a:ext cx="1974573" cy="52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Theoretical Labels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5C42531-A6DE-D3D4-E17E-3C3F5994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80" y="1286550"/>
            <a:ext cx="4352587" cy="123938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7646434-6101-9624-96D0-96B83D5C2E84}"/>
              </a:ext>
            </a:extLst>
          </p:cNvPr>
          <p:cNvSpPr/>
          <p:nvPr/>
        </p:nvSpPr>
        <p:spPr>
          <a:xfrm>
            <a:off x="998042" y="568211"/>
            <a:ext cx="4499865" cy="363273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2CAD6B-B76B-8614-7C74-61C1029A16CC}"/>
              </a:ext>
            </a:extLst>
          </p:cNvPr>
          <p:cNvSpPr/>
          <p:nvPr/>
        </p:nvSpPr>
        <p:spPr>
          <a:xfrm>
            <a:off x="6486027" y="599280"/>
            <a:ext cx="4499865" cy="36016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EEDE6B-4B1B-3803-FCE6-B6A6E92C118B}"/>
              </a:ext>
            </a:extLst>
          </p:cNvPr>
          <p:cNvSpPr/>
          <p:nvPr/>
        </p:nvSpPr>
        <p:spPr>
          <a:xfrm>
            <a:off x="7732644" y="304800"/>
            <a:ext cx="2193234" cy="526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Data-Driven</a:t>
            </a:r>
          </a:p>
          <a:p>
            <a:pPr algn="ctr"/>
            <a:r>
              <a:rPr lang="en-US" dirty="0"/>
              <a:t>Classification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9A7BA0D-DD56-FCE1-B7AC-553ACE5D3B6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4408953" y="3039962"/>
            <a:ext cx="369483" cy="2691439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A62C484-4E06-BF02-5A01-824020478892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7152945" y="2987409"/>
            <a:ext cx="369484" cy="279654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1DCEA6-5DAC-EE6A-72D2-63C9040265BF}"/>
              </a:ext>
            </a:extLst>
          </p:cNvPr>
          <p:cNvSpPr txBox="1"/>
          <p:nvPr/>
        </p:nvSpPr>
        <p:spPr>
          <a:xfrm>
            <a:off x="4676536" y="4570424"/>
            <a:ext cx="2644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Constructive matching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Response elimination</a:t>
            </a:r>
          </a:p>
        </p:txBody>
      </p:sp>
    </p:spTree>
    <p:extLst>
      <p:ext uri="{BB962C8B-B14F-4D97-AF65-F5344CB8AC3E}">
        <p14:creationId xmlns:p14="http://schemas.microsoft.com/office/powerpoint/2010/main" val="38678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5F0EC-4EC8-A33A-5A0D-EAF75527A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B89A-08A6-5658-543C-CF29DC71901C}"/>
              </a:ext>
            </a:extLst>
          </p:cNvPr>
          <p:cNvSpPr/>
          <p:nvPr/>
        </p:nvSpPr>
        <p:spPr>
          <a:xfrm>
            <a:off x="4085798" y="4570424"/>
            <a:ext cx="3646846" cy="679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E4BA16-0E08-04E9-135F-A3E9DAD6A7AD}"/>
              </a:ext>
            </a:extLst>
          </p:cNvPr>
          <p:cNvSpPr/>
          <p:nvPr/>
        </p:nvSpPr>
        <p:spPr>
          <a:xfrm>
            <a:off x="2666036" y="5632714"/>
            <a:ext cx="6680841" cy="111487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CAC13-5BC7-B99E-FC62-7E463FB72A93}"/>
              </a:ext>
            </a:extLst>
          </p:cNvPr>
          <p:cNvSpPr txBox="1"/>
          <p:nvPr/>
        </p:nvSpPr>
        <p:spPr>
          <a:xfrm>
            <a:off x="3049981" y="58242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Classification accuracy &gt; 0.9 with only PTM and RLT; stable with top 3 features. K-means clustering based on PTM, RLT, LFT showed high alignment (82%) with MEM strategy labels.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68455-94B4-6CE5-DE19-007DC0D8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" y="2525931"/>
            <a:ext cx="4359965" cy="1475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C5723-E3A6-13DA-D802-512500A81440}"/>
              </a:ext>
            </a:extLst>
          </p:cNvPr>
          <p:cNvSpPr txBox="1"/>
          <p:nvPr/>
        </p:nvSpPr>
        <p:spPr>
          <a:xfrm>
            <a:off x="6790666" y="8997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Recursive Feature Elimination </a:t>
            </a:r>
          </a:p>
          <a:p>
            <a:endParaRPr lang="en-US" dirty="0"/>
          </a:p>
          <a:p>
            <a:r>
              <a:rPr lang="en-US" b="1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E2C4E-FA37-3D75-374E-F2DDD8F62887}"/>
              </a:ext>
            </a:extLst>
          </p:cNvPr>
          <p:cNvSpPr txBox="1"/>
          <p:nvPr/>
        </p:nvSpPr>
        <p:spPr>
          <a:xfrm>
            <a:off x="6790666" y="1862618"/>
            <a:ext cx="3731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Seven features, including RA, RT, and five eye-tracking metrics (i.e., PTM, LFT, RLT, NOT, and ROT), were analyzed.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CDF6E-42F0-23F6-062D-629C19C9092C}"/>
              </a:ext>
            </a:extLst>
          </p:cNvPr>
          <p:cNvSpPr txBox="1"/>
          <p:nvPr/>
        </p:nvSpPr>
        <p:spPr>
          <a:xfrm>
            <a:off x="998042" y="883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Multi-Strategy Eye-Tracking Model  (MEM)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FAA61D-BF29-9125-6C9B-DED112EACA6B}"/>
              </a:ext>
            </a:extLst>
          </p:cNvPr>
          <p:cNvSpPr/>
          <p:nvPr/>
        </p:nvSpPr>
        <p:spPr>
          <a:xfrm>
            <a:off x="2171611" y="304800"/>
            <a:ext cx="1974573" cy="52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Theoretical Labels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0A94E-0F7B-D6A6-652C-2859E321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80" y="1286550"/>
            <a:ext cx="4352587" cy="12393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7FEF84-B4F4-31F9-1414-1FDAF07E842C}"/>
              </a:ext>
            </a:extLst>
          </p:cNvPr>
          <p:cNvSpPr txBox="1"/>
          <p:nvPr/>
        </p:nvSpPr>
        <p:spPr>
          <a:xfrm>
            <a:off x="3480456" y="5386784"/>
            <a:ext cx="50520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Data-Driven and Theoretical Model Comparison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0B0555-4FE0-A2BF-0027-BF9BAA884DD0}"/>
              </a:ext>
            </a:extLst>
          </p:cNvPr>
          <p:cNvSpPr/>
          <p:nvPr/>
        </p:nvSpPr>
        <p:spPr>
          <a:xfrm>
            <a:off x="998042" y="568211"/>
            <a:ext cx="4499865" cy="363273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AA02AB-0DCA-9C8A-8EF0-C9EA6E95BBC4}"/>
              </a:ext>
            </a:extLst>
          </p:cNvPr>
          <p:cNvSpPr/>
          <p:nvPr/>
        </p:nvSpPr>
        <p:spPr>
          <a:xfrm>
            <a:off x="6486027" y="599280"/>
            <a:ext cx="4499865" cy="36016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A72FA2-59D5-9F3B-3508-E5D1C69AA961}"/>
              </a:ext>
            </a:extLst>
          </p:cNvPr>
          <p:cNvSpPr/>
          <p:nvPr/>
        </p:nvSpPr>
        <p:spPr>
          <a:xfrm>
            <a:off x="7732644" y="304800"/>
            <a:ext cx="2193234" cy="526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Data-Driven</a:t>
            </a:r>
          </a:p>
          <a:p>
            <a:pPr algn="ctr"/>
            <a:r>
              <a:rPr lang="en-US" dirty="0"/>
              <a:t>Classification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A2D1ED2-6C5D-F138-3E5E-DB2CE87421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4408953" y="3039962"/>
            <a:ext cx="369483" cy="2691439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C0D5E7C-38A1-1CC4-C9DA-C6093664CB07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7152945" y="2987409"/>
            <a:ext cx="369484" cy="279654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6D571-A246-5D7D-D4BA-DD9124831EA6}"/>
              </a:ext>
            </a:extLst>
          </p:cNvPr>
          <p:cNvSpPr txBox="1"/>
          <p:nvPr/>
        </p:nvSpPr>
        <p:spPr>
          <a:xfrm>
            <a:off x="4676536" y="4570424"/>
            <a:ext cx="2644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Constructive matching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Response elimination</a:t>
            </a:r>
          </a:p>
        </p:txBody>
      </p:sp>
    </p:spTree>
    <p:extLst>
      <p:ext uri="{BB962C8B-B14F-4D97-AF65-F5344CB8AC3E}">
        <p14:creationId xmlns:p14="http://schemas.microsoft.com/office/powerpoint/2010/main" val="236599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BA40A-CEDE-E665-6A78-C743EEDCD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59B997-6A08-5EBE-40CE-EF28E7BDE4FA}"/>
              </a:ext>
            </a:extLst>
          </p:cNvPr>
          <p:cNvSpPr/>
          <p:nvPr/>
        </p:nvSpPr>
        <p:spPr>
          <a:xfrm>
            <a:off x="4085798" y="4570424"/>
            <a:ext cx="3646846" cy="679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D877E4-B88B-B05A-3B12-1A184E18D2D0}"/>
              </a:ext>
            </a:extLst>
          </p:cNvPr>
          <p:cNvSpPr/>
          <p:nvPr/>
        </p:nvSpPr>
        <p:spPr>
          <a:xfrm>
            <a:off x="2666036" y="5632714"/>
            <a:ext cx="6680841" cy="111487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2EA8E0-561D-2C06-F857-3618D147588D}"/>
              </a:ext>
            </a:extLst>
          </p:cNvPr>
          <p:cNvSpPr txBox="1"/>
          <p:nvPr/>
        </p:nvSpPr>
        <p:spPr>
          <a:xfrm>
            <a:off x="3049981" y="58242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Classification accuracy &gt; 0.9 with only PTM and RLT; stable with top 3 features. K-means clustering based on PTM, RLT, LFT showed high alignment (82%) with MEM strategy labels.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22384-B159-2881-3B03-D6B7AA57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" y="2525931"/>
            <a:ext cx="4359965" cy="1475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167C8-C128-6F2F-ECD3-E8DB60D8301E}"/>
              </a:ext>
            </a:extLst>
          </p:cNvPr>
          <p:cNvSpPr txBox="1"/>
          <p:nvPr/>
        </p:nvSpPr>
        <p:spPr>
          <a:xfrm>
            <a:off x="6790666" y="8997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Recursive Feature Elimination </a:t>
            </a:r>
          </a:p>
          <a:p>
            <a:endParaRPr lang="en-US" dirty="0"/>
          </a:p>
          <a:p>
            <a:r>
              <a:rPr lang="en-US" b="1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FBC87-9E70-09A3-8C05-792369FF0AA6}"/>
              </a:ext>
            </a:extLst>
          </p:cNvPr>
          <p:cNvSpPr txBox="1"/>
          <p:nvPr/>
        </p:nvSpPr>
        <p:spPr>
          <a:xfrm>
            <a:off x="6790666" y="1862618"/>
            <a:ext cx="4048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Seven features, including RA, RT, and five eye-tracking metrics (i.e., PTM, LFT, RLT, NOT, and ROT), were analyzed.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494D1-8E93-A122-D377-8F5479CF7A52}"/>
              </a:ext>
            </a:extLst>
          </p:cNvPr>
          <p:cNvSpPr txBox="1"/>
          <p:nvPr/>
        </p:nvSpPr>
        <p:spPr>
          <a:xfrm>
            <a:off x="998042" y="883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Multi-Strategy Eye-Tracking Model  (MEM)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B415CE-4905-2774-7527-503F26C2E285}"/>
              </a:ext>
            </a:extLst>
          </p:cNvPr>
          <p:cNvCxnSpPr>
            <a:cxnSpLocks/>
          </p:cNvCxnSpPr>
          <p:nvPr/>
        </p:nvCxnSpPr>
        <p:spPr>
          <a:xfrm>
            <a:off x="3038716" y="3857600"/>
            <a:ext cx="29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4BC0B-ECBF-ABFB-CDA9-160DD94456A8}"/>
              </a:ext>
            </a:extLst>
          </p:cNvPr>
          <p:cNvCxnSpPr>
            <a:cxnSpLocks/>
          </p:cNvCxnSpPr>
          <p:nvPr/>
        </p:nvCxnSpPr>
        <p:spPr>
          <a:xfrm>
            <a:off x="7962547" y="6406960"/>
            <a:ext cx="8857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9CB7C5-B336-2689-2157-7B6C68886B54}"/>
              </a:ext>
            </a:extLst>
          </p:cNvPr>
          <p:cNvSpPr/>
          <p:nvPr/>
        </p:nvSpPr>
        <p:spPr>
          <a:xfrm>
            <a:off x="2171611" y="304800"/>
            <a:ext cx="1974573" cy="52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Theoretical Labels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0DE70D7-BE96-6279-FBBA-39499767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80" y="1286550"/>
            <a:ext cx="4352587" cy="12393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47F973E-4123-2432-CAC6-A646E8BA0A80}"/>
              </a:ext>
            </a:extLst>
          </p:cNvPr>
          <p:cNvSpPr txBox="1"/>
          <p:nvPr/>
        </p:nvSpPr>
        <p:spPr>
          <a:xfrm>
            <a:off x="3480456" y="5386784"/>
            <a:ext cx="50520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Data-Driven and Theoretical Model Comparison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50297D-3A2B-AE73-1D0E-A475CF62ECC0}"/>
              </a:ext>
            </a:extLst>
          </p:cNvPr>
          <p:cNvCxnSpPr>
            <a:cxnSpLocks/>
          </p:cNvCxnSpPr>
          <p:nvPr/>
        </p:nvCxnSpPr>
        <p:spPr>
          <a:xfrm>
            <a:off x="3788825" y="3855468"/>
            <a:ext cx="29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A91CA9-22C0-6344-B774-61379C297B14}"/>
              </a:ext>
            </a:extLst>
          </p:cNvPr>
          <p:cNvCxnSpPr>
            <a:cxnSpLocks/>
          </p:cNvCxnSpPr>
          <p:nvPr/>
        </p:nvCxnSpPr>
        <p:spPr>
          <a:xfrm>
            <a:off x="6960070" y="6136218"/>
            <a:ext cx="12000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30854B-8988-9F8D-3EA7-673846BF2523}"/>
              </a:ext>
            </a:extLst>
          </p:cNvPr>
          <p:cNvSpPr/>
          <p:nvPr/>
        </p:nvSpPr>
        <p:spPr>
          <a:xfrm>
            <a:off x="998042" y="568211"/>
            <a:ext cx="4499865" cy="363273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AD0660-EA0F-FAD3-8641-4DC012C3B4B7}"/>
              </a:ext>
            </a:extLst>
          </p:cNvPr>
          <p:cNvSpPr/>
          <p:nvPr/>
        </p:nvSpPr>
        <p:spPr>
          <a:xfrm>
            <a:off x="6486027" y="599280"/>
            <a:ext cx="4499865" cy="36016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BA23E0-F5C8-82E7-F61B-A3CD48CF5CD4}"/>
              </a:ext>
            </a:extLst>
          </p:cNvPr>
          <p:cNvSpPr/>
          <p:nvPr/>
        </p:nvSpPr>
        <p:spPr>
          <a:xfrm>
            <a:off x="7732644" y="304800"/>
            <a:ext cx="2193234" cy="526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Data-Driven</a:t>
            </a:r>
          </a:p>
          <a:p>
            <a:pPr algn="ctr"/>
            <a:r>
              <a:rPr lang="en-US" dirty="0"/>
              <a:t>Classification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47B021D-A6FE-E6D0-1F45-1A33A4946CB0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4408953" y="3039962"/>
            <a:ext cx="369483" cy="2691439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EC09ED5-2D4A-D918-B35D-901B5106B2E1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7152945" y="2987409"/>
            <a:ext cx="369484" cy="279654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9CD46B-5C86-F4E0-B368-C5AA0428B963}"/>
              </a:ext>
            </a:extLst>
          </p:cNvPr>
          <p:cNvSpPr txBox="1"/>
          <p:nvPr/>
        </p:nvSpPr>
        <p:spPr>
          <a:xfrm>
            <a:off x="4676536" y="4570424"/>
            <a:ext cx="2644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Constructive matching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Response elimination</a:t>
            </a:r>
          </a:p>
        </p:txBody>
      </p:sp>
    </p:spTree>
    <p:extLst>
      <p:ext uri="{BB962C8B-B14F-4D97-AF65-F5344CB8AC3E}">
        <p14:creationId xmlns:p14="http://schemas.microsoft.com/office/powerpoint/2010/main" val="111465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7DE03-1C2D-5802-C944-6BF7D610C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6F1AD1-84B0-599B-6CD9-1DB25A7462C2}"/>
              </a:ext>
            </a:extLst>
          </p:cNvPr>
          <p:cNvSpPr/>
          <p:nvPr/>
        </p:nvSpPr>
        <p:spPr>
          <a:xfrm>
            <a:off x="4085798" y="4570424"/>
            <a:ext cx="3646846" cy="679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F7013-7840-C003-1E79-0C6A0187EAA0}"/>
              </a:ext>
            </a:extLst>
          </p:cNvPr>
          <p:cNvSpPr txBox="1"/>
          <p:nvPr/>
        </p:nvSpPr>
        <p:spPr>
          <a:xfrm>
            <a:off x="6790666" y="8997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Recursive Feature Elimination </a:t>
            </a:r>
          </a:p>
          <a:p>
            <a:endParaRPr lang="en-US" dirty="0"/>
          </a:p>
          <a:p>
            <a:r>
              <a:rPr lang="en-US" b="1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FC02E-80F8-584D-FF6D-EE13EDC92FD1}"/>
              </a:ext>
            </a:extLst>
          </p:cNvPr>
          <p:cNvSpPr txBox="1"/>
          <p:nvPr/>
        </p:nvSpPr>
        <p:spPr>
          <a:xfrm>
            <a:off x="6790666" y="1862618"/>
            <a:ext cx="3731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Seven features, including RA, RT, and five eye-tracking metrics (i.e., PTM, LFT, RLT, NOT, and ROT), were analyzed.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024C9-74F6-3059-2C4E-5BFF76B133A6}"/>
              </a:ext>
            </a:extLst>
          </p:cNvPr>
          <p:cNvSpPr txBox="1"/>
          <p:nvPr/>
        </p:nvSpPr>
        <p:spPr>
          <a:xfrm>
            <a:off x="998042" y="883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Multi-Strategy Eye-Tracking Model  </a:t>
            </a:r>
            <a:r>
              <a:rPr lang="en-US" b="1" dirty="0"/>
              <a:t>(MEM)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23121C-4118-D5F0-CECA-109E6075901C}"/>
              </a:ext>
            </a:extLst>
          </p:cNvPr>
          <p:cNvSpPr/>
          <p:nvPr/>
        </p:nvSpPr>
        <p:spPr>
          <a:xfrm>
            <a:off x="2171611" y="304800"/>
            <a:ext cx="1974573" cy="52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Theoretical Labels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49005C-1F2B-F2FE-BC43-1A1184124FFD}"/>
              </a:ext>
            </a:extLst>
          </p:cNvPr>
          <p:cNvSpPr/>
          <p:nvPr/>
        </p:nvSpPr>
        <p:spPr>
          <a:xfrm>
            <a:off x="998042" y="568211"/>
            <a:ext cx="4499865" cy="363273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70A073-EF7F-EDF4-E05C-F19970AD71F8}"/>
              </a:ext>
            </a:extLst>
          </p:cNvPr>
          <p:cNvSpPr/>
          <p:nvPr/>
        </p:nvSpPr>
        <p:spPr>
          <a:xfrm>
            <a:off x="6486027" y="599280"/>
            <a:ext cx="4499865" cy="36016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1FAE81-2055-5463-2737-C187502CD411}"/>
              </a:ext>
            </a:extLst>
          </p:cNvPr>
          <p:cNvSpPr/>
          <p:nvPr/>
        </p:nvSpPr>
        <p:spPr>
          <a:xfrm>
            <a:off x="7732644" y="304800"/>
            <a:ext cx="2193234" cy="526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Data-Driven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BD726-8642-6478-0BFC-6665571A25B5}"/>
              </a:ext>
            </a:extLst>
          </p:cNvPr>
          <p:cNvSpPr txBox="1"/>
          <p:nvPr/>
        </p:nvSpPr>
        <p:spPr>
          <a:xfrm>
            <a:off x="4676536" y="4570424"/>
            <a:ext cx="2644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Constructive matching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Response elimination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7FFA314-86AD-7FAF-5CDC-32A072E867C4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rot="16200000" flipH="1">
            <a:off x="4438635" y="3010281"/>
            <a:ext cx="369483" cy="2750802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FE73157-453C-A3E2-CD9F-10FEC35E2AE5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 rot="5400000">
            <a:off x="7182627" y="3017091"/>
            <a:ext cx="369484" cy="2737183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070EA1-B0D9-F384-9A09-84235A614F1D}"/>
              </a:ext>
            </a:extLst>
          </p:cNvPr>
          <p:cNvSpPr/>
          <p:nvPr/>
        </p:nvSpPr>
        <p:spPr>
          <a:xfrm>
            <a:off x="8359624" y="4560829"/>
            <a:ext cx="3646846" cy="12411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52A46-2798-5520-B4D5-F9C3B907DC4C}"/>
              </a:ext>
            </a:extLst>
          </p:cNvPr>
          <p:cNvSpPr txBox="1"/>
          <p:nvPr/>
        </p:nvSpPr>
        <p:spPr>
          <a:xfrm>
            <a:off x="8420010" y="4560829"/>
            <a:ext cx="35864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Impulsive focuser</a:t>
            </a:r>
          </a:p>
          <a:p>
            <a:r>
              <a:rPr lang="en-US" dirty="0">
                <a:solidFill>
                  <a:schemeClr val="bg1"/>
                </a:solidFill>
              </a:rPr>
              <a:t>Impulsive scanner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effectLst/>
              </a:rPr>
              <a:t>Reflective</a:t>
            </a:r>
            <a:r>
              <a:rPr lang="en-US" dirty="0">
                <a:solidFill>
                  <a:schemeClr val="bg1"/>
                </a:solidFill>
              </a:rPr>
              <a:t> focuser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effectLst/>
              </a:rPr>
              <a:t>Reflective</a:t>
            </a:r>
            <a:r>
              <a:rPr lang="en-US" dirty="0">
                <a:solidFill>
                  <a:schemeClr val="bg1"/>
                </a:solidFill>
              </a:rPr>
              <a:t> scanner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9FD550B-9857-4FB7-93CA-EA5F07ED56F4}"/>
              </a:ext>
            </a:extLst>
          </p:cNvPr>
          <p:cNvSpPr/>
          <p:nvPr/>
        </p:nvSpPr>
        <p:spPr>
          <a:xfrm>
            <a:off x="7899107" y="4813847"/>
            <a:ext cx="230551" cy="14870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0689B-1611-FFF3-EAD2-2069C3DF07C9}"/>
              </a:ext>
            </a:extLst>
          </p:cNvPr>
          <p:cNvSpPr txBox="1"/>
          <p:nvPr/>
        </p:nvSpPr>
        <p:spPr>
          <a:xfrm>
            <a:off x="998041" y="2601282"/>
            <a:ext cx="4499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dk1"/>
                </a:solidFill>
                <a:effectLst/>
              </a:rPr>
              <a:t>Multimodal Joint-Hierarchical Cognitive Diagnosis Modeling </a:t>
            </a:r>
            <a:r>
              <a:rPr lang="en-US" sz="1800" b="1" kern="1200" dirty="0">
                <a:solidFill>
                  <a:schemeClr val="dk1"/>
                </a:solidFill>
                <a:effectLst/>
              </a:rPr>
              <a:t>(MJ-DINA)</a:t>
            </a:r>
            <a:endParaRPr lang="en-US" sz="1800" b="1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7DB76F9-A0F7-41D7-5292-0BB599BB78BD}"/>
              </a:ext>
            </a:extLst>
          </p:cNvPr>
          <p:cNvSpPr/>
          <p:nvPr/>
        </p:nvSpPr>
        <p:spPr>
          <a:xfrm rot="5400000">
            <a:off x="2983741" y="1862618"/>
            <a:ext cx="230551" cy="14870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438AF1-A003-7EC5-E3CB-04C5D30DBF4E}"/>
              </a:ext>
            </a:extLst>
          </p:cNvPr>
          <p:cNvSpPr/>
          <p:nvPr/>
        </p:nvSpPr>
        <p:spPr>
          <a:xfrm>
            <a:off x="3462375" y="1727598"/>
            <a:ext cx="410106" cy="4101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13C192-F02F-2070-D55A-3C9A4CC03112}"/>
              </a:ext>
            </a:extLst>
          </p:cNvPr>
          <p:cNvSpPr/>
          <p:nvPr/>
        </p:nvSpPr>
        <p:spPr>
          <a:xfrm>
            <a:off x="7809329" y="5391893"/>
            <a:ext cx="410106" cy="4101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DCFC93-05FF-A6F7-9055-C98FA21FA7DD}"/>
              </a:ext>
            </a:extLst>
          </p:cNvPr>
          <p:cNvSpPr/>
          <p:nvPr/>
        </p:nvSpPr>
        <p:spPr>
          <a:xfrm>
            <a:off x="0" y="5761158"/>
            <a:ext cx="1280160" cy="5286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Plan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9A87B8-EC63-1D6B-9A14-23A43CB5EB43}"/>
              </a:ext>
            </a:extLst>
          </p:cNvPr>
          <p:cNvSpPr txBox="1"/>
          <p:nvPr/>
        </p:nvSpPr>
        <p:spPr>
          <a:xfrm>
            <a:off x="6790666" y="3410747"/>
            <a:ext cx="2784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RA, RT, FX 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33EDDDCE-FABA-1D02-902F-B13B1A68B6C9}"/>
              </a:ext>
            </a:extLst>
          </p:cNvPr>
          <p:cNvSpPr/>
          <p:nvPr/>
        </p:nvSpPr>
        <p:spPr>
          <a:xfrm rot="5400000">
            <a:off x="8244348" y="3113595"/>
            <a:ext cx="230551" cy="14870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7CC270-C46C-D5A7-97A3-DA426E15BA79}"/>
              </a:ext>
            </a:extLst>
          </p:cNvPr>
          <p:cNvSpPr/>
          <p:nvPr/>
        </p:nvSpPr>
        <p:spPr>
          <a:xfrm>
            <a:off x="8735961" y="2986906"/>
            <a:ext cx="410106" cy="4101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B4074897-C169-6069-E14F-CAFD1582A294}"/>
              </a:ext>
            </a:extLst>
          </p:cNvPr>
          <p:cNvSpPr/>
          <p:nvPr/>
        </p:nvSpPr>
        <p:spPr>
          <a:xfrm>
            <a:off x="8825738" y="1534057"/>
            <a:ext cx="230551" cy="14870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4876E-9A94-DCA0-128F-A8EEF2DC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80B664-E31A-023C-F0BF-6B698B20F37F}"/>
              </a:ext>
            </a:extLst>
          </p:cNvPr>
          <p:cNvSpPr/>
          <p:nvPr/>
        </p:nvSpPr>
        <p:spPr>
          <a:xfrm>
            <a:off x="4085798" y="4570424"/>
            <a:ext cx="3646846" cy="679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6126C-3535-8A95-63C7-D59A5EAF1564}"/>
              </a:ext>
            </a:extLst>
          </p:cNvPr>
          <p:cNvSpPr txBox="1"/>
          <p:nvPr/>
        </p:nvSpPr>
        <p:spPr>
          <a:xfrm>
            <a:off x="6790666" y="8997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Recursive Feature Elimination </a:t>
            </a:r>
          </a:p>
          <a:p>
            <a:r>
              <a:rPr lang="en-US" b="1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98B9-6797-32B1-53B2-A0FF82295759}"/>
              </a:ext>
            </a:extLst>
          </p:cNvPr>
          <p:cNvSpPr txBox="1"/>
          <p:nvPr/>
        </p:nvSpPr>
        <p:spPr>
          <a:xfrm>
            <a:off x="6790666" y="1490664"/>
            <a:ext cx="3731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Seven features, including RA, RT, and five eye-tracking metrics (i.e., PTM, LFT, RLT, NOT, and ROT), were analyzed.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E32AD-09B1-D146-9BDC-A365A52F8694}"/>
              </a:ext>
            </a:extLst>
          </p:cNvPr>
          <p:cNvSpPr txBox="1"/>
          <p:nvPr/>
        </p:nvSpPr>
        <p:spPr>
          <a:xfrm>
            <a:off x="998042" y="883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Multi-Strategy Eye-Tracking Model  </a:t>
            </a:r>
            <a:r>
              <a:rPr lang="en-US" b="1" dirty="0"/>
              <a:t>(MEM)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54220F-1340-7AD5-02A4-7908066FDC89}"/>
              </a:ext>
            </a:extLst>
          </p:cNvPr>
          <p:cNvSpPr/>
          <p:nvPr/>
        </p:nvSpPr>
        <p:spPr>
          <a:xfrm>
            <a:off x="2171611" y="304800"/>
            <a:ext cx="1974573" cy="52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Theoretical Labels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C3008-A28A-8A9D-F5A1-417FD8DCC370}"/>
              </a:ext>
            </a:extLst>
          </p:cNvPr>
          <p:cNvSpPr/>
          <p:nvPr/>
        </p:nvSpPr>
        <p:spPr>
          <a:xfrm>
            <a:off x="998042" y="568211"/>
            <a:ext cx="4499865" cy="363273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6ABDD1-059D-BC3E-3F5C-23C42E6C18E6}"/>
              </a:ext>
            </a:extLst>
          </p:cNvPr>
          <p:cNvSpPr/>
          <p:nvPr/>
        </p:nvSpPr>
        <p:spPr>
          <a:xfrm>
            <a:off x="6486027" y="599280"/>
            <a:ext cx="4499865" cy="36016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8FBE63-786C-AC6A-D97A-48982591C01C}"/>
              </a:ext>
            </a:extLst>
          </p:cNvPr>
          <p:cNvSpPr/>
          <p:nvPr/>
        </p:nvSpPr>
        <p:spPr>
          <a:xfrm>
            <a:off x="7732644" y="304800"/>
            <a:ext cx="2193234" cy="526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Data-Driven</a:t>
            </a:r>
          </a:p>
          <a:p>
            <a:pPr algn="ctr"/>
            <a:r>
              <a:rPr lang="en-US" dirty="0"/>
              <a:t>Classification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D71C5F2-7C8D-6541-0E1C-872DCCE38E98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4408953" y="3039962"/>
            <a:ext cx="369483" cy="2691439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D1339FC-16A5-A525-BADE-C2FE853154ED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7152945" y="2987409"/>
            <a:ext cx="369484" cy="279654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1E12E3-3EBA-EAB3-2CE9-A6ACD10D25C1}"/>
              </a:ext>
            </a:extLst>
          </p:cNvPr>
          <p:cNvSpPr/>
          <p:nvPr/>
        </p:nvSpPr>
        <p:spPr>
          <a:xfrm>
            <a:off x="8359624" y="4560829"/>
            <a:ext cx="3646846" cy="12411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732B679-438F-220D-0213-AD7425D46AD6}"/>
              </a:ext>
            </a:extLst>
          </p:cNvPr>
          <p:cNvSpPr/>
          <p:nvPr/>
        </p:nvSpPr>
        <p:spPr>
          <a:xfrm>
            <a:off x="7899107" y="4813847"/>
            <a:ext cx="230551" cy="14870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18C8E8-A8EB-E0A9-9F9B-43D9D32F29A8}"/>
              </a:ext>
            </a:extLst>
          </p:cNvPr>
          <p:cNvSpPr/>
          <p:nvPr/>
        </p:nvSpPr>
        <p:spPr>
          <a:xfrm>
            <a:off x="7809329" y="5391893"/>
            <a:ext cx="410106" cy="4101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CBB4E-C4E5-DBA4-3CC9-BA94815B07EC}"/>
              </a:ext>
            </a:extLst>
          </p:cNvPr>
          <p:cNvSpPr txBox="1"/>
          <p:nvPr/>
        </p:nvSpPr>
        <p:spPr>
          <a:xfrm>
            <a:off x="5447854" y="4716449"/>
            <a:ext cx="1306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F2C39-6D5A-D9C4-F449-09E0307FCBD8}"/>
              </a:ext>
            </a:extLst>
          </p:cNvPr>
          <p:cNvSpPr txBox="1"/>
          <p:nvPr/>
        </p:nvSpPr>
        <p:spPr>
          <a:xfrm>
            <a:off x="8470325" y="4606046"/>
            <a:ext cx="3586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Attention</a:t>
            </a:r>
          </a:p>
          <a:p>
            <a:r>
              <a:rPr lang="en-US" b="1" dirty="0">
                <a:solidFill>
                  <a:schemeClr val="bg1"/>
                </a:solidFill>
              </a:rPr>
              <a:t>Emotional Arousal and Stress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Workload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81BC5-2906-EDA7-13EC-D5AC6F963335}"/>
              </a:ext>
            </a:extLst>
          </p:cNvPr>
          <p:cNvSpPr txBox="1"/>
          <p:nvPr/>
        </p:nvSpPr>
        <p:spPr>
          <a:xfrm>
            <a:off x="6753997" y="2984602"/>
            <a:ext cx="3731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Fixation duration, number of fixations, Saccadic velocity, blink rate, blink duration, pupil size, gaze distribution, dwell time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97729C7-B4C5-29F1-3F9E-7CC39320769D}"/>
              </a:ext>
            </a:extLst>
          </p:cNvPr>
          <p:cNvSpPr/>
          <p:nvPr/>
        </p:nvSpPr>
        <p:spPr>
          <a:xfrm rot="5400000">
            <a:off x="8436644" y="2738939"/>
            <a:ext cx="230551" cy="14870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FEF055-7C07-141C-BBC5-8D671C8A2E0D}"/>
              </a:ext>
            </a:extLst>
          </p:cNvPr>
          <p:cNvSpPr/>
          <p:nvPr/>
        </p:nvSpPr>
        <p:spPr>
          <a:xfrm>
            <a:off x="8829261" y="2629301"/>
            <a:ext cx="410106" cy="4101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BD1697-D8A8-2F2E-728D-18D4F4AADAE2}"/>
              </a:ext>
            </a:extLst>
          </p:cNvPr>
          <p:cNvSpPr/>
          <p:nvPr/>
        </p:nvSpPr>
        <p:spPr>
          <a:xfrm>
            <a:off x="0" y="5761158"/>
            <a:ext cx="1280160" cy="5286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Plan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EFFFD-3FE6-A3B7-22D6-BEB24A717768}"/>
              </a:ext>
            </a:extLst>
          </p:cNvPr>
          <p:cNvSpPr txBox="1"/>
          <p:nvPr/>
        </p:nvSpPr>
        <p:spPr>
          <a:xfrm>
            <a:off x="998041" y="2601282"/>
            <a:ext cx="4499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dk1"/>
                </a:solidFill>
                <a:effectLst/>
              </a:rPr>
              <a:t>Other Theoretical Model</a:t>
            </a:r>
            <a:endParaRPr lang="en-US" sz="1800" b="1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D6030B5-420F-988F-4897-248894C7F257}"/>
              </a:ext>
            </a:extLst>
          </p:cNvPr>
          <p:cNvSpPr/>
          <p:nvPr/>
        </p:nvSpPr>
        <p:spPr>
          <a:xfrm rot="5400000">
            <a:off x="2983741" y="1862618"/>
            <a:ext cx="230551" cy="14870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AD7428-7191-A43B-0EB7-A9442A9A1299}"/>
              </a:ext>
            </a:extLst>
          </p:cNvPr>
          <p:cNvSpPr/>
          <p:nvPr/>
        </p:nvSpPr>
        <p:spPr>
          <a:xfrm>
            <a:off x="3462375" y="1727598"/>
            <a:ext cx="410106" cy="4101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0C958AD-9487-96FE-3B5F-C6A9D25C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2" y="455819"/>
            <a:ext cx="6177738" cy="55893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95BCED1-C6AD-FA21-C184-E0B552FE4F2C}"/>
              </a:ext>
            </a:extLst>
          </p:cNvPr>
          <p:cNvSpPr txBox="1"/>
          <p:nvPr/>
        </p:nvSpPr>
        <p:spPr>
          <a:xfrm>
            <a:off x="4773759" y="5799171"/>
            <a:ext cx="2644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Constructive matching</a:t>
            </a:r>
          </a:p>
          <a:p>
            <a:r>
              <a:rPr lang="en-US" sz="1800" dirty="0"/>
              <a:t>Response elimination</a:t>
            </a:r>
          </a:p>
        </p:txBody>
      </p:sp>
    </p:spTree>
    <p:extLst>
      <p:ext uri="{BB962C8B-B14F-4D97-AF65-F5344CB8AC3E}">
        <p14:creationId xmlns:p14="http://schemas.microsoft.com/office/powerpoint/2010/main" val="34944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03AF2-7FF2-39CC-F710-39E3F16F5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3FE8B5-5679-DFCB-A1B1-D7B75E3CA04F}"/>
              </a:ext>
            </a:extLst>
          </p:cNvPr>
          <p:cNvSpPr/>
          <p:nvPr/>
        </p:nvSpPr>
        <p:spPr>
          <a:xfrm>
            <a:off x="4085798" y="4570424"/>
            <a:ext cx="3646846" cy="67975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DCE81-9837-3299-403B-0906BEEC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" y="2525931"/>
            <a:ext cx="4359965" cy="1475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98247-F6F9-1D70-F47F-BB5BA3A351CF}"/>
              </a:ext>
            </a:extLst>
          </p:cNvPr>
          <p:cNvSpPr txBox="1"/>
          <p:nvPr/>
        </p:nvSpPr>
        <p:spPr>
          <a:xfrm>
            <a:off x="6790666" y="8997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Recursive Feature Elimination </a:t>
            </a:r>
          </a:p>
          <a:p>
            <a:endParaRPr lang="en-US" dirty="0"/>
          </a:p>
          <a:p>
            <a:r>
              <a:rPr lang="en-US" b="1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C134A-FA60-0B36-1E05-D449FB8B8799}"/>
              </a:ext>
            </a:extLst>
          </p:cNvPr>
          <p:cNvSpPr txBox="1"/>
          <p:nvPr/>
        </p:nvSpPr>
        <p:spPr>
          <a:xfrm>
            <a:off x="6790666" y="1862618"/>
            <a:ext cx="3731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Seven features, including RA, RT, and five eye-tracking metrics (i.e., PTM, LFT, RLT, NOT, and ROT), were analyzed.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08ED5-F3F5-F4E8-FE7D-93AA964A3699}"/>
              </a:ext>
            </a:extLst>
          </p:cNvPr>
          <p:cNvSpPr txBox="1"/>
          <p:nvPr/>
        </p:nvSpPr>
        <p:spPr>
          <a:xfrm>
            <a:off x="998042" y="883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Multi-Strategy Eye-Tracking Model  (MEM)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5CE67-D05E-76EA-C415-AD5ABBE7A871}"/>
              </a:ext>
            </a:extLst>
          </p:cNvPr>
          <p:cNvCxnSpPr>
            <a:cxnSpLocks/>
          </p:cNvCxnSpPr>
          <p:nvPr/>
        </p:nvCxnSpPr>
        <p:spPr>
          <a:xfrm>
            <a:off x="3038716" y="3857600"/>
            <a:ext cx="29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C3A609-A62F-AA00-10FC-95F423C64037}"/>
              </a:ext>
            </a:extLst>
          </p:cNvPr>
          <p:cNvSpPr/>
          <p:nvPr/>
        </p:nvSpPr>
        <p:spPr>
          <a:xfrm>
            <a:off x="2171611" y="304800"/>
            <a:ext cx="1974573" cy="52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Theoretical Labels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F5C6FB-DE80-BA81-4DF7-B6AA4C776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80" y="1286550"/>
            <a:ext cx="4352587" cy="123938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16AAED-2C1E-70E9-3FF2-A34711D7F339}"/>
              </a:ext>
            </a:extLst>
          </p:cNvPr>
          <p:cNvCxnSpPr>
            <a:cxnSpLocks/>
          </p:cNvCxnSpPr>
          <p:nvPr/>
        </p:nvCxnSpPr>
        <p:spPr>
          <a:xfrm>
            <a:off x="3788825" y="3855468"/>
            <a:ext cx="29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45A8F11-0C61-FCC0-179E-401EB6F386A7}"/>
              </a:ext>
            </a:extLst>
          </p:cNvPr>
          <p:cNvSpPr/>
          <p:nvPr/>
        </p:nvSpPr>
        <p:spPr>
          <a:xfrm>
            <a:off x="998042" y="568211"/>
            <a:ext cx="4499865" cy="363273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A9B015-5E41-A0DB-F75B-F8D7A428E954}"/>
              </a:ext>
            </a:extLst>
          </p:cNvPr>
          <p:cNvSpPr/>
          <p:nvPr/>
        </p:nvSpPr>
        <p:spPr>
          <a:xfrm>
            <a:off x="6486027" y="599280"/>
            <a:ext cx="4499865" cy="36016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ECAB3-91AB-614E-E2D7-FE6C49A3DF75}"/>
              </a:ext>
            </a:extLst>
          </p:cNvPr>
          <p:cNvSpPr/>
          <p:nvPr/>
        </p:nvSpPr>
        <p:spPr>
          <a:xfrm>
            <a:off x="7732644" y="304800"/>
            <a:ext cx="2193234" cy="526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Data-Driven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5D7C0-4666-9730-567F-2ADC6B6049A5}"/>
              </a:ext>
            </a:extLst>
          </p:cNvPr>
          <p:cNvSpPr txBox="1"/>
          <p:nvPr/>
        </p:nvSpPr>
        <p:spPr>
          <a:xfrm>
            <a:off x="4146184" y="4570424"/>
            <a:ext cx="3586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Constructive matching strategy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Response elimination strategy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80BB383-83E7-F0FC-4C18-C472380B36D5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rot="16200000" flipH="1">
            <a:off x="4408953" y="3039962"/>
            <a:ext cx="369483" cy="2691439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AD76AC2-44FB-5AA8-40E6-1C7645E8544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 rot="5400000">
            <a:off x="7152945" y="2987409"/>
            <a:ext cx="369484" cy="279654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6F25153-4B68-CDF1-F35F-B5F473960F72}"/>
              </a:ext>
            </a:extLst>
          </p:cNvPr>
          <p:cNvSpPr/>
          <p:nvPr/>
        </p:nvSpPr>
        <p:spPr>
          <a:xfrm>
            <a:off x="0" y="5761158"/>
            <a:ext cx="1280160" cy="5286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Plan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44CA9-FC15-86B2-6EF6-E8EF1A12CF0F}"/>
              </a:ext>
            </a:extLst>
          </p:cNvPr>
          <p:cNvSpPr txBox="1"/>
          <p:nvPr/>
        </p:nvSpPr>
        <p:spPr>
          <a:xfrm>
            <a:off x="1572768" y="5840807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replace data.</a:t>
            </a:r>
          </a:p>
        </p:txBody>
      </p:sp>
    </p:spTree>
    <p:extLst>
      <p:ext uri="{BB962C8B-B14F-4D97-AF65-F5344CB8AC3E}">
        <p14:creationId xmlns:p14="http://schemas.microsoft.com/office/powerpoint/2010/main" val="68834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71CEB9-4CA1-95F5-8C0A-1490A2127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67407"/>
              </p:ext>
            </p:extLst>
          </p:nvPr>
        </p:nvGraphicFramePr>
        <p:xfrm>
          <a:off x="2032000" y="719666"/>
          <a:ext cx="5853042" cy="477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1014">
                  <a:extLst>
                    <a:ext uri="{9D8B030D-6E8A-4147-A177-3AD203B41FA5}">
                      <a16:colId xmlns:a16="http://schemas.microsoft.com/office/drawing/2014/main" val="3792771722"/>
                    </a:ext>
                  </a:extLst>
                </a:gridCol>
                <a:gridCol w="1951014">
                  <a:extLst>
                    <a:ext uri="{9D8B030D-6E8A-4147-A177-3AD203B41FA5}">
                      <a16:colId xmlns:a16="http://schemas.microsoft.com/office/drawing/2014/main" val="3523929600"/>
                    </a:ext>
                  </a:extLst>
                </a:gridCol>
                <a:gridCol w="1951014">
                  <a:extLst>
                    <a:ext uri="{9D8B030D-6E8A-4147-A177-3AD203B41FA5}">
                      <a16:colId xmlns:a16="http://schemas.microsoft.com/office/drawing/2014/main" val="243768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</a:t>
                      </a:r>
                    </a:p>
                    <a:p>
                      <a:r>
                        <a:rPr lang="en-US" sz="1400" b="0" dirty="0"/>
                        <a:t>Multi-Strategy Eye-Tracking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MJ-DINA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Multimodal Joint-Hierarchical Cognitive Diagnosis Modeling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Constructive matching strategy</a:t>
                      </a:r>
                    </a:p>
                    <a:p>
                      <a:r>
                        <a:rPr lang="en-US" dirty="0"/>
                        <a:t>Response elimination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Impulsive focuser</a:t>
                      </a:r>
                    </a:p>
                    <a:p>
                      <a:r>
                        <a:rPr lang="en-US" dirty="0"/>
                        <a:t>Impulsive scanner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Reflective</a:t>
                      </a:r>
                      <a:r>
                        <a:rPr lang="en-US" dirty="0"/>
                        <a:t> focuser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Reflective</a:t>
                      </a:r>
                      <a:r>
                        <a:rPr lang="en-US" dirty="0"/>
                        <a:t> scanner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4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Included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PTM, ROT, and RLT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5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8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5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2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626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Jujia Li</dc:creator>
  <cp:lastModifiedBy>Jujia Li</cp:lastModifiedBy>
  <cp:revision>38</cp:revision>
  <dcterms:created xsi:type="dcterms:W3CDTF">2025-06-02T22:36:49Z</dcterms:created>
  <dcterms:modified xsi:type="dcterms:W3CDTF">2025-06-03T21:34:40Z</dcterms:modified>
</cp:coreProperties>
</file>