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Jujie-YANG/durhack_2022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Rectangle 62"/>
          <p:cNvSpPr/>
          <p:nvPr/>
        </p:nvSpPr>
        <p:spPr>
          <a:xfrm rot="5400000">
            <a:off x="3754551" y="-3757381"/>
            <a:ext cx="4682894" cy="1219200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Title 1"/>
          <p:cNvSpPr txBox="1"/>
          <p:nvPr>
            <p:ph type="ctrTitle"/>
          </p:nvPr>
        </p:nvSpPr>
        <p:spPr>
          <a:xfrm>
            <a:off x="1174865" y="1122363"/>
            <a:ext cx="9842270" cy="275136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Olympic dataset analytics</a:t>
            </a:r>
          </a:p>
        </p:txBody>
      </p:sp>
      <p:sp>
        <p:nvSpPr>
          <p:cNvPr id="97" name="Subtitle 2"/>
          <p:cNvSpPr txBox="1"/>
          <p:nvPr>
            <p:ph type="subTitle" sz="quarter" idx="1"/>
          </p:nvPr>
        </p:nvSpPr>
        <p:spPr>
          <a:xfrm>
            <a:off x="1174865" y="5045824"/>
            <a:ext cx="9842270" cy="1155472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GitHub repository:</a:t>
            </a:r>
          </a:p>
          <a:p>
            <a:pPr>
              <a:defRPr sz="28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https://github.com/Jujie-YANG/durhack_2022</a:t>
            </a:r>
          </a:p>
        </p:txBody>
      </p:sp>
      <p:grpSp>
        <p:nvGrpSpPr>
          <p:cNvPr id="118" name="Group 73"/>
          <p:cNvGrpSpPr/>
          <p:nvPr/>
        </p:nvGrpSpPr>
        <p:grpSpPr>
          <a:xfrm>
            <a:off x="5422391" y="64008"/>
            <a:ext cx="1178967" cy="232965"/>
            <a:chOff x="0" y="0"/>
            <a:chExt cx="1178966" cy="232964"/>
          </a:xfrm>
        </p:grpSpPr>
        <p:sp>
          <p:nvSpPr>
            <p:cNvPr id="98" name="Rectangle 64"/>
            <p:cNvSpPr/>
            <p:nvPr/>
          </p:nvSpPr>
          <p:spPr>
            <a:xfrm>
              <a:off x="499821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Rectangle 66"/>
            <p:cNvSpPr/>
            <p:nvPr/>
          </p:nvSpPr>
          <p:spPr>
            <a:xfrm>
              <a:off x="499821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Rectangle 64"/>
            <p:cNvSpPr/>
            <p:nvPr/>
          </p:nvSpPr>
          <p:spPr>
            <a:xfrm>
              <a:off x="374866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Rectangle 66"/>
            <p:cNvSpPr/>
            <p:nvPr/>
          </p:nvSpPr>
          <p:spPr>
            <a:xfrm>
              <a:off x="374866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Rectangle 64"/>
            <p:cNvSpPr/>
            <p:nvPr/>
          </p:nvSpPr>
          <p:spPr>
            <a:xfrm>
              <a:off x="249911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" name="Rectangle 66"/>
            <p:cNvSpPr/>
            <p:nvPr/>
          </p:nvSpPr>
          <p:spPr>
            <a:xfrm>
              <a:off x="249911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Rectangle 64"/>
            <p:cNvSpPr/>
            <p:nvPr/>
          </p:nvSpPr>
          <p:spPr>
            <a:xfrm>
              <a:off x="124955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" name="Rectangle 66"/>
            <p:cNvSpPr/>
            <p:nvPr/>
          </p:nvSpPr>
          <p:spPr>
            <a:xfrm>
              <a:off x="124955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" name="Rectangle 64"/>
            <p:cNvSpPr/>
            <p:nvPr/>
          </p:nvSpPr>
          <p:spPr>
            <a:xfrm>
              <a:off x="0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" name="Rectangle 66"/>
            <p:cNvSpPr/>
            <p:nvPr/>
          </p:nvSpPr>
          <p:spPr>
            <a:xfrm>
              <a:off x="0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" name="Rectangle 64"/>
            <p:cNvSpPr/>
            <p:nvPr/>
          </p:nvSpPr>
          <p:spPr>
            <a:xfrm>
              <a:off x="1124598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" name="Rectangle 66"/>
            <p:cNvSpPr/>
            <p:nvPr/>
          </p:nvSpPr>
          <p:spPr>
            <a:xfrm>
              <a:off x="1124598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" name="Rectangle 64"/>
            <p:cNvSpPr/>
            <p:nvPr/>
          </p:nvSpPr>
          <p:spPr>
            <a:xfrm>
              <a:off x="999643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" name="Rectangle 66"/>
            <p:cNvSpPr/>
            <p:nvPr/>
          </p:nvSpPr>
          <p:spPr>
            <a:xfrm>
              <a:off x="999643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" name="Rectangle 64"/>
            <p:cNvSpPr/>
            <p:nvPr/>
          </p:nvSpPr>
          <p:spPr>
            <a:xfrm>
              <a:off x="874688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" name="Rectangle 66"/>
            <p:cNvSpPr/>
            <p:nvPr/>
          </p:nvSpPr>
          <p:spPr>
            <a:xfrm>
              <a:off x="874688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" name="Rectangle 64"/>
            <p:cNvSpPr/>
            <p:nvPr/>
          </p:nvSpPr>
          <p:spPr>
            <a:xfrm>
              <a:off x="749732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Rectangle 66"/>
            <p:cNvSpPr/>
            <p:nvPr/>
          </p:nvSpPr>
          <p:spPr>
            <a:xfrm>
              <a:off x="749732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" name="Rectangle 64"/>
            <p:cNvSpPr/>
            <p:nvPr/>
          </p:nvSpPr>
          <p:spPr>
            <a:xfrm>
              <a:off x="624777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Rectangle 66"/>
            <p:cNvSpPr/>
            <p:nvPr/>
          </p:nvSpPr>
          <p:spPr>
            <a:xfrm>
              <a:off x="624777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9" name="Rectangle 95"/>
          <p:cNvSpPr/>
          <p:nvPr/>
        </p:nvSpPr>
        <p:spPr>
          <a:xfrm flipH="1">
            <a:off x="-1" y="6501384"/>
            <a:ext cx="12192000" cy="356617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Analyse how being host country affects proportion of medals won</a:t>
            </a:r>
          </a:p>
        </p:txBody>
      </p:sp>
      <p:sp>
        <p:nvSpPr>
          <p:cNvPr id="122" name="Content Placeholder 2"/>
          <p:cNvSpPr txBox="1"/>
          <p:nvPr>
            <p:ph type="body" sz="quarter" idx="1"/>
          </p:nvPr>
        </p:nvSpPr>
        <p:spPr>
          <a:xfrm>
            <a:off x="838200" y="1825626"/>
            <a:ext cx="10515600" cy="1141710"/>
          </a:xfrm>
          <a:prstGeom prst="rect">
            <a:avLst/>
          </a:prstGeom>
        </p:spPr>
        <p:txBody>
          <a:bodyPr/>
          <a:lstStyle/>
          <a:p>
            <a:pPr marL="157734" indent="-157734" defTabSz="630936">
              <a:spcBef>
                <a:spcPts val="600"/>
              </a:spcBef>
              <a:defRPr sz="1380"/>
            </a:pPr>
            <a:r>
              <a:t>Python code: hostPerformance.py</a:t>
            </a:r>
          </a:p>
          <a:p>
            <a:pPr marL="157734" indent="-157734" defTabSz="630936">
              <a:spcBef>
                <a:spcPts val="600"/>
              </a:spcBef>
              <a:defRPr sz="1380"/>
            </a:pPr>
            <a:r>
              <a:t>Takes CSV file and outputs graphs comparing number of medals won when host (crosses) and general trend line</a:t>
            </a: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</a:p>
          <a:p>
            <a:pPr marL="0" indent="0" defTabSz="630936">
              <a:spcBef>
                <a:spcPts val="600"/>
              </a:spcBef>
              <a:buSzTx/>
              <a:buNone/>
              <a:defRPr sz="1380"/>
            </a:pPr>
            <a:r>
              <a:t>				</a:t>
            </a:r>
          </a:p>
        </p:txBody>
      </p:sp>
      <p:pic>
        <p:nvPicPr>
          <p:cNvPr id="12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3078" y="3613665"/>
            <a:ext cx="3550685" cy="2731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03211" y="3613665"/>
            <a:ext cx="3689351" cy="279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文本框 5"/>
          <p:cNvSpPr txBox="1"/>
          <p:nvPr/>
        </p:nvSpPr>
        <p:spPr>
          <a:xfrm>
            <a:off x="883919" y="2967334"/>
            <a:ext cx="537212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e.g.</a:t>
            </a:r>
          </a:p>
        </p:txBody>
      </p:sp>
      <p:sp>
        <p:nvSpPr>
          <p:cNvPr id="126" name="文本框 6"/>
          <p:cNvSpPr txBox="1"/>
          <p:nvPr/>
        </p:nvSpPr>
        <p:spPr>
          <a:xfrm>
            <a:off x="1512570" y="3336666"/>
            <a:ext cx="130984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France:	</a:t>
            </a:r>
          </a:p>
        </p:txBody>
      </p:sp>
      <p:sp>
        <p:nvSpPr>
          <p:cNvPr id="127" name="文本框 7"/>
          <p:cNvSpPr txBox="1"/>
          <p:nvPr/>
        </p:nvSpPr>
        <p:spPr>
          <a:xfrm>
            <a:off x="6314581" y="3372920"/>
            <a:ext cx="117726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Germany: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7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Title 1"/>
          <p:cNvSpPr txBox="1"/>
          <p:nvPr>
            <p:ph type="title"/>
          </p:nvPr>
        </p:nvSpPr>
        <p:spPr>
          <a:xfrm>
            <a:off x="630936" y="639519"/>
            <a:ext cx="3429001" cy="1719073"/>
          </a:xfrm>
          <a:prstGeom prst="rect">
            <a:avLst/>
          </a:prstGeom>
        </p:spPr>
        <p:txBody>
          <a:bodyPr anchor="b"/>
          <a:lstStyle>
            <a:lvl1pPr>
              <a:defRPr sz="3000"/>
            </a:lvl1pPr>
          </a:lstStyle>
          <a:p>
            <a:pPr/>
            <a:r>
              <a:t>Analyses trends of athlete performance over several games</a:t>
            </a:r>
          </a:p>
        </p:txBody>
      </p:sp>
      <p:grpSp>
        <p:nvGrpSpPr>
          <p:cNvPr id="133" name="sketch line"/>
          <p:cNvGrpSpPr/>
          <p:nvPr/>
        </p:nvGrpSpPr>
        <p:grpSpPr>
          <a:xfrm>
            <a:off x="643176" y="2558087"/>
            <a:ext cx="3255323" cy="46547"/>
            <a:chOff x="0" y="0"/>
            <a:chExt cx="3255321" cy="46546"/>
          </a:xfrm>
        </p:grpSpPr>
        <p:sp>
          <p:nvSpPr>
            <p:cNvPr id="131" name="Shape"/>
            <p:cNvSpPr/>
            <p:nvPr/>
          </p:nvSpPr>
          <p:spPr>
            <a:xfrm>
              <a:off x="101" y="4767"/>
              <a:ext cx="3255221" cy="39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3423" fill="norm" stroke="1" extrusionOk="0">
                  <a:moveTo>
                    <a:pt x="0" y="3696"/>
                  </a:moveTo>
                  <a:cubicBezTo>
                    <a:pt x="1937" y="10284"/>
                    <a:pt x="2410" y="6601"/>
                    <a:pt x="4104" y="3696"/>
                  </a:cubicBezTo>
                  <a:cubicBezTo>
                    <a:pt x="5798" y="791"/>
                    <a:pt x="6001" y="-2918"/>
                    <a:pt x="7775" y="3696"/>
                  </a:cubicBezTo>
                  <a:cubicBezTo>
                    <a:pt x="9549" y="10310"/>
                    <a:pt x="11574" y="7016"/>
                    <a:pt x="12527" y="3696"/>
                  </a:cubicBezTo>
                  <a:cubicBezTo>
                    <a:pt x="13479" y="376"/>
                    <a:pt x="15568" y="10898"/>
                    <a:pt x="16630" y="3696"/>
                  </a:cubicBezTo>
                  <a:cubicBezTo>
                    <a:pt x="17692" y="-3506"/>
                    <a:pt x="19840" y="14009"/>
                    <a:pt x="21597" y="3696"/>
                  </a:cubicBezTo>
                  <a:cubicBezTo>
                    <a:pt x="21596" y="5220"/>
                    <a:pt x="21600" y="6908"/>
                    <a:pt x="21597" y="9897"/>
                  </a:cubicBezTo>
                  <a:cubicBezTo>
                    <a:pt x="20706" y="9355"/>
                    <a:pt x="18310" y="18094"/>
                    <a:pt x="17278" y="9897"/>
                  </a:cubicBezTo>
                  <a:cubicBezTo>
                    <a:pt x="16246" y="1700"/>
                    <a:pt x="14493" y="10342"/>
                    <a:pt x="12527" y="9897"/>
                  </a:cubicBezTo>
                  <a:cubicBezTo>
                    <a:pt x="10560" y="9453"/>
                    <a:pt x="10277" y="6026"/>
                    <a:pt x="8855" y="9897"/>
                  </a:cubicBezTo>
                  <a:cubicBezTo>
                    <a:pt x="7433" y="13769"/>
                    <a:pt x="6609" y="6972"/>
                    <a:pt x="4535" y="9897"/>
                  </a:cubicBezTo>
                  <a:cubicBezTo>
                    <a:pt x="2462" y="12822"/>
                    <a:pt x="1318" y="9178"/>
                    <a:pt x="0" y="9897"/>
                  </a:cubicBezTo>
                  <a:cubicBezTo>
                    <a:pt x="6" y="6943"/>
                    <a:pt x="2" y="6036"/>
                    <a:pt x="0" y="369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Shape"/>
            <p:cNvSpPr/>
            <p:nvPr/>
          </p:nvSpPr>
          <p:spPr>
            <a:xfrm>
              <a:off x="0" y="0"/>
              <a:ext cx="3255197" cy="46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14860" fill="norm" stroke="1" extrusionOk="0">
                  <a:moveTo>
                    <a:pt x="0" y="5002"/>
                  </a:moveTo>
                  <a:cubicBezTo>
                    <a:pt x="1594" y="-2061"/>
                    <a:pt x="3066" y="-1263"/>
                    <a:pt x="4104" y="5002"/>
                  </a:cubicBezTo>
                  <a:cubicBezTo>
                    <a:pt x="5142" y="11267"/>
                    <a:pt x="6468" y="5652"/>
                    <a:pt x="8424" y="5002"/>
                  </a:cubicBezTo>
                  <a:cubicBezTo>
                    <a:pt x="10380" y="4352"/>
                    <a:pt x="11503" y="8398"/>
                    <a:pt x="12960" y="5002"/>
                  </a:cubicBezTo>
                  <a:cubicBezTo>
                    <a:pt x="14416" y="1605"/>
                    <a:pt x="16283" y="9477"/>
                    <a:pt x="17495" y="5002"/>
                  </a:cubicBezTo>
                  <a:cubicBezTo>
                    <a:pt x="18707" y="527"/>
                    <a:pt x="20712" y="6725"/>
                    <a:pt x="21599" y="5002"/>
                  </a:cubicBezTo>
                  <a:cubicBezTo>
                    <a:pt x="21594" y="7606"/>
                    <a:pt x="21596" y="8873"/>
                    <a:pt x="21599" y="10840"/>
                  </a:cubicBezTo>
                  <a:cubicBezTo>
                    <a:pt x="20494" y="12409"/>
                    <a:pt x="17833" y="7370"/>
                    <a:pt x="16847" y="10840"/>
                  </a:cubicBezTo>
                  <a:cubicBezTo>
                    <a:pt x="15862" y="14310"/>
                    <a:pt x="14183" y="2142"/>
                    <a:pt x="12096" y="10840"/>
                  </a:cubicBezTo>
                  <a:cubicBezTo>
                    <a:pt x="10009" y="19539"/>
                    <a:pt x="9731" y="11510"/>
                    <a:pt x="7776" y="10840"/>
                  </a:cubicBezTo>
                  <a:cubicBezTo>
                    <a:pt x="5821" y="10171"/>
                    <a:pt x="3723" y="17019"/>
                    <a:pt x="0" y="10840"/>
                  </a:cubicBezTo>
                  <a:cubicBezTo>
                    <a:pt x="0" y="8987"/>
                    <a:pt x="-1" y="7074"/>
                    <a:pt x="0" y="5002"/>
                  </a:cubicBezTo>
                  <a:close/>
                </a:path>
              </a:pathLst>
            </a:custGeom>
            <a:noFill/>
            <a:ln w="381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4" name="Content Placeholder 2"/>
          <p:cNvSpPr txBox="1"/>
          <p:nvPr>
            <p:ph type="body" sz="quarter" idx="1"/>
          </p:nvPr>
        </p:nvSpPr>
        <p:spPr>
          <a:xfrm>
            <a:off x="630936" y="2807207"/>
            <a:ext cx="3429001" cy="34107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178"/>
            </a:pPr>
            <a:r>
              <a:t>Output processed by Python, mathplotlib to form graph showing variation in performance</a:t>
            </a:r>
          </a:p>
          <a:p>
            <a:pPr marL="226313" indent="-226313" defTabSz="905255">
              <a:spcBef>
                <a:spcPts val="900"/>
              </a:spcBef>
              <a:defRPr sz="2178"/>
            </a:pPr>
            <a:r>
              <a:t>Model: score of 4 for Gold, 2 for Silver and 1 for Bronze</a:t>
            </a:r>
          </a:p>
          <a:p>
            <a:pPr marL="226313" indent="-226313" defTabSz="905255">
              <a:spcBef>
                <a:spcPts val="900"/>
              </a:spcBef>
              <a:defRPr sz="2178"/>
            </a:pPr>
            <a:r>
              <a:t>Language interoperation achieved by JSON intermediate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4296" y="840105"/>
            <a:ext cx="6903720" cy="5177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Title 1"/>
          <p:cNvSpPr txBox="1"/>
          <p:nvPr>
            <p:ph type="title"/>
          </p:nvPr>
        </p:nvSpPr>
        <p:spPr>
          <a:xfrm>
            <a:off x="630936" y="639519"/>
            <a:ext cx="3429001" cy="1719073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pPr/>
            <a:r>
              <a:t>Analysis of countries performance relative to number of athletes sent</a:t>
            </a:r>
          </a:p>
        </p:txBody>
      </p:sp>
      <p:grpSp>
        <p:nvGrpSpPr>
          <p:cNvPr id="141" name="sketch line"/>
          <p:cNvGrpSpPr/>
          <p:nvPr/>
        </p:nvGrpSpPr>
        <p:grpSpPr>
          <a:xfrm>
            <a:off x="643176" y="2558087"/>
            <a:ext cx="3255323" cy="46547"/>
            <a:chOff x="0" y="0"/>
            <a:chExt cx="3255321" cy="46546"/>
          </a:xfrm>
        </p:grpSpPr>
        <p:sp>
          <p:nvSpPr>
            <p:cNvPr id="139" name="Shape"/>
            <p:cNvSpPr/>
            <p:nvPr/>
          </p:nvSpPr>
          <p:spPr>
            <a:xfrm>
              <a:off x="101" y="4767"/>
              <a:ext cx="3255221" cy="39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3423" fill="norm" stroke="1" extrusionOk="0">
                  <a:moveTo>
                    <a:pt x="0" y="3696"/>
                  </a:moveTo>
                  <a:cubicBezTo>
                    <a:pt x="1937" y="10284"/>
                    <a:pt x="2410" y="6601"/>
                    <a:pt x="4104" y="3696"/>
                  </a:cubicBezTo>
                  <a:cubicBezTo>
                    <a:pt x="5798" y="791"/>
                    <a:pt x="6001" y="-2918"/>
                    <a:pt x="7775" y="3696"/>
                  </a:cubicBezTo>
                  <a:cubicBezTo>
                    <a:pt x="9549" y="10310"/>
                    <a:pt x="11574" y="7016"/>
                    <a:pt x="12527" y="3696"/>
                  </a:cubicBezTo>
                  <a:cubicBezTo>
                    <a:pt x="13479" y="376"/>
                    <a:pt x="15568" y="10898"/>
                    <a:pt x="16630" y="3696"/>
                  </a:cubicBezTo>
                  <a:cubicBezTo>
                    <a:pt x="17692" y="-3506"/>
                    <a:pt x="19840" y="14009"/>
                    <a:pt x="21597" y="3696"/>
                  </a:cubicBezTo>
                  <a:cubicBezTo>
                    <a:pt x="21596" y="5220"/>
                    <a:pt x="21600" y="6908"/>
                    <a:pt x="21597" y="9897"/>
                  </a:cubicBezTo>
                  <a:cubicBezTo>
                    <a:pt x="20706" y="9355"/>
                    <a:pt x="18310" y="18094"/>
                    <a:pt x="17278" y="9897"/>
                  </a:cubicBezTo>
                  <a:cubicBezTo>
                    <a:pt x="16246" y="1700"/>
                    <a:pt x="14493" y="10342"/>
                    <a:pt x="12527" y="9897"/>
                  </a:cubicBezTo>
                  <a:cubicBezTo>
                    <a:pt x="10560" y="9453"/>
                    <a:pt x="10277" y="6026"/>
                    <a:pt x="8855" y="9897"/>
                  </a:cubicBezTo>
                  <a:cubicBezTo>
                    <a:pt x="7433" y="13769"/>
                    <a:pt x="6609" y="6972"/>
                    <a:pt x="4535" y="9897"/>
                  </a:cubicBezTo>
                  <a:cubicBezTo>
                    <a:pt x="2462" y="12822"/>
                    <a:pt x="1318" y="9178"/>
                    <a:pt x="0" y="9897"/>
                  </a:cubicBezTo>
                  <a:cubicBezTo>
                    <a:pt x="6" y="6943"/>
                    <a:pt x="2" y="6036"/>
                    <a:pt x="0" y="369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" name="Shape"/>
            <p:cNvSpPr/>
            <p:nvPr/>
          </p:nvSpPr>
          <p:spPr>
            <a:xfrm>
              <a:off x="0" y="0"/>
              <a:ext cx="3255197" cy="46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14860" fill="norm" stroke="1" extrusionOk="0">
                  <a:moveTo>
                    <a:pt x="0" y="5002"/>
                  </a:moveTo>
                  <a:cubicBezTo>
                    <a:pt x="1594" y="-2061"/>
                    <a:pt x="3066" y="-1263"/>
                    <a:pt x="4104" y="5002"/>
                  </a:cubicBezTo>
                  <a:cubicBezTo>
                    <a:pt x="5142" y="11267"/>
                    <a:pt x="6468" y="5652"/>
                    <a:pt x="8424" y="5002"/>
                  </a:cubicBezTo>
                  <a:cubicBezTo>
                    <a:pt x="10380" y="4352"/>
                    <a:pt x="11503" y="8398"/>
                    <a:pt x="12960" y="5002"/>
                  </a:cubicBezTo>
                  <a:cubicBezTo>
                    <a:pt x="14416" y="1605"/>
                    <a:pt x="16283" y="9477"/>
                    <a:pt x="17495" y="5002"/>
                  </a:cubicBezTo>
                  <a:cubicBezTo>
                    <a:pt x="18707" y="527"/>
                    <a:pt x="20712" y="6725"/>
                    <a:pt x="21599" y="5002"/>
                  </a:cubicBezTo>
                  <a:cubicBezTo>
                    <a:pt x="21594" y="7606"/>
                    <a:pt x="21596" y="8873"/>
                    <a:pt x="21599" y="10840"/>
                  </a:cubicBezTo>
                  <a:cubicBezTo>
                    <a:pt x="20494" y="12409"/>
                    <a:pt x="17833" y="7370"/>
                    <a:pt x="16847" y="10840"/>
                  </a:cubicBezTo>
                  <a:cubicBezTo>
                    <a:pt x="15862" y="14310"/>
                    <a:pt x="14183" y="2142"/>
                    <a:pt x="12096" y="10840"/>
                  </a:cubicBezTo>
                  <a:cubicBezTo>
                    <a:pt x="10009" y="19539"/>
                    <a:pt x="9731" y="11510"/>
                    <a:pt x="7776" y="10840"/>
                  </a:cubicBezTo>
                  <a:cubicBezTo>
                    <a:pt x="5821" y="10171"/>
                    <a:pt x="3723" y="17019"/>
                    <a:pt x="0" y="10840"/>
                  </a:cubicBezTo>
                  <a:cubicBezTo>
                    <a:pt x="0" y="8987"/>
                    <a:pt x="-1" y="7074"/>
                    <a:pt x="0" y="5002"/>
                  </a:cubicBezTo>
                  <a:close/>
                </a:path>
              </a:pathLst>
            </a:custGeom>
            <a:noFill/>
            <a:ln w="381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2" name="Content Placeholder 2"/>
          <p:cNvSpPr txBox="1"/>
          <p:nvPr>
            <p:ph type="body" sz="quarter" idx="1"/>
          </p:nvPr>
        </p:nvSpPr>
        <p:spPr>
          <a:xfrm>
            <a:off x="630936" y="2807207"/>
            <a:ext cx="3429001" cy="341071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Compares performance against number of athletes sent.</a:t>
            </a:r>
          </a:p>
        </p:txBody>
      </p:sp>
      <p:pic>
        <p:nvPicPr>
          <p:cNvPr id="1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Title 1"/>
          <p:cNvSpPr txBox="1"/>
          <p:nvPr>
            <p:ph type="title"/>
          </p:nvPr>
        </p:nvSpPr>
        <p:spPr>
          <a:xfrm>
            <a:off x="630936" y="639519"/>
            <a:ext cx="3429001" cy="1719073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pPr/>
            <a:r>
              <a:t>Matlab graphing of each competitors number of medals for each game</a:t>
            </a:r>
          </a:p>
        </p:txBody>
      </p:sp>
      <p:grpSp>
        <p:nvGrpSpPr>
          <p:cNvPr id="149" name="sketch line"/>
          <p:cNvGrpSpPr/>
          <p:nvPr/>
        </p:nvGrpSpPr>
        <p:grpSpPr>
          <a:xfrm>
            <a:off x="643176" y="2558087"/>
            <a:ext cx="3255323" cy="46547"/>
            <a:chOff x="0" y="0"/>
            <a:chExt cx="3255321" cy="46546"/>
          </a:xfrm>
        </p:grpSpPr>
        <p:sp>
          <p:nvSpPr>
            <p:cNvPr id="147" name="Shape"/>
            <p:cNvSpPr/>
            <p:nvPr/>
          </p:nvSpPr>
          <p:spPr>
            <a:xfrm>
              <a:off x="101" y="4767"/>
              <a:ext cx="3255221" cy="39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3423" fill="norm" stroke="1" extrusionOk="0">
                  <a:moveTo>
                    <a:pt x="0" y="3696"/>
                  </a:moveTo>
                  <a:cubicBezTo>
                    <a:pt x="1937" y="10284"/>
                    <a:pt x="2410" y="6601"/>
                    <a:pt x="4104" y="3696"/>
                  </a:cubicBezTo>
                  <a:cubicBezTo>
                    <a:pt x="5798" y="791"/>
                    <a:pt x="6001" y="-2918"/>
                    <a:pt x="7775" y="3696"/>
                  </a:cubicBezTo>
                  <a:cubicBezTo>
                    <a:pt x="9549" y="10310"/>
                    <a:pt x="11574" y="7016"/>
                    <a:pt x="12527" y="3696"/>
                  </a:cubicBezTo>
                  <a:cubicBezTo>
                    <a:pt x="13479" y="376"/>
                    <a:pt x="15568" y="10898"/>
                    <a:pt x="16630" y="3696"/>
                  </a:cubicBezTo>
                  <a:cubicBezTo>
                    <a:pt x="17692" y="-3506"/>
                    <a:pt x="19840" y="14009"/>
                    <a:pt x="21597" y="3696"/>
                  </a:cubicBezTo>
                  <a:cubicBezTo>
                    <a:pt x="21596" y="5220"/>
                    <a:pt x="21600" y="6908"/>
                    <a:pt x="21597" y="9897"/>
                  </a:cubicBezTo>
                  <a:cubicBezTo>
                    <a:pt x="20706" y="9355"/>
                    <a:pt x="18310" y="18094"/>
                    <a:pt x="17278" y="9897"/>
                  </a:cubicBezTo>
                  <a:cubicBezTo>
                    <a:pt x="16246" y="1700"/>
                    <a:pt x="14493" y="10342"/>
                    <a:pt x="12527" y="9897"/>
                  </a:cubicBezTo>
                  <a:cubicBezTo>
                    <a:pt x="10560" y="9453"/>
                    <a:pt x="10277" y="6026"/>
                    <a:pt x="8855" y="9897"/>
                  </a:cubicBezTo>
                  <a:cubicBezTo>
                    <a:pt x="7433" y="13769"/>
                    <a:pt x="6609" y="6972"/>
                    <a:pt x="4535" y="9897"/>
                  </a:cubicBezTo>
                  <a:cubicBezTo>
                    <a:pt x="2462" y="12822"/>
                    <a:pt x="1318" y="9178"/>
                    <a:pt x="0" y="9897"/>
                  </a:cubicBezTo>
                  <a:cubicBezTo>
                    <a:pt x="6" y="6943"/>
                    <a:pt x="2" y="6036"/>
                    <a:pt x="0" y="369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Shape"/>
            <p:cNvSpPr/>
            <p:nvPr/>
          </p:nvSpPr>
          <p:spPr>
            <a:xfrm>
              <a:off x="0" y="0"/>
              <a:ext cx="3255197" cy="46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14860" fill="norm" stroke="1" extrusionOk="0">
                  <a:moveTo>
                    <a:pt x="0" y="5002"/>
                  </a:moveTo>
                  <a:cubicBezTo>
                    <a:pt x="1594" y="-2061"/>
                    <a:pt x="3066" y="-1263"/>
                    <a:pt x="4104" y="5002"/>
                  </a:cubicBezTo>
                  <a:cubicBezTo>
                    <a:pt x="5142" y="11267"/>
                    <a:pt x="6468" y="5652"/>
                    <a:pt x="8424" y="5002"/>
                  </a:cubicBezTo>
                  <a:cubicBezTo>
                    <a:pt x="10380" y="4352"/>
                    <a:pt x="11503" y="8398"/>
                    <a:pt x="12960" y="5002"/>
                  </a:cubicBezTo>
                  <a:cubicBezTo>
                    <a:pt x="14416" y="1605"/>
                    <a:pt x="16283" y="9477"/>
                    <a:pt x="17495" y="5002"/>
                  </a:cubicBezTo>
                  <a:cubicBezTo>
                    <a:pt x="18707" y="527"/>
                    <a:pt x="20712" y="6725"/>
                    <a:pt x="21599" y="5002"/>
                  </a:cubicBezTo>
                  <a:cubicBezTo>
                    <a:pt x="21594" y="7606"/>
                    <a:pt x="21596" y="8873"/>
                    <a:pt x="21599" y="10840"/>
                  </a:cubicBezTo>
                  <a:cubicBezTo>
                    <a:pt x="20494" y="12409"/>
                    <a:pt x="17833" y="7370"/>
                    <a:pt x="16847" y="10840"/>
                  </a:cubicBezTo>
                  <a:cubicBezTo>
                    <a:pt x="15862" y="14310"/>
                    <a:pt x="14183" y="2142"/>
                    <a:pt x="12096" y="10840"/>
                  </a:cubicBezTo>
                  <a:cubicBezTo>
                    <a:pt x="10009" y="19539"/>
                    <a:pt x="9731" y="11510"/>
                    <a:pt x="7776" y="10840"/>
                  </a:cubicBezTo>
                  <a:cubicBezTo>
                    <a:pt x="5821" y="10171"/>
                    <a:pt x="3723" y="17019"/>
                    <a:pt x="0" y="10840"/>
                  </a:cubicBezTo>
                  <a:cubicBezTo>
                    <a:pt x="0" y="8987"/>
                    <a:pt x="-1" y="7074"/>
                    <a:pt x="0" y="5002"/>
                  </a:cubicBezTo>
                  <a:close/>
                </a:path>
              </a:pathLst>
            </a:custGeom>
            <a:noFill/>
            <a:ln w="381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0" name="Content Placeholder 2"/>
          <p:cNvSpPr txBox="1"/>
          <p:nvPr>
            <p:ph type="body" sz="quarter" idx="1"/>
          </p:nvPr>
        </p:nvSpPr>
        <p:spPr>
          <a:xfrm>
            <a:off x="630936" y="2807207"/>
            <a:ext cx="3429001" cy="341071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Matlabgraph.m</a:t>
            </a:r>
          </a:p>
        </p:txBody>
      </p:sp>
      <p:pic>
        <p:nvPicPr>
          <p:cNvPr id="15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4296" y="762438"/>
            <a:ext cx="6903720" cy="5333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Rectangle 62"/>
          <p:cNvSpPr/>
          <p:nvPr/>
        </p:nvSpPr>
        <p:spPr>
          <a:xfrm rot="5400000">
            <a:off x="3754551" y="-3757381"/>
            <a:ext cx="4682894" cy="1219200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标题 1"/>
          <p:cNvSpPr txBox="1"/>
          <p:nvPr>
            <p:ph type="title"/>
          </p:nvPr>
        </p:nvSpPr>
        <p:spPr>
          <a:xfrm>
            <a:off x="1174865" y="1122363"/>
            <a:ext cx="9842270" cy="2751368"/>
          </a:xfrm>
          <a:prstGeom prst="rect">
            <a:avLst/>
          </a:prstGeom>
        </p:spPr>
        <p:txBody>
          <a:bodyPr anchor="b"/>
          <a:lstStyle/>
          <a:p>
            <a:pPr algn="ctr">
              <a:defRPr sz="8000"/>
            </a:pPr>
            <a:r>
              <a:t>End</a:t>
            </a:r>
            <a:br/>
            <a:r>
              <a:t>Q&amp;A</a:t>
            </a:r>
          </a:p>
        </p:txBody>
      </p:sp>
      <p:grpSp>
        <p:nvGrpSpPr>
          <p:cNvPr id="176" name="Group 10"/>
          <p:cNvGrpSpPr/>
          <p:nvPr/>
        </p:nvGrpSpPr>
        <p:grpSpPr>
          <a:xfrm>
            <a:off x="5422391" y="64008"/>
            <a:ext cx="1178967" cy="232965"/>
            <a:chOff x="0" y="0"/>
            <a:chExt cx="1178966" cy="232964"/>
          </a:xfrm>
        </p:grpSpPr>
        <p:sp>
          <p:nvSpPr>
            <p:cNvPr id="156" name="Rectangle 64"/>
            <p:cNvSpPr/>
            <p:nvPr/>
          </p:nvSpPr>
          <p:spPr>
            <a:xfrm>
              <a:off x="499821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" name="Rectangle 66"/>
            <p:cNvSpPr/>
            <p:nvPr/>
          </p:nvSpPr>
          <p:spPr>
            <a:xfrm>
              <a:off x="499821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" name="Rectangle 64"/>
            <p:cNvSpPr/>
            <p:nvPr/>
          </p:nvSpPr>
          <p:spPr>
            <a:xfrm>
              <a:off x="374866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Rectangle 66"/>
            <p:cNvSpPr/>
            <p:nvPr/>
          </p:nvSpPr>
          <p:spPr>
            <a:xfrm>
              <a:off x="374866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" name="Rectangle 64"/>
            <p:cNvSpPr/>
            <p:nvPr/>
          </p:nvSpPr>
          <p:spPr>
            <a:xfrm>
              <a:off x="249911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Rectangle 66"/>
            <p:cNvSpPr/>
            <p:nvPr/>
          </p:nvSpPr>
          <p:spPr>
            <a:xfrm>
              <a:off x="249911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Rectangle 64"/>
            <p:cNvSpPr/>
            <p:nvPr/>
          </p:nvSpPr>
          <p:spPr>
            <a:xfrm>
              <a:off x="124955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Rectangle 66"/>
            <p:cNvSpPr/>
            <p:nvPr/>
          </p:nvSpPr>
          <p:spPr>
            <a:xfrm>
              <a:off x="124955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" name="Rectangle 64"/>
            <p:cNvSpPr/>
            <p:nvPr/>
          </p:nvSpPr>
          <p:spPr>
            <a:xfrm>
              <a:off x="0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Rectangle 66"/>
            <p:cNvSpPr/>
            <p:nvPr/>
          </p:nvSpPr>
          <p:spPr>
            <a:xfrm>
              <a:off x="0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Rectangle 64"/>
            <p:cNvSpPr/>
            <p:nvPr/>
          </p:nvSpPr>
          <p:spPr>
            <a:xfrm>
              <a:off x="1124598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Rectangle 66"/>
            <p:cNvSpPr/>
            <p:nvPr/>
          </p:nvSpPr>
          <p:spPr>
            <a:xfrm>
              <a:off x="1124598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Rectangle 64"/>
            <p:cNvSpPr/>
            <p:nvPr/>
          </p:nvSpPr>
          <p:spPr>
            <a:xfrm>
              <a:off x="999643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Rectangle 66"/>
            <p:cNvSpPr/>
            <p:nvPr/>
          </p:nvSpPr>
          <p:spPr>
            <a:xfrm>
              <a:off x="999643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Rectangle 64"/>
            <p:cNvSpPr/>
            <p:nvPr/>
          </p:nvSpPr>
          <p:spPr>
            <a:xfrm>
              <a:off x="874688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Rectangle 66"/>
            <p:cNvSpPr/>
            <p:nvPr/>
          </p:nvSpPr>
          <p:spPr>
            <a:xfrm>
              <a:off x="874688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Rectangle 64"/>
            <p:cNvSpPr/>
            <p:nvPr/>
          </p:nvSpPr>
          <p:spPr>
            <a:xfrm>
              <a:off x="749732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Rectangle 66"/>
            <p:cNvSpPr/>
            <p:nvPr/>
          </p:nvSpPr>
          <p:spPr>
            <a:xfrm>
              <a:off x="749732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Rectangle 64"/>
            <p:cNvSpPr/>
            <p:nvPr/>
          </p:nvSpPr>
          <p:spPr>
            <a:xfrm>
              <a:off x="624777" y="0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Rectangle 66"/>
            <p:cNvSpPr/>
            <p:nvPr/>
          </p:nvSpPr>
          <p:spPr>
            <a:xfrm>
              <a:off x="624777" y="173736"/>
              <a:ext cx="54369" cy="5922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7" name="Rectangle 32"/>
          <p:cNvSpPr/>
          <p:nvPr/>
        </p:nvSpPr>
        <p:spPr>
          <a:xfrm flipH="1">
            <a:off x="-1" y="6501384"/>
            <a:ext cx="12192000" cy="356617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