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  <p:sldMasterId id="2147484326" r:id="rId2"/>
    <p:sldMasterId id="2147483687" r:id="rId3"/>
    <p:sldMasterId id="2147483753" r:id="rId4"/>
    <p:sldMasterId id="2147483767" r:id="rId5"/>
    <p:sldMasterId id="2147483776" r:id="rId6"/>
    <p:sldMasterId id="2147483785" r:id="rId7"/>
  </p:sldMasterIdLst>
  <p:notesMasterIdLst>
    <p:notesMasterId r:id="rId75"/>
  </p:notesMasterIdLst>
  <p:handoutMasterIdLst>
    <p:handoutMasterId r:id="rId76"/>
  </p:handoutMasterIdLst>
  <p:sldIdLst>
    <p:sldId id="256" r:id="rId8"/>
    <p:sldId id="345" r:id="rId9"/>
    <p:sldId id="407" r:id="rId10"/>
    <p:sldId id="408" r:id="rId11"/>
    <p:sldId id="409" r:id="rId12"/>
    <p:sldId id="257" r:id="rId13"/>
    <p:sldId id="344" r:id="rId14"/>
    <p:sldId id="357" r:id="rId15"/>
    <p:sldId id="363" r:id="rId16"/>
    <p:sldId id="406" r:id="rId17"/>
    <p:sldId id="410" r:id="rId18"/>
    <p:sldId id="412" r:id="rId19"/>
    <p:sldId id="411" r:id="rId20"/>
    <p:sldId id="413" r:id="rId21"/>
    <p:sldId id="414" r:id="rId22"/>
    <p:sldId id="415" r:id="rId23"/>
    <p:sldId id="416" r:id="rId24"/>
    <p:sldId id="417" r:id="rId25"/>
    <p:sldId id="418" r:id="rId26"/>
    <p:sldId id="341" r:id="rId27"/>
    <p:sldId id="342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27" r:id="rId36"/>
    <p:sldId id="426" r:id="rId37"/>
    <p:sldId id="428" r:id="rId38"/>
    <p:sldId id="429" r:id="rId39"/>
    <p:sldId id="430" r:id="rId40"/>
    <p:sldId id="431" r:id="rId41"/>
    <p:sldId id="432" r:id="rId42"/>
    <p:sldId id="440" r:id="rId43"/>
    <p:sldId id="433" r:id="rId44"/>
    <p:sldId id="434" r:id="rId45"/>
    <p:sldId id="435" r:id="rId46"/>
    <p:sldId id="438" r:id="rId47"/>
    <p:sldId id="436" r:id="rId48"/>
    <p:sldId id="437" r:id="rId49"/>
    <p:sldId id="439" r:id="rId50"/>
    <p:sldId id="444" r:id="rId51"/>
    <p:sldId id="442" r:id="rId52"/>
    <p:sldId id="443" r:id="rId53"/>
    <p:sldId id="445" r:id="rId54"/>
    <p:sldId id="446" r:id="rId55"/>
    <p:sldId id="447" r:id="rId56"/>
    <p:sldId id="448" r:id="rId57"/>
    <p:sldId id="449" r:id="rId58"/>
    <p:sldId id="450" r:id="rId59"/>
    <p:sldId id="451" r:id="rId60"/>
    <p:sldId id="452" r:id="rId61"/>
    <p:sldId id="453" r:id="rId62"/>
    <p:sldId id="454" r:id="rId63"/>
    <p:sldId id="456" r:id="rId64"/>
    <p:sldId id="455" r:id="rId65"/>
    <p:sldId id="457" r:id="rId66"/>
    <p:sldId id="458" r:id="rId67"/>
    <p:sldId id="459" r:id="rId68"/>
    <p:sldId id="464" r:id="rId69"/>
    <p:sldId id="460" r:id="rId70"/>
    <p:sldId id="461" r:id="rId71"/>
    <p:sldId id="462" r:id="rId72"/>
    <p:sldId id="463" r:id="rId73"/>
    <p:sldId id="335" r:id="rId74"/>
  </p:sldIdLst>
  <p:sldSz cx="12192000" cy="6858000"/>
  <p:notesSz cx="6799263" cy="99298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200C"/>
    <a:srgbClr val="70AD47"/>
    <a:srgbClr val="CBE3F8"/>
    <a:srgbClr val="ED7D31"/>
    <a:srgbClr val="A5A5A5"/>
    <a:srgbClr val="FFC000"/>
    <a:srgbClr val="5B9BD5"/>
    <a:srgbClr val="4472C4"/>
    <a:srgbClr val="FF0000"/>
    <a:srgbClr val="00A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80656"/>
  </p:normalViewPr>
  <p:slideViewPr>
    <p:cSldViewPr snapToGrid="0">
      <p:cViewPr varScale="1">
        <p:scale>
          <a:sx n="166" d="100"/>
          <a:sy n="166" d="100"/>
        </p:scale>
        <p:origin x="8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EE899-9736-44A3-9F2B-27E1DCD48618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6427B-86B8-4A2A-97C1-95002D02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450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911F5-E2DF-4227-9C85-3EE5EB1EDB9D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40363" cy="3910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275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D9DBD-C68B-4F76-A39E-E25F4901BF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871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ParcourSup</a:t>
            </a:r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bilan 2018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Anne-Sophie Barthez, conseillère formations, cabinet de Frédéric Vidal, Ministre de l’ESRI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Serge Richard 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ParcouSup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Quelques chiffres :</a:t>
            </a:r>
          </a:p>
          <a:p>
            <a:r>
              <a:rPr lang="fr-FR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13000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formations sur le Portail !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39900 nouveaux bacheliers en 2018, +6000 places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35000 l’année prochaine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+ 21% de boursiers, +28% dans les CPGE, 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19% Bac Techno admis en IUT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encore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trés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peu de Bac Pro accèdent aux études sup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chaque candidat a pu avoir au moins 3 propositions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D9DBD-C68B-4F76-A39E-E25F4901BF2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453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Dossier CTI : visite Anne-Marie Joly  VP</a:t>
            </a:r>
          </a:p>
          <a:p>
            <a:endParaRPr lang="fr-FR" dirty="0" smtClean="0"/>
          </a:p>
          <a:p>
            <a:r>
              <a:rPr lang="fr-FR" dirty="0" smtClean="0"/>
              <a:t>Qualité : GED </a:t>
            </a:r>
          </a:p>
          <a:p>
            <a:endParaRPr lang="fr-FR" dirty="0" smtClean="0"/>
          </a:p>
          <a:p>
            <a:r>
              <a:rPr lang="fr-FR" dirty="0" smtClean="0"/>
              <a:t>Travail en cours : Comité Stratégique 	Stage 4A, Mobilité, </a:t>
            </a:r>
            <a:r>
              <a:rPr lang="fr-FR" dirty="0" err="1" smtClean="0"/>
              <a:t>prog</a:t>
            </a:r>
            <a:r>
              <a:rPr lang="fr-FR" dirty="0" smtClean="0"/>
              <a:t> </a:t>
            </a:r>
            <a:r>
              <a:rPr lang="fr-FR" dirty="0" err="1" smtClean="0"/>
              <a:t>Polytech</a:t>
            </a:r>
            <a:r>
              <a:rPr lang="fr-FR" dirty="0" smtClean="0"/>
              <a:t> 5A</a:t>
            </a:r>
          </a:p>
          <a:p>
            <a:r>
              <a:rPr lang="fr-FR" dirty="0" smtClean="0"/>
              <a:t>Fiches de postes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D9DBD-C68B-4F76-A39E-E25F4901BF2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367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Accord du directeur pour une ouverture via les cartes professionnelles aux E/C et enseignants le matin à partir de 7h – maintien des horaires de fermeture à 22h le soir et 13h le samedi : pas de BIATSS en soutien.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D9DBD-C68B-4F76-A39E-E25F4901BF2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08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143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3213" y="3430850"/>
            <a:ext cx="3595687" cy="269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23429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388" y="3440113"/>
            <a:ext cx="3589337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7625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3445" y="3449638"/>
            <a:ext cx="3594272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43864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9563" y="3449638"/>
            <a:ext cx="3582987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1289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5913" y="3440471"/>
            <a:ext cx="3589337" cy="269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6915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87850" y="2514600"/>
            <a:ext cx="3416300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6534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867834"/>
            <a:ext cx="9144000" cy="38996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1378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47221"/>
          </a:xfrm>
        </p:spPr>
        <p:txBody>
          <a:bodyPr/>
          <a:lstStyle>
            <a:lvl1pPr algn="ctr">
              <a:defRPr sz="6000" baseline="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1857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905" r="19566" b="35597"/>
          <a:stretch>
            <a:fillRect/>
          </a:stretch>
        </p:blipFill>
        <p:spPr bwMode="auto">
          <a:xfrm>
            <a:off x="303213" y="3441700"/>
            <a:ext cx="3587750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59063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515600" cy="810155"/>
          </a:xfrm>
        </p:spPr>
        <p:txBody>
          <a:bodyPr/>
          <a:lstStyle>
            <a:lvl1pPr>
              <a:defRPr>
                <a:latin typeface="Eurostile-Medium" panose="020B0600000000000000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1601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2000"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8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/>
            </a:lvl1pPr>
            <a:lvl2pPr marL="800100" indent="-342900">
              <a:buSzPct val="100000"/>
              <a:buFont typeface="Wingdings" panose="05000000000000000000" pitchFamily="2" charset="2"/>
              <a:buChar char="§"/>
              <a:defRPr sz="2000"/>
            </a:lvl2pPr>
            <a:lvl3pPr marL="1371600" indent="-457200">
              <a:buSzPct val="100000"/>
              <a:buFont typeface="Wingdings" panose="05000000000000000000" pitchFamily="2" charset="2"/>
              <a:buChar char="§"/>
              <a:defRPr sz="18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399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806824"/>
            <a:ext cx="10515600" cy="883864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3"/>
          </p:nvPr>
        </p:nvSpPr>
        <p:spPr>
          <a:xfrm>
            <a:off x="839788" y="2505075"/>
            <a:ext cx="5157787" cy="367188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4"/>
          </p:nvPr>
        </p:nvSpPr>
        <p:spPr>
          <a:xfrm>
            <a:off x="6172200" y="2505075"/>
            <a:ext cx="5171281" cy="367188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2567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02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3"/>
          </p:nvPr>
        </p:nvSpPr>
        <p:spPr>
          <a:xfrm>
            <a:off x="5181600" y="1690688"/>
            <a:ext cx="6172200" cy="4170361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7"/>
          </p:nvPr>
        </p:nvSpPr>
        <p:spPr>
          <a:xfrm>
            <a:off x="839787" y="1690689"/>
            <a:ext cx="3932237" cy="4170362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000"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1800"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6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4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839788" y="806824"/>
            <a:ext cx="10515600" cy="883864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4427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9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4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4976"/>
            </a:gs>
            <a:gs pos="100000">
              <a:srgbClr val="009C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Modifiez les styles du texte du masque</a:t>
            </a:r>
          </a:p>
          <a:p>
            <a:pPr lvl="1"/>
            <a:r>
              <a:rPr lang="fr-FR" altLang="fr-FR" dirty="0" smtClean="0"/>
              <a:t>Deuxième niveau</a:t>
            </a:r>
          </a:p>
          <a:p>
            <a:pPr lvl="2"/>
            <a:r>
              <a:rPr lang="fr-FR" altLang="fr-FR" dirty="0" smtClean="0"/>
              <a:t>Troisième niveau</a:t>
            </a:r>
          </a:p>
          <a:p>
            <a:pPr lvl="3"/>
            <a:r>
              <a:rPr lang="fr-FR" altLang="fr-FR" dirty="0" smtClean="0"/>
              <a:t>Quatrième niveau</a:t>
            </a:r>
          </a:p>
          <a:p>
            <a:pPr lvl="4"/>
            <a:r>
              <a:rPr lang="fr-FR" altLang="fr-FR" dirty="0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6DC7131-4087-43C8-83F2-164B057204A7}" type="datetimeFigureOut">
              <a:rPr lang="fr-FR"/>
              <a:pPr>
                <a:defRPr/>
              </a:pPr>
              <a:t>26/10/2022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fr-FR"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DD9C35A-3D97-4168-BE54-0A5885683A35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032" name="Image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191077"/>
            <a:ext cx="2001837" cy="62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Image 1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6242263"/>
            <a:ext cx="1439862" cy="55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Image 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Image 1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66301" y="6272213"/>
            <a:ext cx="108384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404" r:id="rId2"/>
    <p:sldLayoutId id="2147484405" r:id="rId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Eurostile-Medium" panose="020B0600000000000000" pitchFamily="34" charset="0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6108"/>
            <a:ext cx="12192001" cy="676656"/>
          </a:xfrm>
          <a:prstGeom prst="rect">
            <a:avLst/>
          </a:prstGeom>
        </p:spPr>
      </p:pic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Modifiez les styles du texte du masque</a:t>
            </a:r>
          </a:p>
          <a:p>
            <a:pPr lvl="1"/>
            <a:r>
              <a:rPr lang="fr-FR" altLang="fr-FR" dirty="0" smtClean="0"/>
              <a:t>Deuxième niveau</a:t>
            </a:r>
          </a:p>
          <a:p>
            <a:pPr lvl="2"/>
            <a:r>
              <a:rPr lang="fr-FR" altLang="fr-FR" dirty="0" smtClean="0"/>
              <a:t>Troisième niveau</a:t>
            </a:r>
          </a:p>
          <a:p>
            <a:pPr lvl="3"/>
            <a:r>
              <a:rPr lang="fr-FR" altLang="fr-FR" dirty="0" smtClean="0"/>
              <a:t>Quatrième niveau</a:t>
            </a:r>
          </a:p>
          <a:p>
            <a:pPr lvl="4"/>
            <a:r>
              <a:rPr lang="fr-FR" altLang="fr-FR" dirty="0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49FB6DC-21C8-476D-8659-7E69F830C81E}" type="datetimeFigureOut">
              <a:rPr lang="fr-FR"/>
              <a:pPr>
                <a:defRPr/>
              </a:pPr>
              <a:t>26/10/2022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1E0AF8-1DFD-45C4-95D7-2014B32C7BE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2056" name="Image 1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188659"/>
            <a:ext cx="2001837" cy="62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Image 15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6242263"/>
            <a:ext cx="1439862" cy="55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Image 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497F5DB-0FDD-46D5-B490-BE4061BE79CB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2061" name="Image 11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66301" y="6272213"/>
            <a:ext cx="108384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06" r:id="rId1"/>
    <p:sldLayoutId id="2147484410" r:id="rId2"/>
    <p:sldLayoutId id="2147484411" r:id="rId3"/>
    <p:sldLayoutId id="2147484412" r:id="rId4"/>
    <p:sldLayoutId id="2147484414" r:id="rId5"/>
    <p:sldLayoutId id="2147484416" r:id="rId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Eurostile-Medium" panose="020B0600000000000000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6108"/>
            <a:ext cx="12192001" cy="676656"/>
          </a:xfrm>
          <a:prstGeom prst="rect">
            <a:avLst/>
          </a:prstGeom>
        </p:spPr>
      </p:pic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 style du titre</a:t>
            </a:r>
          </a:p>
        </p:txBody>
      </p:sp>
      <p:sp>
        <p:nvSpPr>
          <p:cNvPr id="307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Modifiez les styles du texte du masque</a:t>
            </a:r>
          </a:p>
          <a:p>
            <a:pPr lvl="1"/>
            <a:r>
              <a:rPr lang="fr-FR" altLang="fr-FR" dirty="0" smtClean="0"/>
              <a:t>Deuxième niveau</a:t>
            </a:r>
          </a:p>
          <a:p>
            <a:pPr lvl="2"/>
            <a:r>
              <a:rPr lang="fr-FR" altLang="fr-FR" dirty="0" smtClean="0"/>
              <a:t>Troisième niveau</a:t>
            </a:r>
          </a:p>
          <a:p>
            <a:pPr lvl="3"/>
            <a:r>
              <a:rPr lang="fr-FR" altLang="fr-FR" dirty="0" smtClean="0"/>
              <a:t>Quatrième niveau</a:t>
            </a:r>
          </a:p>
          <a:p>
            <a:pPr lvl="4"/>
            <a:r>
              <a:rPr lang="fr-FR" altLang="fr-FR" dirty="0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8E19955-955C-4E5D-B74B-D84AD79798F0}" type="datetimeFigureOut">
              <a:rPr lang="fr-FR"/>
              <a:pPr>
                <a:defRPr/>
              </a:pPr>
              <a:t>26/10/2022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176763D-DB16-45F3-8E24-8E27816120D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3081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188659"/>
            <a:ext cx="2001837" cy="62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Image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6242263"/>
            <a:ext cx="1439862" cy="55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Image 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648DD95A-1342-454C-8A35-5C821A6DC5F6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3085" name="Image 1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66301" y="6272213"/>
            <a:ext cx="108384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19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Eurostile-Medium" panose="020B0600000000000000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1344"/>
            <a:ext cx="12192001" cy="676656"/>
          </a:xfrm>
          <a:prstGeom prst="rect">
            <a:avLst/>
          </a:prstGeom>
        </p:spPr>
      </p:pic>
      <p:sp>
        <p:nvSpPr>
          <p:cNvPr id="409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 style du titre</a:t>
            </a:r>
          </a:p>
        </p:txBody>
      </p:sp>
      <p:sp>
        <p:nvSpPr>
          <p:cNvPr id="409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Modifiez les styles du texte du masque</a:t>
            </a:r>
          </a:p>
          <a:p>
            <a:pPr lvl="1"/>
            <a:r>
              <a:rPr lang="fr-FR" altLang="fr-FR" dirty="0" smtClean="0"/>
              <a:t>Deuxième niveau</a:t>
            </a:r>
          </a:p>
          <a:p>
            <a:pPr lvl="2"/>
            <a:r>
              <a:rPr lang="fr-FR" altLang="fr-FR" dirty="0" smtClean="0"/>
              <a:t>Troisième niveau</a:t>
            </a:r>
          </a:p>
          <a:p>
            <a:pPr lvl="3"/>
            <a:r>
              <a:rPr lang="fr-FR" altLang="fr-FR" dirty="0" smtClean="0"/>
              <a:t>Quatrième niveau</a:t>
            </a:r>
          </a:p>
          <a:p>
            <a:pPr lvl="4"/>
            <a:r>
              <a:rPr lang="fr-FR" altLang="fr-FR" dirty="0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220DB1E-EAA1-4495-B642-E8420768482A}" type="datetimeFigureOut">
              <a:rPr lang="fr-FR"/>
              <a:pPr>
                <a:defRPr/>
              </a:pPr>
              <a:t>26/10/2022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C7E03D3-B2AE-41EF-BCF1-92E7621A274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4105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188659"/>
            <a:ext cx="2001837" cy="62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Image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6242263"/>
            <a:ext cx="1439862" cy="55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Image 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EE194B2D-2120-44E1-9344-FFFB6FCB9F81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4109" name="Image 1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66301" y="6272213"/>
            <a:ext cx="108384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0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Eurostile-Medium" panose="020B0600000000000000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1344"/>
            <a:ext cx="12192001" cy="676656"/>
          </a:xfrm>
          <a:prstGeom prst="rect">
            <a:avLst/>
          </a:prstGeom>
        </p:spPr>
      </p:pic>
      <p:sp>
        <p:nvSpPr>
          <p:cNvPr id="51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 style du titre</a:t>
            </a:r>
          </a:p>
        </p:txBody>
      </p:sp>
      <p:sp>
        <p:nvSpPr>
          <p:cNvPr id="512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Modifiez les styles du texte du masque</a:t>
            </a:r>
          </a:p>
          <a:p>
            <a:pPr lvl="1"/>
            <a:r>
              <a:rPr lang="fr-FR" altLang="fr-FR" dirty="0" smtClean="0"/>
              <a:t>Deuxième niveau</a:t>
            </a:r>
          </a:p>
          <a:p>
            <a:pPr lvl="2"/>
            <a:r>
              <a:rPr lang="fr-FR" altLang="fr-FR" dirty="0" smtClean="0"/>
              <a:t>Troisième niveau</a:t>
            </a:r>
          </a:p>
          <a:p>
            <a:pPr lvl="3"/>
            <a:r>
              <a:rPr lang="fr-FR" altLang="fr-FR" dirty="0" smtClean="0"/>
              <a:t>Quatrième niveau</a:t>
            </a:r>
          </a:p>
          <a:p>
            <a:pPr lvl="4"/>
            <a:r>
              <a:rPr lang="fr-FR" altLang="fr-FR" dirty="0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086E3B-0CB6-4AAD-B40E-880EE12CA401}" type="datetimeFigureOut">
              <a:rPr lang="fr-FR"/>
              <a:pPr>
                <a:defRPr/>
              </a:pPr>
              <a:t>26/10/2022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04495E6-E863-4020-893C-14B32A4246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5129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188659"/>
            <a:ext cx="2001837" cy="62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Image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6242263"/>
            <a:ext cx="1439862" cy="55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Image 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5016EE-CB8F-4ABD-8FE7-1C482E6E9048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5133" name="Image 1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66301" y="6272213"/>
            <a:ext cx="108384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Eurostile-Medium" panose="020B0600000000000000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93486"/>
            <a:ext cx="12192000" cy="676656"/>
          </a:xfrm>
          <a:prstGeom prst="rect">
            <a:avLst/>
          </a:prstGeom>
        </p:spPr>
      </p:pic>
      <p:sp>
        <p:nvSpPr>
          <p:cNvPr id="614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 style du titre</a:t>
            </a:r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Modifiez les styles du texte du masque</a:t>
            </a:r>
          </a:p>
          <a:p>
            <a:pPr lvl="1"/>
            <a:r>
              <a:rPr lang="fr-FR" altLang="fr-FR" dirty="0" smtClean="0"/>
              <a:t>Deuxième niveau</a:t>
            </a:r>
          </a:p>
          <a:p>
            <a:pPr lvl="2"/>
            <a:r>
              <a:rPr lang="fr-FR" altLang="fr-FR" dirty="0" smtClean="0"/>
              <a:t>Troisième niveau</a:t>
            </a:r>
          </a:p>
          <a:p>
            <a:pPr lvl="3"/>
            <a:r>
              <a:rPr lang="fr-FR" altLang="fr-FR" dirty="0" smtClean="0"/>
              <a:t>Quatrième niveau</a:t>
            </a:r>
          </a:p>
          <a:p>
            <a:pPr lvl="4"/>
            <a:r>
              <a:rPr lang="fr-FR" altLang="fr-FR" dirty="0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525EE59-4417-4F59-A597-549E4EB6C689}" type="datetimeFigureOut">
              <a:rPr lang="fr-FR"/>
              <a:pPr>
                <a:defRPr/>
              </a:pPr>
              <a:t>26/10/2022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DE16276-38AD-41A9-8E88-A8B52AC0080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6153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188659"/>
            <a:ext cx="2001837" cy="62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Image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6242263"/>
            <a:ext cx="1439862" cy="55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Image 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6599A2F-33FD-41C1-8A01-730D67BE37E4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6157" name="Image 1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66301" y="6272213"/>
            <a:ext cx="108384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2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Eurostile-Medium" panose="020B0600000000000000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90870"/>
            <a:ext cx="12192000" cy="676655"/>
          </a:xfrm>
          <a:prstGeom prst="rect">
            <a:avLst/>
          </a:prstGeom>
        </p:spPr>
      </p:pic>
      <p:sp>
        <p:nvSpPr>
          <p:cNvPr id="71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 style du titre</a:t>
            </a:r>
          </a:p>
        </p:txBody>
      </p:sp>
      <p:sp>
        <p:nvSpPr>
          <p:cNvPr id="71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Modifiez les styles du texte du masque</a:t>
            </a:r>
          </a:p>
          <a:p>
            <a:pPr lvl="1"/>
            <a:r>
              <a:rPr lang="fr-FR" altLang="fr-FR" dirty="0" smtClean="0"/>
              <a:t>Deuxième niveau</a:t>
            </a:r>
          </a:p>
          <a:p>
            <a:pPr lvl="2"/>
            <a:r>
              <a:rPr lang="fr-FR" altLang="fr-FR" dirty="0" smtClean="0"/>
              <a:t>Troisième niveau</a:t>
            </a:r>
          </a:p>
          <a:p>
            <a:pPr lvl="3"/>
            <a:r>
              <a:rPr lang="fr-FR" altLang="fr-FR" dirty="0" smtClean="0"/>
              <a:t>Quatrième niveau</a:t>
            </a:r>
          </a:p>
          <a:p>
            <a:pPr lvl="4"/>
            <a:r>
              <a:rPr lang="fr-FR" altLang="fr-FR" dirty="0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1186A42-3407-42ED-8B36-DE9116318760}" type="datetimeFigureOut">
              <a:rPr lang="fr-FR"/>
              <a:pPr>
                <a:defRPr/>
              </a:pPr>
              <a:t>26/10/2022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14B6263-77A7-4CE5-8117-1B1B102BFC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7177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188659"/>
            <a:ext cx="2001837" cy="62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Image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6242263"/>
            <a:ext cx="1439862" cy="55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Image 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285750" indent="-285750" algn="r">
              <a:buFont typeface="Arial" panose="020B0604020202020204" pitchFamily="34" charset="0"/>
              <a:buChar char="•"/>
              <a:defRPr/>
            </a:pPr>
            <a:fld id="{1E315419-03FC-469B-B356-32DB643E0FC2}" type="slidenum">
              <a:rPr lang="fr-FR" smtClean="0"/>
              <a:pPr marL="285750" indent="-285750" algn="r">
                <a:buFont typeface="Arial" panose="020B0604020202020204" pitchFamily="34" charset="0"/>
                <a:buChar char="•"/>
                <a:defRPr/>
              </a:pPr>
              <a:t>‹N°›</a:t>
            </a:fld>
            <a:endParaRPr lang="fr-FR" dirty="0"/>
          </a:p>
        </p:txBody>
      </p:sp>
      <p:pic>
        <p:nvPicPr>
          <p:cNvPr id="7181" name="Image 1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66301" y="6272213"/>
            <a:ext cx="108384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3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Eurostile-Medium" panose="020B0600000000000000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Ujh9m9AHmc" TargetMode="External"/><Relationship Id="rId2" Type="http://schemas.openxmlformats.org/officeDocument/2006/relationships/hyperlink" Target="https://www.youtube.com/watch?v=HEZd4otId1s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 smtClean="0"/>
              <a:t>Management </a:t>
            </a:r>
            <a:r>
              <a:rPr lang="fr-FR" sz="3200" dirty="0" err="1" smtClean="0"/>
              <a:t>operationnel</a:t>
            </a:r>
            <a:r>
              <a:rPr lang="fr-FR" sz="3200" dirty="0" smtClean="0"/>
              <a:t> et de </a:t>
            </a:r>
            <a:r>
              <a:rPr lang="fr-FR" sz="3200" dirty="0" err="1" smtClean="0"/>
              <a:t>proximite</a:t>
            </a:r>
            <a:endParaRPr lang="fr-FR" sz="3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57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de la compétence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fr-FR" altLang="fr-FR" dirty="0"/>
              <a:t>Les compétences = ensemble des savoirs, savoir-faire et savoirs comportementaux tirés de l’expérience ; c’est un </a:t>
            </a:r>
            <a:r>
              <a:rPr lang="fr-FR" altLang="fr-FR" dirty="0">
                <a:solidFill>
                  <a:schemeClr val="folHlink"/>
                </a:solidFill>
              </a:rPr>
              <a:t>savoir agir</a:t>
            </a:r>
            <a:r>
              <a:rPr lang="fr-FR" altLang="fr-FR" dirty="0"/>
              <a:t> résultant de la mobilisation et de l’utilisation efficaces d’un ensemble de ressources internes ou externes dans des situations relevant d’un contexte professionnel</a:t>
            </a:r>
          </a:p>
          <a:p>
            <a:pPr algn="just" eaLnBrk="1" hangingPunct="1"/>
            <a:r>
              <a:rPr lang="fr-FR" altLang="fr-FR" dirty="0">
                <a:solidFill>
                  <a:schemeClr val="folHlink"/>
                </a:solidFill>
              </a:rPr>
              <a:t>S’acquière par la formation et l’expérience professionnelle</a:t>
            </a:r>
          </a:p>
        </p:txBody>
      </p:sp>
    </p:spTree>
    <p:extLst>
      <p:ext uri="{BB962C8B-B14F-4D97-AF65-F5344CB8AC3E}">
        <p14:creationId xmlns:p14="http://schemas.microsoft.com/office/powerpoint/2010/main" val="2451653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Pictur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71332"/>
            <a:ext cx="10515600" cy="603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8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des aptitudes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fr-FR" altLang="fr-FR" dirty="0"/>
              <a:t>Les aptitudes = potentiel d’un </a:t>
            </a:r>
            <a:r>
              <a:rPr lang="fr-FR" altLang="fr-FR" dirty="0" smtClean="0"/>
              <a:t>agent/salarié </a:t>
            </a:r>
            <a:r>
              <a:rPr lang="fr-FR" altLang="fr-FR" dirty="0"/>
              <a:t>dans un contexte professionnel déterminé, capacité à s’insérer dans l’environnement professionnel ainsi qu’à s’adapter aux évolutions probables du métier concerné par d’éventuels apprentissages ultérieurs</a:t>
            </a:r>
          </a:p>
          <a:p>
            <a:pPr algn="just" eaLnBrk="1" hangingPunct="1"/>
            <a:r>
              <a:rPr lang="fr-FR" altLang="fr-FR" dirty="0">
                <a:solidFill>
                  <a:schemeClr val="folHlink"/>
                </a:solidFill>
              </a:rPr>
              <a:t>Exemple : aptitude à prendre des responsabilités d’animation d’équipe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0700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5 fonctions du manager efficace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fr-FR" dirty="0" smtClean="0"/>
              <a:t>Organiser et gérer :</a:t>
            </a:r>
          </a:p>
          <a:p>
            <a:pPr marL="0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comprendre les attentes de sa hiérarchie</a:t>
            </a:r>
          </a:p>
          <a:p>
            <a:pPr lvl="1"/>
            <a:r>
              <a:rPr lang="fr-FR" dirty="0" smtClean="0"/>
              <a:t>Structurer ses équipes (compétences, âge, sexe,..)</a:t>
            </a:r>
          </a:p>
          <a:p>
            <a:pPr lvl="1"/>
            <a:r>
              <a:rPr lang="fr-FR" dirty="0" smtClean="0"/>
              <a:t>Planifier et organiser</a:t>
            </a:r>
          </a:p>
          <a:p>
            <a:pPr lvl="1"/>
            <a:r>
              <a:rPr lang="fr-FR" dirty="0" smtClean="0"/>
              <a:t>Définir les délégations et les moyens associés</a:t>
            </a:r>
          </a:p>
          <a:p>
            <a:pPr lvl="1"/>
            <a:r>
              <a:rPr lang="fr-FR" dirty="0" smtClean="0"/>
              <a:t>Gérer son stress et le stress des équipes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3907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5 fonctions du manager efficace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2. Anticiper</a:t>
            </a:r>
          </a:p>
          <a:p>
            <a:pPr marL="0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Avoir une </a:t>
            </a:r>
            <a:r>
              <a:rPr lang="fr-FR" dirty="0" err="1" smtClean="0"/>
              <a:t>visio</a:t>
            </a:r>
            <a:r>
              <a:rPr lang="fr-FR" dirty="0" smtClean="0"/>
              <a:t> à moyen terme</a:t>
            </a:r>
          </a:p>
          <a:p>
            <a:pPr lvl="1"/>
            <a:r>
              <a:rPr lang="fr-FR" dirty="0" smtClean="0"/>
              <a:t>Identifier les évolutions métiers et s’adapter</a:t>
            </a:r>
          </a:p>
          <a:p>
            <a:pPr lvl="1"/>
            <a:r>
              <a:rPr lang="fr-FR" dirty="0" smtClean="0"/>
              <a:t>Informer, préparer et former (gestion des compétences)</a:t>
            </a:r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7421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5 fonctions du manager efficace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3. Décider :</a:t>
            </a:r>
          </a:p>
          <a:p>
            <a:pPr marL="0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Arbitrer entre l’intérêt général et individuel</a:t>
            </a:r>
          </a:p>
          <a:p>
            <a:pPr lvl="1"/>
            <a:r>
              <a:rPr lang="fr-FR" dirty="0" smtClean="0"/>
              <a:t>Obtenir l’adhésion de ses collaborateurs</a:t>
            </a:r>
          </a:p>
          <a:p>
            <a:pPr lvl="1"/>
            <a:r>
              <a:rPr lang="fr-FR" dirty="0" smtClean="0"/>
              <a:t>Fixer les objectifs collectifs et individuels ( entretiens, réunions régulières,..)</a:t>
            </a:r>
          </a:p>
          <a:p>
            <a:pPr lvl="1"/>
            <a:r>
              <a:rPr lang="fr-FR" dirty="0" smtClean="0"/>
              <a:t>Donner les moyens pour les suivre et les atteindre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00266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5 fonctions du manager efficace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4. Animer</a:t>
            </a:r>
          </a:p>
          <a:p>
            <a:pPr marL="0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Rendre autonome ses collaborateurs</a:t>
            </a:r>
          </a:p>
          <a:p>
            <a:pPr lvl="1"/>
            <a:r>
              <a:rPr lang="fr-FR" dirty="0" smtClean="0"/>
              <a:t>Comprendre leurs motivations</a:t>
            </a:r>
          </a:p>
          <a:p>
            <a:pPr lvl="1"/>
            <a:r>
              <a:rPr lang="fr-FR" dirty="0" smtClean="0"/>
              <a:t>Veiller à la communication</a:t>
            </a:r>
          </a:p>
          <a:p>
            <a:pPr lvl="1"/>
            <a:r>
              <a:rPr lang="fr-FR" dirty="0" smtClean="0"/>
              <a:t>Adopter une attitude assertive, savoir dire NON</a:t>
            </a:r>
          </a:p>
          <a:p>
            <a:pPr lvl="1"/>
            <a:r>
              <a:rPr lang="fr-FR" dirty="0" smtClean="0"/>
              <a:t>Veiller à la qualité de vie au travail</a:t>
            </a:r>
          </a:p>
          <a:p>
            <a:pPr lvl="1"/>
            <a:r>
              <a:rPr lang="fr-FR" dirty="0" smtClean="0"/>
              <a:t>Gérer les conflits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30977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5 fonctions du manager efficace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5. Evaluer</a:t>
            </a:r>
          </a:p>
          <a:p>
            <a:pPr marL="0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Mettre en place des indicateurs (avec son supérieur, ses collaborateurs), les suivre</a:t>
            </a:r>
          </a:p>
          <a:p>
            <a:pPr lvl="1"/>
            <a:r>
              <a:rPr lang="fr-FR" dirty="0" smtClean="0"/>
              <a:t>Apprécier</a:t>
            </a:r>
          </a:p>
          <a:p>
            <a:pPr lvl="1"/>
            <a:r>
              <a:rPr lang="fr-FR" dirty="0" smtClean="0"/>
              <a:t>Reconnaître ses collaborateurs</a:t>
            </a:r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71766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4 domaines d’action du manager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 smtClean="0"/>
              <a:t>Le futur, par conséquent, la stratégie</a:t>
            </a:r>
          </a:p>
          <a:p>
            <a:pPr>
              <a:buFontTx/>
              <a:buChar char="-"/>
            </a:pPr>
            <a:r>
              <a:rPr lang="fr-FR" dirty="0" smtClean="0"/>
              <a:t>Les processus</a:t>
            </a:r>
          </a:p>
          <a:p>
            <a:pPr>
              <a:buFontTx/>
              <a:buChar char="-"/>
            </a:pPr>
            <a:r>
              <a:rPr lang="fr-FR" dirty="0" smtClean="0"/>
              <a:t>Les personnes </a:t>
            </a:r>
          </a:p>
          <a:p>
            <a:pPr>
              <a:buFontTx/>
              <a:buChar char="-"/>
            </a:pPr>
            <a:r>
              <a:rPr lang="fr-FR" dirty="0" smtClean="0"/>
              <a:t>Le quotidien, l’opérationnel</a:t>
            </a:r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34667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72237" y="1635698"/>
            <a:ext cx="10515600" cy="2206662"/>
          </a:xfrm>
        </p:spPr>
        <p:txBody>
          <a:bodyPr/>
          <a:lstStyle/>
          <a:p>
            <a:pPr marL="457200" lvl="1"/>
            <a:r>
              <a:rPr lang="fr-FR" dirty="0" smtClean="0"/>
              <a:t>2. Etre un manageur porteur de sens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54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Plan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12415"/>
            <a:ext cx="10515600" cy="456454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fr-FR" dirty="0" smtClean="0"/>
              <a:t>Se positionner dans son rôle de manager</a:t>
            </a:r>
          </a:p>
          <a:p>
            <a:pPr marL="0" indent="0">
              <a:buNone/>
            </a:pPr>
            <a:endParaRPr lang="fr-FR" dirty="0"/>
          </a:p>
          <a:p>
            <a:pPr marL="914400" lvl="1" indent="-457200">
              <a:buAutoNum type="arabicPeriod"/>
            </a:pPr>
            <a:r>
              <a:rPr lang="fr-FR" dirty="0" smtClean="0"/>
              <a:t>S’approprier le rôle et les missions du manager</a:t>
            </a:r>
          </a:p>
          <a:p>
            <a:pPr marL="914400" lvl="1" indent="-457200">
              <a:buAutoNum type="arabicPeriod"/>
            </a:pPr>
            <a:r>
              <a:rPr lang="fr-FR" dirty="0" smtClean="0"/>
              <a:t>Etre un manager porteur de sens</a:t>
            </a:r>
          </a:p>
          <a:p>
            <a:pPr marL="914400" lvl="1" indent="-457200">
              <a:buAutoNum type="arabicPeriod"/>
            </a:pPr>
            <a:r>
              <a:rPr lang="fr-FR" dirty="0" smtClean="0"/>
              <a:t>Comprendre la systémique d’une équipe</a:t>
            </a:r>
          </a:p>
          <a:p>
            <a:pPr marL="914400" lvl="1" indent="-457200">
              <a:buAutoNum type="arabicPeriod"/>
            </a:pPr>
            <a:r>
              <a:rPr lang="fr-FR" dirty="0" smtClean="0"/>
              <a:t>Adopter le management situationnel</a:t>
            </a:r>
          </a:p>
          <a:p>
            <a:pPr marL="914400" lvl="1" indent="-457200">
              <a:buAutoNum type="arabicPeriod"/>
            </a:pPr>
            <a:r>
              <a:rPr lang="fr-FR" dirty="0" smtClean="0"/>
              <a:t>Mieux se connaître pour mieux manager</a:t>
            </a:r>
          </a:p>
          <a:p>
            <a:pPr marL="914400" lvl="1" indent="-457200">
              <a:buAutoNum type="arabicPeriod"/>
            </a:pPr>
            <a:r>
              <a:rPr lang="fr-FR" dirty="0" smtClean="0"/>
              <a:t>Communiquer effacement</a:t>
            </a:r>
          </a:p>
        </p:txBody>
      </p:sp>
    </p:spTree>
    <p:extLst>
      <p:ext uri="{BB962C8B-B14F-4D97-AF65-F5344CB8AC3E}">
        <p14:creationId xmlns:p14="http://schemas.microsoft.com/office/powerpoint/2010/main" val="371694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" dirty="0" smtClean="0">
                <a:solidFill>
                  <a:srgbClr val="000000"/>
                </a:solidFill>
                <a:latin typeface="Eurostile-Medium"/>
              </a:rPr>
              <a:t>La légitimité du manager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286470" indent="-285750">
              <a:spcBef>
                <a:spcPts val="1001"/>
              </a:spcBef>
              <a:buClr>
                <a:srgbClr val="000000"/>
              </a:buClr>
              <a:buFontTx/>
              <a:buChar char="-"/>
            </a:pPr>
            <a:r>
              <a:rPr lang="fr-FR" sz="1600" spc="-1" dirty="0" smtClean="0">
                <a:latin typeface="Arial"/>
              </a:rPr>
              <a:t>STATUT RECONNU</a:t>
            </a:r>
          </a:p>
          <a:p>
            <a:pPr marL="286470" indent="-285750">
              <a:spcBef>
                <a:spcPts val="1001"/>
              </a:spcBef>
              <a:buClr>
                <a:srgbClr val="000000"/>
              </a:buClr>
              <a:buFontTx/>
              <a:buChar char="-"/>
            </a:pPr>
            <a:r>
              <a:rPr lang="fr-FR" sz="1600" spc="-1" dirty="0" smtClean="0">
                <a:latin typeface="Arial"/>
              </a:rPr>
              <a:t>AUTOLEGITIMITE</a:t>
            </a:r>
          </a:p>
          <a:p>
            <a:pPr marL="286470" indent="-285750">
              <a:spcBef>
                <a:spcPts val="1001"/>
              </a:spcBef>
              <a:buClr>
                <a:srgbClr val="000000"/>
              </a:buClr>
              <a:buFontTx/>
              <a:buChar char="-"/>
            </a:pPr>
            <a:r>
              <a:rPr lang="fr-FR" sz="1600" spc="-1" dirty="0" smtClean="0">
                <a:latin typeface="Arial"/>
              </a:rPr>
              <a:t>COMPETENCES TECHNIQUES	</a:t>
            </a:r>
          </a:p>
          <a:p>
            <a:pPr marL="286470" indent="-285750">
              <a:spcBef>
                <a:spcPts val="1001"/>
              </a:spcBef>
              <a:buClr>
                <a:srgbClr val="000000"/>
              </a:buClr>
              <a:buFontTx/>
              <a:buChar char="-"/>
            </a:pPr>
            <a:r>
              <a:rPr lang="fr-FR" sz="1600" spc="-1" dirty="0" smtClean="0">
                <a:latin typeface="Arial"/>
              </a:rPr>
              <a:t>COMPETENCES </a:t>
            </a:r>
            <a:r>
              <a:rPr lang="fr-FR" sz="1600" cap="all" spc="-1" dirty="0" smtClean="0">
                <a:latin typeface="Arial"/>
              </a:rPr>
              <a:t>d’animation, de motivation</a:t>
            </a:r>
          </a:p>
          <a:p>
            <a:pPr marL="720" indent="0">
              <a:spcBef>
                <a:spcPts val="1001"/>
              </a:spcBef>
              <a:buClr>
                <a:srgbClr val="000000"/>
              </a:buClr>
              <a:buNone/>
            </a:pPr>
            <a:endParaRPr lang="fr-FR" sz="1600" spc="-1" dirty="0">
              <a:latin typeface="Arial"/>
            </a:endParaRPr>
          </a:p>
        </p:txBody>
      </p:sp>
      <p:sp>
        <p:nvSpPr>
          <p:cNvPr id="3" name="TextShape 1"/>
          <p:cNvSpPr txBox="1"/>
          <p:nvPr/>
        </p:nvSpPr>
        <p:spPr>
          <a:xfrm>
            <a:off x="1578744" y="552888"/>
            <a:ext cx="10515240" cy="809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49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" dirty="0" smtClean="0">
                <a:solidFill>
                  <a:srgbClr val="000000"/>
                </a:solidFill>
                <a:latin typeface="Eurostile-Medium"/>
              </a:rPr>
              <a:t>Etre Manager c’est quoi ??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Avoir une vision sur son travail, celui de son équipe, de l’entreprise…</a:t>
            </a:r>
          </a:p>
          <a:p>
            <a:r>
              <a:rPr lang="fr-FR" dirty="0" smtClean="0"/>
              <a:t>Et la vision, c’est quoi ??</a:t>
            </a:r>
          </a:p>
        </p:txBody>
      </p:sp>
    </p:spTree>
    <p:extLst>
      <p:ext uri="{BB962C8B-B14F-4D97-AF65-F5344CB8AC3E}">
        <p14:creationId xmlns:p14="http://schemas.microsoft.com/office/powerpoint/2010/main" val="171266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" dirty="0" smtClean="0">
                <a:solidFill>
                  <a:srgbClr val="000000"/>
                </a:solidFill>
                <a:latin typeface="Eurostile-Medium"/>
              </a:rPr>
              <a:t>Etre Manager c’est quoi ??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 Avoir une VISION  </a:t>
            </a:r>
          </a:p>
          <a:p>
            <a:pPr marL="457200" lvl="1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c’est tout d’abord un OBJECTIF à court terme</a:t>
            </a:r>
          </a:p>
          <a:p>
            <a:pPr lvl="1"/>
            <a:r>
              <a:rPr lang="fr-FR" dirty="0" smtClean="0"/>
              <a:t>Puis un BUT à moyen terme – et concret </a:t>
            </a:r>
          </a:p>
          <a:p>
            <a:pPr lvl="1"/>
            <a:r>
              <a:rPr lang="fr-FR" dirty="0" smtClean="0"/>
              <a:t>Et enfin une FINALITE à long terme 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/>
              <a:t>Avoir </a:t>
            </a:r>
            <a:r>
              <a:rPr lang="fr-FR" dirty="0" smtClean="0"/>
              <a:t>DES VALEURS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 smtClean="0"/>
              <a:t>Valeurs de l’entreprise</a:t>
            </a:r>
          </a:p>
          <a:p>
            <a:pPr lvl="1"/>
            <a:r>
              <a:rPr lang="fr-FR" dirty="0" smtClean="0"/>
              <a:t>Valeurs personnelles qui confortent votre vue de l’entreprise </a:t>
            </a:r>
          </a:p>
        </p:txBody>
      </p:sp>
    </p:spTree>
    <p:extLst>
      <p:ext uri="{BB962C8B-B14F-4D97-AF65-F5344CB8AC3E}">
        <p14:creationId xmlns:p14="http://schemas.microsoft.com/office/powerpoint/2010/main" val="21993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" dirty="0" smtClean="0">
                <a:solidFill>
                  <a:srgbClr val="000000"/>
                </a:solidFill>
                <a:latin typeface="Eurostile-Medium"/>
              </a:rPr>
              <a:t>En résumé, le manager doit: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3" name="Rectangle 2"/>
          <p:cNvSpPr/>
          <p:nvPr/>
        </p:nvSpPr>
        <p:spPr>
          <a:xfrm>
            <a:off x="4672314" y="3576578"/>
            <a:ext cx="2847372" cy="1539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alpha val="76000"/>
                  </a:schemeClr>
                </a:solidFill>
              </a:rPr>
              <a:t>Être MOTEUR</a:t>
            </a:r>
          </a:p>
          <a:p>
            <a:pPr algn="ctr"/>
            <a:endParaRPr lang="fr-FR" dirty="0">
              <a:solidFill>
                <a:schemeClr val="tx1">
                  <a:alpha val="76000"/>
                </a:schemeClr>
              </a:solidFill>
            </a:endParaRPr>
          </a:p>
          <a:p>
            <a:pPr algn="ctr"/>
            <a:r>
              <a:rPr lang="fr-FR" dirty="0" smtClean="0">
                <a:solidFill>
                  <a:schemeClr val="tx1">
                    <a:alpha val="76000"/>
                  </a:schemeClr>
                </a:solidFill>
              </a:rPr>
              <a:t>Produire des </a:t>
            </a:r>
          </a:p>
          <a:p>
            <a:pPr algn="ctr"/>
            <a:r>
              <a:rPr lang="fr-FR" dirty="0" smtClean="0">
                <a:solidFill>
                  <a:schemeClr val="tx1">
                    <a:alpha val="76000"/>
                  </a:schemeClr>
                </a:solidFill>
              </a:rPr>
              <a:t>REPERES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379808" y="1990846"/>
            <a:ext cx="5903088" cy="6829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 sens       le but        la vision       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0066" y="3750197"/>
            <a:ext cx="2222339" cy="7755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Les valeurs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19910" y="3715473"/>
            <a:ext cx="2291787" cy="810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Les rôles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0506" y="5578997"/>
            <a:ext cx="3703899" cy="509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Les règles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Flèche droite 9"/>
          <p:cNvSpPr/>
          <p:nvPr/>
        </p:nvSpPr>
        <p:spPr>
          <a:xfrm>
            <a:off x="5613721" y="2175247"/>
            <a:ext cx="381965" cy="314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6649172" y="2175247"/>
            <a:ext cx="381965" cy="314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e haut 11"/>
          <p:cNvSpPr/>
          <p:nvPr/>
        </p:nvSpPr>
        <p:spPr>
          <a:xfrm flipH="1">
            <a:off x="5933374" y="2795285"/>
            <a:ext cx="259081" cy="7986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vers le bas 12"/>
          <p:cNvSpPr/>
          <p:nvPr/>
        </p:nvSpPr>
        <p:spPr>
          <a:xfrm>
            <a:off x="5981337" y="5217212"/>
            <a:ext cx="163154" cy="260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droite 13"/>
          <p:cNvSpPr/>
          <p:nvPr/>
        </p:nvSpPr>
        <p:spPr>
          <a:xfrm>
            <a:off x="7527402" y="4011208"/>
            <a:ext cx="1034005" cy="335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gauche 14"/>
          <p:cNvSpPr/>
          <p:nvPr/>
        </p:nvSpPr>
        <p:spPr>
          <a:xfrm>
            <a:off x="3796496" y="3993846"/>
            <a:ext cx="875818" cy="3469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1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72237" y="1635698"/>
            <a:ext cx="10515600" cy="2206662"/>
          </a:xfrm>
        </p:spPr>
        <p:txBody>
          <a:bodyPr/>
          <a:lstStyle/>
          <a:p>
            <a:pPr marL="457200" lvl="1"/>
            <a:r>
              <a:rPr lang="fr-FR" dirty="0" smtClean="0"/>
              <a:t>3. Mieux se connaître pour mieux manager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546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" dirty="0" smtClean="0">
                <a:solidFill>
                  <a:srgbClr val="000000"/>
                </a:solidFill>
                <a:latin typeface="Eurostile-Medium"/>
              </a:rPr>
              <a:t>Mieux se connaître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Comment ? 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Par des tests d’ennéagramme, par exemple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C’est quoi un ennéagramme ?</a:t>
            </a:r>
          </a:p>
          <a:p>
            <a:pPr marL="0" indent="0">
              <a:buNone/>
            </a:pPr>
            <a:r>
              <a:rPr lang="fr-FR" dirty="0" smtClean="0"/>
              <a:t>	L </a:t>
            </a:r>
            <a:r>
              <a:rPr lang="fr-FR" dirty="0"/>
              <a:t>'</a:t>
            </a:r>
            <a:r>
              <a:rPr lang="fr-FR" b="1" dirty="0"/>
              <a:t>ennéagramme est</a:t>
            </a:r>
            <a:r>
              <a:rPr lang="fr-FR" dirty="0"/>
              <a:t> un outil, un support et un soutien à la </a:t>
            </a:r>
            <a:r>
              <a:rPr lang="fr-FR" dirty="0" smtClean="0"/>
              <a:t>	compréhension </a:t>
            </a:r>
            <a:r>
              <a:rPr lang="fr-FR" dirty="0"/>
              <a:t>de soi-même et des autres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	C’est </a:t>
            </a:r>
            <a:r>
              <a:rPr lang="fr-FR" dirty="0"/>
              <a:t>un système d’étude de la personnalité fondé sur 9 </a:t>
            </a:r>
            <a:r>
              <a:rPr lang="fr-FR" dirty="0" smtClean="0"/>
              <a:t>	comportements </a:t>
            </a:r>
            <a:r>
              <a:rPr lang="fr-FR" dirty="0"/>
              <a:t>de la nature humaine. Cette typologie s’appuie sur un </a:t>
            </a:r>
            <a:r>
              <a:rPr lang="fr-FR" dirty="0" smtClean="0"/>
              <a:t>	diagramme</a:t>
            </a:r>
            <a:r>
              <a:rPr lang="fr-FR" dirty="0"/>
              <a:t>, sous forme d’une étoile à 9 branches, d’où son nom.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2064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" dirty="0" smtClean="0">
                <a:solidFill>
                  <a:srgbClr val="000000"/>
                </a:solidFill>
                <a:latin typeface="Eurostile-Medium"/>
              </a:rPr>
              <a:t>Mieux se connaître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Dynamique </a:t>
            </a:r>
            <a:r>
              <a:rPr lang="fr-FR" dirty="0"/>
              <a:t>: ce système est respectueux de l’identité de chacun.</a:t>
            </a:r>
          </a:p>
          <a:p>
            <a:r>
              <a:rPr lang="fr-FR" dirty="0"/>
              <a:t>Facilement accessible : il s’applique aux habitudes de tous les jours.</a:t>
            </a:r>
          </a:p>
          <a:p>
            <a:r>
              <a:rPr lang="fr-FR" dirty="0"/>
              <a:t>Concret : il nous donne des repères pour mieux nous connaître et comprendre les autres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  découverte de soi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 anticipation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 acceptation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 communication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 transformation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 évolution (forces / axes d’amélioration)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19904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9 types de personnalité se dégagent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9311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1. Le perfectionniste : je suis droit, je suis travailleur</a:t>
            </a:r>
          </a:p>
          <a:p>
            <a:pPr marL="0" indent="0">
              <a:buNone/>
            </a:pPr>
            <a:r>
              <a:rPr lang="fr-FR" dirty="0" smtClean="0"/>
              <a:t>2. L’altruiste : j’aime, j’aide</a:t>
            </a:r>
          </a:p>
          <a:p>
            <a:pPr marL="0" indent="0">
              <a:buNone/>
            </a:pPr>
            <a:r>
              <a:rPr lang="fr-FR" dirty="0" smtClean="0"/>
              <a:t>3. Le gagnant: je réussi, je suis efficace</a:t>
            </a:r>
          </a:p>
          <a:p>
            <a:pPr marL="0" indent="0">
              <a:buNone/>
            </a:pPr>
            <a:r>
              <a:rPr lang="fr-FR" dirty="0" smtClean="0"/>
              <a:t>4. Le créatif: je suis différent, je suis sensible</a:t>
            </a:r>
          </a:p>
          <a:p>
            <a:pPr marL="0" indent="0">
              <a:buNone/>
            </a:pPr>
            <a:r>
              <a:rPr lang="fr-FR" dirty="0" smtClean="0"/>
              <a:t>5. L’observateur: je sais, je comprends</a:t>
            </a:r>
          </a:p>
          <a:p>
            <a:pPr marL="0" indent="0">
              <a:buNone/>
            </a:pPr>
            <a:r>
              <a:rPr lang="fr-FR" dirty="0" smtClean="0"/>
              <a:t>6. Le loyaliste: je suis loyal, je fais mon devoir</a:t>
            </a:r>
          </a:p>
          <a:p>
            <a:pPr marL="0" indent="0">
              <a:buNone/>
            </a:pPr>
            <a:r>
              <a:rPr lang="fr-FR" dirty="0" smtClean="0"/>
              <a:t>7. L’épicurien: je suis optimiste, je suis heureux</a:t>
            </a:r>
          </a:p>
          <a:p>
            <a:pPr marL="0" indent="0">
              <a:buNone/>
            </a:pPr>
            <a:r>
              <a:rPr lang="fr-FR" dirty="0" smtClean="0"/>
              <a:t>8. Le meneur: je suis fort, je suis juste</a:t>
            </a:r>
          </a:p>
          <a:p>
            <a:pPr marL="0" indent="0">
              <a:buNone/>
            </a:pPr>
            <a:r>
              <a:rPr lang="fr-FR" smtClean="0"/>
              <a:t>9. le </a:t>
            </a:r>
            <a:r>
              <a:rPr lang="fr-FR" dirty="0"/>
              <a:t>médiateur : je suis bien, calme et facile à vivre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921" y="1968140"/>
            <a:ext cx="3341879" cy="340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21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9311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Autre test tout simple à faire seul, mais également avec vos amis – votre </a:t>
            </a:r>
          </a:p>
          <a:p>
            <a:pPr marL="0" indent="0">
              <a:buNone/>
            </a:pPr>
            <a:r>
              <a:rPr lang="fr-FR" dirty="0" smtClean="0"/>
              <a:t>famille : la perception de soi par autrui…</a:t>
            </a:r>
          </a:p>
        </p:txBody>
      </p:sp>
    </p:spTree>
    <p:extLst>
      <p:ext uri="{BB962C8B-B14F-4D97-AF65-F5344CB8AC3E}">
        <p14:creationId xmlns:p14="http://schemas.microsoft.com/office/powerpoint/2010/main" val="2589846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72237" y="1635698"/>
            <a:ext cx="10515600" cy="2206662"/>
          </a:xfrm>
        </p:spPr>
        <p:txBody>
          <a:bodyPr/>
          <a:lstStyle/>
          <a:p>
            <a:pPr marL="457200" lvl="1"/>
            <a:r>
              <a:rPr lang="fr-FR" dirty="0"/>
              <a:t>4</a:t>
            </a:r>
            <a:r>
              <a:rPr lang="fr-FR" dirty="0" smtClean="0"/>
              <a:t>. Adopter un management situationnel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683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2. Animer et fédérer une équipe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12415"/>
            <a:ext cx="10515600" cy="456454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914400" lvl="1" indent="-457200">
              <a:buAutoNum type="arabicPeriod"/>
            </a:pPr>
            <a:r>
              <a:rPr lang="fr-FR" dirty="0" smtClean="0"/>
              <a:t>Maîtriser la délégation</a:t>
            </a:r>
          </a:p>
          <a:p>
            <a:pPr marL="914400" lvl="1" indent="-457200">
              <a:buAutoNum type="arabicPeriod"/>
            </a:pPr>
            <a:r>
              <a:rPr lang="fr-FR" dirty="0" smtClean="0"/>
              <a:t>Savoir motiver et remotiver</a:t>
            </a:r>
          </a:p>
          <a:p>
            <a:pPr marL="914400" lvl="1" indent="-457200">
              <a:buAutoNum type="arabicPeriod"/>
            </a:pPr>
            <a:r>
              <a:rPr lang="fr-FR" dirty="0" smtClean="0"/>
              <a:t>Mener un entretien professionnel</a:t>
            </a:r>
          </a:p>
          <a:p>
            <a:pPr marL="914400" lvl="1" indent="-457200">
              <a:buAutoNum type="arabicPeriod"/>
            </a:pPr>
            <a:r>
              <a:rPr lang="fr-FR" dirty="0" smtClean="0"/>
              <a:t>Situer le rôle du manger dans les situations difficiles</a:t>
            </a:r>
          </a:p>
          <a:p>
            <a:pPr marL="914400" lvl="1" indent="-457200">
              <a:buAutoNum type="arabicPeriod"/>
            </a:pPr>
            <a:r>
              <a:rPr lang="fr-FR" dirty="0" smtClean="0"/>
              <a:t>Faire de la réunion un outil de travail efficient</a:t>
            </a:r>
          </a:p>
        </p:txBody>
      </p:sp>
    </p:spTree>
    <p:extLst>
      <p:ext uri="{BB962C8B-B14F-4D97-AF65-F5344CB8AC3E}">
        <p14:creationId xmlns:p14="http://schemas.microsoft.com/office/powerpoint/2010/main" val="14435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styles de management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Management directif</a:t>
            </a:r>
          </a:p>
          <a:p>
            <a:r>
              <a:rPr lang="fr-FR" dirty="0" smtClean="0"/>
              <a:t>Management persuasif dit souvent explicatif</a:t>
            </a:r>
          </a:p>
          <a:p>
            <a:r>
              <a:rPr lang="fr-FR" dirty="0" smtClean="0"/>
              <a:t>Management </a:t>
            </a:r>
            <a:r>
              <a:rPr lang="fr-FR" dirty="0" err="1" smtClean="0"/>
              <a:t>délégatif</a:t>
            </a:r>
            <a:endParaRPr lang="fr-FR" dirty="0" smtClean="0"/>
          </a:p>
          <a:p>
            <a:r>
              <a:rPr lang="fr-FR" dirty="0" smtClean="0"/>
              <a:t>Management participatif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192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management directif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69366"/>
            <a:ext cx="10515600" cy="4351338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Précis sur les résultats</a:t>
            </a:r>
          </a:p>
          <a:p>
            <a:r>
              <a:rPr lang="fr-FR" dirty="0" smtClean="0"/>
              <a:t>Précis sur la méthode</a:t>
            </a:r>
          </a:p>
          <a:p>
            <a:r>
              <a:rPr lang="fr-FR" dirty="0" smtClean="0"/>
              <a:t>Points de contrôle prévus</a:t>
            </a:r>
          </a:p>
          <a:p>
            <a:r>
              <a:rPr lang="fr-FR" dirty="0" smtClean="0"/>
              <a:t>Centré sur le présent (concret)</a:t>
            </a:r>
          </a:p>
          <a:p>
            <a:pPr lvl="1"/>
            <a:r>
              <a:rPr lang="fr-FR" dirty="0" smtClean="0"/>
              <a:t>Décision du manager et seul le plus souvent</a:t>
            </a:r>
          </a:p>
          <a:p>
            <a:pPr lvl="1"/>
            <a:r>
              <a:rPr lang="fr-FR" dirty="0" smtClean="0"/>
              <a:t>Faire obtenir au collaborateur des résultats positifs pour lui permettre de développer un sentiment de satisfaction, de confiance en soi</a:t>
            </a:r>
          </a:p>
          <a:p>
            <a:pPr marL="457200" lvl="1" indent="0">
              <a:buNone/>
            </a:pPr>
            <a:r>
              <a:rPr lang="fr-FR" dirty="0" smtClean="0"/>
              <a:t>Maître mot  : sécuriser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 smtClean="0"/>
              <a:t>TRES FAIBLE AUTONOMIE – MANAGEMENT AUTORITAIRE – PAS DE DELEGATION MAIS MANAGEMENT QUI PEUT RASSURER CERTAINS COLLABORATEURS</a:t>
            </a:r>
          </a:p>
        </p:txBody>
      </p:sp>
    </p:spTree>
    <p:extLst>
      <p:ext uri="{BB962C8B-B14F-4D97-AF65-F5344CB8AC3E}">
        <p14:creationId xmlns:p14="http://schemas.microsoft.com/office/powerpoint/2010/main" val="122745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management persuasif ou dit explicatif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69366"/>
            <a:ext cx="10515600" cy="4351338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Explique les causes des résultats, les décisions  </a:t>
            </a:r>
          </a:p>
          <a:p>
            <a:r>
              <a:rPr lang="fr-FR" dirty="0" smtClean="0"/>
              <a:t>Suscite les questions, la participation des collaborateurs – les mobilise </a:t>
            </a:r>
          </a:p>
          <a:p>
            <a:r>
              <a:rPr lang="fr-FR" dirty="0" smtClean="0"/>
              <a:t>Donne de l’autonomie sur la méthode</a:t>
            </a:r>
          </a:p>
          <a:p>
            <a:r>
              <a:rPr lang="fr-FR" dirty="0" smtClean="0"/>
              <a:t>Est à l’écoute des suggestions</a:t>
            </a:r>
          </a:p>
          <a:p>
            <a:r>
              <a:rPr lang="fr-FR" dirty="0" smtClean="0"/>
              <a:t>Centré sur le moyen terme (abstrait)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r>
              <a:rPr lang="fr-FR" dirty="0" smtClean="0"/>
              <a:t>Maître mot  : encourager 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 smtClean="0"/>
              <a:t>MANAGEMENT CENTRE SUR LES RELATIONS MAIS PEUT FIXER DES OBJECTIFS TROP ELEVES – point positif : rend plus autonome dans leur travail les collaborateurs</a:t>
            </a:r>
          </a:p>
        </p:txBody>
      </p:sp>
    </p:spTree>
    <p:extLst>
      <p:ext uri="{BB962C8B-B14F-4D97-AF65-F5344CB8AC3E}">
        <p14:creationId xmlns:p14="http://schemas.microsoft.com/office/powerpoint/2010/main" val="4078812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management participatif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69366"/>
            <a:ext cx="10515600" cy="4351338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Propose des projets d’équipe</a:t>
            </a:r>
          </a:p>
          <a:p>
            <a:r>
              <a:rPr lang="fr-FR" dirty="0" smtClean="0"/>
              <a:t>Associer les collaborateurs aux décisions : dialogue sur le même pied d’égalité</a:t>
            </a:r>
          </a:p>
          <a:p>
            <a:r>
              <a:rPr lang="fr-FR" dirty="0" smtClean="0"/>
              <a:t>Assistance, conseil sur demande du collaborateur et inversement</a:t>
            </a:r>
          </a:p>
          <a:p>
            <a:r>
              <a:rPr lang="fr-FR" dirty="0" smtClean="0"/>
              <a:t>Prise en compte des suggestions</a:t>
            </a:r>
          </a:p>
          <a:p>
            <a:pPr marL="457200" lvl="1" indent="0">
              <a:buNone/>
            </a:pPr>
            <a:r>
              <a:rPr lang="fr-FR" dirty="0" smtClean="0"/>
              <a:t>Partage des décisions</a:t>
            </a:r>
          </a:p>
          <a:p>
            <a:pPr marL="457200" lvl="1" indent="0">
              <a:buNone/>
            </a:pPr>
            <a:r>
              <a:rPr lang="fr-FR" dirty="0" smtClean="0"/>
              <a:t>Maître mot  : collaborer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 smtClean="0"/>
              <a:t>MANAGEMENT BASE SUR LA MOTIVATION – Mais MANAGEMENT PATERNALISTE – AUTONOMIE MODEREE</a:t>
            </a:r>
          </a:p>
        </p:txBody>
      </p:sp>
    </p:spTree>
    <p:extLst>
      <p:ext uri="{BB962C8B-B14F-4D97-AF65-F5344CB8AC3E}">
        <p14:creationId xmlns:p14="http://schemas.microsoft.com/office/powerpoint/2010/main" val="1036406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management </a:t>
            </a:r>
            <a:r>
              <a:rPr lang="fr-FR" dirty="0" err="1" smtClean="0"/>
              <a:t>délégatif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69366"/>
            <a:ext cx="10515600" cy="4351338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Propose des projets d’équipe</a:t>
            </a:r>
          </a:p>
          <a:p>
            <a:r>
              <a:rPr lang="fr-FR" dirty="0" smtClean="0"/>
              <a:t>Associer les collaborateurs aux décisions : dialogue sur le même pied d’égalité</a:t>
            </a:r>
          </a:p>
          <a:p>
            <a:r>
              <a:rPr lang="fr-FR" dirty="0" smtClean="0"/>
              <a:t>Assistance, conseil sur demande du collaborateur et inversement</a:t>
            </a:r>
          </a:p>
          <a:p>
            <a:r>
              <a:rPr lang="fr-FR" dirty="0" smtClean="0"/>
              <a:t>Prise en compte des suggestions et responsabilité partagée</a:t>
            </a:r>
          </a:p>
          <a:p>
            <a:pPr marL="457200" lvl="1" indent="0">
              <a:buNone/>
            </a:pPr>
            <a:r>
              <a:rPr lang="fr-FR" dirty="0" smtClean="0"/>
              <a:t>Décision par le collaborateur</a:t>
            </a:r>
          </a:p>
          <a:p>
            <a:pPr marL="457200" lvl="1" indent="0">
              <a:buNone/>
            </a:pPr>
            <a:r>
              <a:rPr lang="fr-FR" dirty="0" smtClean="0"/>
              <a:t>Maître mot  : accepter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 smtClean="0"/>
              <a:t>MANAGEMENT A FORTE AUTONOMIE – Mais MANAGEMENT qui fait progresser ses collaborateurs – MAIS LE MANAGER PEUT SE VOIR COUPER DE SON EQUIPE</a:t>
            </a:r>
          </a:p>
        </p:txBody>
      </p:sp>
    </p:spTree>
    <p:extLst>
      <p:ext uri="{BB962C8B-B14F-4D97-AF65-F5344CB8AC3E}">
        <p14:creationId xmlns:p14="http://schemas.microsoft.com/office/powerpoint/2010/main" val="1777484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 MANAGEMENT ADAPTE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 de management meilleur qu’un autre </a:t>
            </a:r>
          </a:p>
          <a:p>
            <a:r>
              <a:rPr lang="fr-FR" dirty="0" smtClean="0"/>
              <a:t>Il faut s’adapter à ses collaborateurs </a:t>
            </a:r>
          </a:p>
          <a:p>
            <a:r>
              <a:rPr lang="fr-FR" dirty="0" smtClean="0"/>
              <a:t>Développer un management en situation </a:t>
            </a:r>
          </a:p>
          <a:p>
            <a:r>
              <a:rPr lang="fr-FR" dirty="0" smtClean="0"/>
              <a:t>Manager une équipe, c’est gérer avant tout des HOMMES…en fonction des missions à leur donner, à notre environnement</a:t>
            </a:r>
          </a:p>
          <a:p>
            <a:r>
              <a:rPr lang="fr-FR" dirty="0" smtClean="0"/>
              <a:t>Le style de management dépend donc du contexte spécifique dans lequel on est, de la personnalité du manager, des collaborateurs ainsi que du degré d’autonomie que nous leur donnons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49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peu d’humour pour représenter le management …..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www.youtube.com/watch?v=HEZd4otId1s</a:t>
            </a:r>
            <a:endParaRPr lang="fr-FR" dirty="0" smtClean="0"/>
          </a:p>
          <a:p>
            <a:endParaRPr lang="fr-FR" dirty="0"/>
          </a:p>
          <a:p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www.youtube.com/watch?v=NUjh9m9AHmc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753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DONNER DE L’AUTONOMIE A SON EQUIPE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* Peu d’autonomie :</a:t>
            </a:r>
          </a:p>
          <a:p>
            <a:pPr lvl="1"/>
            <a:r>
              <a:rPr lang="fr-FR" dirty="0" smtClean="0"/>
              <a:t>Nouveau collaborateur : il a besoin de « SAVOIR » – ne connait pas son environnement – les techniques</a:t>
            </a:r>
          </a:p>
          <a:p>
            <a:pPr lvl="1"/>
            <a:r>
              <a:rPr lang="fr-FR" dirty="0" smtClean="0"/>
              <a:t>Engagement du manager de l’accompagner</a:t>
            </a:r>
            <a:r>
              <a:rPr lang="fr-FR" dirty="0"/>
              <a:t> </a:t>
            </a:r>
            <a:r>
              <a:rPr lang="fr-FR" dirty="0" smtClean="0"/>
              <a:t>: mode de management directif</a:t>
            </a:r>
          </a:p>
          <a:p>
            <a:pPr lvl="1"/>
            <a:r>
              <a:rPr lang="fr-FR" dirty="0" smtClean="0"/>
              <a:t>Temps limité pour ce style de management dans de telles situations ou d’urgence, éventuellement</a:t>
            </a:r>
          </a:p>
          <a:p>
            <a:pPr marL="0" indent="0">
              <a:buNone/>
            </a:pPr>
            <a:r>
              <a:rPr lang="fr-FR" dirty="0" smtClean="0"/>
              <a:t>* Plus d’autonomie</a:t>
            </a:r>
          </a:p>
          <a:p>
            <a:pPr lvl="1"/>
            <a:r>
              <a:rPr lang="fr-FR" dirty="0" smtClean="0"/>
              <a:t>Le collaborateur commence à « SAVOIR » et à « VOULOIR SAVOIR » : développement de ses compétences</a:t>
            </a:r>
          </a:p>
          <a:p>
            <a:pPr lvl="1"/>
            <a:r>
              <a:rPr lang="fr-FR" dirty="0" smtClean="0"/>
              <a:t>Mangement de coopération dit persuasif : engagement personnel du manager en échangeant son savoir, ses idées, ses valeurs </a:t>
            </a:r>
          </a:p>
          <a:p>
            <a:pPr lvl="1"/>
            <a:r>
              <a:rPr lang="fr-FR" dirty="0" smtClean="0"/>
              <a:t>Plus d’initiative au collaborateur tout en restant ferme sur les objectifs : management temporaire et qui peut être stressant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9998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DONNER DE L’AUTONOMIE A SON EQUIPE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1572" y="15464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* Autonomie :</a:t>
            </a:r>
          </a:p>
          <a:p>
            <a:pPr lvl="1"/>
            <a:r>
              <a:rPr lang="fr-FR" dirty="0" smtClean="0"/>
              <a:t>Collaborateur en capacité d’innovation – participe aux décisions – expérimenté</a:t>
            </a:r>
          </a:p>
          <a:p>
            <a:pPr lvl="1"/>
            <a:r>
              <a:rPr lang="fr-FR" dirty="0" smtClean="0"/>
              <a:t>Management participatif : coopération mais désengagement progressif du manager</a:t>
            </a:r>
          </a:p>
          <a:p>
            <a:pPr lvl="1"/>
            <a:r>
              <a:rPr lang="fr-FR" dirty="0" smtClean="0"/>
              <a:t>Participation aux décisions pour le collaborateur, apporte sa contribution. Le manager accepte que les décisions soient prises par autrui mais les objectifs doivent être atteints. ATTENTION de rester membre décisionnel </a:t>
            </a:r>
          </a:p>
          <a:p>
            <a:pPr marL="0" indent="0">
              <a:buNone/>
            </a:pPr>
            <a:r>
              <a:rPr lang="fr-FR" dirty="0" smtClean="0"/>
              <a:t>* Grande autonomie</a:t>
            </a:r>
          </a:p>
          <a:p>
            <a:pPr lvl="1"/>
            <a:r>
              <a:rPr lang="fr-FR" dirty="0" smtClean="0"/>
              <a:t>Grandes compétences des collaborateurs : ils ont les moyens de prendre les décisions et les prennent</a:t>
            </a:r>
          </a:p>
          <a:p>
            <a:pPr lvl="1"/>
            <a:r>
              <a:rPr lang="fr-FR" dirty="0" smtClean="0"/>
              <a:t>Management de délégation des responsabilités et des missions:  discrétion du manager tout en s’assurant du suivi de la mission , de son résultat et reste disponible à la demande</a:t>
            </a:r>
          </a:p>
          <a:p>
            <a:pPr lvl="1"/>
            <a:r>
              <a:rPr lang="fr-FR" dirty="0" smtClean="0"/>
              <a:t>Mode de management </a:t>
            </a:r>
            <a:r>
              <a:rPr lang="fr-FR" dirty="0" err="1" smtClean="0"/>
              <a:t>délégatif</a:t>
            </a:r>
            <a:r>
              <a:rPr lang="fr-FR" dirty="0" smtClean="0"/>
              <a:t>: procédures existantes et suivi par des tableaux de bord mais vous restez le responsable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7674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DONNER DE L’AUTONOMIE A SON EQUIPE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1572" y="15464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* Autonomie acquise mais instable :</a:t>
            </a:r>
          </a:p>
          <a:p>
            <a:pPr lvl="1"/>
            <a:r>
              <a:rPr lang="fr-FR" dirty="0" smtClean="0"/>
              <a:t>Acquisition d’autonomie du collaborateur mais face à du changement, l’instabilité d’un système, perte de repère : souvent nouvelles compétences à acquérir</a:t>
            </a:r>
          </a:p>
          <a:p>
            <a:pPr lvl="1"/>
            <a:r>
              <a:rPr lang="fr-FR" dirty="0" smtClean="0"/>
              <a:t>Le manager doit augmenter son degré d’engagement et sa force de participation : accompagnement face au changement</a:t>
            </a:r>
          </a:p>
          <a:p>
            <a:pPr lvl="1"/>
            <a:r>
              <a:rPr lang="fr-FR" dirty="0" smtClean="0"/>
              <a:t>Le mode de management doit s’adapter au contexte et aux hommes – le manager peut fonctionner par négociation à l’accompagnement</a:t>
            </a:r>
          </a:p>
          <a:p>
            <a:pPr lvl="1"/>
            <a:r>
              <a:rPr lang="fr-FR" dirty="0" smtClean="0"/>
              <a:t>Quand ce stade est terminé, il faut revenir à un management de délégation pour obtenir la confiance de ses collaborateurs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9723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3</a:t>
            </a:r>
            <a:r>
              <a:rPr lang="fr-FR" sz="2800" dirty="0" smtClean="0"/>
              <a:t>. </a:t>
            </a:r>
            <a:r>
              <a:rPr lang="fr-FR" sz="2800" dirty="0"/>
              <a:t>La direction des ressources humaines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12415"/>
            <a:ext cx="10515600" cy="456454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914400" lvl="1" indent="-457200">
              <a:buAutoNum type="arabicPeriod"/>
            </a:pPr>
            <a:r>
              <a:rPr lang="fr-FR" dirty="0" smtClean="0"/>
              <a:t>Définition</a:t>
            </a:r>
          </a:p>
          <a:p>
            <a:pPr marL="914400" lvl="1" indent="-457200">
              <a:buAutoNum type="arabicPeriod"/>
            </a:pPr>
            <a:r>
              <a:rPr lang="fr-FR" dirty="0" smtClean="0"/>
              <a:t>Acteurs de la DRH</a:t>
            </a:r>
          </a:p>
          <a:p>
            <a:pPr marL="914400" lvl="1" indent="-457200">
              <a:buAutoNum type="arabicPeriod"/>
            </a:pPr>
            <a:r>
              <a:rPr lang="fr-FR" dirty="0" smtClean="0"/>
              <a:t>Organisation d’une DRH</a:t>
            </a:r>
          </a:p>
          <a:p>
            <a:pPr marL="914400" lvl="1" indent="-457200">
              <a:buAutoNum type="arabicPeriod"/>
            </a:pPr>
            <a:r>
              <a:rPr lang="fr-FR" dirty="0" smtClean="0"/>
              <a:t>Le dialogue social</a:t>
            </a:r>
          </a:p>
          <a:p>
            <a:pPr marL="914400" lvl="1" indent="-457200">
              <a:buAutoNum type="arabicPeriod"/>
            </a:pPr>
            <a:r>
              <a:rPr lang="fr-FR" dirty="0" smtClean="0"/>
              <a:t>Le contrat de travail</a:t>
            </a:r>
          </a:p>
          <a:p>
            <a:pPr marL="914400" lvl="1" indent="-457200">
              <a:buAutoNum type="arabicPeriod"/>
            </a:pPr>
            <a:r>
              <a:rPr lang="fr-FR" dirty="0" smtClean="0"/>
              <a:t>La rémunération et le bulletin de salaire</a:t>
            </a:r>
          </a:p>
          <a:p>
            <a:pPr marL="914400" lvl="1" indent="-457200">
              <a:buAutoNum type="arabicPeriod"/>
            </a:pPr>
            <a:r>
              <a:rPr lang="fr-FR" dirty="0" smtClean="0"/>
              <a:t>Qualité de vie au travail, santé , sécurité et bien être au travail</a:t>
            </a:r>
          </a:p>
        </p:txBody>
      </p:sp>
    </p:spTree>
    <p:extLst>
      <p:ext uri="{BB962C8B-B14F-4D97-AF65-F5344CB8AC3E}">
        <p14:creationId xmlns:p14="http://schemas.microsoft.com/office/powerpoint/2010/main" val="179994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72237" y="1635698"/>
            <a:ext cx="10515600" cy="2206662"/>
          </a:xfrm>
        </p:spPr>
        <p:txBody>
          <a:bodyPr/>
          <a:lstStyle/>
          <a:p>
            <a:pPr marL="457200" lvl="1"/>
            <a:r>
              <a:rPr lang="fr-FR" dirty="0"/>
              <a:t>5</a:t>
            </a:r>
            <a:r>
              <a:rPr lang="fr-FR" dirty="0" smtClean="0"/>
              <a:t>. Comprendre la </a:t>
            </a:r>
            <a:r>
              <a:rPr lang="fr-FR" dirty="0" err="1" smtClean="0"/>
              <a:t>systèmique</a:t>
            </a:r>
            <a:r>
              <a:rPr lang="fr-FR" dirty="0" smtClean="0"/>
              <a:t> d’une équipe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398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niveaux de développement de l’équipe </a:t>
            </a:r>
            <a:br>
              <a:rPr lang="fr-FR" dirty="0" smtClean="0"/>
            </a:br>
            <a:r>
              <a:rPr lang="fr-FR" sz="1600" dirty="0" smtClean="0"/>
              <a:t>(D’après V.LENHARDT)</a:t>
            </a:r>
            <a:endParaRPr lang="fr-FR" sz="160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982703"/>
              </p:ext>
            </p:extLst>
          </p:nvPr>
        </p:nvGraphicFramePr>
        <p:xfrm>
          <a:off x="838200" y="1825625"/>
          <a:ext cx="105156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585297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6341599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4443918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88794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Type d’équipe</a:t>
                      </a:r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r>
                        <a:rPr lang="fr-FR" dirty="0" smtClean="0"/>
                        <a:t>Type de responsable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La collection d’individus </a:t>
                      </a:r>
                    </a:p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Intelligence cachée</a:t>
                      </a:r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L’expert : sait quoi faire et comment faire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Le groupe solidaire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Intelligence collectée</a:t>
                      </a:r>
                    </a:p>
                    <a:p>
                      <a:endParaRPr lang="fr-F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fr-F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fr-F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fr-F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fr-F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fr-F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fr-F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Le chef d’équipe: sait quoi faire et comment faire faire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L’équipe motivée</a:t>
                      </a:r>
                    </a:p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Intelligence collective</a:t>
                      </a:r>
                    </a:p>
                    <a:p>
                      <a:endParaRPr lang="fr-F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fr-F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fr-F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fr-F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fr-F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fr-F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fr-FR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Le manager – leader: sait pourquoi et pour quoi faire/faire faire</a:t>
                      </a:r>
                    </a:p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1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Motivation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Faire un travail qui</a:t>
                      </a:r>
                      <a:r>
                        <a:rPr lang="fr-FR" baseline="0" dirty="0" smtClean="0"/>
                        <a:t> l’</a:t>
                      </a:r>
                      <a:r>
                        <a:rPr lang="fr-FR" baseline="0" dirty="0" err="1" smtClean="0"/>
                        <a:t>intèresse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+ faire partie d’un groupe</a:t>
                      </a:r>
                      <a:r>
                        <a:rPr lang="fr-FR" baseline="0" dirty="0" smtClean="0"/>
                        <a:t> solidaire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+ travailler pour un objectif qui a du sens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72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Relations dans le groupe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Dépendance hiérarchique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Coopération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interdépendance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988525"/>
                  </a:ext>
                </a:extLst>
              </a:tr>
            </a:tbl>
          </a:graphicData>
        </a:graphic>
      </p:graphicFrame>
      <p:sp>
        <p:nvSpPr>
          <p:cNvPr id="5" name="Organigramme : Connecteur 4"/>
          <p:cNvSpPr/>
          <p:nvPr/>
        </p:nvSpPr>
        <p:spPr>
          <a:xfrm>
            <a:off x="4446872" y="2897204"/>
            <a:ext cx="394635" cy="34651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rganigramme : Connecteur 5"/>
          <p:cNvSpPr/>
          <p:nvPr/>
        </p:nvSpPr>
        <p:spPr>
          <a:xfrm>
            <a:off x="3720163" y="3734853"/>
            <a:ext cx="375385" cy="3014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Connecteur 6"/>
          <p:cNvSpPr/>
          <p:nvPr/>
        </p:nvSpPr>
        <p:spPr>
          <a:xfrm>
            <a:off x="4539514" y="3964910"/>
            <a:ext cx="274320" cy="2854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rganigramme : Connecteur 7"/>
          <p:cNvSpPr/>
          <p:nvPr/>
        </p:nvSpPr>
        <p:spPr>
          <a:xfrm>
            <a:off x="5446697" y="3814198"/>
            <a:ext cx="365760" cy="279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Connecteur 8"/>
          <p:cNvSpPr/>
          <p:nvPr/>
        </p:nvSpPr>
        <p:spPr>
          <a:xfrm>
            <a:off x="4966636" y="3964910"/>
            <a:ext cx="327259" cy="2854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Connecteur 9"/>
          <p:cNvSpPr/>
          <p:nvPr/>
        </p:nvSpPr>
        <p:spPr>
          <a:xfrm>
            <a:off x="4177364" y="3953706"/>
            <a:ext cx="276727" cy="2854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3997862" y="3156995"/>
            <a:ext cx="383806" cy="51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4359042" y="3243714"/>
            <a:ext cx="190098" cy="85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4592533" y="3243714"/>
            <a:ext cx="118512" cy="7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5" idx="6"/>
            <a:endCxn id="8" idx="1"/>
          </p:cNvCxnSpPr>
          <p:nvPr/>
        </p:nvCxnSpPr>
        <p:spPr>
          <a:xfrm>
            <a:off x="4841507" y="3070459"/>
            <a:ext cx="658754" cy="78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5" idx="5"/>
            <a:endCxn id="9" idx="0"/>
          </p:cNvCxnSpPr>
          <p:nvPr/>
        </p:nvCxnSpPr>
        <p:spPr>
          <a:xfrm>
            <a:off x="4783714" y="3192969"/>
            <a:ext cx="346552" cy="77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rganigramme : Connecteur 21"/>
          <p:cNvSpPr/>
          <p:nvPr/>
        </p:nvSpPr>
        <p:spPr>
          <a:xfrm>
            <a:off x="6185659" y="3000281"/>
            <a:ext cx="464024" cy="5338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Connecteur 22"/>
          <p:cNvSpPr/>
          <p:nvPr/>
        </p:nvSpPr>
        <p:spPr>
          <a:xfrm>
            <a:off x="7032492" y="2583593"/>
            <a:ext cx="366246" cy="48686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Connecteur 23"/>
          <p:cNvSpPr/>
          <p:nvPr/>
        </p:nvSpPr>
        <p:spPr>
          <a:xfrm>
            <a:off x="8018039" y="2745298"/>
            <a:ext cx="422421" cy="341165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Connecteur 24"/>
          <p:cNvSpPr/>
          <p:nvPr/>
        </p:nvSpPr>
        <p:spPr>
          <a:xfrm>
            <a:off x="6583253" y="3766509"/>
            <a:ext cx="565932" cy="37439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Connecteur 25"/>
          <p:cNvSpPr/>
          <p:nvPr/>
        </p:nvSpPr>
        <p:spPr>
          <a:xfrm>
            <a:off x="7529392" y="3855181"/>
            <a:ext cx="453592" cy="36219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rganigramme : Connecteur 26"/>
          <p:cNvSpPr/>
          <p:nvPr/>
        </p:nvSpPr>
        <p:spPr>
          <a:xfrm>
            <a:off x="8215819" y="3578939"/>
            <a:ext cx="355584" cy="44124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39"/>
          <p:cNvCxnSpPr>
            <a:stCxn id="22" idx="7"/>
            <a:endCxn id="23" idx="2"/>
          </p:cNvCxnSpPr>
          <p:nvPr/>
        </p:nvCxnSpPr>
        <p:spPr>
          <a:xfrm flipV="1">
            <a:off x="6581728" y="2827026"/>
            <a:ext cx="450764" cy="251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7398738" y="2670349"/>
            <a:ext cx="584246" cy="194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endCxn id="27" idx="0"/>
          </p:cNvCxnSpPr>
          <p:nvPr/>
        </p:nvCxnSpPr>
        <p:spPr>
          <a:xfrm>
            <a:off x="8384285" y="3086463"/>
            <a:ext cx="9326" cy="492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27" idx="2"/>
            <a:endCxn id="26" idx="6"/>
          </p:cNvCxnSpPr>
          <p:nvPr/>
        </p:nvCxnSpPr>
        <p:spPr>
          <a:xfrm flipH="1">
            <a:off x="7982984" y="3799562"/>
            <a:ext cx="232835" cy="236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endCxn id="25" idx="5"/>
          </p:cNvCxnSpPr>
          <p:nvPr/>
        </p:nvCxnSpPr>
        <p:spPr>
          <a:xfrm flipH="1">
            <a:off x="7066306" y="4065385"/>
            <a:ext cx="396369" cy="20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25" idx="1"/>
            <a:endCxn id="22" idx="4"/>
          </p:cNvCxnSpPr>
          <p:nvPr/>
        </p:nvCxnSpPr>
        <p:spPr>
          <a:xfrm flipH="1" flipV="1">
            <a:off x="6417671" y="3534134"/>
            <a:ext cx="248461" cy="287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V="1">
            <a:off x="6866219" y="3070459"/>
            <a:ext cx="1116765" cy="12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6775478" y="3412190"/>
            <a:ext cx="966192" cy="31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rganigramme : Connecteur 54"/>
          <p:cNvSpPr/>
          <p:nvPr/>
        </p:nvSpPr>
        <p:spPr>
          <a:xfrm>
            <a:off x="8806706" y="3000281"/>
            <a:ext cx="491320" cy="4123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rganigramme : Connecteur 55"/>
          <p:cNvSpPr/>
          <p:nvPr/>
        </p:nvSpPr>
        <p:spPr>
          <a:xfrm>
            <a:off x="9678766" y="2516411"/>
            <a:ext cx="436728" cy="50287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Connecteur 56"/>
          <p:cNvSpPr/>
          <p:nvPr/>
        </p:nvSpPr>
        <p:spPr>
          <a:xfrm>
            <a:off x="10465026" y="2865344"/>
            <a:ext cx="540525" cy="3923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Connecteur 57"/>
          <p:cNvSpPr/>
          <p:nvPr/>
        </p:nvSpPr>
        <p:spPr>
          <a:xfrm>
            <a:off x="10465026" y="3689736"/>
            <a:ext cx="471318" cy="436178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rganigramme : Connecteur 58"/>
          <p:cNvSpPr/>
          <p:nvPr/>
        </p:nvSpPr>
        <p:spPr>
          <a:xfrm>
            <a:off x="9655450" y="3964910"/>
            <a:ext cx="579497" cy="468975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rganigramme : Connecteur 59"/>
          <p:cNvSpPr/>
          <p:nvPr/>
        </p:nvSpPr>
        <p:spPr>
          <a:xfrm>
            <a:off x="9043584" y="3778509"/>
            <a:ext cx="448237" cy="33245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Connecteur droit 65"/>
          <p:cNvCxnSpPr>
            <a:stCxn id="55" idx="7"/>
          </p:cNvCxnSpPr>
          <p:nvPr/>
        </p:nvCxnSpPr>
        <p:spPr>
          <a:xfrm flipV="1">
            <a:off x="9226074" y="2827026"/>
            <a:ext cx="512409" cy="233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endCxn id="57" idx="1"/>
          </p:cNvCxnSpPr>
          <p:nvPr/>
        </p:nvCxnSpPr>
        <p:spPr>
          <a:xfrm>
            <a:off x="10136242" y="2745298"/>
            <a:ext cx="407942" cy="177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stCxn id="57" idx="4"/>
            <a:endCxn id="58" idx="0"/>
          </p:cNvCxnSpPr>
          <p:nvPr/>
        </p:nvCxnSpPr>
        <p:spPr>
          <a:xfrm flipH="1">
            <a:off x="10700685" y="3257644"/>
            <a:ext cx="34604" cy="432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>
            <a:stCxn id="58" idx="3"/>
            <a:endCxn id="59" idx="6"/>
          </p:cNvCxnSpPr>
          <p:nvPr/>
        </p:nvCxnSpPr>
        <p:spPr>
          <a:xfrm flipH="1">
            <a:off x="10234947" y="4062037"/>
            <a:ext cx="299102" cy="137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endCxn id="60" idx="5"/>
          </p:cNvCxnSpPr>
          <p:nvPr/>
        </p:nvCxnSpPr>
        <p:spPr>
          <a:xfrm flipH="1" flipV="1">
            <a:off x="9426178" y="4062279"/>
            <a:ext cx="229272" cy="137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>
            <a:endCxn id="55" idx="4"/>
          </p:cNvCxnSpPr>
          <p:nvPr/>
        </p:nvCxnSpPr>
        <p:spPr>
          <a:xfrm flipH="1" flipV="1">
            <a:off x="9052366" y="3412610"/>
            <a:ext cx="173708" cy="322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/>
          <p:cNvSpPr/>
          <p:nvPr/>
        </p:nvSpPr>
        <p:spPr>
          <a:xfrm>
            <a:off x="10263013" y="2429167"/>
            <a:ext cx="1090788" cy="392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Sens</a:t>
            </a:r>
            <a:endParaRPr lang="fr-FR" dirty="0"/>
          </a:p>
        </p:txBody>
      </p:sp>
      <p:cxnSp>
        <p:nvCxnSpPr>
          <p:cNvPr id="79" name="Connecteur droit avec flèche 78"/>
          <p:cNvCxnSpPr>
            <a:stCxn id="58" idx="7"/>
            <a:endCxn id="77" idx="5"/>
          </p:cNvCxnSpPr>
          <p:nvPr/>
        </p:nvCxnSpPr>
        <p:spPr>
          <a:xfrm flipV="1">
            <a:off x="10867321" y="2764016"/>
            <a:ext cx="326738" cy="98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en arc 84"/>
          <p:cNvCxnSpPr>
            <a:stCxn id="55" idx="0"/>
          </p:cNvCxnSpPr>
          <p:nvPr/>
        </p:nvCxnSpPr>
        <p:spPr>
          <a:xfrm rot="5400000" flipH="1" flipV="1">
            <a:off x="9507650" y="1973883"/>
            <a:ext cx="571114" cy="14816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8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Coopération ou collaboration ?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Démarche coopérative -  tâche coopérative : chaque collaborateur réalise une partie de la tâche globale soit une  responsabilité du groupe mais interdépendance réciproque</a:t>
            </a:r>
          </a:p>
          <a:p>
            <a:endParaRPr lang="fr-FR" dirty="0"/>
          </a:p>
          <a:p>
            <a:r>
              <a:rPr lang="fr-FR" dirty="0" smtClean="0"/>
              <a:t>Démarche collaborative - tâche collaborative: </a:t>
            </a:r>
            <a:r>
              <a:rPr lang="fr-FR" dirty="0"/>
              <a:t>c</a:t>
            </a:r>
            <a:r>
              <a:rPr lang="fr-FR" dirty="0" smtClean="0"/>
              <a:t>haque collaborateur réalise la tâche à sa manière  soit une responsabilité individuelle mais une interdépendance associative</a:t>
            </a:r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6442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Synergie …ou antagonisme de l’équipe ?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Synergie : Mise en commun de moyens qui se renforcent entre eux pour aboutir à un même but  </a:t>
            </a:r>
          </a:p>
          <a:p>
            <a:endParaRPr lang="fr-FR" dirty="0"/>
          </a:p>
          <a:p>
            <a:r>
              <a:rPr lang="fr-FR" dirty="0" smtClean="0"/>
              <a:t>Antagonisme :  l’équipe se fissure : existence d’un état d’opposition, de rivalité, de lutte…jusqu’à l’éclatement de l’équipe</a:t>
            </a:r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2749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sz="1800" dirty="0"/>
              <a:t>Carte des partenaires ou diagramme </a:t>
            </a:r>
            <a:r>
              <a:rPr lang="fr-FR" sz="1800" dirty="0" err="1"/>
              <a:t>sociodynamique</a:t>
            </a:r>
            <a:endParaRPr lang="fr-FR" sz="18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40" y="1285610"/>
            <a:ext cx="5689600" cy="4267200"/>
          </a:xfrm>
        </p:spPr>
      </p:pic>
    </p:spTree>
    <p:extLst>
      <p:ext uri="{BB962C8B-B14F-4D97-AF65-F5344CB8AC3E}">
        <p14:creationId xmlns:p14="http://schemas.microsoft.com/office/powerpoint/2010/main" val="233173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1800" dirty="0" smtClean="0"/>
              <a:t>Carte des partenaires ou diagramme </a:t>
            </a:r>
            <a:r>
              <a:rPr lang="fr-FR" sz="1800" dirty="0" err="1" smtClean="0"/>
              <a:t>sociodynamique</a:t>
            </a:r>
            <a:endParaRPr lang="fr-FR" sz="18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0" y="609600"/>
            <a:ext cx="6648535" cy="5039359"/>
          </a:xfrm>
        </p:spPr>
      </p:pic>
    </p:spTree>
    <p:extLst>
      <p:ext uri="{BB962C8B-B14F-4D97-AF65-F5344CB8AC3E}">
        <p14:creationId xmlns:p14="http://schemas.microsoft.com/office/powerpoint/2010/main" val="283366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niveaux d’énergie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/>
          <a:lstStyle/>
          <a:p>
            <a:r>
              <a:rPr lang="fr-FR" dirty="0" smtClean="0"/>
              <a:t>Evaluer la synergie de vos collaborateurs </a:t>
            </a:r>
          </a:p>
          <a:p>
            <a:pPr lvl="1"/>
            <a:r>
              <a:rPr lang="fr-FR" dirty="0" smtClean="0"/>
              <a:t>Ceux qui s’engagent (engagés) – pas besoin de soutien pour travailler sur le projet</a:t>
            </a:r>
          </a:p>
          <a:p>
            <a:pPr lvl="1"/>
            <a:r>
              <a:rPr lang="fr-FR" dirty="0" smtClean="0"/>
              <a:t>Prend des initiatives (constructifs)  et a besoin d’encouragement pour maintenir son investissement dans le projet</a:t>
            </a:r>
          </a:p>
          <a:p>
            <a:pPr lvl="1"/>
            <a:r>
              <a:rPr lang="fr-FR" dirty="0" smtClean="0"/>
              <a:t>Celui qui n’a aucune initiative (alignés), mais accepte les directives</a:t>
            </a:r>
          </a:p>
          <a:p>
            <a:pPr lvl="1"/>
            <a:r>
              <a:rPr lang="fr-FR" dirty="0" smtClean="0"/>
              <a:t>Celui qui exécute (passif) avec résistance la demande et nécessite un contrôle continu</a:t>
            </a:r>
          </a:p>
          <a:p>
            <a:r>
              <a:rPr lang="fr-FR" dirty="0"/>
              <a:t>Evaluer </a:t>
            </a:r>
            <a:r>
              <a:rPr lang="fr-FR" dirty="0" smtClean="0"/>
              <a:t>l’antagonisme de vos collaborateurs</a:t>
            </a:r>
            <a:endParaRPr lang="fr-FR" dirty="0"/>
          </a:p>
          <a:p>
            <a:pPr lvl="1"/>
            <a:r>
              <a:rPr lang="fr-FR" dirty="0" smtClean="0"/>
              <a:t>Aucun projet (insatisfait)</a:t>
            </a:r>
          </a:p>
          <a:p>
            <a:pPr lvl="1"/>
            <a:r>
              <a:rPr lang="fr-FR" dirty="0" smtClean="0"/>
              <a:t>Celui qui a un projet différent dit concurrent de celui de l’équipe mais qui veut que son projet soit compatible (déchiré)</a:t>
            </a:r>
          </a:p>
          <a:p>
            <a:pPr lvl="1"/>
            <a:r>
              <a:rPr lang="fr-FR" dirty="0" smtClean="0"/>
              <a:t>Celui qui ne cherche pas l’accord, mais il est dans le rapport de force (opposant)</a:t>
            </a:r>
          </a:p>
          <a:p>
            <a:pPr lvl="1"/>
            <a:r>
              <a:rPr lang="fr-FR" dirty="0" smtClean="0"/>
              <a:t>Celui qui a un projet concurrent qu’il défend fortement et qui veut boycotter le projet de l’équipe (irréductible)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69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triangle d’or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Son comportement : les soutiens ou alliés critiques</a:t>
            </a:r>
          </a:p>
          <a:p>
            <a:pPr lvl="1"/>
            <a:r>
              <a:rPr lang="fr-FR" dirty="0" smtClean="0"/>
              <a:t>Synergie forte et dominante et pourtant un peu antagonisme</a:t>
            </a:r>
          </a:p>
          <a:p>
            <a:pPr lvl="1"/>
            <a:r>
              <a:rPr lang="fr-FR" dirty="0" smtClean="0"/>
              <a:t>Allié critique mais qui fait avancer le projet</a:t>
            </a:r>
          </a:p>
          <a:p>
            <a:pPr lvl="1"/>
            <a:r>
              <a:rPr lang="fr-FR" dirty="0" smtClean="0"/>
              <a:t>A suffisamment d’antagonisme pour garder du recul et proposer des améliorations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Attitude du manager à adopter</a:t>
            </a:r>
            <a:endParaRPr lang="fr-FR" dirty="0"/>
          </a:p>
          <a:p>
            <a:pPr lvl="1"/>
            <a:r>
              <a:rPr lang="fr-FR" dirty="0" smtClean="0"/>
              <a:t>Confier des responsabilités concrètes et techniques à ces collaborateurs </a:t>
            </a:r>
          </a:p>
          <a:p>
            <a:pPr lvl="1"/>
            <a:r>
              <a:rPr lang="fr-FR" dirty="0" smtClean="0"/>
              <a:t>Sera le plus à même de convaincre les hésitants car il les comprend: intermédiaire à utiliser</a:t>
            </a:r>
          </a:p>
          <a:p>
            <a:pPr lvl="1"/>
            <a:r>
              <a:rPr lang="fr-FR" dirty="0" smtClean="0"/>
              <a:t>De part son regard critique, il est le plus crédible pour communiquer sur le projet</a:t>
            </a:r>
          </a:p>
          <a:p>
            <a:pPr lvl="1"/>
            <a:r>
              <a:rPr lang="fr-FR" dirty="0" smtClean="0"/>
              <a:t>Lui confier l’animation de méthodes participatives </a:t>
            </a:r>
          </a:p>
          <a:p>
            <a:pPr lvl="1"/>
            <a:r>
              <a:rPr lang="fr-FR" dirty="0" smtClean="0"/>
              <a:t>Sensible aux informations transmises et au management PARTICIPATIF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05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militant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Son comportement : </a:t>
            </a:r>
          </a:p>
          <a:p>
            <a:pPr lvl="1"/>
            <a:r>
              <a:rPr lang="fr-FR" dirty="0" smtClean="0"/>
              <a:t>Adhésion sans retenue et en attente d’objectifs, de délais, de directives</a:t>
            </a:r>
          </a:p>
          <a:p>
            <a:pPr lvl="1"/>
            <a:r>
              <a:rPr lang="fr-FR" dirty="0" smtClean="0"/>
              <a:t>Peu d’adhésion aux méthodes participatives</a:t>
            </a:r>
          </a:p>
          <a:p>
            <a:pPr lvl="1"/>
            <a:r>
              <a:rPr lang="fr-FR" dirty="0" smtClean="0"/>
              <a:t>Il est un levier du changement sur le terrain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Attitude du manager à adopter</a:t>
            </a:r>
          </a:p>
          <a:p>
            <a:pPr lvl="1"/>
            <a:r>
              <a:rPr lang="fr-FR" dirty="0" smtClean="0"/>
              <a:t>Eviter de lui confier les missions de communication, de médiation et de négociation</a:t>
            </a:r>
          </a:p>
          <a:p>
            <a:pPr lvl="1"/>
            <a:r>
              <a:rPr lang="fr-FR" dirty="0" smtClean="0"/>
              <a:t>Utiliser sa forte capacité au delà de ce qu’on lui demande</a:t>
            </a:r>
          </a:p>
          <a:p>
            <a:pPr lvl="1"/>
            <a:r>
              <a:rPr lang="fr-FR" dirty="0" smtClean="0"/>
              <a:t>Savoir le reconnaître pour sa contribution. Attention, c’est un affectif. Ne pas le délaisser ou le décevoir, sinon, il risque de basculer dans l’opposition s’il se sent trahi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75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L’hésitant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Son comportement : </a:t>
            </a:r>
          </a:p>
          <a:p>
            <a:pPr lvl="1"/>
            <a:r>
              <a:rPr lang="fr-FR" dirty="0" smtClean="0"/>
              <a:t>Pas tout à fait indécis, mais impliqué de manière variable selon les circonstances et ses préoccupations, il soutient le projet de manière irrégulière</a:t>
            </a:r>
          </a:p>
          <a:p>
            <a:pPr lvl="1"/>
            <a:r>
              <a:rPr lang="fr-FR" dirty="0" smtClean="0"/>
              <a:t>Très influent sur les « passifs », il peut être dangereux pour le projet, surtout dans les phrases avec grande incertitude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Attitude du manager à adopter</a:t>
            </a:r>
          </a:p>
          <a:p>
            <a:pPr lvl="1"/>
            <a:r>
              <a:rPr lang="fr-FR" dirty="0" smtClean="0"/>
              <a:t>Négocier les conditions de sa contribution</a:t>
            </a:r>
          </a:p>
          <a:p>
            <a:pPr lvl="1"/>
            <a:r>
              <a:rPr lang="fr-FR" dirty="0" smtClean="0"/>
              <a:t>Trouver des terrains sur lesquels il est d’accord pour manœuvrer</a:t>
            </a:r>
          </a:p>
          <a:p>
            <a:pPr lvl="1"/>
            <a:r>
              <a:rPr lang="fr-FR" dirty="0" smtClean="0"/>
              <a:t>Préparer à l’avance les réunions qu’il organise pour le garder sur le bon chemin</a:t>
            </a:r>
          </a:p>
          <a:p>
            <a:pPr lvl="1"/>
            <a:r>
              <a:rPr lang="fr-FR" dirty="0" smtClean="0"/>
              <a:t>Utiliser les méthodes participatives</a:t>
            </a:r>
          </a:p>
          <a:p>
            <a:pPr lvl="1"/>
            <a:r>
              <a:rPr lang="fr-FR" dirty="0" smtClean="0"/>
              <a:t>Le faire réfléchir sur ses hésitations, le pousser dans ses derniers retranchements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430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4</a:t>
            </a:r>
            <a:r>
              <a:rPr lang="fr-FR" sz="2800" dirty="0" smtClean="0"/>
              <a:t>. </a:t>
            </a:r>
            <a:r>
              <a:rPr lang="fr-FR" sz="2800" dirty="0"/>
              <a:t>Piloter une équipe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12415"/>
            <a:ext cx="10515600" cy="456454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914400" lvl="1" indent="-457200">
              <a:buAutoNum type="arabicPeriod"/>
            </a:pPr>
            <a:r>
              <a:rPr lang="fr-FR" dirty="0" smtClean="0"/>
              <a:t>Gérer son temps et celui des ressources</a:t>
            </a:r>
          </a:p>
          <a:p>
            <a:pPr marL="914400" lvl="1" indent="-457200">
              <a:buAutoNum type="arabicPeriod"/>
            </a:pPr>
            <a:r>
              <a:rPr lang="fr-FR" dirty="0" smtClean="0"/>
              <a:t>Définir les priorités</a:t>
            </a:r>
          </a:p>
          <a:p>
            <a:pPr marL="914400" lvl="1" indent="-457200">
              <a:buAutoNum type="arabicPeriod"/>
            </a:pPr>
            <a:r>
              <a:rPr lang="fr-FR" dirty="0" smtClean="0"/>
              <a:t>Maîtriser mes outils de pilotage</a:t>
            </a:r>
          </a:p>
          <a:p>
            <a:pPr marL="914400" lvl="1" indent="-457200">
              <a:buAutoNum type="arabicPeriod"/>
            </a:pPr>
            <a:r>
              <a:rPr lang="fr-FR" dirty="0" smtClean="0"/>
              <a:t>Manager à distance</a:t>
            </a:r>
          </a:p>
          <a:p>
            <a:pPr marL="914400" lvl="1" indent="-457200">
              <a:buAutoNum type="arabicPeriod"/>
            </a:pPr>
            <a:r>
              <a:rPr lang="fr-FR" dirty="0" smtClean="0"/>
              <a:t>Comprendre le changement pour mieux l’accepter</a:t>
            </a:r>
          </a:p>
          <a:p>
            <a:pPr marL="914400" lvl="1" indent="-457200">
              <a:buAutoNum type="arabicPeriod"/>
            </a:pPr>
            <a:r>
              <a:rPr lang="fr-FR" dirty="0" smtClean="0"/>
              <a:t>Savoir détecter des situations à risque et agir</a:t>
            </a:r>
          </a:p>
        </p:txBody>
      </p:sp>
    </p:spTree>
    <p:extLst>
      <p:ext uri="{BB962C8B-B14F-4D97-AF65-F5344CB8AC3E}">
        <p14:creationId xmlns:p14="http://schemas.microsoft.com/office/powerpoint/2010/main" val="252819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passif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10665"/>
            <a:ext cx="10515600" cy="4351338"/>
          </a:xfrm>
        </p:spPr>
        <p:txBody>
          <a:bodyPr/>
          <a:lstStyle/>
          <a:p>
            <a:r>
              <a:rPr lang="fr-FR" dirty="0"/>
              <a:t>Son comportement : </a:t>
            </a:r>
          </a:p>
          <a:p>
            <a:pPr lvl="1"/>
            <a:r>
              <a:rPr lang="fr-FR" dirty="0" smtClean="0"/>
              <a:t>Sensible à la position du groupe, il est attentif</a:t>
            </a:r>
          </a:p>
          <a:p>
            <a:pPr lvl="1"/>
            <a:r>
              <a:rPr lang="fr-FR" dirty="0" smtClean="0"/>
              <a:t>Cette majorité dite « silencieuse » représente un grand nombre de collaborateurs et nécessite beaucoup d’attention</a:t>
            </a:r>
          </a:p>
          <a:p>
            <a:pPr lvl="1"/>
            <a:r>
              <a:rPr lang="fr-FR" dirty="0" smtClean="0"/>
              <a:t>Comme il fait pencher la balance à cause de « sa masse critique », il est l’ENJEU CLE de la réussite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Attitude du manager à adopter</a:t>
            </a:r>
          </a:p>
          <a:p>
            <a:pPr lvl="1"/>
            <a:r>
              <a:rPr lang="fr-FR" dirty="0" smtClean="0"/>
              <a:t>Ne pas le contraindre à participer mais l’informer et faire la promotion du projet</a:t>
            </a:r>
          </a:p>
          <a:p>
            <a:pPr lvl="1"/>
            <a:r>
              <a:rPr lang="fr-FR" dirty="0" smtClean="0"/>
              <a:t>La seule manière de le toucher, c’est de façon indirecte, en mobilisant d’autres collaborateurs qu’il pourrait suivre, qu’il apprécie</a:t>
            </a:r>
          </a:p>
          <a:p>
            <a:pPr lvl="1"/>
            <a:r>
              <a:rPr lang="fr-FR" dirty="0" smtClean="0"/>
              <a:t>Eviter de s’épuiser en le prenant pour cible principale</a:t>
            </a:r>
          </a:p>
          <a:p>
            <a:pPr lvl="1"/>
            <a:r>
              <a:rPr lang="fr-FR" dirty="0" smtClean="0"/>
              <a:t>Se montrer « une force tranquille » qui fait les choses avec beaucoup d’évidence pour le rassurer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204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L’insatisfait dit souvent le grognon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Son comportement : </a:t>
            </a:r>
          </a:p>
          <a:p>
            <a:pPr lvl="1"/>
            <a:r>
              <a:rPr lang="fr-FR" dirty="0" smtClean="0"/>
              <a:t>Enthousiasme faible, opposition faible</a:t>
            </a:r>
          </a:p>
          <a:p>
            <a:pPr lvl="1"/>
            <a:r>
              <a:rPr lang="fr-FR" dirty="0" smtClean="0"/>
              <a:t>Se limite à des paroles, des rumeurs, rouspète en permanence</a:t>
            </a:r>
          </a:p>
          <a:p>
            <a:pPr lvl="1"/>
            <a:r>
              <a:rPr lang="fr-FR" dirty="0" smtClean="0"/>
              <a:t>Il met en scène son mécontentement, par lequel, il cherche à exister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Attitude du manager à adopter</a:t>
            </a:r>
          </a:p>
          <a:p>
            <a:pPr lvl="1"/>
            <a:r>
              <a:rPr lang="fr-FR" dirty="0" smtClean="0"/>
              <a:t>L’écouter, car il dit tout haut ce que tout le monde pense tout bas</a:t>
            </a:r>
          </a:p>
          <a:p>
            <a:pPr lvl="1"/>
            <a:r>
              <a:rPr lang="fr-FR" dirty="0" smtClean="0"/>
              <a:t>Toutefois, ne pas lui donner de l’importance et plutôt feindre de l’ignorer</a:t>
            </a:r>
          </a:p>
          <a:p>
            <a:pPr lvl="1"/>
            <a:r>
              <a:rPr lang="fr-FR" dirty="0" smtClean="0"/>
              <a:t>L’aborder avec humour éventuellement, puisqu’il est connu de tous comme râleur</a:t>
            </a:r>
          </a:p>
          <a:p>
            <a:pPr lvl="1"/>
            <a:r>
              <a:rPr lang="fr-FR" dirty="0" smtClean="0"/>
              <a:t>Il finira par rejoindre les autres dans le projet, car il a peu d’énergie et d’arguments pour  ou pas contrer le projet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73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L’opposant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39545"/>
            <a:ext cx="10515600" cy="4351338"/>
          </a:xfrm>
        </p:spPr>
        <p:txBody>
          <a:bodyPr/>
          <a:lstStyle/>
          <a:p>
            <a:r>
              <a:rPr lang="fr-FR" dirty="0"/>
              <a:t>Son comportement : </a:t>
            </a:r>
          </a:p>
          <a:p>
            <a:pPr lvl="1"/>
            <a:r>
              <a:rPr lang="fr-FR" dirty="0" smtClean="0"/>
              <a:t>Plus antagoniste que synergique, il choisit et est très sensible au rapport de force – il aime ça…</a:t>
            </a:r>
          </a:p>
          <a:p>
            <a:pPr lvl="1"/>
            <a:r>
              <a:rPr lang="fr-FR" dirty="0" smtClean="0"/>
              <a:t>Grande capacité à utiliser les tensions et les conflits pour renforcer sa position dans les négociations ou pour boycotter le projet</a:t>
            </a:r>
          </a:p>
          <a:p>
            <a:pPr lvl="1"/>
            <a:r>
              <a:rPr lang="fr-FR" dirty="0" smtClean="0"/>
              <a:t>Il a de toute façon toujours raison !!</a:t>
            </a:r>
          </a:p>
          <a:p>
            <a:pPr lvl="1"/>
            <a:r>
              <a:rPr lang="fr-FR" dirty="0" smtClean="0"/>
              <a:t>Ils ne sont pas toujours en grand nombre, ils ne seront pas à l’origine de l’échec des projets si on rassemble un maximum d’alliés…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Attitude du manager à adopter</a:t>
            </a:r>
          </a:p>
          <a:p>
            <a:pPr lvl="1"/>
            <a:r>
              <a:rPr lang="fr-FR" dirty="0" smtClean="0"/>
              <a:t>Trouver des valeurs et chercher à les intégrer dans le projet</a:t>
            </a:r>
          </a:p>
          <a:p>
            <a:pPr lvl="1"/>
            <a:r>
              <a:rPr lang="fr-FR" dirty="0" smtClean="0"/>
              <a:t>Repérer ce qu’il respecte ou qui il respecte et utiliser ce levier</a:t>
            </a:r>
          </a:p>
          <a:p>
            <a:pPr lvl="1"/>
            <a:r>
              <a:rPr lang="fr-FR" dirty="0" smtClean="0"/>
              <a:t>Ne pas chercher à le convaincre mais le soumettre (respect des règles ou de la loi, par exemple)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72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faire travailler au corps par les alliés, jusqu’à l’érosion</a:t>
            </a:r>
          </a:p>
          <a:p>
            <a:r>
              <a:rPr lang="fr-FR" dirty="0" smtClean="0"/>
              <a:t>Et surtout éviter de s’en occuper directement : vous allez vous épuiser…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33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L’irréductible et le révolté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39545"/>
            <a:ext cx="10515600" cy="4351338"/>
          </a:xfrm>
        </p:spPr>
        <p:txBody>
          <a:bodyPr/>
          <a:lstStyle/>
          <a:p>
            <a:r>
              <a:rPr lang="fr-FR" dirty="0"/>
              <a:t>Son comportement : </a:t>
            </a:r>
          </a:p>
          <a:p>
            <a:pPr lvl="1"/>
            <a:r>
              <a:rPr lang="fr-FR" dirty="0" smtClean="0"/>
              <a:t>Il est insensible à tout argument, tout raisonnement</a:t>
            </a:r>
          </a:p>
          <a:p>
            <a:pPr lvl="1"/>
            <a:r>
              <a:rPr lang="fr-FR" dirty="0" smtClean="0"/>
              <a:t>Destructeur, il préfère tout perdre plutôt que de laisser le projet réussir</a:t>
            </a:r>
          </a:p>
          <a:p>
            <a:pPr lvl="1"/>
            <a:r>
              <a:rPr lang="fr-FR" dirty="0" smtClean="0"/>
              <a:t>minoritaire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Attitude du manager à adopter</a:t>
            </a:r>
          </a:p>
          <a:p>
            <a:pPr lvl="1"/>
            <a:r>
              <a:rPr lang="fr-FR" dirty="0" smtClean="0"/>
              <a:t>Na pas chercher à le convaincre, mais le soumettre là ou c’est possible</a:t>
            </a:r>
          </a:p>
          <a:p>
            <a:pPr lvl="1"/>
            <a:r>
              <a:rPr lang="fr-FR" dirty="0" smtClean="0"/>
              <a:t>S’appuyer sur les règles et contraintes légales</a:t>
            </a:r>
          </a:p>
          <a:p>
            <a:pPr lvl="1"/>
            <a:r>
              <a:rPr lang="fr-FR" dirty="0" smtClean="0"/>
              <a:t>Travailler des stratégies d’alliance interne pour l’encercler et le rendre inoffensif</a:t>
            </a:r>
          </a:p>
          <a:p>
            <a:pPr lvl="1"/>
            <a:r>
              <a:rPr lang="fr-FR" dirty="0" smtClean="0"/>
              <a:t>Sinon, s’il est protégé, il vaut mieux ne pas s’en occuper du tout et le traiter par l’indifférence : il sera sinon nuisible à l’équipe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145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générations X – Y et Z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                        1960                       1980                  1995</a:t>
            </a:r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1188720" y="4190841"/>
            <a:ext cx="9591040" cy="619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188720" y="3667760"/>
            <a:ext cx="2184400" cy="3962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Baby-boomers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9020" y="3661252"/>
            <a:ext cx="2235200" cy="4368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X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3940" y="3651092"/>
            <a:ext cx="1981200" cy="447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8" name="Rectangle 7"/>
          <p:cNvSpPr/>
          <p:nvPr/>
        </p:nvSpPr>
        <p:spPr>
          <a:xfrm>
            <a:off x="8328025" y="3650694"/>
            <a:ext cx="2089150" cy="43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3505200" y="4653280"/>
            <a:ext cx="0" cy="34544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6024880" y="4653280"/>
            <a:ext cx="0" cy="345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8328025" y="4653280"/>
            <a:ext cx="0" cy="345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5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stéréotypes…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127050"/>
              </p:ext>
            </p:extLst>
          </p:nvPr>
        </p:nvGraphicFramePr>
        <p:xfrm>
          <a:off x="838200" y="1524000"/>
          <a:ext cx="10515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4978556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0547813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09509328"/>
                    </a:ext>
                  </a:extLst>
                </a:gridCol>
              </a:tblGrid>
              <a:tr h="44930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Génération 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Génération Y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Génération Z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069889"/>
                  </a:ext>
                </a:extLst>
              </a:tr>
              <a:tr h="4112533"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r>
                        <a:rPr lang="fr-FR" dirty="0" smtClean="0"/>
                        <a:t> </a:t>
                      </a:r>
                    </a:p>
                    <a:p>
                      <a:r>
                        <a:rPr lang="fr-FR" sz="1400" dirty="0" smtClean="0"/>
                        <a:t>Expérience</a:t>
                      </a:r>
                    </a:p>
                    <a:p>
                      <a:r>
                        <a:rPr lang="fr-FR" sz="1400" dirty="0" smtClean="0"/>
                        <a:t>Loyauté</a:t>
                      </a:r>
                    </a:p>
                    <a:p>
                      <a:r>
                        <a:rPr lang="fr-FR" sz="1400" dirty="0" smtClean="0"/>
                        <a:t>Sens</a:t>
                      </a:r>
                      <a:r>
                        <a:rPr lang="fr-FR" sz="1400" baseline="0" dirty="0" smtClean="0"/>
                        <a:t> de l’autorité et de la hiérarchie</a:t>
                      </a:r>
                    </a:p>
                    <a:p>
                      <a:r>
                        <a:rPr lang="fr-FR" sz="1400" baseline="0" dirty="0" smtClean="0"/>
                        <a:t>Esprit de compétition</a:t>
                      </a:r>
                    </a:p>
                    <a:p>
                      <a:r>
                        <a:rPr lang="fr-FR" sz="1400" baseline="0" dirty="0" smtClean="0"/>
                        <a:t>Organisation</a:t>
                      </a:r>
                    </a:p>
                    <a:p>
                      <a:r>
                        <a:rPr lang="fr-FR" sz="1400" baseline="0" dirty="0" smtClean="0"/>
                        <a:t>Capacité d’innovation managériale</a:t>
                      </a:r>
                    </a:p>
                    <a:p>
                      <a:endParaRPr lang="fr-FR" sz="1400" baseline="0" dirty="0" smtClean="0"/>
                    </a:p>
                    <a:p>
                      <a:endParaRPr lang="fr-FR" sz="1400" baseline="0" dirty="0" smtClean="0"/>
                    </a:p>
                    <a:p>
                      <a:endParaRPr lang="fr-FR" sz="1400" baseline="0" dirty="0" smtClean="0"/>
                    </a:p>
                    <a:p>
                      <a:endParaRPr lang="fr-FR" sz="1400" baseline="0" dirty="0" smtClean="0"/>
                    </a:p>
                    <a:p>
                      <a:r>
                        <a:rPr lang="fr-FR" sz="1400" baseline="0" dirty="0" smtClean="0"/>
                        <a:t>Faible capacité de communication</a:t>
                      </a:r>
                    </a:p>
                    <a:p>
                      <a:r>
                        <a:rPr lang="fr-FR" sz="1400" baseline="0" dirty="0" smtClean="0"/>
                        <a:t>Manque de transparence</a:t>
                      </a:r>
                    </a:p>
                    <a:p>
                      <a:r>
                        <a:rPr lang="fr-FR" sz="1400" baseline="0" dirty="0" smtClean="0"/>
                        <a:t>Conception pyramidale de l’entreprise</a:t>
                      </a:r>
                    </a:p>
                    <a:p>
                      <a:endParaRPr lang="fr-FR" sz="1400" baseline="0" dirty="0" smtClean="0"/>
                    </a:p>
                    <a:p>
                      <a:endParaRPr lang="fr-FR" baseline="0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r>
                        <a:rPr lang="fr-FR" sz="1400" dirty="0" smtClean="0"/>
                        <a:t>Forte capacité d’adaptation</a:t>
                      </a:r>
                    </a:p>
                    <a:p>
                      <a:r>
                        <a:rPr lang="fr-FR" sz="1400" dirty="0" smtClean="0"/>
                        <a:t>Forte autonomie</a:t>
                      </a:r>
                    </a:p>
                    <a:p>
                      <a:r>
                        <a:rPr lang="fr-FR" sz="1400" dirty="0" smtClean="0"/>
                        <a:t>Facilité d’apprentissage</a:t>
                      </a:r>
                    </a:p>
                    <a:p>
                      <a:r>
                        <a:rPr lang="fr-FR" sz="1400" dirty="0" smtClean="0"/>
                        <a:t>Envie d’apprendre</a:t>
                      </a:r>
                    </a:p>
                    <a:p>
                      <a:r>
                        <a:rPr lang="fr-FR" sz="1400" dirty="0" smtClean="0"/>
                        <a:t>Parfaite maitrise</a:t>
                      </a:r>
                      <a:r>
                        <a:rPr lang="fr-FR" sz="1400" baseline="0" dirty="0" smtClean="0"/>
                        <a:t> des outils technologiques</a:t>
                      </a:r>
                    </a:p>
                    <a:p>
                      <a:r>
                        <a:rPr lang="fr-FR" sz="1400" baseline="0" dirty="0" smtClean="0"/>
                        <a:t>Ouverture d’esprit</a:t>
                      </a:r>
                    </a:p>
                    <a:p>
                      <a:endParaRPr lang="fr-FR" sz="1400" baseline="0" dirty="0" smtClean="0"/>
                    </a:p>
                    <a:p>
                      <a:endParaRPr lang="fr-FR" sz="1400" baseline="0" dirty="0" smtClean="0"/>
                    </a:p>
                    <a:p>
                      <a:endParaRPr lang="fr-FR" sz="1400" baseline="0" dirty="0" smtClean="0"/>
                    </a:p>
                    <a:p>
                      <a:r>
                        <a:rPr lang="fr-FR" sz="1400" baseline="0" dirty="0" smtClean="0"/>
                        <a:t>Sens relatifs de la hiérarchie</a:t>
                      </a:r>
                    </a:p>
                    <a:p>
                      <a:r>
                        <a:rPr lang="fr-FR" sz="1400" baseline="0" dirty="0" smtClean="0"/>
                        <a:t>Instabilité</a:t>
                      </a:r>
                    </a:p>
                    <a:p>
                      <a:r>
                        <a:rPr lang="fr-FR" sz="1400" baseline="0" dirty="0" smtClean="0"/>
                        <a:t>Egocentrisme</a:t>
                      </a:r>
                    </a:p>
                    <a:p>
                      <a:r>
                        <a:rPr lang="fr-FR" sz="1400" baseline="0" dirty="0" smtClean="0"/>
                        <a:t>Faible engagement collectif</a:t>
                      </a:r>
                    </a:p>
                    <a:p>
                      <a:r>
                        <a:rPr lang="fr-FR" sz="1400" baseline="0" dirty="0" smtClean="0"/>
                        <a:t>Moindre inventivité</a:t>
                      </a:r>
                    </a:p>
                    <a:p>
                      <a:r>
                        <a:rPr lang="fr-FR" sz="1400" baseline="0" dirty="0" smtClean="0"/>
                        <a:t>Prédominance au donnant-donnant</a:t>
                      </a:r>
                    </a:p>
                    <a:p>
                      <a:r>
                        <a:rPr lang="fr-FR" sz="1400" baseline="0" dirty="0" smtClean="0"/>
                        <a:t>Forte exigence d’équilibre vie privée/vie professionnelle</a:t>
                      </a:r>
                    </a:p>
                    <a:p>
                      <a:endParaRPr lang="fr-FR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r>
                        <a:rPr lang="fr-FR" sz="1400" dirty="0" smtClean="0"/>
                        <a:t>Sens</a:t>
                      </a:r>
                      <a:r>
                        <a:rPr lang="fr-FR" sz="1400" baseline="0" dirty="0" smtClean="0"/>
                        <a:t> des valeurs</a:t>
                      </a:r>
                    </a:p>
                    <a:p>
                      <a:r>
                        <a:rPr lang="fr-FR" sz="1400" baseline="0" dirty="0" smtClean="0"/>
                        <a:t>Vision internationale</a:t>
                      </a:r>
                    </a:p>
                    <a:p>
                      <a:r>
                        <a:rPr lang="fr-FR" sz="1400" baseline="0" dirty="0" smtClean="0"/>
                        <a:t>Totale transparence</a:t>
                      </a:r>
                    </a:p>
                    <a:p>
                      <a:r>
                        <a:rPr lang="fr-FR" sz="1400" baseline="0" dirty="0" smtClean="0"/>
                        <a:t>Rapidité de pensée et d’action</a:t>
                      </a:r>
                    </a:p>
                    <a:p>
                      <a:r>
                        <a:rPr lang="fr-FR" sz="1400" baseline="0" dirty="0" smtClean="0"/>
                        <a:t>Originalité</a:t>
                      </a:r>
                    </a:p>
                    <a:p>
                      <a:r>
                        <a:rPr lang="fr-FR" sz="1400" baseline="0" dirty="0" smtClean="0"/>
                        <a:t>Soif d’entreprendre</a:t>
                      </a:r>
                    </a:p>
                    <a:p>
                      <a:r>
                        <a:rPr lang="fr-FR" sz="1400" baseline="0" dirty="0" smtClean="0"/>
                        <a:t>Fonctionnement en réseau</a:t>
                      </a:r>
                    </a:p>
                    <a:p>
                      <a:endParaRPr lang="fr-FR" sz="1400" baseline="0" dirty="0" smtClean="0"/>
                    </a:p>
                    <a:p>
                      <a:endParaRPr lang="fr-FR" sz="1400" baseline="0" dirty="0" smtClean="0"/>
                    </a:p>
                    <a:p>
                      <a:endParaRPr lang="fr-FR" sz="1400" baseline="0" dirty="0" smtClean="0"/>
                    </a:p>
                    <a:p>
                      <a:r>
                        <a:rPr lang="fr-FR" sz="1400" baseline="0" dirty="0" smtClean="0"/>
                        <a:t>Défiance vis-à-vis de l’entreprise</a:t>
                      </a:r>
                    </a:p>
                    <a:p>
                      <a:r>
                        <a:rPr lang="fr-FR" sz="1400" baseline="0" dirty="0" smtClean="0"/>
                        <a:t>Impatience</a:t>
                      </a:r>
                    </a:p>
                    <a:p>
                      <a:r>
                        <a:rPr lang="fr-FR" sz="1400" baseline="0" dirty="0" smtClean="0"/>
                        <a:t>Exigence</a:t>
                      </a:r>
                    </a:p>
                    <a:p>
                      <a:r>
                        <a:rPr lang="fr-FR" sz="1400" baseline="0" dirty="0" smtClean="0"/>
                        <a:t>Dispersion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85524"/>
                  </a:ext>
                </a:extLst>
              </a:tr>
            </a:tbl>
          </a:graphicData>
        </a:graphic>
      </p:graphicFrame>
      <p:sp>
        <p:nvSpPr>
          <p:cNvPr id="6" name="Organigramme : Connecteur 5"/>
          <p:cNvSpPr/>
          <p:nvPr/>
        </p:nvSpPr>
        <p:spPr>
          <a:xfrm>
            <a:off x="944880" y="2316480"/>
            <a:ext cx="457200" cy="396240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+</a:t>
            </a:r>
            <a:endParaRPr lang="fr-FR" dirty="0"/>
          </a:p>
        </p:txBody>
      </p:sp>
      <p:sp>
        <p:nvSpPr>
          <p:cNvPr id="7" name="Organigramme : Connecteur 6"/>
          <p:cNvSpPr/>
          <p:nvPr/>
        </p:nvSpPr>
        <p:spPr>
          <a:xfrm>
            <a:off x="4490720" y="2334155"/>
            <a:ext cx="487680" cy="470005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+</a:t>
            </a:r>
            <a:endParaRPr lang="fr-FR" dirty="0"/>
          </a:p>
        </p:txBody>
      </p:sp>
      <p:sp>
        <p:nvSpPr>
          <p:cNvPr id="8" name="Organigramme : Connecteur 7"/>
          <p:cNvSpPr/>
          <p:nvPr/>
        </p:nvSpPr>
        <p:spPr>
          <a:xfrm>
            <a:off x="7955280" y="2316480"/>
            <a:ext cx="467360" cy="487680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+</a:t>
            </a:r>
            <a:endParaRPr lang="fr-FR" dirty="0"/>
          </a:p>
        </p:txBody>
      </p:sp>
      <p:sp>
        <p:nvSpPr>
          <p:cNvPr id="9" name="Organigramme : Connecteur 8"/>
          <p:cNvSpPr/>
          <p:nvPr/>
        </p:nvSpPr>
        <p:spPr>
          <a:xfrm>
            <a:off x="944880" y="4338320"/>
            <a:ext cx="457200" cy="406400"/>
          </a:xfrm>
          <a:prstGeom prst="flowChartConnector">
            <a:avLst/>
          </a:prstGeom>
          <a:solidFill>
            <a:srgbClr val="E020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10" name="Organigramme : Connecteur 9"/>
          <p:cNvSpPr/>
          <p:nvPr/>
        </p:nvSpPr>
        <p:spPr>
          <a:xfrm>
            <a:off x="4490720" y="4216400"/>
            <a:ext cx="416560" cy="426720"/>
          </a:xfrm>
          <a:prstGeom prst="flowChartConnector">
            <a:avLst/>
          </a:prstGeom>
          <a:solidFill>
            <a:srgbClr val="E020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11" name="Organigramme : Connecteur 10"/>
          <p:cNvSpPr/>
          <p:nvPr/>
        </p:nvSpPr>
        <p:spPr>
          <a:xfrm>
            <a:off x="7995920" y="4434840"/>
            <a:ext cx="447040" cy="416560"/>
          </a:xfrm>
          <a:prstGeom prst="flowChartConnector">
            <a:avLst/>
          </a:prstGeom>
          <a:solidFill>
            <a:srgbClr val="E020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9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72237" y="1635698"/>
            <a:ext cx="10515600" cy="2206662"/>
          </a:xfrm>
        </p:spPr>
        <p:txBody>
          <a:bodyPr/>
          <a:lstStyle/>
          <a:p>
            <a:pPr marL="457200" lvl="1"/>
            <a:r>
              <a:rPr lang="fr-FR" dirty="0"/>
              <a:t>6</a:t>
            </a:r>
            <a:r>
              <a:rPr lang="fr-FR" dirty="0" smtClean="0"/>
              <a:t>. Communiquer efficacement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477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7400" y="921173"/>
            <a:ext cx="10515600" cy="810155"/>
          </a:xfrm>
        </p:spPr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La communication, de quoi parle t’on ?</a:t>
            </a:r>
            <a:br>
              <a:rPr lang="fr-FR" dirty="0"/>
            </a:br>
            <a:r>
              <a:rPr lang="fr-FR" sz="2800" dirty="0" smtClean="0"/>
              <a:t>Emetteur</a:t>
            </a:r>
            <a:r>
              <a:rPr lang="fr-FR" dirty="0" smtClean="0"/>
              <a:t>                                                                      </a:t>
            </a:r>
            <a:r>
              <a:rPr lang="fr-FR" sz="2800" dirty="0" smtClean="0"/>
              <a:t>Récepteur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					Message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2255296"/>
            <a:ext cx="6827519" cy="3042668"/>
          </a:xfrm>
        </p:spPr>
      </p:pic>
      <p:sp>
        <p:nvSpPr>
          <p:cNvPr id="5" name="Rectangle 4"/>
          <p:cNvSpPr/>
          <p:nvPr/>
        </p:nvSpPr>
        <p:spPr>
          <a:xfrm>
            <a:off x="5217160" y="3291840"/>
            <a:ext cx="2123440" cy="162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Message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FEED BACK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Flèche droite 5"/>
          <p:cNvSpPr/>
          <p:nvPr/>
        </p:nvSpPr>
        <p:spPr>
          <a:xfrm>
            <a:off x="5811520" y="4104640"/>
            <a:ext cx="934720" cy="172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gauche 6"/>
          <p:cNvSpPr/>
          <p:nvPr/>
        </p:nvSpPr>
        <p:spPr>
          <a:xfrm>
            <a:off x="5811520" y="4368800"/>
            <a:ext cx="965200" cy="1879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450080" y="3789680"/>
            <a:ext cx="406400" cy="1508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Filtre d’émission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69200" y="3840480"/>
            <a:ext cx="365760" cy="1457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Filtre de réception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2880" y="5466080"/>
            <a:ext cx="970280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«  il est impossible de ne pas communiquer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56121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3 vecteurs pour passer un message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Verbal : avec les mots – 6%</a:t>
            </a:r>
          </a:p>
          <a:p>
            <a:endParaRPr lang="fr-FR" dirty="0"/>
          </a:p>
          <a:p>
            <a:r>
              <a:rPr lang="fr-FR" dirty="0" smtClean="0"/>
              <a:t>Para verbal : ton de la voix en communication, le timbre, le débit, la puissance, la diction, les temps de pause – 37%</a:t>
            </a:r>
          </a:p>
          <a:p>
            <a:endParaRPr lang="fr-FR" dirty="0"/>
          </a:p>
          <a:p>
            <a:r>
              <a:rPr lang="fr-FR" dirty="0" smtClean="0"/>
              <a:t>Non verbal: les expressions du visage, la façon de se tenir, de parler, les mouvements de tête, des yeux, des mains, … - 57%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286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72237" y="1635698"/>
            <a:ext cx="10515600" cy="220666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fr-FR" dirty="0" smtClean="0"/>
              <a:t> </a:t>
            </a:r>
            <a:r>
              <a:rPr lang="fr-FR" dirty="0"/>
              <a:t>Se positionner dans son rôle de manager</a:t>
            </a:r>
          </a:p>
        </p:txBody>
      </p:sp>
    </p:spTree>
    <p:extLst>
      <p:ext uri="{BB962C8B-B14F-4D97-AF65-F5344CB8AC3E}">
        <p14:creationId xmlns:p14="http://schemas.microsoft.com/office/powerpoint/2010/main" val="151825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Communiquez efficacement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Se calibrer, savoir écouter :</a:t>
            </a:r>
          </a:p>
          <a:p>
            <a:pPr lvl="1"/>
            <a:r>
              <a:rPr lang="fr-FR" dirty="0" smtClean="0"/>
              <a:t>Le langage mais aussi le non verbal</a:t>
            </a:r>
          </a:p>
          <a:p>
            <a:pPr lvl="1"/>
            <a:endParaRPr lang="fr-FR" dirty="0"/>
          </a:p>
          <a:p>
            <a:r>
              <a:rPr lang="fr-FR" dirty="0" smtClean="0">
                <a:solidFill>
                  <a:srgbClr val="FF0000"/>
                </a:solidFill>
              </a:rPr>
              <a:t>S’adapter à son interlocuteur :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 smtClean="0"/>
              <a:t>La synchronisation</a:t>
            </a:r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Savoir être écouté :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 smtClean="0"/>
              <a:t>Se concentrer sur ce que vous avez à dire</a:t>
            </a:r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Tenir compte des facteurs d’incompréhension :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 smtClean="0"/>
              <a:t>Croyances, perception, jugement</a:t>
            </a:r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502275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Pratiquer l’écoute active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 climat de confiance et de respect mutuel, propre à recueillir des informations, sans jugement, ni interprétation</a:t>
            </a:r>
          </a:p>
          <a:p>
            <a:r>
              <a:rPr lang="fr-FR" sz="1600" dirty="0" smtClean="0">
                <a:solidFill>
                  <a:srgbClr val="FF0000"/>
                </a:solidFill>
              </a:rPr>
              <a:t>Ecoute silencieuse..</a:t>
            </a:r>
          </a:p>
          <a:p>
            <a:pPr lvl="1"/>
            <a:r>
              <a:rPr lang="fr-FR" sz="1600" dirty="0" smtClean="0"/>
              <a:t>Deux raisons d’intervenir:</a:t>
            </a:r>
          </a:p>
          <a:p>
            <a:pPr lvl="2"/>
            <a:r>
              <a:rPr lang="fr-FR" sz="1600" dirty="0" smtClean="0"/>
              <a:t>Montrer que vous suivez</a:t>
            </a:r>
          </a:p>
          <a:p>
            <a:pPr lvl="2"/>
            <a:r>
              <a:rPr lang="fr-FR" sz="1600" dirty="0" smtClean="0"/>
              <a:t>Montrez que vous ne suivez plus en partant de ce que vous avez saisi</a:t>
            </a:r>
          </a:p>
          <a:p>
            <a:r>
              <a:rPr lang="fr-FR" sz="1600" dirty="0" smtClean="0">
                <a:solidFill>
                  <a:srgbClr val="FF0000"/>
                </a:solidFill>
              </a:rPr>
              <a:t>La relance...</a:t>
            </a:r>
            <a:endParaRPr lang="fr-FR" sz="1600" dirty="0">
              <a:solidFill>
                <a:srgbClr val="FF0000"/>
              </a:solidFill>
            </a:endParaRPr>
          </a:p>
          <a:p>
            <a:pPr lvl="1"/>
            <a:r>
              <a:rPr lang="fr-FR" sz="1600" dirty="0" smtClean="0"/>
              <a:t>Pour obtenir des compléments d’information:</a:t>
            </a:r>
            <a:endParaRPr lang="fr-FR" sz="1600" dirty="0"/>
          </a:p>
          <a:p>
            <a:pPr lvl="2"/>
            <a:r>
              <a:rPr lang="fr-FR" sz="1600" dirty="0" smtClean="0"/>
              <a:t>Reprise de la dernière phrase sous forme interrogative</a:t>
            </a:r>
            <a:endParaRPr lang="fr-FR" sz="1600" dirty="0"/>
          </a:p>
          <a:p>
            <a:pPr lvl="2"/>
            <a:r>
              <a:rPr lang="fr-FR" sz="1600" dirty="0" smtClean="0"/>
              <a:t>« cliquer »sur un mot important de votre collaborateur pour chercher l’expérience qui lui est associée</a:t>
            </a:r>
            <a:endParaRPr lang="fr-FR" sz="1600" dirty="0"/>
          </a:p>
          <a:p>
            <a:r>
              <a:rPr lang="fr-FR" sz="1600" dirty="0" smtClean="0">
                <a:solidFill>
                  <a:srgbClr val="FF0000"/>
                </a:solidFill>
              </a:rPr>
              <a:t>Le résumé...</a:t>
            </a:r>
            <a:endParaRPr lang="fr-FR" sz="1600" dirty="0">
              <a:solidFill>
                <a:srgbClr val="FF0000"/>
              </a:solidFill>
            </a:endParaRPr>
          </a:p>
          <a:p>
            <a:pPr lvl="1"/>
            <a:r>
              <a:rPr lang="fr-FR" sz="1600" dirty="0" smtClean="0"/>
              <a:t>Synthèse de ce qui a été dit et ressenti, sans ajouter d’information:</a:t>
            </a:r>
            <a:endParaRPr lang="fr-FR" sz="1600" dirty="0"/>
          </a:p>
          <a:p>
            <a:pPr lvl="2"/>
            <a:r>
              <a:rPr lang="fr-FR" sz="1600" dirty="0" smtClean="0"/>
              <a:t>Arrêter votre collaborateur en lui montrant que vous l’avez entendu</a:t>
            </a:r>
            <a:endParaRPr lang="fr-FR" sz="1600" dirty="0"/>
          </a:p>
          <a:p>
            <a:pPr lvl="2"/>
            <a:r>
              <a:rPr lang="fr-FR" sz="1600" dirty="0" smtClean="0"/>
              <a:t>Accuser réception de l’information donnée et obtenir un « oui » tel que »oui c’est ça »</a:t>
            </a:r>
            <a:endParaRPr lang="fr-FR" sz="1600" dirty="0"/>
          </a:p>
          <a:p>
            <a:pPr marL="914400" lvl="2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37870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 rendre disponible pour mieux écouter et mieux communiquer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Organiser votre disponibilité pour mieux écouter et mieux communiquer mais cela nécessite de communiquer sur votre propre gestion de temps</a:t>
            </a:r>
          </a:p>
          <a:p>
            <a:pPr marL="0" indent="0">
              <a:buNone/>
            </a:pPr>
            <a:endParaRPr lang="fr-F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Expliquer comment vous fonctionnez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Laisser (ou pas) votre porte de bureau ouverte, par exemple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Savoir gérer les interruptions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Savoir dire non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30958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Savoir être écouté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Préparer vos réunions – vos interventions</a:t>
            </a:r>
          </a:p>
          <a:p>
            <a:r>
              <a:rPr lang="fr-FR" dirty="0" smtClean="0"/>
              <a:t>Pour vérifier si vous avez été écouté, demander la reformulation – demander si votre discours a été compris . Demander s’il y a des questions </a:t>
            </a:r>
          </a:p>
          <a:p>
            <a:r>
              <a:rPr lang="fr-FR" dirty="0" smtClean="0"/>
              <a:t>Une réunion ne doit pas être un monologue mais un échange entre le responsable et ses collaborateurs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45921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72237" y="1635698"/>
            <a:ext cx="10515600" cy="2206662"/>
          </a:xfrm>
        </p:spPr>
        <p:txBody>
          <a:bodyPr/>
          <a:lstStyle/>
          <a:p>
            <a:pPr marL="457200" lvl="1"/>
            <a:r>
              <a:rPr lang="fr-FR" dirty="0" smtClean="0"/>
              <a:t>Qu’est ce qu’un bon manager pour vous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315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9800" y="1165225"/>
            <a:ext cx="10515600" cy="4351338"/>
          </a:xfrm>
        </p:spPr>
        <p:txBody>
          <a:bodyPr/>
          <a:lstStyle/>
          <a:p>
            <a:r>
              <a:rPr lang="fr-FR" dirty="0" smtClean="0"/>
              <a:t>Le manager doit disposer :</a:t>
            </a:r>
          </a:p>
          <a:p>
            <a:pPr lvl="1"/>
            <a:r>
              <a:rPr lang="fr-FR" dirty="0" smtClean="0"/>
              <a:t>de qualités humaines 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e qualités relationnelles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e qualités de communiquant</a:t>
            </a:r>
          </a:p>
          <a:p>
            <a:pPr lvl="1"/>
            <a:r>
              <a:rPr lang="fr-FR" dirty="0" smtClean="0"/>
              <a:t>de compétences techniques, d’expérience</a:t>
            </a:r>
          </a:p>
          <a:p>
            <a:pPr lvl="1"/>
            <a:endParaRPr lang="fr-FR" dirty="0"/>
          </a:p>
          <a:p>
            <a:r>
              <a:rPr lang="fr-FR" dirty="0" smtClean="0"/>
              <a:t>Il doit :</a:t>
            </a:r>
          </a:p>
          <a:p>
            <a:pPr lvl="1"/>
            <a:r>
              <a:rPr lang="fr-FR" dirty="0" smtClean="0"/>
              <a:t>Savoir déléguer, et faire confiance</a:t>
            </a:r>
          </a:p>
          <a:p>
            <a:pPr lvl="1"/>
            <a:r>
              <a:rPr lang="fr-FR" dirty="0" smtClean="0"/>
              <a:t>Être honnête et transparent</a:t>
            </a:r>
          </a:p>
          <a:p>
            <a:pPr lvl="1"/>
            <a:r>
              <a:rPr lang="fr-FR" dirty="0" smtClean="0"/>
              <a:t>Savoir coordonner son équipe et l’épauler dans les moments difficiles</a:t>
            </a:r>
          </a:p>
          <a:p>
            <a:pPr lvl="1"/>
            <a:r>
              <a:rPr lang="fr-FR" dirty="0" smtClean="0"/>
              <a:t>Encourager l’équilibre entre vie personnelle et vie professionnelle</a:t>
            </a:r>
          </a:p>
          <a:p>
            <a:pPr lvl="1"/>
            <a:r>
              <a:rPr lang="fr-FR" dirty="0" smtClean="0"/>
              <a:t>Encourager le développement personnel </a:t>
            </a:r>
          </a:p>
          <a:p>
            <a:pPr lvl="1"/>
            <a:r>
              <a:rPr lang="fr-FR" dirty="0" smtClean="0"/>
              <a:t>Tirer ses collaborateurs vers le haut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10366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4000" dirty="0" smtClean="0"/>
              <a:t>SOIT UN MANAGER JUSTE, HUMAIN …. </a:t>
            </a:r>
          </a:p>
          <a:p>
            <a:pPr marL="0" indent="0" algn="ctr">
              <a:buNone/>
            </a:pPr>
            <a:r>
              <a:rPr lang="fr-FR" sz="4000" dirty="0" smtClean="0"/>
              <a:t>Être un manager avec les qualités que vous </a:t>
            </a:r>
          </a:p>
          <a:p>
            <a:pPr marL="0" indent="0" algn="ctr">
              <a:buNone/>
            </a:pPr>
            <a:r>
              <a:rPr lang="fr-FR" sz="4000" dirty="0" smtClean="0"/>
              <a:t>avez envie vous de voir chez votre </a:t>
            </a:r>
          </a:p>
          <a:p>
            <a:pPr marL="0" indent="0" algn="ctr">
              <a:buNone/>
            </a:pPr>
            <a:r>
              <a:rPr lang="fr-FR" sz="4000" dirty="0" smtClean="0"/>
              <a:t>supérieur…</a:t>
            </a:r>
          </a:p>
          <a:p>
            <a:pPr marL="0" indent="0" algn="ctr">
              <a:buNone/>
            </a:pPr>
            <a:endParaRPr lang="fr-FR" sz="4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80" y="3835400"/>
            <a:ext cx="2004060" cy="20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691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re 5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46550"/>
          </a:xfrm>
        </p:spPr>
        <p:txBody>
          <a:bodyPr/>
          <a:lstStyle/>
          <a:p>
            <a:r>
              <a:rPr lang="fr-FR" altLang="fr-FR" sz="4000" dirty="0" smtClean="0"/>
              <a:t>Merci de </a:t>
            </a:r>
            <a:r>
              <a:rPr lang="fr-FR" altLang="fr-FR" sz="4000" smtClean="0"/>
              <a:t>votre attention</a:t>
            </a:r>
            <a:endParaRPr lang="fr-FR" altLang="fr-FR" sz="4000" dirty="0" smtClean="0"/>
          </a:p>
        </p:txBody>
      </p:sp>
    </p:spTree>
    <p:extLst>
      <p:ext uri="{BB962C8B-B14F-4D97-AF65-F5344CB8AC3E}">
        <p14:creationId xmlns:p14="http://schemas.microsoft.com/office/powerpoint/2010/main" val="412883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72237" y="1635698"/>
            <a:ext cx="10515600" cy="2206662"/>
          </a:xfrm>
        </p:spPr>
        <p:txBody>
          <a:bodyPr/>
          <a:lstStyle/>
          <a:p>
            <a:pPr marL="914400" lvl="1" indent="-457200">
              <a:buAutoNum type="arabicPeriod"/>
            </a:pPr>
            <a:r>
              <a:rPr lang="fr-FR" dirty="0"/>
              <a:t>S’approprier le rôle et les missions du manager</a:t>
            </a:r>
          </a:p>
        </p:txBody>
      </p:sp>
    </p:spTree>
    <p:extLst>
      <p:ext uri="{BB962C8B-B14F-4D97-AF65-F5344CB8AC3E}">
        <p14:creationId xmlns:p14="http://schemas.microsoft.com/office/powerpoint/2010/main" val="16536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022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Pour vous, c’est quoi un bon manager ?</a:t>
            </a:r>
          </a:p>
          <a:p>
            <a:pPr marL="0" indent="0">
              <a:buNone/>
            </a:pPr>
            <a:r>
              <a:rPr lang="fr-FR" dirty="0" smtClean="0"/>
              <a:t>Quelles sont les qualités attendues pour vous ?</a:t>
            </a:r>
          </a:p>
          <a:p>
            <a:pPr marL="0" indent="0">
              <a:buNone/>
            </a:pPr>
            <a:r>
              <a:rPr lang="fr-FR" dirty="0" smtClean="0"/>
              <a:t>Faites vous une différence entre managers opérationnels et cadres dirigeants ?</a:t>
            </a:r>
          </a:p>
          <a:p>
            <a:pPr marL="457200" lvl="1" indent="0">
              <a:buNone/>
            </a:pPr>
            <a:endParaRPr lang="fr-FR" sz="1800" dirty="0"/>
          </a:p>
          <a:p>
            <a:endParaRPr lang="fr-FR" sz="1600" dirty="0"/>
          </a:p>
        </p:txBody>
      </p:sp>
      <p:sp>
        <p:nvSpPr>
          <p:cNvPr id="5" name="TextShape 1"/>
          <p:cNvSpPr txBox="1"/>
          <p:nvPr/>
        </p:nvSpPr>
        <p:spPr>
          <a:xfrm>
            <a:off x="838200" y="767028"/>
            <a:ext cx="10515240" cy="809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167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fr-FR" sz="4000" dirty="0" smtClean="0"/>
              <a:t>Etre Manager d’équipe</a:t>
            </a:r>
          </a:p>
          <a:p>
            <a:pPr marL="457200" lvl="1" indent="0" algn="ctr">
              <a:buNone/>
            </a:pPr>
            <a:endParaRPr lang="fr-FR" sz="4000" dirty="0"/>
          </a:p>
          <a:p>
            <a:pPr marL="457200" lvl="1" indent="0" algn="ctr">
              <a:buNone/>
            </a:pPr>
            <a:r>
              <a:rPr lang="fr-FR" sz="4000" dirty="0" smtClean="0"/>
              <a:t>= </a:t>
            </a:r>
          </a:p>
          <a:p>
            <a:pPr marL="457200" lvl="1" indent="0" algn="ctr">
              <a:buNone/>
            </a:pPr>
            <a:endParaRPr lang="fr-FR" sz="4000" dirty="0"/>
          </a:p>
          <a:p>
            <a:pPr marL="457200" lvl="1" indent="0" algn="ctr">
              <a:buNone/>
            </a:pPr>
            <a:r>
              <a:rPr lang="fr-FR" sz="4000" dirty="0" smtClean="0"/>
              <a:t>Un savoir Faire et un savoir Etre soit un ensemble de compétences mais également d’aptitudes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829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1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66A303D6-900B-4143-892A-874B1CE02A4E}" vid="{8339188A-A9FC-484D-BCDB-BFDB59F3AAE0}"/>
    </a:ext>
  </a:extLst>
</a:theme>
</file>

<file path=ppt/theme/theme2.xml><?xml version="1.0" encoding="utf-8"?>
<a:theme xmlns:a="http://schemas.openxmlformats.org/drawingml/2006/main" name="Thème Office">
  <a:themeElements>
    <a:clrScheme name="Personnalisé 9">
      <a:dk1>
        <a:sysClr val="windowText" lastClr="000000"/>
      </a:dk1>
      <a:lt1>
        <a:sysClr val="window" lastClr="FFFFFF"/>
      </a:lt1>
      <a:dk2>
        <a:srgbClr val="A0539F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CC573778-D1BC-4E5F-A0D5-3A03C2DA2821}"/>
    </a:ext>
  </a:extLst>
</a:theme>
</file>

<file path=ppt/theme/theme3.xml><?xml version="1.0" encoding="utf-8"?>
<a:theme xmlns:a="http://schemas.openxmlformats.org/drawingml/2006/main" name="1_Thème Office">
  <a:themeElements>
    <a:clrScheme name="Polytec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A0539F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332BF1EF-AB0D-48A2-81DF-702A30BC3ADD}"/>
    </a:ext>
  </a:extLst>
</a:theme>
</file>

<file path=ppt/theme/theme4.xml><?xml version="1.0" encoding="utf-8"?>
<a:theme xmlns:a="http://schemas.openxmlformats.org/drawingml/2006/main" name="2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BDBB4453-956D-43B7-8E30-807112ECF43A}"/>
    </a:ext>
  </a:extLst>
</a:theme>
</file>

<file path=ppt/theme/theme5.xml><?xml version="1.0" encoding="utf-8"?>
<a:theme xmlns:a="http://schemas.openxmlformats.org/drawingml/2006/main" name="4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BCC1A98B-C47A-4E44-BA7F-C85AD64995F9}"/>
    </a:ext>
  </a:extLst>
</a:theme>
</file>

<file path=ppt/theme/theme6.xml><?xml version="1.0" encoding="utf-8"?>
<a:theme xmlns:a="http://schemas.openxmlformats.org/drawingml/2006/main" name="5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F65F09ED-BF81-4C4A-8344-E852C3D6821D}"/>
    </a:ext>
  </a:extLst>
</a:theme>
</file>

<file path=ppt/theme/theme7.xml><?xml version="1.0" encoding="utf-8"?>
<a:theme xmlns:a="http://schemas.openxmlformats.org/drawingml/2006/main" name="6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A6432811-7218-430F-A0F2-EA9C004B42DD}"/>
    </a:ext>
  </a:extLst>
</a:theme>
</file>

<file path=ppt/theme/theme8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14679</TotalTime>
  <Words>3579</Words>
  <Application>Microsoft Office PowerPoint</Application>
  <PresentationFormat>Grand écran</PresentationFormat>
  <Paragraphs>560</Paragraphs>
  <Slides>67</Slides>
  <Notes>3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7</vt:i4>
      </vt:variant>
      <vt:variant>
        <vt:lpstr>Titres des diapositives</vt:lpstr>
      </vt:variant>
      <vt:variant>
        <vt:i4>67</vt:i4>
      </vt:variant>
    </vt:vector>
  </HeadingPairs>
  <TitlesOfParts>
    <vt:vector size="80" baseType="lpstr">
      <vt:lpstr>Arial</vt:lpstr>
      <vt:lpstr>Calibri</vt:lpstr>
      <vt:lpstr>Calibri Light</vt:lpstr>
      <vt:lpstr>Downtempo</vt:lpstr>
      <vt:lpstr>Eurostile-Medium</vt:lpstr>
      <vt:lpstr>Wingdings</vt:lpstr>
      <vt:lpstr>Thème1</vt:lpstr>
      <vt:lpstr>Thème Office</vt:lpstr>
      <vt:lpstr>1_Thème Office</vt:lpstr>
      <vt:lpstr>2_Thème Office</vt:lpstr>
      <vt:lpstr>4_Thème Office</vt:lpstr>
      <vt:lpstr>5_Thème Office</vt:lpstr>
      <vt:lpstr>6_Thème Office</vt:lpstr>
      <vt:lpstr>Management operationnel et de proximite</vt:lpstr>
      <vt:lpstr>Plan</vt:lpstr>
      <vt:lpstr>2. Animer et fédérer une équipe </vt:lpstr>
      <vt:lpstr>3. La direction des ressources humaines </vt:lpstr>
      <vt:lpstr>4. Piloter une équipe </vt:lpstr>
      <vt:lpstr> Se positionner dans son rôle de manager</vt:lpstr>
      <vt:lpstr>S’approprier le rôle et les missions du manager</vt:lpstr>
      <vt:lpstr>Présentation PowerPoint</vt:lpstr>
      <vt:lpstr>Présentation PowerPoint</vt:lpstr>
      <vt:lpstr>Définition de la compétence</vt:lpstr>
      <vt:lpstr>Présentation PowerPoint</vt:lpstr>
      <vt:lpstr>Définition des aptitudes</vt:lpstr>
      <vt:lpstr>Les 5 fonctions du manager efficace</vt:lpstr>
      <vt:lpstr>Les 5 fonctions du manager efficace</vt:lpstr>
      <vt:lpstr>Les 5 fonctions du manager efficace</vt:lpstr>
      <vt:lpstr>Les 5 fonctions du manager efficace</vt:lpstr>
      <vt:lpstr>Les 5 fonctions du manager efficace</vt:lpstr>
      <vt:lpstr>Les 4 domaines d’action du manager</vt:lpstr>
      <vt:lpstr>2. Etre un manageur porteur de sens</vt:lpstr>
      <vt:lpstr>La légitimité du manager </vt:lpstr>
      <vt:lpstr>Etre Manager c’est quoi ??</vt:lpstr>
      <vt:lpstr>Etre Manager c’est quoi ??</vt:lpstr>
      <vt:lpstr>En résumé, le manager doit: </vt:lpstr>
      <vt:lpstr>3. Mieux se connaître pour mieux manager</vt:lpstr>
      <vt:lpstr>Mieux se connaître</vt:lpstr>
      <vt:lpstr>Mieux se connaître</vt:lpstr>
      <vt:lpstr>9 types de personnalité se dégagent</vt:lpstr>
      <vt:lpstr>Présentation PowerPoint</vt:lpstr>
      <vt:lpstr>4. Adopter un management situationnel</vt:lpstr>
      <vt:lpstr>Les styles de management</vt:lpstr>
      <vt:lpstr>Le management directif</vt:lpstr>
      <vt:lpstr>Le management persuasif ou dit explicatif</vt:lpstr>
      <vt:lpstr>Le management participatif</vt:lpstr>
      <vt:lpstr>Le management délégatif</vt:lpstr>
      <vt:lpstr>Quel MANAGEMENT ADAPTE ?</vt:lpstr>
      <vt:lpstr>Un peu d’humour pour représenter le management …..</vt:lpstr>
      <vt:lpstr>DONNER DE L’AUTONOMIE A SON EQUIPE</vt:lpstr>
      <vt:lpstr>DONNER DE L’AUTONOMIE A SON EQUIPE</vt:lpstr>
      <vt:lpstr>DONNER DE L’AUTONOMIE A SON EQUIPE</vt:lpstr>
      <vt:lpstr>5. Comprendre la systèmique d’une équipe</vt:lpstr>
      <vt:lpstr>Les niveaux de développement de l’équipe  (D’après V.LENHARDT)</vt:lpstr>
      <vt:lpstr>Coopération ou collaboration ? </vt:lpstr>
      <vt:lpstr>Synergie …ou antagonisme de l’équipe ? </vt:lpstr>
      <vt:lpstr>                Carte des partenaires ou diagramme sociodynamique</vt:lpstr>
      <vt:lpstr>                Carte des partenaires ou diagramme sociodynamique</vt:lpstr>
      <vt:lpstr>Les niveaux d’énergie</vt:lpstr>
      <vt:lpstr>Le triangle d’or</vt:lpstr>
      <vt:lpstr>Le militant</vt:lpstr>
      <vt:lpstr>L’hésitant</vt:lpstr>
      <vt:lpstr>Le passif</vt:lpstr>
      <vt:lpstr>L’insatisfait dit souvent le grognon</vt:lpstr>
      <vt:lpstr>L’opposant</vt:lpstr>
      <vt:lpstr>Présentation PowerPoint</vt:lpstr>
      <vt:lpstr>L’irréductible et le révolté</vt:lpstr>
      <vt:lpstr>Les générations X – Y et Z</vt:lpstr>
      <vt:lpstr>Les stéréotypes…</vt:lpstr>
      <vt:lpstr>6. Communiquer efficacement</vt:lpstr>
      <vt:lpstr>   La communication, de quoi parle t’on ? Emetteur                                                                      Récepteur       Message</vt:lpstr>
      <vt:lpstr>Les 3 vecteurs pour passer un message</vt:lpstr>
      <vt:lpstr>Communiquez efficacement</vt:lpstr>
      <vt:lpstr>Pratiquer l’écoute active</vt:lpstr>
      <vt:lpstr>Se rendre disponible pour mieux écouter et mieux communiquer</vt:lpstr>
      <vt:lpstr>Savoir être écouté</vt:lpstr>
      <vt:lpstr>Qu’est ce qu’un bon manager pour vous ?</vt:lpstr>
      <vt:lpstr>Présentation PowerPoint</vt:lpstr>
      <vt:lpstr>Présentation PowerPoint</vt:lpstr>
      <vt:lpstr>Merci de votre attention</vt:lpstr>
    </vt:vector>
  </TitlesOfParts>
  <Company>universitaire de lorraine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Aurelie Schmitt</dc:creator>
  <cp:lastModifiedBy>Isabelle Jacquot</cp:lastModifiedBy>
  <cp:revision>292</cp:revision>
  <cp:lastPrinted>2019-10-25T10:40:16Z</cp:lastPrinted>
  <dcterms:created xsi:type="dcterms:W3CDTF">2017-09-17T21:12:38Z</dcterms:created>
  <dcterms:modified xsi:type="dcterms:W3CDTF">2022-10-26T11:19:35Z</dcterms:modified>
</cp:coreProperties>
</file>