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0" r:id="rId1"/>
  </p:sldMasterIdLst>
  <p:notesMasterIdLst>
    <p:notesMasterId r:id="rId105"/>
  </p:notesMasterIdLst>
  <p:sldIdLst>
    <p:sldId id="256" r:id="rId2"/>
    <p:sldId id="259" r:id="rId3"/>
    <p:sldId id="338" r:id="rId4"/>
    <p:sldId id="341" r:id="rId5"/>
    <p:sldId id="350" r:id="rId6"/>
    <p:sldId id="335" r:id="rId7"/>
    <p:sldId id="337" r:id="rId8"/>
    <p:sldId id="336" r:id="rId9"/>
    <p:sldId id="257" r:id="rId10"/>
    <p:sldId id="339" r:id="rId11"/>
    <p:sldId id="342" r:id="rId12"/>
    <p:sldId id="343" r:id="rId13"/>
    <p:sldId id="349" r:id="rId14"/>
    <p:sldId id="353" r:id="rId15"/>
    <p:sldId id="345" r:id="rId16"/>
    <p:sldId id="356" r:id="rId17"/>
    <p:sldId id="348" r:id="rId18"/>
    <p:sldId id="351" r:id="rId19"/>
    <p:sldId id="354" r:id="rId20"/>
    <p:sldId id="352" r:id="rId21"/>
    <p:sldId id="355" r:id="rId22"/>
    <p:sldId id="357" r:id="rId23"/>
    <p:sldId id="360" r:id="rId24"/>
    <p:sldId id="358" r:id="rId25"/>
    <p:sldId id="359" r:id="rId26"/>
    <p:sldId id="361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62" r:id="rId35"/>
    <p:sldId id="370" r:id="rId36"/>
    <p:sldId id="334" r:id="rId37"/>
    <p:sldId id="262" r:id="rId38"/>
    <p:sldId id="263" r:id="rId39"/>
    <p:sldId id="264" r:id="rId40"/>
    <p:sldId id="265" r:id="rId41"/>
    <p:sldId id="266" r:id="rId42"/>
    <p:sldId id="267" r:id="rId43"/>
    <p:sldId id="268" r:id="rId44"/>
    <p:sldId id="269" r:id="rId45"/>
    <p:sldId id="270" r:id="rId46"/>
    <p:sldId id="271" r:id="rId47"/>
    <p:sldId id="272" r:id="rId48"/>
    <p:sldId id="274" r:id="rId49"/>
    <p:sldId id="278" r:id="rId50"/>
    <p:sldId id="279" r:id="rId51"/>
    <p:sldId id="280" r:id="rId52"/>
    <p:sldId id="281" r:id="rId53"/>
    <p:sldId id="282" r:id="rId54"/>
    <p:sldId id="283" r:id="rId55"/>
    <p:sldId id="284" r:id="rId56"/>
    <p:sldId id="285" r:id="rId57"/>
    <p:sldId id="286" r:id="rId58"/>
    <p:sldId id="287" r:id="rId59"/>
    <p:sldId id="288" r:id="rId60"/>
    <p:sldId id="289" r:id="rId61"/>
    <p:sldId id="290" r:id="rId62"/>
    <p:sldId id="291" r:id="rId63"/>
    <p:sldId id="292" r:id="rId64"/>
    <p:sldId id="293" r:id="rId65"/>
    <p:sldId id="294" r:id="rId66"/>
    <p:sldId id="295" r:id="rId67"/>
    <p:sldId id="296" r:id="rId68"/>
    <p:sldId id="297" r:id="rId69"/>
    <p:sldId id="298" r:id="rId70"/>
    <p:sldId id="299" r:id="rId71"/>
    <p:sldId id="300" r:id="rId72"/>
    <p:sldId id="301" r:id="rId73"/>
    <p:sldId id="302" r:id="rId74"/>
    <p:sldId id="303" r:id="rId75"/>
    <p:sldId id="304" r:id="rId76"/>
    <p:sldId id="305" r:id="rId77"/>
    <p:sldId id="306" r:id="rId78"/>
    <p:sldId id="307" r:id="rId79"/>
    <p:sldId id="308" r:id="rId80"/>
    <p:sldId id="309" r:id="rId81"/>
    <p:sldId id="310" r:id="rId82"/>
    <p:sldId id="311" r:id="rId83"/>
    <p:sldId id="312" r:id="rId84"/>
    <p:sldId id="313" r:id="rId85"/>
    <p:sldId id="314" r:id="rId86"/>
    <p:sldId id="315" r:id="rId87"/>
    <p:sldId id="316" r:id="rId88"/>
    <p:sldId id="317" r:id="rId89"/>
    <p:sldId id="318" r:id="rId90"/>
    <p:sldId id="319" r:id="rId91"/>
    <p:sldId id="320" r:id="rId92"/>
    <p:sldId id="321" r:id="rId93"/>
    <p:sldId id="322" r:id="rId94"/>
    <p:sldId id="323" r:id="rId95"/>
    <p:sldId id="324" r:id="rId96"/>
    <p:sldId id="325" r:id="rId97"/>
    <p:sldId id="326" r:id="rId98"/>
    <p:sldId id="327" r:id="rId99"/>
    <p:sldId id="328" r:id="rId100"/>
    <p:sldId id="329" r:id="rId101"/>
    <p:sldId id="330" r:id="rId102"/>
    <p:sldId id="331" r:id="rId103"/>
    <p:sldId id="332" r:id="rId10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5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2"/>
    <p:restoredTop sz="97046"/>
  </p:normalViewPr>
  <p:slideViewPr>
    <p:cSldViewPr snapToGrid="0">
      <p:cViewPr varScale="1">
        <p:scale>
          <a:sx n="97" d="100"/>
          <a:sy n="97" d="100"/>
        </p:scale>
        <p:origin x="757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A1462-E560-B24B-BC21-66170877ED6E}" type="datetimeFigureOut">
              <a:rPr lang="fr-FR" smtClean="0"/>
              <a:t>14/09/2022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8F582-DF73-D84B-BD42-6E7DC43299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2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677ea108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677ea108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1ac9c753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1ac9c753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1ac9c753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1ac9c753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1ac9c753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1ac9c753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2cb03c67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2cb03c67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2cb03c67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2cb03c67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1ac9c753b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1ac9c753b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2d82ab4c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2d82ab4c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2d82ab4c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2d82ab4c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2cb03c67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2cb03c67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2cb03c67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2cb03c67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677ea10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677ea10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2cb03c67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2cb03c671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2cb03c67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2cb03c67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2cb03c67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2cb03c67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2cb03c671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2cb03c671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2cb03c671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62cb03c671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2cb03c671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2cb03c671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2d82ab4c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2d82ab4c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2d82ab4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2d82ab4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62d82ab4c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62d82ab4c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62d82ab4c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62d82ab4c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1ac9c753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1ac9c753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9b88afda8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9b88afda8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62d82ab4c3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62d82ab4c3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62d82ab4c3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62d82ab4c3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62d82ab4c3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62d82ab4c3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62d82ab4c3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62d82ab4c3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62d82ab4c3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62d82ab4c3_2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6206a4cc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6206a4cc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6206a4cc6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6206a4cc6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6206a4cc6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6206a4cc6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6206a4cc6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6206a4cc6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1ac9c753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1ac9c753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6206a4cc6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6206a4cc6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62d82ab4c3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62d82ab4c3_2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6206a4cc6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6206a4cc6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62d82ab4c3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62d82ab4c3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2d82ab4c3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2d82ab4c3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62d82ab4c3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62d82ab4c3_2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62d82ab4c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62d82ab4c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62fc06395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62fc06395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62d82ab4c3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62d82ab4c3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62d82ab4c3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62d82ab4c3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1ac9c753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1ac9c753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62fc06395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62fc06395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62d82ab4c3_2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62d82ab4c3_2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62d82ab4c3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62d82ab4c3_2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62fc06395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62fc06395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62d82ab4c3_2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62d82ab4c3_2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62d82ab4c3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62d82ab4c3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62fc06395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62fc06395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62fc06395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62fc06395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632348f70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632348f70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632348f70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632348f70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1ac9c753b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1ac9c753b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62fc06395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62fc06395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62fc06395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62fc06395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62fc0639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62fc0639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62fc06395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62fc06395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62fc063952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62fc063952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62fc063952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62fc063952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632348f70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632348f70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a37df244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a37df244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1ac9c753b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1ac9c753b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1ac9c753b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1ac9c753b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1ac9c753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1ac9c753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7711-EF80-E845-B435-26F4F5390387}" type="datetime1">
              <a:rPr lang="fr-LU" smtClean="0"/>
              <a:t>14/09/2022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71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1093-FA3D-5944-934B-B10FF9DDE105}" type="datetime1">
              <a:rPr lang="fr-LU" smtClean="0"/>
              <a:t>14/09/2022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71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39AB-183E-7249-B599-5EED711FD69C}" type="datetime1">
              <a:rPr lang="fr-LU" smtClean="0"/>
              <a:t>14/09/2022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150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6800" b="1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2pPr>
            <a:lvl3pPr lvl="2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3pPr>
            <a:lvl4pPr lvl="3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4pPr>
            <a:lvl5pPr lvl="4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5pPr>
            <a:lvl6pPr lvl="5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6pPr>
            <a:lvl7pPr lvl="6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7pPr>
            <a:lvl8pPr lvl="7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8pPr>
            <a:lvl9pPr lvl="8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28512" y="1843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733">
                <a:solidFill>
                  <a:srgbClr val="FFFFFF"/>
                </a:solidFill>
              </a:defRPr>
            </a:lvl1pPr>
            <a:lvl2pPr lvl="1" algn="ctr" rtl="0">
              <a:buNone/>
              <a:defRPr sz="1733">
                <a:solidFill>
                  <a:srgbClr val="FFFFFF"/>
                </a:solidFill>
              </a:defRPr>
            </a:lvl2pPr>
            <a:lvl3pPr lvl="2" algn="ctr" rtl="0">
              <a:buNone/>
              <a:defRPr sz="1733">
                <a:solidFill>
                  <a:srgbClr val="FFFFFF"/>
                </a:solidFill>
              </a:defRPr>
            </a:lvl3pPr>
            <a:lvl4pPr lvl="3" algn="ctr" rtl="0">
              <a:buNone/>
              <a:defRPr sz="1733">
                <a:solidFill>
                  <a:srgbClr val="FFFFFF"/>
                </a:solidFill>
              </a:defRPr>
            </a:lvl4pPr>
            <a:lvl5pPr lvl="4" algn="ctr" rtl="0">
              <a:buNone/>
              <a:defRPr sz="1733">
                <a:solidFill>
                  <a:srgbClr val="FFFFFF"/>
                </a:solidFill>
              </a:defRPr>
            </a:lvl5pPr>
            <a:lvl6pPr lvl="5" algn="ctr" rtl="0">
              <a:buNone/>
              <a:defRPr sz="1733">
                <a:solidFill>
                  <a:srgbClr val="FFFFFF"/>
                </a:solidFill>
              </a:defRPr>
            </a:lvl6pPr>
            <a:lvl7pPr lvl="6" algn="ctr" rtl="0">
              <a:buNone/>
              <a:defRPr sz="1733">
                <a:solidFill>
                  <a:srgbClr val="FFFFFF"/>
                </a:solidFill>
              </a:defRPr>
            </a:lvl7pPr>
            <a:lvl8pPr lvl="7" algn="ctr" rtl="0">
              <a:buNone/>
              <a:defRPr sz="1733">
                <a:solidFill>
                  <a:srgbClr val="FFFFFF"/>
                </a:solidFill>
              </a:defRPr>
            </a:lvl8pPr>
            <a:lvl9pPr lvl="8" algn="ctr" rtl="0">
              <a:buNone/>
              <a:defRPr sz="1733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fr-LU" smtClean="0"/>
              <a:pPr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806090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e">
  <p:cSld name="Title On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067" b="1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28512" y="1843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733">
                <a:solidFill>
                  <a:srgbClr val="FFFFFF"/>
                </a:solidFill>
              </a:defRPr>
            </a:lvl1pPr>
            <a:lvl2pPr lvl="1" algn="ctr">
              <a:buNone/>
              <a:defRPr sz="1733">
                <a:solidFill>
                  <a:srgbClr val="FFFFFF"/>
                </a:solidFill>
              </a:defRPr>
            </a:lvl2pPr>
            <a:lvl3pPr lvl="2" algn="ctr">
              <a:buNone/>
              <a:defRPr sz="1733">
                <a:solidFill>
                  <a:srgbClr val="FFFFFF"/>
                </a:solidFill>
              </a:defRPr>
            </a:lvl3pPr>
            <a:lvl4pPr lvl="3" algn="ctr">
              <a:buNone/>
              <a:defRPr sz="1733">
                <a:solidFill>
                  <a:srgbClr val="FFFFFF"/>
                </a:solidFill>
              </a:defRPr>
            </a:lvl4pPr>
            <a:lvl5pPr lvl="4" algn="ctr">
              <a:buNone/>
              <a:defRPr sz="1733">
                <a:solidFill>
                  <a:srgbClr val="FFFFFF"/>
                </a:solidFill>
              </a:defRPr>
            </a:lvl5pPr>
            <a:lvl6pPr lvl="5" algn="ctr">
              <a:buNone/>
              <a:defRPr sz="1733">
                <a:solidFill>
                  <a:srgbClr val="FFFFFF"/>
                </a:solidFill>
              </a:defRPr>
            </a:lvl6pPr>
            <a:lvl7pPr lvl="6" algn="ctr">
              <a:buNone/>
              <a:defRPr sz="1733">
                <a:solidFill>
                  <a:srgbClr val="FFFFFF"/>
                </a:solidFill>
              </a:defRPr>
            </a:lvl7pPr>
            <a:lvl8pPr lvl="7" algn="ctr">
              <a:buNone/>
              <a:defRPr sz="1733">
                <a:solidFill>
                  <a:srgbClr val="FFFFFF"/>
                </a:solidFill>
              </a:defRPr>
            </a:lvl8pPr>
            <a:lvl9pPr lvl="8" algn="ctr">
              <a:buNone/>
              <a:defRPr sz="1733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fr-LU" smtClean="0"/>
              <a:pPr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914434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228512" y="1843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733">
                <a:solidFill>
                  <a:srgbClr val="FFFFFF"/>
                </a:solidFill>
              </a:defRPr>
            </a:lvl1pPr>
            <a:lvl2pPr lvl="1" algn="ctr" rtl="0">
              <a:buNone/>
              <a:defRPr sz="1733">
                <a:solidFill>
                  <a:srgbClr val="FFFFFF"/>
                </a:solidFill>
              </a:defRPr>
            </a:lvl2pPr>
            <a:lvl3pPr lvl="2" algn="ctr" rtl="0">
              <a:buNone/>
              <a:defRPr sz="1733">
                <a:solidFill>
                  <a:srgbClr val="FFFFFF"/>
                </a:solidFill>
              </a:defRPr>
            </a:lvl3pPr>
            <a:lvl4pPr lvl="3" algn="ctr" rtl="0">
              <a:buNone/>
              <a:defRPr sz="1733">
                <a:solidFill>
                  <a:srgbClr val="FFFFFF"/>
                </a:solidFill>
              </a:defRPr>
            </a:lvl4pPr>
            <a:lvl5pPr lvl="4" algn="ctr" rtl="0">
              <a:buNone/>
              <a:defRPr sz="1733">
                <a:solidFill>
                  <a:srgbClr val="FFFFFF"/>
                </a:solidFill>
              </a:defRPr>
            </a:lvl5pPr>
            <a:lvl6pPr lvl="5" algn="ctr" rtl="0">
              <a:buNone/>
              <a:defRPr sz="1733">
                <a:solidFill>
                  <a:srgbClr val="FFFFFF"/>
                </a:solidFill>
              </a:defRPr>
            </a:lvl6pPr>
            <a:lvl7pPr lvl="6" algn="ctr" rtl="0">
              <a:buNone/>
              <a:defRPr sz="1733">
                <a:solidFill>
                  <a:srgbClr val="FFFFFF"/>
                </a:solidFill>
              </a:defRPr>
            </a:lvl7pPr>
            <a:lvl8pPr lvl="7" algn="ctr" rtl="0">
              <a:buNone/>
              <a:defRPr sz="1733">
                <a:solidFill>
                  <a:srgbClr val="FFFFFF"/>
                </a:solidFill>
              </a:defRPr>
            </a:lvl8pPr>
            <a:lvl9pPr lvl="8" algn="ctr" rtl="0">
              <a:buNone/>
              <a:defRPr sz="1733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fr-LU" smtClean="0"/>
              <a:pPr/>
              <a:t>‹N°›</a:t>
            </a:fld>
            <a:endParaRPr lang="fr-LU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067" b="1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6905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rps 1">
  <p:cSld name="Titre et corps 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11228512" y="1843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733">
                <a:solidFill>
                  <a:srgbClr val="FFFFFF"/>
                </a:solidFill>
              </a:defRPr>
            </a:lvl1pPr>
            <a:lvl2pPr lvl="1" algn="ctr" rtl="0">
              <a:buNone/>
              <a:defRPr sz="1733">
                <a:solidFill>
                  <a:srgbClr val="FFFFFF"/>
                </a:solidFill>
              </a:defRPr>
            </a:lvl2pPr>
            <a:lvl3pPr lvl="2" algn="ctr" rtl="0">
              <a:buNone/>
              <a:defRPr sz="1733">
                <a:solidFill>
                  <a:srgbClr val="FFFFFF"/>
                </a:solidFill>
              </a:defRPr>
            </a:lvl3pPr>
            <a:lvl4pPr lvl="3" algn="ctr" rtl="0">
              <a:buNone/>
              <a:defRPr sz="1733">
                <a:solidFill>
                  <a:srgbClr val="FFFFFF"/>
                </a:solidFill>
              </a:defRPr>
            </a:lvl4pPr>
            <a:lvl5pPr lvl="4" algn="ctr" rtl="0">
              <a:buNone/>
              <a:defRPr sz="1733">
                <a:solidFill>
                  <a:srgbClr val="FFFFFF"/>
                </a:solidFill>
              </a:defRPr>
            </a:lvl5pPr>
            <a:lvl6pPr lvl="5" algn="ctr" rtl="0">
              <a:buNone/>
              <a:defRPr sz="1733">
                <a:solidFill>
                  <a:srgbClr val="FFFFFF"/>
                </a:solidFill>
              </a:defRPr>
            </a:lvl6pPr>
            <a:lvl7pPr lvl="6" algn="ctr" rtl="0">
              <a:buNone/>
              <a:defRPr sz="1733">
                <a:solidFill>
                  <a:srgbClr val="FFFFFF"/>
                </a:solidFill>
              </a:defRPr>
            </a:lvl7pPr>
            <a:lvl8pPr lvl="7" algn="ctr" rtl="0">
              <a:buNone/>
              <a:defRPr sz="1733">
                <a:solidFill>
                  <a:srgbClr val="FFFFFF"/>
                </a:solidFill>
              </a:defRPr>
            </a:lvl8pPr>
            <a:lvl9pPr lvl="8" algn="ctr" rtl="0">
              <a:buNone/>
              <a:defRPr sz="1733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fr-LU" smtClean="0"/>
              <a:pPr/>
              <a:t>‹N°›</a:t>
            </a:fld>
            <a:endParaRPr lang="fr-LU"/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15600" y="454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067" b="1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 b="1"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2999800" y="809067"/>
            <a:ext cx="6192400" cy="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133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179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6660-7819-194D-B164-89679D3624D7}" type="datetime1">
              <a:rPr lang="fr-LU" smtClean="0"/>
              <a:t>14/09/2022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53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E34E-7404-7745-A7CE-71200E6884A3}" type="datetime1">
              <a:rPr lang="fr-LU" smtClean="0"/>
              <a:t>14/09/2022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06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7E1F-8984-8440-B7CF-84595C30438B}" type="datetime1">
              <a:rPr lang="fr-LU" smtClean="0"/>
              <a:t>14/09/2022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59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EB61-2D69-5440-BA69-307CB98D9CEC}" type="datetime1">
              <a:rPr lang="fr-LU" smtClean="0"/>
              <a:t>14/09/2022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20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D368-E276-FE49-82D9-124E9FFC10E9}" type="datetime1">
              <a:rPr lang="fr-LU" smtClean="0"/>
              <a:t>14/09/2022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69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517B-E663-6A46-9E1A-CBCCE119C21E}" type="datetime1">
              <a:rPr lang="fr-LU" smtClean="0"/>
              <a:t>14/09/2022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40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34C-0B12-1947-A927-F2D8292E555C}" type="datetime1">
              <a:rPr lang="fr-LU" smtClean="0"/>
              <a:t>14/09/2022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19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0311-8C8F-6E4F-98FD-7442E742177E}" type="datetime1">
              <a:rPr lang="fr-LU" smtClean="0"/>
              <a:t>14/09/2022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00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7B41-061E-CA44-A797-EC39B9114115}" type="datetime1">
              <a:rPr lang="fr-LU" smtClean="0"/>
              <a:t>14/09/2022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Développement FullStack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53319-A3E9-AB40-BE2A-58D9C6737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056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router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http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http/HttpResponse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resource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form-validation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D0F0D-759D-F32D-759C-C9B410965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00698F-B88B-3C05-BCE0-38D3BEC3D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936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fr-FR" sz="3800"/>
              <a:t>Initialisation du projet Backend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377002-2AB6-C728-455F-DD77500C0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hlinkClick r:id="rId2"/>
              </a:rPr>
              <a:t>https://start.spring.io/</a:t>
            </a:r>
            <a:endParaRPr lang="en-US" sz="2200" dirty="0"/>
          </a:p>
          <a:p>
            <a:endParaRPr lang="en-US" sz="2200" dirty="0"/>
          </a:p>
          <a:p>
            <a:endParaRPr lang="fr-FR" sz="22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10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53F8CC-37F8-2561-1D4B-D05080990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6" y="1485803"/>
            <a:ext cx="8054702" cy="388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5660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8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04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Il est possible d’afficher des messages d’erreur indiquant les erreurs de validation sur les champs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La directive </a:t>
            </a:r>
            <a:r>
              <a:rPr lang="en" i="1"/>
              <a:t>ngModel</a:t>
            </a:r>
            <a:r>
              <a:rPr lang="en"/>
              <a:t> des champs possède une propriété </a:t>
            </a:r>
            <a:r>
              <a:rPr lang="en" i="1"/>
              <a:t>valid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En cas d’erreur, elle possède également une dictionnaire </a:t>
            </a:r>
            <a:r>
              <a:rPr lang="en" i="1"/>
              <a:t>errors</a:t>
            </a:r>
            <a:r>
              <a:rPr lang="en"/>
              <a:t> avec pour entrées le nom des contraintes en erreur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A537124-6C9E-B12C-980E-AB0C812958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100</a:t>
            </a:fld>
            <a:endParaRPr lang="fr-LU"/>
          </a:p>
        </p:txBody>
      </p:sp>
      <p:sp>
        <p:nvSpPr>
          <p:cNvPr id="798" name="Google Shape;798;p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Form validation</a:t>
            </a:r>
            <a:endParaRPr/>
          </a:p>
        </p:txBody>
      </p:sp>
      <p:sp>
        <p:nvSpPr>
          <p:cNvPr id="799" name="Google Shape;799;p87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Validité des champs</a:t>
            </a:r>
            <a:endParaRPr/>
          </a:p>
        </p:txBody>
      </p:sp>
      <p:sp>
        <p:nvSpPr>
          <p:cNvPr id="800" name="Google Shape;800;p87"/>
          <p:cNvSpPr txBox="1"/>
          <p:nvPr/>
        </p:nvSpPr>
        <p:spPr>
          <a:xfrm>
            <a:off x="4441967" y="3660933"/>
            <a:ext cx="3767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#userName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"ngModel"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endParaRPr sz="12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1" name="Google Shape;801;p87"/>
          <p:cNvSpPr txBox="1"/>
          <p:nvPr/>
        </p:nvSpPr>
        <p:spPr>
          <a:xfrm>
            <a:off x="3469333" y="4185733"/>
            <a:ext cx="6555600" cy="4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*ngIf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"!userName.valid &amp;&amp; userName.errors.required"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&gt;...&lt;/div&gt;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8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01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Il </a:t>
            </a:r>
            <a:r>
              <a:rPr lang="en" dirty="0" err="1"/>
              <a:t>est</a:t>
            </a:r>
            <a:r>
              <a:rPr lang="en" dirty="0"/>
              <a:t> possible de </a:t>
            </a:r>
            <a:r>
              <a:rPr lang="en" dirty="0" err="1"/>
              <a:t>créer</a:t>
            </a:r>
            <a:r>
              <a:rPr lang="en" dirty="0"/>
              <a:t> des </a:t>
            </a:r>
            <a:r>
              <a:rPr lang="en" dirty="0" err="1"/>
              <a:t>contraintes</a:t>
            </a:r>
            <a:r>
              <a:rPr lang="en" dirty="0"/>
              <a:t> de validation </a:t>
            </a:r>
            <a:r>
              <a:rPr lang="en" dirty="0" err="1"/>
              <a:t>personnalisées</a:t>
            </a:r>
            <a:r>
              <a:rPr lang="en" dirty="0"/>
              <a:t>, </a:t>
            </a:r>
            <a:r>
              <a:rPr lang="en" dirty="0" err="1"/>
              <a:t>en</a:t>
            </a:r>
            <a:r>
              <a:rPr lang="en" dirty="0"/>
              <a:t> </a:t>
            </a:r>
            <a:r>
              <a:rPr lang="en" dirty="0" err="1"/>
              <a:t>créant</a:t>
            </a:r>
            <a:r>
              <a:rPr lang="en" dirty="0"/>
              <a:t> de </a:t>
            </a:r>
            <a:r>
              <a:rPr lang="en" dirty="0" err="1"/>
              <a:t>nouvelles</a:t>
            </a:r>
            <a:r>
              <a:rPr lang="en" dirty="0"/>
              <a:t> directives</a:t>
            </a:r>
            <a:endParaRPr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60756C-C98A-8B6A-170E-9603791D56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101</a:t>
            </a:fld>
            <a:endParaRPr lang="fr-LU"/>
          </a:p>
        </p:txBody>
      </p:sp>
      <p:sp>
        <p:nvSpPr>
          <p:cNvPr id="808" name="Google Shape;808;p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Form validation</a:t>
            </a:r>
            <a:endParaRPr/>
          </a:p>
        </p:txBody>
      </p:sp>
      <p:sp>
        <p:nvSpPr>
          <p:cNvPr id="809" name="Google Shape;809;p8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Validateur personnalisées</a:t>
            </a:r>
            <a:endParaRPr/>
          </a:p>
        </p:txBody>
      </p:sp>
      <p:sp>
        <p:nvSpPr>
          <p:cNvPr id="810" name="Google Shape;810;p88"/>
          <p:cNvSpPr txBox="1"/>
          <p:nvPr/>
        </p:nvSpPr>
        <p:spPr>
          <a:xfrm>
            <a:off x="279200" y="2343189"/>
            <a:ext cx="11497200" cy="494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Directive }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NG_VALIDATORS, Validator,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AbstractControl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'@angular/forms'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@Directive({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selector: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'[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passwordValidated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providers: [{provide: NG_VALIDATORS,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useExisting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PasswordValidatorDirective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multi: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}]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PasswordValidatorDirective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Validator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validate(control: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AbstractControl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{[key: string]: any} | null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control.value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val.match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/[a-z]/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===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passwordInvalid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{}}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err="1"/>
              <a:t>Créer</a:t>
            </a:r>
            <a:r>
              <a:rPr lang="en" dirty="0"/>
              <a:t> un dumb component </a:t>
            </a:r>
            <a:r>
              <a:rPr lang="en" dirty="0" err="1"/>
              <a:t>contenant</a:t>
            </a:r>
            <a:r>
              <a:rPr lang="en" dirty="0"/>
              <a:t> un </a:t>
            </a:r>
            <a:r>
              <a:rPr lang="en" dirty="0" err="1"/>
              <a:t>formulaire</a:t>
            </a:r>
            <a:r>
              <a:rPr lang="en" dirty="0"/>
              <a:t> </a:t>
            </a:r>
            <a:r>
              <a:rPr lang="en" dirty="0" err="1"/>
              <a:t>permettant</a:t>
            </a:r>
            <a:r>
              <a:rPr lang="en" dirty="0"/>
              <a:t> </a:t>
            </a:r>
            <a:r>
              <a:rPr lang="en" dirty="0" err="1"/>
              <a:t>d’ajouter</a:t>
            </a:r>
            <a:r>
              <a:rPr lang="en" dirty="0"/>
              <a:t> un </a:t>
            </a:r>
            <a:r>
              <a:rPr lang="en" dirty="0" err="1"/>
              <a:t>utilisateur</a:t>
            </a:r>
            <a:endParaRPr dirty="0"/>
          </a:p>
          <a:p>
            <a:r>
              <a:rPr lang="en" dirty="0" err="1"/>
              <a:t>Créer</a:t>
            </a:r>
            <a:r>
              <a:rPr lang="en" dirty="0"/>
              <a:t> un smart component </a:t>
            </a:r>
            <a:r>
              <a:rPr lang="en" dirty="0" err="1"/>
              <a:t>permettant</a:t>
            </a:r>
            <a:r>
              <a:rPr lang="en" dirty="0"/>
              <a:t> de </a:t>
            </a:r>
            <a:r>
              <a:rPr lang="en" dirty="0" err="1"/>
              <a:t>POSTer</a:t>
            </a:r>
            <a:r>
              <a:rPr lang="en" dirty="0"/>
              <a:t> </a:t>
            </a:r>
            <a:r>
              <a:rPr lang="en" dirty="0" err="1"/>
              <a:t>ce</a:t>
            </a:r>
            <a:r>
              <a:rPr lang="en" dirty="0"/>
              <a:t> user </a:t>
            </a:r>
            <a:r>
              <a:rPr lang="en" dirty="0" err="1"/>
              <a:t>depuis</a:t>
            </a:r>
            <a:r>
              <a:rPr lang="en" dirty="0"/>
              <a:t> le service </a:t>
            </a:r>
            <a:r>
              <a:rPr lang="en" dirty="0" err="1"/>
              <a:t>lors</a:t>
            </a:r>
            <a:r>
              <a:rPr lang="en" dirty="0"/>
              <a:t> de la validation du </a:t>
            </a:r>
            <a:r>
              <a:rPr lang="en" dirty="0" err="1"/>
              <a:t>formulaire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CFA73B5-8833-090E-3654-C6E24D5FAA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102</a:t>
            </a:fld>
            <a:endParaRPr lang="fr-LU"/>
          </a:p>
        </p:txBody>
      </p:sp>
      <p:sp>
        <p:nvSpPr>
          <p:cNvPr id="817" name="Google Shape;817;p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Forms</a:t>
            </a:r>
            <a:endParaRPr/>
          </a:p>
        </p:txBody>
      </p:sp>
      <p:sp>
        <p:nvSpPr>
          <p:cNvPr id="818" name="Google Shape;818;p89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 vous!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9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01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Créer un outil permettant de  gérer les séries regardées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Une série dispose d’un titre, d’un synopsis, d’une année de première saison, d’un nombre de saisons</a:t>
            </a:r>
            <a:endParaRPr/>
          </a:p>
          <a:p>
            <a:r>
              <a:rPr lang="en"/>
              <a:t>Créer la page permettant de visualiser de la liste des séries regardées</a:t>
            </a:r>
            <a:endParaRPr/>
          </a:p>
          <a:p>
            <a:r>
              <a:rPr lang="en"/>
              <a:t>Créer le formulaire de saisie de cette série</a:t>
            </a:r>
            <a:endParaRPr/>
          </a:p>
          <a:p>
            <a:r>
              <a:rPr lang="en"/>
              <a:t>Créer la possibilité d’ajouter un commentaire et une note sur une série</a:t>
            </a:r>
            <a:endParaRPr/>
          </a:p>
          <a:p>
            <a:r>
              <a:rPr lang="en"/>
              <a:t>Visualiser la liste de ces commentaires</a:t>
            </a:r>
            <a:endParaRPr/>
          </a:p>
          <a:p>
            <a:r>
              <a:rPr lang="en"/>
              <a:t>Permettre la modification des données d’une série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C72F7E2-26FE-8EA4-679B-8FD4713BAA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103</a:t>
            </a:fld>
            <a:endParaRPr lang="fr-LU"/>
          </a:p>
        </p:txBody>
      </p:sp>
      <p:sp>
        <p:nvSpPr>
          <p:cNvPr id="825" name="Google Shape;825;p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Sujet</a:t>
            </a:r>
            <a:endParaRPr/>
          </a:p>
        </p:txBody>
      </p:sp>
      <p:sp>
        <p:nvSpPr>
          <p:cNvPr id="826" name="Google Shape;826;p9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Gestionnaire de séries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Structure du projet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B902BAB-32FB-73EE-88A8-A522202D2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3150" y="205028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Auto-</a:t>
            </a:r>
            <a:r>
              <a:rPr lang="en-US" sz="2200" dirty="0" err="1"/>
              <a:t>généré</a:t>
            </a:r>
            <a:r>
              <a:rPr lang="en-US" sz="2200" dirty="0"/>
              <a:t> par maven (par convention)</a:t>
            </a:r>
          </a:p>
          <a:p>
            <a:endParaRPr lang="en-US" sz="2200" dirty="0"/>
          </a:p>
          <a:p>
            <a:r>
              <a:rPr lang="en-US" sz="2200" dirty="0" err="1"/>
              <a:t>src</a:t>
            </a:r>
            <a:r>
              <a:rPr lang="en-US" sz="2200" dirty="0"/>
              <a:t> : </a:t>
            </a:r>
            <a:r>
              <a:rPr lang="en-US" sz="2200" dirty="0" err="1"/>
              <a:t>contient</a:t>
            </a:r>
            <a:r>
              <a:rPr lang="en-US" sz="2200" dirty="0"/>
              <a:t> les sources</a:t>
            </a:r>
          </a:p>
          <a:p>
            <a:pPr lvl="1"/>
            <a:r>
              <a:rPr lang="en-US" sz="1800" dirty="0" err="1"/>
              <a:t>FsBackApplication</a:t>
            </a:r>
            <a:r>
              <a:rPr lang="en-US" sz="1800" dirty="0"/>
              <a:t> : class main</a:t>
            </a:r>
          </a:p>
          <a:p>
            <a:r>
              <a:rPr lang="en-US" sz="2200" dirty="0"/>
              <a:t>test : </a:t>
            </a:r>
            <a:r>
              <a:rPr lang="en-US" sz="2200" dirty="0" err="1"/>
              <a:t>contient</a:t>
            </a:r>
            <a:r>
              <a:rPr lang="en-US" sz="2200" dirty="0"/>
              <a:t> les tests</a:t>
            </a:r>
          </a:p>
          <a:p>
            <a:r>
              <a:rPr lang="en-US" sz="2200" dirty="0"/>
              <a:t>target : </a:t>
            </a:r>
            <a:r>
              <a:rPr lang="en-US" sz="2200" dirty="0" err="1"/>
              <a:t>contient</a:t>
            </a:r>
            <a:r>
              <a:rPr lang="en-US" sz="2200" dirty="0"/>
              <a:t> le </a:t>
            </a:r>
            <a:r>
              <a:rPr lang="en-US" sz="2200" dirty="0" err="1"/>
              <a:t>résultat</a:t>
            </a:r>
            <a:r>
              <a:rPr lang="en-US" sz="2200" dirty="0"/>
              <a:t> des builds</a:t>
            </a:r>
          </a:p>
          <a:p>
            <a:r>
              <a:rPr lang="en-US" sz="2200" dirty="0" err="1"/>
              <a:t>pom.xml</a:t>
            </a:r>
            <a:r>
              <a:rPr lang="en-US" sz="2200" dirty="0"/>
              <a:t> : </a:t>
            </a:r>
            <a:r>
              <a:rPr lang="en-US" sz="2200" dirty="0" err="1"/>
              <a:t>contient</a:t>
            </a:r>
            <a:r>
              <a:rPr lang="en-US" sz="2200" dirty="0"/>
              <a:t> la configuration du </a:t>
            </a:r>
            <a:r>
              <a:rPr lang="en-US" sz="2200" dirty="0" err="1"/>
              <a:t>projet</a:t>
            </a:r>
            <a:endParaRPr lang="en-US" sz="22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11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78A070-4E76-A2F4-452D-FCEA38215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04" y="1999123"/>
            <a:ext cx="4727246" cy="45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23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 err="1"/>
              <a:t>pom.xml</a:t>
            </a:r>
            <a:endParaRPr lang="fr-FR" sz="54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B902BAB-32FB-73EE-88A8-A522202D2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3150" y="2050286"/>
            <a:ext cx="6713552" cy="4119172"/>
          </a:xfrm>
        </p:spPr>
        <p:txBody>
          <a:bodyPr anchor="t">
            <a:normAutofit/>
          </a:bodyPr>
          <a:lstStyle/>
          <a:p>
            <a:endParaRPr lang="en-US" sz="22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764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 err="1"/>
              <a:t>Application.properties</a:t>
            </a:r>
            <a:endParaRPr lang="fr-FR" sz="54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B902BAB-32FB-73EE-88A8-A522202D2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050286"/>
            <a:ext cx="1042654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LU" dirty="0" err="1"/>
              <a:t>spring.datasource.url</a:t>
            </a:r>
            <a:r>
              <a:rPr lang="fr-LU" dirty="0"/>
              <a:t>=</a:t>
            </a:r>
            <a:r>
              <a:rPr lang="fr-LU" dirty="0" err="1"/>
              <a:t>jdbc:postgresql</a:t>
            </a:r>
            <a:r>
              <a:rPr lang="fr-LU" dirty="0"/>
              <a:t>://localhost:5433/</a:t>
            </a:r>
            <a:r>
              <a:rPr lang="fr-LU" dirty="0" err="1"/>
              <a:t>fs</a:t>
            </a:r>
            <a:br>
              <a:rPr lang="fr-LU" dirty="0"/>
            </a:br>
            <a:r>
              <a:rPr lang="fr-LU" dirty="0" err="1"/>
              <a:t>spring.datasource.username</a:t>
            </a:r>
            <a:r>
              <a:rPr lang="fr-LU" dirty="0"/>
              <a:t>=</a:t>
            </a:r>
            <a:r>
              <a:rPr lang="fr-LU" dirty="0" err="1"/>
              <a:t>fs</a:t>
            </a:r>
            <a:br>
              <a:rPr lang="fr-LU" dirty="0"/>
            </a:br>
            <a:r>
              <a:rPr lang="fr-LU" dirty="0" err="1"/>
              <a:t>spring.datasource.password</a:t>
            </a:r>
            <a:r>
              <a:rPr lang="fr-LU" dirty="0"/>
              <a:t>=</a:t>
            </a:r>
            <a:r>
              <a:rPr lang="fr-LU" dirty="0" err="1"/>
              <a:t>fs</a:t>
            </a:r>
            <a:br>
              <a:rPr lang="fr-LU" dirty="0"/>
            </a:br>
            <a:r>
              <a:rPr lang="fr-LU" dirty="0" err="1"/>
              <a:t>spring.jpa.generate</a:t>
            </a:r>
            <a:r>
              <a:rPr lang="fr-LU" dirty="0"/>
              <a:t>-ddl=</a:t>
            </a:r>
            <a:r>
              <a:rPr lang="fr-LU" dirty="0" err="1"/>
              <a:t>true</a:t>
            </a:r>
            <a:br>
              <a:rPr lang="fr-LU" dirty="0"/>
            </a:br>
            <a:r>
              <a:rPr lang="fr-LU" dirty="0" err="1"/>
              <a:t>spring.jpa.hibernate.ddl</a:t>
            </a:r>
            <a:r>
              <a:rPr lang="fr-LU" dirty="0"/>
              <a:t>-auto = update</a:t>
            </a:r>
          </a:p>
          <a:p>
            <a:pPr marL="0" indent="0">
              <a:buNone/>
            </a:pPr>
            <a:endParaRPr lang="fr-LU" sz="2200" dirty="0"/>
          </a:p>
          <a:p>
            <a:pPr>
              <a:buFont typeface="Symbol" pitchFamily="2" charset="2"/>
              <a:buChar char="Þ"/>
            </a:pPr>
            <a:r>
              <a:rPr lang="fr-LU" sz="2200" dirty="0"/>
              <a:t> Le contenu peut-être écrasé par des variables d’environnement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0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 err="1"/>
              <a:t>FsBackApplication.java</a:t>
            </a:r>
            <a:endParaRPr lang="fr-FR" sz="54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B902BAB-32FB-73EE-88A8-A522202D2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050286"/>
            <a:ext cx="1042654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LU" dirty="0">
                <a:solidFill>
                  <a:srgbClr val="BBB529"/>
                </a:solidFill>
              </a:rPr>
              <a:t>@</a:t>
            </a:r>
            <a:r>
              <a:rPr lang="fr-LU" dirty="0" err="1">
                <a:solidFill>
                  <a:srgbClr val="BBB529"/>
                </a:solidFill>
              </a:rPr>
              <a:t>SpringBootApplication</a:t>
            </a:r>
            <a:br>
              <a:rPr lang="fr-LU" dirty="0">
                <a:solidFill>
                  <a:srgbClr val="BBB529"/>
                </a:solidFill>
              </a:rPr>
            </a:br>
            <a:r>
              <a:rPr lang="fr-LU" dirty="0">
                <a:solidFill>
                  <a:srgbClr val="CC7832"/>
                </a:solidFill>
              </a:rPr>
              <a:t>public class </a:t>
            </a:r>
            <a:r>
              <a:rPr lang="fr-LU" dirty="0" err="1"/>
              <a:t>FsBackApplication</a:t>
            </a:r>
            <a:r>
              <a:rPr lang="fr-LU" dirty="0"/>
              <a:t> {</a:t>
            </a:r>
            <a:br>
              <a:rPr lang="fr-LU" dirty="0"/>
            </a:br>
            <a:br>
              <a:rPr lang="fr-LU" dirty="0"/>
            </a:br>
            <a:r>
              <a:rPr lang="fr-LU" dirty="0"/>
              <a:t>   </a:t>
            </a:r>
            <a:r>
              <a:rPr lang="fr-LU" dirty="0">
                <a:solidFill>
                  <a:srgbClr val="CC7832"/>
                </a:solidFill>
              </a:rPr>
              <a:t>public </a:t>
            </a:r>
            <a:r>
              <a:rPr lang="fr-LU" dirty="0" err="1">
                <a:solidFill>
                  <a:srgbClr val="CC7832"/>
                </a:solidFill>
              </a:rPr>
              <a:t>static</a:t>
            </a:r>
            <a:r>
              <a:rPr lang="fr-LU" dirty="0">
                <a:solidFill>
                  <a:srgbClr val="CC7832"/>
                </a:solidFill>
              </a:rPr>
              <a:t> </a:t>
            </a:r>
            <a:r>
              <a:rPr lang="fr-LU" dirty="0" err="1">
                <a:solidFill>
                  <a:srgbClr val="CC7832"/>
                </a:solidFill>
              </a:rPr>
              <a:t>void</a:t>
            </a:r>
            <a:r>
              <a:rPr lang="fr-LU" dirty="0">
                <a:solidFill>
                  <a:srgbClr val="CC7832"/>
                </a:solidFill>
              </a:rPr>
              <a:t> </a:t>
            </a:r>
            <a:r>
              <a:rPr lang="fr-LU" dirty="0">
                <a:solidFill>
                  <a:srgbClr val="FFC66D"/>
                </a:solidFill>
              </a:rPr>
              <a:t>main</a:t>
            </a:r>
            <a:r>
              <a:rPr lang="fr-LU" dirty="0"/>
              <a:t>(String[] args) {</a:t>
            </a:r>
            <a:br>
              <a:rPr lang="fr-LU" dirty="0"/>
            </a:br>
            <a:r>
              <a:rPr lang="fr-LU" dirty="0"/>
              <a:t>      </a:t>
            </a:r>
            <a:r>
              <a:rPr lang="fr-LU" dirty="0" err="1"/>
              <a:t>SpringApplication.</a:t>
            </a:r>
            <a:r>
              <a:rPr lang="fr-LU" i="1" dirty="0" err="1"/>
              <a:t>run</a:t>
            </a:r>
            <a:r>
              <a:rPr lang="fr-LU" dirty="0"/>
              <a:t>(</a:t>
            </a:r>
            <a:r>
              <a:rPr lang="fr-LU" dirty="0" err="1"/>
              <a:t>FsBackApplication.</a:t>
            </a:r>
            <a:r>
              <a:rPr lang="fr-LU" dirty="0" err="1">
                <a:solidFill>
                  <a:srgbClr val="CC7832"/>
                </a:solidFill>
              </a:rPr>
              <a:t>class</a:t>
            </a:r>
            <a:r>
              <a:rPr lang="fr-LU" dirty="0">
                <a:solidFill>
                  <a:srgbClr val="CC7832"/>
                </a:solidFill>
              </a:rPr>
              <a:t>, </a:t>
            </a:r>
            <a:r>
              <a:rPr lang="fr-LU" dirty="0"/>
              <a:t>args)</a:t>
            </a:r>
            <a:r>
              <a:rPr lang="fr-LU" dirty="0">
                <a:solidFill>
                  <a:srgbClr val="CC7832"/>
                </a:solidFill>
              </a:rPr>
              <a:t>;</a:t>
            </a:r>
            <a:br>
              <a:rPr lang="fr-LU" dirty="0">
                <a:solidFill>
                  <a:srgbClr val="CC7832"/>
                </a:solidFill>
              </a:rPr>
            </a:br>
            <a:r>
              <a:rPr lang="fr-LU" dirty="0">
                <a:solidFill>
                  <a:srgbClr val="CC7832"/>
                </a:solidFill>
              </a:rPr>
              <a:t>   </a:t>
            </a:r>
            <a:r>
              <a:rPr lang="fr-LU" dirty="0"/>
              <a:t>}</a:t>
            </a:r>
            <a:br>
              <a:rPr lang="fr-LU" dirty="0"/>
            </a:br>
            <a:br>
              <a:rPr lang="fr-LU" dirty="0"/>
            </a:br>
            <a:r>
              <a:rPr lang="fr-LU" dirty="0"/>
              <a:t>}</a:t>
            </a:r>
            <a:endParaRPr lang="fr-LU" sz="22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365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Structure du backend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15</a:t>
            </a:fld>
            <a:endParaRPr lang="fr-FR"/>
          </a:p>
        </p:txBody>
      </p:sp>
      <p:pic>
        <p:nvPicPr>
          <p:cNvPr id="3" name="Espace réservé du contenu 5">
            <a:extLst>
              <a:ext uri="{FF2B5EF4-FFF2-40B4-BE49-F238E27FC236}">
                <a16:creationId xmlns:a16="http://schemas.microsoft.com/office/drawing/2014/main" id="{5642F63D-5863-D446-9926-A46409C4E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57" y="2343643"/>
            <a:ext cx="4347684" cy="3135349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A3651A0-CFCA-575D-39E4-4A99E4B6733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986741" y="3911318"/>
            <a:ext cx="1696692" cy="15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C2D0FEA9-5CEF-A4D6-F119-BB42BDAA0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433" y="1904471"/>
            <a:ext cx="3315361" cy="40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0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Pour démarrer le projet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16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6F67D24-C155-C456-79DB-67D9773A7C11}"/>
              </a:ext>
            </a:extLst>
          </p:cNvPr>
          <p:cNvSpPr txBox="1"/>
          <p:nvPr/>
        </p:nvSpPr>
        <p:spPr>
          <a:xfrm>
            <a:off x="1086889" y="3429000"/>
            <a:ext cx="60973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$ </a:t>
            </a:r>
            <a:r>
              <a:rPr lang="fr-FR" sz="2000" dirty="0" err="1"/>
              <a:t>mvn</a:t>
            </a:r>
            <a:r>
              <a:rPr lang="fr-FR" sz="2000" dirty="0"/>
              <a:t> </a:t>
            </a:r>
            <a:r>
              <a:rPr lang="fr-FR" sz="2000" dirty="0" err="1"/>
              <a:t>spring-boot:run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=&gt; L’internet est téléchargé</a:t>
            </a:r>
          </a:p>
        </p:txBody>
      </p:sp>
    </p:spTree>
    <p:extLst>
      <p:ext uri="{BB962C8B-B14F-4D97-AF65-F5344CB8AC3E}">
        <p14:creationId xmlns:p14="http://schemas.microsoft.com/office/powerpoint/2010/main" val="1067004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</a:t>
            </a:r>
            <a:r>
              <a:rPr lang="fr-FR" sz="5400" dirty="0" err="1"/>
              <a:t>controller</a:t>
            </a:r>
            <a:endParaRPr lang="fr-FR" sz="54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17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782178-C55F-4322-C6F3-912722E582F6}"/>
              </a:ext>
            </a:extLst>
          </p:cNvPr>
          <p:cNvSpPr txBox="1"/>
          <p:nvPr/>
        </p:nvSpPr>
        <p:spPr>
          <a:xfrm>
            <a:off x="623298" y="2117959"/>
            <a:ext cx="1073050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pour responsabilité de gérer les entrées/sorties de l’application puis passer la main a la couche Business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Expose des « routes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créé usuellement une fonction par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Vérifie les données fournies en entrée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Transforme les données en sortie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=&gt; </a:t>
            </a:r>
          </a:p>
          <a:p>
            <a:r>
              <a:rPr lang="fr-FR" sz="1400" u="sng" dirty="0"/>
              <a:t>Package </a:t>
            </a:r>
            <a:r>
              <a:rPr lang="fr-FR" sz="1400" u="sng" dirty="0" err="1"/>
              <a:t>controller</a:t>
            </a:r>
            <a:r>
              <a:rPr lang="fr-FR" sz="1400" u="sng" dirty="0"/>
              <a:t> :</a:t>
            </a:r>
          </a:p>
          <a:p>
            <a:r>
              <a:rPr lang="fr-FR" sz="1400" dirty="0" err="1"/>
              <a:t>LivreController.java</a:t>
            </a:r>
            <a:r>
              <a:rPr lang="fr-FR" sz="1400" dirty="0"/>
              <a:t>:</a:t>
            </a:r>
          </a:p>
          <a:p>
            <a:endParaRPr lang="fr-FR" dirty="0"/>
          </a:p>
          <a:p>
            <a:r>
              <a:rPr lang="fr-LU" sz="1400" dirty="0">
                <a:solidFill>
                  <a:srgbClr val="BBB529"/>
                </a:solidFill>
              </a:rPr>
              <a:t>@</a:t>
            </a:r>
            <a:r>
              <a:rPr lang="fr-LU" sz="1400" dirty="0" err="1">
                <a:solidFill>
                  <a:srgbClr val="BBB529"/>
                </a:solidFill>
              </a:rPr>
              <a:t>RestController</a:t>
            </a:r>
            <a:r>
              <a:rPr lang="fr-LU" sz="1400" dirty="0"/>
              <a:t>()</a:t>
            </a:r>
            <a:br>
              <a:rPr lang="fr-LU" sz="1400" dirty="0"/>
            </a:br>
            <a:r>
              <a:rPr lang="fr-LU" sz="1400" dirty="0">
                <a:solidFill>
                  <a:srgbClr val="BBB529"/>
                </a:solidFill>
              </a:rPr>
              <a:t>@</a:t>
            </a:r>
            <a:r>
              <a:rPr lang="fr-LU" sz="1400" dirty="0" err="1">
                <a:solidFill>
                  <a:srgbClr val="BBB529"/>
                </a:solidFill>
              </a:rPr>
              <a:t>RequiredArgsConstructor</a:t>
            </a:r>
            <a:br>
              <a:rPr lang="fr-LU" sz="1400" dirty="0">
                <a:solidFill>
                  <a:srgbClr val="BBB529"/>
                </a:solidFill>
              </a:rPr>
            </a:br>
            <a:r>
              <a:rPr lang="fr-LU" sz="1400" dirty="0">
                <a:solidFill>
                  <a:srgbClr val="BBB529"/>
                </a:solidFill>
              </a:rPr>
              <a:t>@Slf4j</a:t>
            </a:r>
            <a:br>
              <a:rPr lang="fr-LU" sz="1400" dirty="0">
                <a:solidFill>
                  <a:srgbClr val="BBB529"/>
                </a:solidFill>
              </a:rPr>
            </a:br>
            <a:r>
              <a:rPr lang="fr-LU" sz="1400" dirty="0">
                <a:solidFill>
                  <a:srgbClr val="CC7832"/>
                </a:solidFill>
              </a:rPr>
              <a:t>public class </a:t>
            </a:r>
            <a:r>
              <a:rPr lang="fr-LU" sz="1400" dirty="0" err="1"/>
              <a:t>LivreController</a:t>
            </a:r>
            <a:r>
              <a:rPr lang="fr-LU" sz="1400" dirty="0"/>
              <a:t> {</a:t>
            </a:r>
            <a:br>
              <a:rPr lang="fr-LU" sz="1400" dirty="0"/>
            </a:br>
            <a:endParaRPr lang="fr-LU" sz="1400" dirty="0"/>
          </a:p>
          <a:p>
            <a:r>
              <a:rPr lang="fr-LU" sz="1400" dirty="0"/>
              <a:t>}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F6DEF5-9E1A-0C73-3F0E-85E10BD78E43}"/>
              </a:ext>
            </a:extLst>
          </p:cNvPr>
          <p:cNvSpPr txBox="1"/>
          <p:nvPr/>
        </p:nvSpPr>
        <p:spPr>
          <a:xfrm>
            <a:off x="4796305" y="4440784"/>
            <a:ext cx="609738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LU" sz="1400" dirty="0">
              <a:solidFill>
                <a:srgbClr val="BBB529"/>
              </a:solidFill>
            </a:endParaRPr>
          </a:p>
          <a:p>
            <a:endParaRPr lang="fr-LU" sz="1400" dirty="0">
              <a:solidFill>
                <a:srgbClr val="BBB529"/>
              </a:solidFill>
            </a:endParaRPr>
          </a:p>
          <a:p>
            <a:r>
              <a:rPr lang="fr-LU" sz="1400" dirty="0">
                <a:solidFill>
                  <a:srgbClr val="BBB529"/>
                </a:solidFill>
              </a:rPr>
              <a:t>@</a:t>
            </a:r>
            <a:r>
              <a:rPr lang="fr-LU" sz="1400" dirty="0" err="1">
                <a:solidFill>
                  <a:srgbClr val="BBB529"/>
                </a:solidFill>
              </a:rPr>
              <a:t>GetMapping</a:t>
            </a:r>
            <a:r>
              <a:rPr lang="fr-LU" sz="1400" dirty="0"/>
              <a:t>(</a:t>
            </a:r>
            <a:r>
              <a:rPr lang="fr-LU" sz="1400" dirty="0">
                <a:solidFill>
                  <a:srgbClr val="6A8759"/>
                </a:solidFill>
              </a:rPr>
              <a:t>"/{nom}"</a:t>
            </a:r>
            <a:r>
              <a:rPr lang="fr-LU" sz="1400" dirty="0"/>
              <a:t>)</a:t>
            </a:r>
            <a:br>
              <a:rPr lang="fr-LU" sz="1400" dirty="0"/>
            </a:br>
            <a:r>
              <a:rPr lang="fr-LU" sz="1400" dirty="0">
                <a:solidFill>
                  <a:srgbClr val="CC7832"/>
                </a:solidFill>
              </a:rPr>
              <a:t>public </a:t>
            </a:r>
            <a:r>
              <a:rPr lang="fr-LU" sz="1400" dirty="0">
                <a:solidFill>
                  <a:srgbClr val="BBB528"/>
                </a:solidFill>
              </a:rPr>
              <a:t>@</a:t>
            </a:r>
            <a:r>
              <a:rPr lang="fr-LU" sz="1400" dirty="0" err="1">
                <a:solidFill>
                  <a:srgbClr val="BBB528"/>
                </a:solidFill>
              </a:rPr>
              <a:t>ResponseBody</a:t>
            </a:r>
            <a:r>
              <a:rPr lang="fr-LU" sz="1400" dirty="0"/>
              <a:t> String </a:t>
            </a:r>
            <a:r>
              <a:rPr lang="fr-LU" sz="1400" dirty="0" err="1">
                <a:solidFill>
                  <a:srgbClr val="FFC66D"/>
                </a:solidFill>
              </a:rPr>
              <a:t>getBonjour</a:t>
            </a:r>
            <a:r>
              <a:rPr lang="fr-LU" sz="1400" dirty="0"/>
              <a:t>(</a:t>
            </a:r>
            <a:r>
              <a:rPr lang="fr-LU" sz="1400" dirty="0">
                <a:solidFill>
                  <a:srgbClr val="BBB529"/>
                </a:solidFill>
              </a:rPr>
              <a:t>@</a:t>
            </a:r>
            <a:r>
              <a:rPr lang="fr-LU" sz="1400" dirty="0" err="1">
                <a:solidFill>
                  <a:srgbClr val="BBB529"/>
                </a:solidFill>
              </a:rPr>
              <a:t>PathVariable</a:t>
            </a:r>
            <a:r>
              <a:rPr lang="fr-LU" sz="1400" dirty="0">
                <a:solidFill>
                  <a:srgbClr val="BBB529"/>
                </a:solidFill>
              </a:rPr>
              <a:t> </a:t>
            </a:r>
            <a:r>
              <a:rPr lang="fr-LU" sz="1400" dirty="0"/>
              <a:t>String nom) {</a:t>
            </a:r>
            <a:br>
              <a:rPr lang="fr-LU" sz="1400" dirty="0"/>
            </a:br>
            <a:r>
              <a:rPr lang="fr-LU" sz="1400" dirty="0"/>
              <a:t>    </a:t>
            </a:r>
            <a:r>
              <a:rPr lang="fr-LU" sz="1400" i="1" dirty="0" err="1">
                <a:solidFill>
                  <a:srgbClr val="9876AA"/>
                </a:solidFill>
              </a:rPr>
              <a:t>log</a:t>
            </a:r>
            <a:r>
              <a:rPr lang="fr-LU" sz="1400" dirty="0" err="1"/>
              <a:t>.info</a:t>
            </a:r>
            <a:r>
              <a:rPr lang="fr-LU" sz="1400" dirty="0"/>
              <a:t>(</a:t>
            </a:r>
            <a:r>
              <a:rPr lang="fr-LU" sz="1400" dirty="0">
                <a:solidFill>
                  <a:srgbClr val="6A8759"/>
                </a:solidFill>
              </a:rPr>
              <a:t>"</a:t>
            </a:r>
            <a:r>
              <a:rPr lang="fr-LU" sz="1400" dirty="0" err="1">
                <a:solidFill>
                  <a:srgbClr val="6A8759"/>
                </a:solidFill>
              </a:rPr>
              <a:t>Get</a:t>
            </a:r>
            <a:r>
              <a:rPr lang="fr-LU" sz="1400" dirty="0">
                <a:solidFill>
                  <a:srgbClr val="6A8759"/>
                </a:solidFill>
              </a:rPr>
              <a:t> Bonjour"</a:t>
            </a:r>
            <a:r>
              <a:rPr lang="fr-LU" sz="1400" dirty="0"/>
              <a:t>)</a:t>
            </a:r>
            <a:r>
              <a:rPr lang="fr-LU" sz="1400" dirty="0">
                <a:solidFill>
                  <a:srgbClr val="CC7832"/>
                </a:solidFill>
              </a:rPr>
              <a:t>;</a:t>
            </a:r>
            <a:br>
              <a:rPr lang="fr-LU" sz="1400" dirty="0">
                <a:solidFill>
                  <a:srgbClr val="CC7832"/>
                </a:solidFill>
              </a:rPr>
            </a:br>
            <a:br>
              <a:rPr lang="fr-LU" sz="1400" dirty="0"/>
            </a:br>
            <a:r>
              <a:rPr lang="fr-LU" sz="1400" dirty="0"/>
              <a:t>    </a:t>
            </a:r>
            <a:r>
              <a:rPr lang="fr-LU" sz="1400" dirty="0">
                <a:solidFill>
                  <a:srgbClr val="CC7832"/>
                </a:solidFill>
              </a:rPr>
              <a:t>return </a:t>
            </a:r>
            <a:r>
              <a:rPr lang="fr-LU" sz="1400" dirty="0">
                <a:solidFill>
                  <a:srgbClr val="6A8759"/>
                </a:solidFill>
              </a:rPr>
              <a:t>"Bonjour " </a:t>
            </a:r>
            <a:r>
              <a:rPr lang="fr-LU" sz="1400" dirty="0"/>
              <a:t>+ nom</a:t>
            </a:r>
            <a:r>
              <a:rPr lang="fr-LU" sz="1400" dirty="0">
                <a:solidFill>
                  <a:srgbClr val="CC7832"/>
                </a:solidFill>
              </a:rPr>
              <a:t>;</a:t>
            </a:r>
            <a:br>
              <a:rPr lang="fr-LU" sz="1400" dirty="0">
                <a:solidFill>
                  <a:srgbClr val="CC7832"/>
                </a:solidFill>
              </a:rPr>
            </a:br>
            <a:r>
              <a:rPr lang="fr-LU" sz="1400" dirty="0"/>
              <a:t>}</a:t>
            </a:r>
            <a:endParaRPr lang="fr-FR" sz="1400" dirty="0"/>
          </a:p>
        </p:txBody>
      </p:sp>
      <p:sp>
        <p:nvSpPr>
          <p:cNvPr id="5" name="Google Shape;344;p41">
            <a:extLst>
              <a:ext uri="{FF2B5EF4-FFF2-40B4-BE49-F238E27FC236}">
                <a16:creationId xmlns:a16="http://schemas.microsoft.com/office/drawing/2014/main" id="{A11E6946-B665-8C00-8B6D-F6531C9FCA32}"/>
              </a:ext>
            </a:extLst>
          </p:cNvPr>
          <p:cNvSpPr/>
          <p:nvPr/>
        </p:nvSpPr>
        <p:spPr>
          <a:xfrm>
            <a:off x="689956" y="5521843"/>
            <a:ext cx="546173" cy="238874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6" name="Google Shape;344;p41">
            <a:extLst>
              <a:ext uri="{FF2B5EF4-FFF2-40B4-BE49-F238E27FC236}">
                <a16:creationId xmlns:a16="http://schemas.microsoft.com/office/drawing/2014/main" id="{BC3E06EB-ED4E-CD33-BC19-78C7C43547DB}"/>
              </a:ext>
            </a:extLst>
          </p:cNvPr>
          <p:cNvSpPr/>
          <p:nvPr/>
        </p:nvSpPr>
        <p:spPr>
          <a:xfrm>
            <a:off x="4965468" y="5330591"/>
            <a:ext cx="673331" cy="251577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10" name="Google Shape;346;p41">
            <a:extLst>
              <a:ext uri="{FF2B5EF4-FFF2-40B4-BE49-F238E27FC236}">
                <a16:creationId xmlns:a16="http://schemas.microsoft.com/office/drawing/2014/main" id="{B64C7519-5693-830F-CE13-0CDD9DC072D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236129" y="5456380"/>
            <a:ext cx="3729339" cy="184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59888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</a:t>
            </a:r>
            <a:r>
              <a:rPr lang="fr-FR" sz="5400" dirty="0" err="1"/>
              <a:t>controller</a:t>
            </a:r>
            <a:endParaRPr lang="fr-FR" sz="54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18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782178-C55F-4322-C6F3-912722E582F6}"/>
              </a:ext>
            </a:extLst>
          </p:cNvPr>
          <p:cNvSpPr txBox="1"/>
          <p:nvPr/>
        </p:nvSpPr>
        <p:spPr>
          <a:xfrm>
            <a:off x="623298" y="2117959"/>
            <a:ext cx="107305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Créer un </a:t>
            </a:r>
            <a:r>
              <a:rPr lang="fr-FR" dirty="0" err="1"/>
              <a:t>controller</a:t>
            </a:r>
            <a:r>
              <a:rPr lang="fr-FR" dirty="0"/>
              <a:t> qui gère 2 routes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qui retourne une liste de livres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qui retourne un livre spécifique dans cette liste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livres sont caractérisés par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Un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Un titre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A vous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9010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</a:t>
            </a:r>
            <a:r>
              <a:rPr lang="fr-FR" sz="5400" dirty="0" err="1"/>
              <a:t>controller</a:t>
            </a:r>
            <a:endParaRPr lang="fr-FR" sz="54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19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782178-C55F-4322-C6F3-912722E582F6}"/>
              </a:ext>
            </a:extLst>
          </p:cNvPr>
          <p:cNvSpPr txBox="1"/>
          <p:nvPr/>
        </p:nvSpPr>
        <p:spPr>
          <a:xfrm>
            <a:off x="623298" y="2117959"/>
            <a:ext cx="10730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DTO  -&gt; Data Transfert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Pattern utilisé pour gérer le transfert de contenu via les </a:t>
            </a:r>
            <a:r>
              <a:rPr lang="fr-FR" dirty="0" err="1"/>
              <a:t>controllers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Ne sert qu’au transfert (stockage + vérifications des inputs/outputs)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6E8F5CA-4A52-B683-7F6C-5F7A9CD263AE}"/>
              </a:ext>
            </a:extLst>
          </p:cNvPr>
          <p:cNvSpPr txBox="1"/>
          <p:nvPr/>
        </p:nvSpPr>
        <p:spPr>
          <a:xfrm>
            <a:off x="4996717" y="3250232"/>
            <a:ext cx="60973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 err="1">
                <a:effectLst/>
              </a:rPr>
              <a:t>LivreController.java</a:t>
            </a:r>
            <a:r>
              <a:rPr lang="fr-LU" dirty="0">
                <a:effectLst/>
              </a:rPr>
              <a:t>:</a:t>
            </a:r>
          </a:p>
          <a:p>
            <a:endParaRPr lang="fr-LU" dirty="0">
              <a:solidFill>
                <a:srgbClr val="CC7832"/>
              </a:solidFill>
            </a:endParaRPr>
          </a:p>
          <a:p>
            <a:r>
              <a:rPr lang="fr-LU" dirty="0">
                <a:solidFill>
                  <a:srgbClr val="CC7832"/>
                </a:solidFill>
                <a:effectLst/>
              </a:rPr>
              <a:t>public </a:t>
            </a:r>
            <a:r>
              <a:rPr lang="fr-LU" dirty="0" err="1">
                <a:solidFill>
                  <a:srgbClr val="CC7832"/>
                </a:solidFill>
                <a:effectLst/>
              </a:rPr>
              <a:t>void</a:t>
            </a:r>
            <a:r>
              <a:rPr lang="fr-LU" dirty="0">
                <a:solidFill>
                  <a:srgbClr val="CC7832"/>
                </a:solidFill>
                <a:effectLst/>
              </a:rPr>
              <a:t> </a:t>
            </a:r>
            <a:r>
              <a:rPr lang="fr-LU" dirty="0" err="1">
                <a:solidFill>
                  <a:srgbClr val="FFC66D"/>
                </a:solidFill>
                <a:effectLst/>
              </a:rPr>
              <a:t>addLivre</a:t>
            </a:r>
            <a:r>
              <a:rPr lang="fr-LU" dirty="0"/>
              <a:t>(</a:t>
            </a:r>
            <a:r>
              <a:rPr lang="fr-LU" dirty="0">
                <a:solidFill>
                  <a:srgbClr val="BBB529"/>
                </a:solidFill>
                <a:effectLst/>
              </a:rPr>
              <a:t>@</a:t>
            </a:r>
            <a:r>
              <a:rPr lang="fr-LU" dirty="0" err="1">
                <a:solidFill>
                  <a:srgbClr val="BBB529"/>
                </a:solidFill>
                <a:effectLst/>
              </a:rPr>
              <a:t>Valid</a:t>
            </a:r>
            <a:r>
              <a:rPr lang="fr-LU" dirty="0">
                <a:solidFill>
                  <a:srgbClr val="BBB529"/>
                </a:solidFill>
                <a:effectLst/>
              </a:rPr>
              <a:t> @</a:t>
            </a:r>
            <a:r>
              <a:rPr lang="fr-LU" dirty="0" err="1">
                <a:solidFill>
                  <a:srgbClr val="BBB529"/>
                </a:solidFill>
                <a:effectLst/>
              </a:rPr>
              <a:t>RequestBody</a:t>
            </a:r>
            <a:r>
              <a:rPr lang="fr-LU" dirty="0">
                <a:solidFill>
                  <a:srgbClr val="BBB529"/>
                </a:solidFill>
                <a:effectLst/>
              </a:rPr>
              <a:t> </a:t>
            </a:r>
            <a:r>
              <a:rPr lang="fr-LU" dirty="0" err="1"/>
              <a:t>LivreDto</a:t>
            </a:r>
            <a:r>
              <a:rPr lang="fr-LU" dirty="0"/>
              <a:t> </a:t>
            </a:r>
            <a:r>
              <a:rPr lang="fr-LU" dirty="0" err="1"/>
              <a:t>livreDto</a:t>
            </a:r>
            <a:r>
              <a:rPr lang="fr-LU" dirty="0"/>
              <a:t>) {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E34E9C-D012-9F4C-AE66-5A0D0F44B770}"/>
              </a:ext>
            </a:extLst>
          </p:cNvPr>
          <p:cNvSpPr txBox="1"/>
          <p:nvPr/>
        </p:nvSpPr>
        <p:spPr>
          <a:xfrm>
            <a:off x="685360" y="3180212"/>
            <a:ext cx="312464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u="sng" dirty="0"/>
              <a:t>Package </a:t>
            </a:r>
            <a:r>
              <a:rPr lang="fr-LU" u="sng" dirty="0" err="1"/>
              <a:t>dto</a:t>
            </a:r>
            <a:r>
              <a:rPr lang="fr-LU" u="sng" dirty="0"/>
              <a:t>:</a:t>
            </a:r>
          </a:p>
          <a:p>
            <a:r>
              <a:rPr lang="fr-LU" dirty="0" err="1"/>
              <a:t>LivreDto.java</a:t>
            </a:r>
            <a:r>
              <a:rPr lang="fr-LU" dirty="0"/>
              <a:t>:</a:t>
            </a:r>
          </a:p>
          <a:p>
            <a:endParaRPr lang="fr-LU" dirty="0"/>
          </a:p>
          <a:p>
            <a:r>
              <a:rPr lang="fr-LU" sz="1600" dirty="0">
                <a:solidFill>
                  <a:srgbClr val="BBB529"/>
                </a:solidFill>
              </a:rPr>
              <a:t>@Data</a:t>
            </a:r>
            <a:br>
              <a:rPr lang="fr-LU" sz="1600" dirty="0">
                <a:solidFill>
                  <a:srgbClr val="BBB529"/>
                </a:solidFill>
              </a:rPr>
            </a:br>
            <a:r>
              <a:rPr lang="fr-LU" sz="1600" dirty="0">
                <a:solidFill>
                  <a:srgbClr val="BBB529"/>
                </a:solidFill>
              </a:rPr>
              <a:t>@</a:t>
            </a:r>
            <a:r>
              <a:rPr lang="fr-LU" sz="1600" dirty="0" err="1">
                <a:solidFill>
                  <a:srgbClr val="BBB529"/>
                </a:solidFill>
              </a:rPr>
              <a:t>AllArgsConstructor</a:t>
            </a:r>
            <a:br>
              <a:rPr lang="fr-LU" sz="1600" dirty="0">
                <a:solidFill>
                  <a:srgbClr val="BBB529"/>
                </a:solidFill>
              </a:rPr>
            </a:br>
            <a:r>
              <a:rPr lang="fr-LU" sz="1600" dirty="0">
                <a:solidFill>
                  <a:srgbClr val="CC7832"/>
                </a:solidFill>
              </a:rPr>
              <a:t>public class </a:t>
            </a:r>
            <a:r>
              <a:rPr lang="fr-LU" sz="1600" dirty="0" err="1"/>
              <a:t>LivreDto</a:t>
            </a:r>
            <a:r>
              <a:rPr lang="fr-LU" sz="1600" dirty="0"/>
              <a:t> {</a:t>
            </a:r>
          </a:p>
          <a:p>
            <a:br>
              <a:rPr lang="fr-LU" sz="1600" dirty="0"/>
            </a:br>
            <a:r>
              <a:rPr lang="fr-LU" sz="1600" dirty="0"/>
              <a:t>    </a:t>
            </a:r>
            <a:r>
              <a:rPr lang="fr-LU" sz="1600" dirty="0">
                <a:solidFill>
                  <a:srgbClr val="BBB529"/>
                </a:solidFill>
              </a:rPr>
              <a:t>@</a:t>
            </a:r>
            <a:r>
              <a:rPr lang="fr-LU" sz="1600" dirty="0" err="1">
                <a:solidFill>
                  <a:srgbClr val="BBB529"/>
                </a:solidFill>
              </a:rPr>
              <a:t>JsonProperty</a:t>
            </a:r>
            <a:r>
              <a:rPr lang="fr-LU" sz="1600" dirty="0"/>
              <a:t>(</a:t>
            </a:r>
            <a:r>
              <a:rPr lang="fr-LU" sz="1600" dirty="0">
                <a:solidFill>
                  <a:srgbClr val="6A8759"/>
                </a:solidFill>
              </a:rPr>
              <a:t>"id"</a:t>
            </a:r>
            <a:r>
              <a:rPr lang="fr-LU" sz="1600" dirty="0"/>
              <a:t>)</a:t>
            </a:r>
            <a:br>
              <a:rPr lang="fr-LU" sz="1600" dirty="0"/>
            </a:br>
            <a:r>
              <a:rPr lang="fr-LU" sz="1600" dirty="0"/>
              <a:t>    Integer id; </a:t>
            </a:r>
          </a:p>
          <a:p>
            <a:br>
              <a:rPr lang="fr-LU" sz="1600" dirty="0"/>
            </a:br>
            <a:r>
              <a:rPr lang="fr-LU" sz="1600" dirty="0"/>
              <a:t>    </a:t>
            </a:r>
            <a:r>
              <a:rPr lang="fr-LU" sz="1600" dirty="0">
                <a:solidFill>
                  <a:srgbClr val="BBB529"/>
                </a:solidFill>
              </a:rPr>
              <a:t>@</a:t>
            </a:r>
            <a:r>
              <a:rPr lang="fr-LU" sz="1600" dirty="0" err="1">
                <a:solidFill>
                  <a:srgbClr val="BBB529"/>
                </a:solidFill>
              </a:rPr>
              <a:t>JsonProperty</a:t>
            </a:r>
            <a:r>
              <a:rPr lang="fr-LU" sz="1600" dirty="0"/>
              <a:t>(</a:t>
            </a:r>
            <a:r>
              <a:rPr lang="fr-LU" sz="1600" dirty="0">
                <a:solidFill>
                  <a:srgbClr val="6A8759"/>
                </a:solidFill>
              </a:rPr>
              <a:t>"titre"</a:t>
            </a:r>
            <a:r>
              <a:rPr lang="fr-LU" sz="1600" dirty="0"/>
              <a:t>)</a:t>
            </a:r>
            <a:br>
              <a:rPr lang="fr-LU" sz="1600" dirty="0"/>
            </a:br>
            <a:r>
              <a:rPr lang="fr-LU" sz="1600" dirty="0"/>
              <a:t>    String titre;</a:t>
            </a:r>
            <a:br>
              <a:rPr lang="fr-LU" sz="1600" dirty="0"/>
            </a:br>
            <a:br>
              <a:rPr lang="fr-LU" sz="1600" dirty="0"/>
            </a:br>
            <a:r>
              <a:rPr lang="fr-LU" sz="1600" dirty="0"/>
              <a:t>}</a:t>
            </a:r>
            <a:endParaRPr lang="fr-FR" sz="1600" dirty="0"/>
          </a:p>
        </p:txBody>
      </p:sp>
      <p:sp>
        <p:nvSpPr>
          <p:cNvPr id="12" name="Google Shape;344;p41">
            <a:extLst>
              <a:ext uri="{FF2B5EF4-FFF2-40B4-BE49-F238E27FC236}">
                <a16:creationId xmlns:a16="http://schemas.microsoft.com/office/drawing/2014/main" id="{605FC954-6216-EE34-AC67-9EA8F6F66144}"/>
              </a:ext>
            </a:extLst>
          </p:cNvPr>
          <p:cNvSpPr/>
          <p:nvPr/>
        </p:nvSpPr>
        <p:spPr>
          <a:xfrm>
            <a:off x="1694133" y="4488890"/>
            <a:ext cx="814649" cy="323178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13" name="Google Shape;344;p41">
            <a:extLst>
              <a:ext uri="{FF2B5EF4-FFF2-40B4-BE49-F238E27FC236}">
                <a16:creationId xmlns:a16="http://schemas.microsoft.com/office/drawing/2014/main" id="{534568A1-4369-FE42-C97E-53CB03A17918}"/>
              </a:ext>
            </a:extLst>
          </p:cNvPr>
          <p:cNvSpPr/>
          <p:nvPr/>
        </p:nvSpPr>
        <p:spPr>
          <a:xfrm>
            <a:off x="9144003" y="3799102"/>
            <a:ext cx="889463" cy="37446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14" name="Google Shape;346;p41">
            <a:extLst>
              <a:ext uri="{FF2B5EF4-FFF2-40B4-BE49-F238E27FC236}">
                <a16:creationId xmlns:a16="http://schemas.microsoft.com/office/drawing/2014/main" id="{B08AD1F7-2E63-61EA-FAB9-56A14D81A75D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508782" y="4118724"/>
            <a:ext cx="6765480" cy="531755"/>
          </a:xfrm>
          <a:prstGeom prst="curved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755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C81CF-04E6-BF9D-F3FE-9F047A83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”3 tiers”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EB5F01A-7781-9DC2-3C2A-E7F2D7B09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4253" y="639193"/>
            <a:ext cx="6234603" cy="5343945"/>
          </a:xfrm>
        </p:spPr>
      </p:pic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602BABBD-07B3-608A-E7CE-A3912695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46C226BB-4380-AAF4-7F7B-2570510F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223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</a:t>
            </a:r>
            <a:r>
              <a:rPr lang="fr-FR" sz="5400" dirty="0" err="1"/>
              <a:t>controller</a:t>
            </a:r>
            <a:endParaRPr lang="fr-FR" sz="54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20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782178-C55F-4322-C6F3-912722E582F6}"/>
              </a:ext>
            </a:extLst>
          </p:cNvPr>
          <p:cNvSpPr txBox="1"/>
          <p:nvPr/>
        </p:nvSpPr>
        <p:spPr>
          <a:xfrm>
            <a:off x="623298" y="2117959"/>
            <a:ext cx="10730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 arrive qu’une application lève des exceptions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Par défaut, </a:t>
            </a:r>
            <a:r>
              <a:rPr lang="fr-FR" dirty="0" err="1"/>
              <a:t>Springboot</a:t>
            </a:r>
            <a:r>
              <a:rPr lang="fr-FR" dirty="0"/>
              <a:t> envoie la </a:t>
            </a:r>
            <a:r>
              <a:rPr lang="fr-FR" dirty="0" err="1"/>
              <a:t>stacktrace</a:t>
            </a:r>
            <a:r>
              <a:rPr lang="fr-FR" dirty="0"/>
              <a:t> en réponse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Problème : cela peut fournir à l’</a:t>
            </a:r>
            <a:r>
              <a:rPr lang="fr-FR" dirty="0" err="1"/>
              <a:t>appellant</a:t>
            </a:r>
            <a:r>
              <a:rPr lang="fr-FR" dirty="0"/>
              <a:t> de potentiels informations sur la structure interne de l’application et donc des possibles failles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cas d’exception, on ne retourne que le strict </a:t>
            </a:r>
            <a:r>
              <a:rPr lang="fr-FR" dirty="0" err="1"/>
              <a:t>necessaire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E230525-A750-6AD3-E4C7-93C18042240A}"/>
              </a:ext>
            </a:extLst>
          </p:cNvPr>
          <p:cNvSpPr txBox="1"/>
          <p:nvPr/>
        </p:nvSpPr>
        <p:spPr>
          <a:xfrm>
            <a:off x="7323356" y="3214925"/>
            <a:ext cx="609738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sz="1400" dirty="0" err="1"/>
              <a:t>ExceptionConfig.java</a:t>
            </a:r>
            <a:r>
              <a:rPr lang="fr-LU" sz="1400" dirty="0"/>
              <a:t>:</a:t>
            </a:r>
          </a:p>
          <a:p>
            <a:endParaRPr lang="fr-LU" sz="1400" dirty="0"/>
          </a:p>
          <a:p>
            <a:r>
              <a:rPr lang="fr-LU" sz="1400" dirty="0">
                <a:solidFill>
                  <a:srgbClr val="BBB529"/>
                </a:solidFill>
              </a:rPr>
              <a:t>@</a:t>
            </a:r>
            <a:r>
              <a:rPr lang="fr-LU" sz="1400" dirty="0" err="1">
                <a:solidFill>
                  <a:srgbClr val="BBB529"/>
                </a:solidFill>
              </a:rPr>
              <a:t>ControllerAdvice</a:t>
            </a:r>
            <a:br>
              <a:rPr lang="fr-LU" sz="1400" dirty="0">
                <a:solidFill>
                  <a:srgbClr val="BBB529"/>
                </a:solidFill>
              </a:rPr>
            </a:br>
            <a:r>
              <a:rPr lang="fr-LU" sz="1400" dirty="0">
                <a:solidFill>
                  <a:srgbClr val="BBB529"/>
                </a:solidFill>
              </a:rPr>
              <a:t>@Slf4j</a:t>
            </a:r>
            <a:br>
              <a:rPr lang="fr-LU" sz="1400" dirty="0">
                <a:solidFill>
                  <a:srgbClr val="BBB529"/>
                </a:solidFill>
              </a:rPr>
            </a:br>
            <a:r>
              <a:rPr lang="fr-LU" sz="1400" dirty="0">
                <a:solidFill>
                  <a:srgbClr val="CC7832"/>
                </a:solidFill>
              </a:rPr>
              <a:t>public class </a:t>
            </a:r>
            <a:r>
              <a:rPr lang="fr-LU" sz="1400" dirty="0" err="1"/>
              <a:t>ExceptionsConfig</a:t>
            </a:r>
            <a:r>
              <a:rPr lang="fr-LU" sz="1400" dirty="0"/>
              <a:t> {</a:t>
            </a:r>
            <a:br>
              <a:rPr lang="fr-LU" sz="1400" dirty="0"/>
            </a:br>
            <a:br>
              <a:rPr lang="fr-LU" sz="1400" dirty="0"/>
            </a:br>
            <a:r>
              <a:rPr lang="fr-LU" sz="1400" dirty="0"/>
              <a:t>    </a:t>
            </a:r>
            <a:r>
              <a:rPr lang="fr-LU" sz="1400" dirty="0">
                <a:solidFill>
                  <a:srgbClr val="BBB529"/>
                </a:solidFill>
              </a:rPr>
              <a:t>@</a:t>
            </a:r>
            <a:r>
              <a:rPr lang="fr-LU" sz="1400" dirty="0" err="1">
                <a:solidFill>
                  <a:srgbClr val="BBB529"/>
                </a:solidFill>
              </a:rPr>
              <a:t>ExceptionHandler</a:t>
            </a:r>
            <a:r>
              <a:rPr lang="fr-LU" sz="1400" dirty="0"/>
              <a:t>(value = </a:t>
            </a:r>
            <a:r>
              <a:rPr lang="fr-LU" sz="1400" dirty="0" err="1"/>
              <a:t>Exception.</a:t>
            </a:r>
            <a:r>
              <a:rPr lang="fr-LU" sz="1400" dirty="0" err="1">
                <a:solidFill>
                  <a:srgbClr val="CC7832"/>
                </a:solidFill>
              </a:rPr>
              <a:t>class</a:t>
            </a:r>
            <a:r>
              <a:rPr lang="fr-LU" sz="1400" dirty="0"/>
              <a:t>)</a:t>
            </a:r>
            <a:br>
              <a:rPr lang="fr-LU" sz="1400" dirty="0"/>
            </a:br>
            <a:r>
              <a:rPr lang="fr-LU" sz="1400" dirty="0"/>
              <a:t>    </a:t>
            </a:r>
            <a:r>
              <a:rPr lang="fr-LU" sz="1400" dirty="0">
                <a:solidFill>
                  <a:srgbClr val="BBB529"/>
                </a:solidFill>
              </a:rPr>
              <a:t>@</a:t>
            </a:r>
            <a:r>
              <a:rPr lang="fr-LU" sz="1400" dirty="0" err="1">
                <a:solidFill>
                  <a:srgbClr val="BBB529"/>
                </a:solidFill>
              </a:rPr>
              <a:t>ResponseStatus</a:t>
            </a:r>
            <a:r>
              <a:rPr lang="fr-LU" sz="1400" dirty="0"/>
              <a:t>(</a:t>
            </a:r>
            <a:r>
              <a:rPr lang="fr-LU" sz="1400" dirty="0" err="1"/>
              <a:t>HttpStatus.</a:t>
            </a:r>
            <a:r>
              <a:rPr lang="fr-LU" sz="1400" i="1" dirty="0" err="1">
                <a:solidFill>
                  <a:srgbClr val="9876AA"/>
                </a:solidFill>
              </a:rPr>
              <a:t>INTERNAL_SERVER_ERROR</a:t>
            </a:r>
            <a:r>
              <a:rPr lang="fr-LU" sz="1400" dirty="0"/>
              <a:t>)</a:t>
            </a:r>
            <a:br>
              <a:rPr lang="fr-LU" sz="1400" dirty="0"/>
            </a:br>
            <a:r>
              <a:rPr lang="fr-LU" sz="1400" dirty="0"/>
              <a:t>    </a:t>
            </a:r>
            <a:r>
              <a:rPr lang="fr-LU" sz="1400" dirty="0">
                <a:solidFill>
                  <a:srgbClr val="BBB529"/>
                </a:solidFill>
              </a:rPr>
              <a:t>@</a:t>
            </a:r>
            <a:r>
              <a:rPr lang="fr-LU" sz="1400" dirty="0" err="1">
                <a:solidFill>
                  <a:srgbClr val="BBB529"/>
                </a:solidFill>
              </a:rPr>
              <a:t>ResponseBody</a:t>
            </a:r>
            <a:br>
              <a:rPr lang="fr-LU" sz="1400" dirty="0">
                <a:solidFill>
                  <a:srgbClr val="BBB529"/>
                </a:solidFill>
              </a:rPr>
            </a:br>
            <a:r>
              <a:rPr lang="fr-LU" sz="1400" dirty="0">
                <a:solidFill>
                  <a:srgbClr val="BBB529"/>
                </a:solidFill>
              </a:rPr>
              <a:t>    </a:t>
            </a:r>
            <a:r>
              <a:rPr lang="fr-LU" sz="1400" dirty="0">
                <a:solidFill>
                  <a:srgbClr val="CC7832"/>
                </a:solidFill>
              </a:rPr>
              <a:t>public </a:t>
            </a:r>
            <a:r>
              <a:rPr lang="fr-LU" sz="1400" dirty="0" err="1"/>
              <a:t>ErrorMessageDto</a:t>
            </a:r>
            <a:r>
              <a:rPr lang="fr-LU" sz="1400" dirty="0"/>
              <a:t> </a:t>
            </a:r>
            <a:r>
              <a:rPr lang="fr-LU" sz="1400" dirty="0" err="1">
                <a:solidFill>
                  <a:srgbClr val="FFC66D"/>
                </a:solidFill>
              </a:rPr>
              <a:t>internalServerError</a:t>
            </a:r>
            <a:r>
              <a:rPr lang="fr-LU" sz="1400" dirty="0"/>
              <a:t>(Exception ex) {</a:t>
            </a:r>
            <a:br>
              <a:rPr lang="fr-LU" sz="1400" dirty="0"/>
            </a:br>
            <a:r>
              <a:rPr lang="fr-LU" sz="1400" dirty="0"/>
              <a:t>        </a:t>
            </a:r>
            <a:r>
              <a:rPr lang="fr-LU" sz="1400" dirty="0" err="1"/>
              <a:t>ex.printStackTrace</a:t>
            </a:r>
            <a:r>
              <a:rPr lang="fr-LU" sz="1400" dirty="0"/>
              <a:t>()</a:t>
            </a:r>
            <a:r>
              <a:rPr lang="fr-LU" sz="1400" dirty="0">
                <a:solidFill>
                  <a:srgbClr val="CC7832"/>
                </a:solidFill>
              </a:rPr>
              <a:t>;</a:t>
            </a:r>
            <a:br>
              <a:rPr lang="fr-LU" sz="1400" dirty="0">
                <a:solidFill>
                  <a:srgbClr val="CC7832"/>
                </a:solidFill>
              </a:rPr>
            </a:br>
            <a:r>
              <a:rPr lang="fr-LU" sz="1400" dirty="0">
                <a:solidFill>
                  <a:srgbClr val="CC7832"/>
                </a:solidFill>
              </a:rPr>
              <a:t>        return new </a:t>
            </a:r>
            <a:r>
              <a:rPr lang="fr-LU" sz="1400" dirty="0" err="1"/>
              <a:t>ErrorMessage</a:t>
            </a:r>
            <a:r>
              <a:rPr lang="fr-LU" sz="1400" dirty="0"/>
              <a:t>(</a:t>
            </a:r>
            <a:r>
              <a:rPr lang="fr-LU" sz="1400" dirty="0">
                <a:solidFill>
                  <a:srgbClr val="6A8759"/>
                </a:solidFill>
              </a:rPr>
              <a:t>"INTERNAL_ERROR"</a:t>
            </a:r>
            <a:r>
              <a:rPr lang="fr-LU" sz="1400" dirty="0">
                <a:solidFill>
                  <a:srgbClr val="CC7832"/>
                </a:solidFill>
              </a:rPr>
              <a:t>, </a:t>
            </a:r>
            <a:r>
              <a:rPr lang="fr-LU" sz="1400" dirty="0" err="1">
                <a:solidFill>
                  <a:srgbClr val="CC7832"/>
                </a:solidFill>
              </a:rPr>
              <a:t>null</a:t>
            </a:r>
            <a:r>
              <a:rPr lang="fr-LU" sz="1400" dirty="0"/>
              <a:t>)</a:t>
            </a:r>
            <a:r>
              <a:rPr lang="fr-LU" sz="1400" dirty="0">
                <a:solidFill>
                  <a:srgbClr val="CC7832"/>
                </a:solidFill>
              </a:rPr>
              <a:t>;</a:t>
            </a:r>
            <a:br>
              <a:rPr lang="fr-LU" sz="1400" dirty="0">
                <a:solidFill>
                  <a:srgbClr val="CC7832"/>
                </a:solidFill>
              </a:rPr>
            </a:br>
            <a:r>
              <a:rPr lang="fr-LU" sz="1400" dirty="0">
                <a:solidFill>
                  <a:srgbClr val="CC7832"/>
                </a:solidFill>
              </a:rPr>
              <a:t>    </a:t>
            </a:r>
            <a:r>
              <a:rPr lang="fr-LU" sz="1400" dirty="0"/>
              <a:t>}</a:t>
            </a:r>
            <a:br>
              <a:rPr lang="fr-LU" sz="1400" dirty="0"/>
            </a:br>
            <a:br>
              <a:rPr lang="fr-LU" sz="1400" dirty="0"/>
            </a:br>
            <a:r>
              <a:rPr lang="fr-LU" sz="1400" dirty="0"/>
              <a:t>}</a:t>
            </a:r>
            <a:endParaRPr lang="fr-FR" sz="1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8CFA5F1-AF1D-BCAF-4A39-8E462EDD8698}"/>
              </a:ext>
            </a:extLst>
          </p:cNvPr>
          <p:cNvSpPr txBox="1"/>
          <p:nvPr/>
        </p:nvSpPr>
        <p:spPr>
          <a:xfrm>
            <a:off x="912322" y="4166500"/>
            <a:ext cx="67125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sz="1400" dirty="0" err="1">
                <a:effectLst/>
              </a:rPr>
              <a:t>ErrorMessage.java</a:t>
            </a:r>
            <a:r>
              <a:rPr lang="fr-LU" sz="1400" dirty="0">
                <a:effectLst/>
              </a:rPr>
              <a:t>:</a:t>
            </a:r>
          </a:p>
          <a:p>
            <a:endParaRPr lang="fr-LU" sz="1400" dirty="0">
              <a:solidFill>
                <a:srgbClr val="BBB529"/>
              </a:solidFill>
            </a:endParaRPr>
          </a:p>
          <a:p>
            <a:r>
              <a:rPr lang="fr-LU" sz="1400" dirty="0">
                <a:solidFill>
                  <a:srgbClr val="BBB529"/>
                </a:solidFill>
                <a:effectLst/>
              </a:rPr>
              <a:t>@Data</a:t>
            </a:r>
            <a:br>
              <a:rPr lang="fr-LU" sz="1400" dirty="0">
                <a:solidFill>
                  <a:srgbClr val="BBB529"/>
                </a:solidFill>
                <a:effectLst/>
              </a:rPr>
            </a:br>
            <a:r>
              <a:rPr lang="fr-LU" sz="1400" dirty="0">
                <a:solidFill>
                  <a:srgbClr val="BBB529"/>
                </a:solidFill>
                <a:effectLst/>
              </a:rPr>
              <a:t>@</a:t>
            </a:r>
            <a:r>
              <a:rPr lang="fr-LU" sz="1400" dirty="0" err="1">
                <a:solidFill>
                  <a:srgbClr val="BBB529"/>
                </a:solidFill>
                <a:effectLst/>
              </a:rPr>
              <a:t>AllArgsConstructor</a:t>
            </a:r>
            <a:br>
              <a:rPr lang="fr-LU" sz="1400" dirty="0">
                <a:solidFill>
                  <a:srgbClr val="BBB529"/>
                </a:solidFill>
                <a:effectLst/>
              </a:rPr>
            </a:br>
            <a:r>
              <a:rPr lang="fr-LU" sz="1400" dirty="0">
                <a:solidFill>
                  <a:srgbClr val="CC7832"/>
                </a:solidFill>
                <a:effectLst/>
              </a:rPr>
              <a:t>public class </a:t>
            </a:r>
            <a:r>
              <a:rPr lang="fr-LU" sz="1400" dirty="0" err="1"/>
              <a:t>ErrorMessageDto</a:t>
            </a:r>
            <a:r>
              <a:rPr lang="fr-LU" sz="1400" dirty="0"/>
              <a:t> {</a:t>
            </a:r>
            <a:br>
              <a:rPr lang="fr-LU" sz="1400" dirty="0"/>
            </a:br>
            <a:br>
              <a:rPr lang="fr-LU" sz="1400" dirty="0"/>
            </a:br>
            <a:r>
              <a:rPr lang="fr-LU" sz="1400" dirty="0"/>
              <a:t>    </a:t>
            </a:r>
            <a:r>
              <a:rPr lang="fr-LU" sz="1400" dirty="0">
                <a:solidFill>
                  <a:srgbClr val="CC7832"/>
                </a:solidFill>
                <a:effectLst/>
              </a:rPr>
              <a:t>public </a:t>
            </a:r>
            <a:r>
              <a:rPr lang="fr-LU" sz="1400" dirty="0"/>
              <a:t>String </a:t>
            </a:r>
            <a:r>
              <a:rPr lang="fr-LU" sz="1400" dirty="0">
                <a:solidFill>
                  <a:srgbClr val="9876AA"/>
                </a:solidFill>
                <a:effectLst/>
              </a:rPr>
              <a:t>code</a:t>
            </a:r>
            <a:r>
              <a:rPr lang="fr-LU" sz="1400" dirty="0">
                <a:solidFill>
                  <a:srgbClr val="CC7832"/>
                </a:solidFill>
                <a:effectLst/>
              </a:rPr>
              <a:t>;</a:t>
            </a:r>
            <a:br>
              <a:rPr lang="fr-LU" sz="1400" dirty="0">
                <a:solidFill>
                  <a:srgbClr val="CC7832"/>
                </a:solidFill>
                <a:effectLst/>
              </a:rPr>
            </a:br>
            <a:r>
              <a:rPr lang="fr-LU" sz="1400" dirty="0">
                <a:solidFill>
                  <a:srgbClr val="CC7832"/>
                </a:solidFill>
                <a:effectLst/>
              </a:rPr>
              <a:t>    public </a:t>
            </a:r>
            <a:r>
              <a:rPr lang="fr-LU" sz="1400" dirty="0"/>
              <a:t>String </a:t>
            </a:r>
            <a:r>
              <a:rPr lang="fr-LU" sz="1400" dirty="0">
                <a:solidFill>
                  <a:srgbClr val="9876AA"/>
                </a:solidFill>
                <a:effectLst/>
              </a:rPr>
              <a:t>message</a:t>
            </a:r>
            <a:r>
              <a:rPr lang="fr-LU" sz="1400" dirty="0">
                <a:solidFill>
                  <a:srgbClr val="CC7832"/>
                </a:solidFill>
                <a:effectLst/>
              </a:rPr>
              <a:t>;</a:t>
            </a:r>
            <a:br>
              <a:rPr lang="fr-LU" sz="1400" dirty="0">
                <a:solidFill>
                  <a:srgbClr val="CC7832"/>
                </a:solidFill>
                <a:effectLst/>
              </a:rPr>
            </a:br>
            <a:br>
              <a:rPr lang="fr-LU" sz="1400" dirty="0">
                <a:solidFill>
                  <a:srgbClr val="CC7832"/>
                </a:solidFill>
                <a:effectLst/>
              </a:rPr>
            </a:br>
            <a:r>
              <a:rPr lang="fr-LU" sz="1400" dirty="0"/>
              <a:t>}</a:t>
            </a:r>
            <a:endParaRPr lang="fr-FR" sz="1400" dirty="0"/>
          </a:p>
        </p:txBody>
      </p:sp>
      <p:sp>
        <p:nvSpPr>
          <p:cNvPr id="10" name="Google Shape;344;p41">
            <a:extLst>
              <a:ext uri="{FF2B5EF4-FFF2-40B4-BE49-F238E27FC236}">
                <a16:creationId xmlns:a16="http://schemas.microsoft.com/office/drawing/2014/main" id="{C9A421EB-6729-51EB-AF4A-87FED34E3D81}"/>
              </a:ext>
            </a:extLst>
          </p:cNvPr>
          <p:cNvSpPr/>
          <p:nvPr/>
        </p:nvSpPr>
        <p:spPr>
          <a:xfrm>
            <a:off x="1795549" y="5045825"/>
            <a:ext cx="1371599" cy="290946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11" name="Google Shape;344;p41">
            <a:extLst>
              <a:ext uri="{FF2B5EF4-FFF2-40B4-BE49-F238E27FC236}">
                <a16:creationId xmlns:a16="http://schemas.microsoft.com/office/drawing/2014/main" id="{56730295-B6CC-3B78-DA4B-9A0D94BB3E0B}"/>
              </a:ext>
            </a:extLst>
          </p:cNvPr>
          <p:cNvSpPr/>
          <p:nvPr/>
        </p:nvSpPr>
        <p:spPr>
          <a:xfrm>
            <a:off x="8005156" y="5151517"/>
            <a:ext cx="1363288" cy="287126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12" name="Google Shape;346;p41">
            <a:extLst>
              <a:ext uri="{FF2B5EF4-FFF2-40B4-BE49-F238E27FC236}">
                <a16:creationId xmlns:a16="http://schemas.microsoft.com/office/drawing/2014/main" id="{591C0EEB-217D-DAFB-7427-B40A8468D712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>
            <a:off x="3167148" y="5191298"/>
            <a:ext cx="5037657" cy="205296"/>
          </a:xfrm>
          <a:prstGeom prst="curvedConnector4">
            <a:avLst>
              <a:gd name="adj1" fmla="val 48018"/>
              <a:gd name="adj2" fmla="val 211351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73077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</a:t>
            </a:r>
            <a:r>
              <a:rPr lang="fr-FR" sz="5400" dirty="0" err="1"/>
              <a:t>controller</a:t>
            </a:r>
            <a:endParaRPr lang="fr-FR" sz="54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21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E34E9C-D012-9F4C-AE66-5A0D0F44B770}"/>
              </a:ext>
            </a:extLst>
          </p:cNvPr>
          <p:cNvSpPr txBox="1"/>
          <p:nvPr/>
        </p:nvSpPr>
        <p:spPr>
          <a:xfrm>
            <a:off x="1333756" y="3242745"/>
            <a:ext cx="3124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6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59BC17F-22FD-5046-9C8C-9096F9D21130}"/>
              </a:ext>
            </a:extLst>
          </p:cNvPr>
          <p:cNvSpPr txBox="1"/>
          <p:nvPr/>
        </p:nvSpPr>
        <p:spPr>
          <a:xfrm>
            <a:off x="572492" y="1911493"/>
            <a:ext cx="98267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Créer une nouvelle route qui permet d’ajouter un livre à la liste des livres avec validation de l’entrée et retour correcte côté utilisateur quand il envoi un body non valide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 vous !</a:t>
            </a:r>
          </a:p>
        </p:txBody>
      </p:sp>
    </p:spTree>
    <p:extLst>
      <p:ext uri="{BB962C8B-B14F-4D97-AF65-F5344CB8AC3E}">
        <p14:creationId xmlns:p14="http://schemas.microsoft.com/office/powerpoint/2010/main" val="1932211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service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22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E34E9C-D012-9F4C-AE66-5A0D0F44B770}"/>
              </a:ext>
            </a:extLst>
          </p:cNvPr>
          <p:cNvSpPr txBox="1"/>
          <p:nvPr/>
        </p:nvSpPr>
        <p:spPr>
          <a:xfrm>
            <a:off x="1333756" y="3242745"/>
            <a:ext cx="3124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6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59BC17F-22FD-5046-9C8C-9096F9D21130}"/>
              </a:ext>
            </a:extLst>
          </p:cNvPr>
          <p:cNvSpPr txBox="1"/>
          <p:nvPr/>
        </p:nvSpPr>
        <p:spPr>
          <a:xfrm>
            <a:off x="572492" y="1911493"/>
            <a:ext cx="11018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Les services contiennent le code « métier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Ils reçoivent des instructions des </a:t>
            </a:r>
            <a:r>
              <a:rPr lang="fr-FR" dirty="0" err="1"/>
              <a:t>controllers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Ils font appels à la couche donnée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Dans les applications modernes, on utilise l’injection pour « résoudre » les dépendances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Une classe ne créer pas sa propre dépendances mais demande à un autre module de les résoudre pour lui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Spring utilise sa propre annotation @Service pour déclarer une classe comme étant injectable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6D433DE-9A89-1A78-AE99-C879B8D25E60}"/>
              </a:ext>
            </a:extLst>
          </p:cNvPr>
          <p:cNvSpPr txBox="1"/>
          <p:nvPr/>
        </p:nvSpPr>
        <p:spPr>
          <a:xfrm>
            <a:off x="572492" y="4133921"/>
            <a:ext cx="27286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 err="1">
                <a:effectLst/>
              </a:rPr>
              <a:t>LivreService.java</a:t>
            </a:r>
            <a:r>
              <a:rPr lang="fr-LU" dirty="0">
                <a:effectLst/>
              </a:rPr>
              <a:t>:</a:t>
            </a:r>
          </a:p>
          <a:p>
            <a:endParaRPr lang="fr-LU" dirty="0">
              <a:solidFill>
                <a:srgbClr val="BBB529"/>
              </a:solidFill>
            </a:endParaRPr>
          </a:p>
          <a:p>
            <a:r>
              <a:rPr lang="fr-LU" dirty="0">
                <a:solidFill>
                  <a:srgbClr val="BBB529"/>
                </a:solidFill>
                <a:effectLst/>
              </a:rPr>
              <a:t>@Service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public class </a:t>
            </a:r>
            <a:r>
              <a:rPr lang="fr-LU" dirty="0" err="1">
                <a:effectLst/>
              </a:rPr>
              <a:t>Livre</a:t>
            </a:r>
            <a:r>
              <a:rPr lang="fr-LU" dirty="0" err="1"/>
              <a:t>Service</a:t>
            </a:r>
            <a:r>
              <a:rPr lang="fr-LU" dirty="0"/>
              <a:t> {</a:t>
            </a:r>
          </a:p>
          <a:p>
            <a:endParaRPr lang="fr-LU" dirty="0"/>
          </a:p>
          <a:p>
            <a:r>
              <a:rPr lang="fr-LU" dirty="0"/>
              <a:t>}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10C144-3CDE-B1D9-5F70-8DC88C394ED1}"/>
              </a:ext>
            </a:extLst>
          </p:cNvPr>
          <p:cNvSpPr txBox="1"/>
          <p:nvPr/>
        </p:nvSpPr>
        <p:spPr>
          <a:xfrm>
            <a:off x="5688615" y="3995422"/>
            <a:ext cx="60973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 err="1">
                <a:effectLst/>
              </a:rPr>
              <a:t>LivreController.java</a:t>
            </a:r>
            <a:r>
              <a:rPr lang="fr-LU" dirty="0">
                <a:effectLst/>
              </a:rPr>
              <a:t>:</a:t>
            </a:r>
          </a:p>
          <a:p>
            <a:endParaRPr lang="fr-LU" dirty="0">
              <a:solidFill>
                <a:srgbClr val="BBB529"/>
              </a:solidFill>
            </a:endParaRPr>
          </a:p>
          <a:p>
            <a:r>
              <a:rPr lang="fr-LU" dirty="0">
                <a:solidFill>
                  <a:srgbClr val="BBB529"/>
                </a:solidFill>
                <a:effectLst/>
              </a:rPr>
              <a:t>@</a:t>
            </a:r>
            <a:r>
              <a:rPr lang="fr-LU" dirty="0" err="1">
                <a:solidFill>
                  <a:srgbClr val="BBB529"/>
                </a:solidFill>
                <a:effectLst/>
              </a:rPr>
              <a:t>RestController</a:t>
            </a:r>
            <a:r>
              <a:rPr lang="fr-LU" dirty="0"/>
              <a:t>()</a:t>
            </a:r>
            <a:br>
              <a:rPr lang="fr-LU" dirty="0"/>
            </a:br>
            <a:r>
              <a:rPr lang="fr-LU" dirty="0">
                <a:solidFill>
                  <a:srgbClr val="BBB529"/>
                </a:solidFill>
                <a:effectLst/>
              </a:rPr>
              <a:t>@</a:t>
            </a:r>
            <a:r>
              <a:rPr lang="fr-LU" dirty="0" err="1">
                <a:solidFill>
                  <a:srgbClr val="BBB529"/>
                </a:solidFill>
                <a:effectLst/>
              </a:rPr>
              <a:t>RequiredArgsConstructor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BBB529"/>
                </a:solidFill>
                <a:effectLst/>
              </a:rPr>
              <a:t>@Slf4j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public class </a:t>
            </a:r>
            <a:r>
              <a:rPr lang="fr-LU" dirty="0" err="1">
                <a:effectLst/>
              </a:rPr>
              <a:t>Livre</a:t>
            </a:r>
            <a:r>
              <a:rPr lang="fr-LU" dirty="0" err="1"/>
              <a:t>Controller</a:t>
            </a:r>
            <a:r>
              <a:rPr lang="fr-LU" dirty="0"/>
              <a:t> {</a:t>
            </a:r>
            <a:br>
              <a:rPr lang="fr-LU" dirty="0"/>
            </a:br>
            <a:br>
              <a:rPr lang="fr-LU" dirty="0"/>
            </a:br>
            <a:r>
              <a:rPr lang="fr-LU" dirty="0"/>
              <a:t>    </a:t>
            </a:r>
            <a:r>
              <a:rPr lang="fr-LU" dirty="0" err="1">
                <a:solidFill>
                  <a:srgbClr val="CC7832"/>
                </a:solidFill>
                <a:effectLst/>
              </a:rPr>
              <a:t>private</a:t>
            </a:r>
            <a:r>
              <a:rPr lang="fr-LU" dirty="0">
                <a:solidFill>
                  <a:srgbClr val="CC7832"/>
                </a:solidFill>
                <a:effectLst/>
              </a:rPr>
              <a:t> final </a:t>
            </a:r>
            <a:r>
              <a:rPr lang="fr-LU" dirty="0" err="1">
                <a:effectLst/>
              </a:rPr>
              <a:t>Livre</a:t>
            </a:r>
            <a:r>
              <a:rPr lang="fr-LU" dirty="0" err="1"/>
              <a:t>Service</a:t>
            </a:r>
            <a:r>
              <a:rPr lang="fr-LU" dirty="0"/>
              <a:t> </a:t>
            </a:r>
            <a:r>
              <a:rPr lang="fr-LU" dirty="0" err="1">
                <a:solidFill>
                  <a:srgbClr val="9876AA"/>
                </a:solidFill>
              </a:rPr>
              <a:t>livre</a:t>
            </a:r>
            <a:r>
              <a:rPr lang="fr-LU" dirty="0" err="1">
                <a:solidFill>
                  <a:srgbClr val="9876AA"/>
                </a:solidFill>
                <a:effectLst/>
              </a:rPr>
              <a:t>Service</a:t>
            </a:r>
            <a:r>
              <a:rPr lang="fr-LU" dirty="0">
                <a:solidFill>
                  <a:srgbClr val="CC7832"/>
                </a:solidFill>
                <a:effectLst/>
              </a:rPr>
              <a:t>;</a:t>
            </a:r>
            <a:endParaRPr lang="fr-FR" dirty="0"/>
          </a:p>
        </p:txBody>
      </p:sp>
      <p:sp>
        <p:nvSpPr>
          <p:cNvPr id="9" name="Google Shape;344;p41">
            <a:extLst>
              <a:ext uri="{FF2B5EF4-FFF2-40B4-BE49-F238E27FC236}">
                <a16:creationId xmlns:a16="http://schemas.microsoft.com/office/drawing/2014/main" id="{6ABCE25F-E7DB-D7D6-0C3A-6C93061004A3}"/>
              </a:ext>
            </a:extLst>
          </p:cNvPr>
          <p:cNvSpPr/>
          <p:nvPr/>
        </p:nvSpPr>
        <p:spPr>
          <a:xfrm>
            <a:off x="1704109" y="4912551"/>
            <a:ext cx="1230284" cy="465784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12" name="Google Shape;344;p41">
            <a:extLst>
              <a:ext uri="{FF2B5EF4-FFF2-40B4-BE49-F238E27FC236}">
                <a16:creationId xmlns:a16="http://schemas.microsoft.com/office/drawing/2014/main" id="{F33FB9A1-6EF4-4E61-73F6-A77430D9783D}"/>
              </a:ext>
            </a:extLst>
          </p:cNvPr>
          <p:cNvSpPr/>
          <p:nvPr/>
        </p:nvSpPr>
        <p:spPr>
          <a:xfrm>
            <a:off x="7075360" y="5871833"/>
            <a:ext cx="1213725" cy="459668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13" name="Google Shape;346;p41">
            <a:extLst>
              <a:ext uri="{FF2B5EF4-FFF2-40B4-BE49-F238E27FC236}">
                <a16:creationId xmlns:a16="http://schemas.microsoft.com/office/drawing/2014/main" id="{3534346C-8325-4A18-4780-DC656A4B7B4F}"/>
              </a:ext>
            </a:extLst>
          </p:cNvPr>
          <p:cNvCxnSpPr>
            <a:cxnSpLocks/>
            <a:stCxn id="9" idx="5"/>
            <a:endCxn id="12" idx="3"/>
          </p:cNvCxnSpPr>
          <p:nvPr/>
        </p:nvCxnSpPr>
        <p:spPr>
          <a:xfrm rot="16200000" flipH="1">
            <a:off x="4526634" y="3537711"/>
            <a:ext cx="954061" cy="4498884"/>
          </a:xfrm>
          <a:prstGeom prst="curvedConnector3">
            <a:avLst>
              <a:gd name="adj1" fmla="val 106621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09784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service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23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59BC17F-22FD-5046-9C8C-9096F9D21130}"/>
              </a:ext>
            </a:extLst>
          </p:cNvPr>
          <p:cNvSpPr txBox="1"/>
          <p:nvPr/>
        </p:nvSpPr>
        <p:spPr>
          <a:xfrm>
            <a:off x="572492" y="1911493"/>
            <a:ext cx="11018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dirty="0"/>
              <a:t>Au cas par cas mais en général, on fait remonter l’exception jusqu’au </a:t>
            </a:r>
            <a:r>
              <a:rPr lang="fr-FR" dirty="0" err="1"/>
              <a:t>controller</a:t>
            </a:r>
            <a:r>
              <a:rPr lang="fr-FR" dirty="0"/>
              <a:t> et le laisser gérer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Dans ce cas, une bonne pratique peut-être de redéfinir nos propres exceptions pour éviter les </a:t>
            </a:r>
            <a:r>
              <a:rPr lang="fr-FR" dirty="0" err="1"/>
              <a:t>overlaps</a:t>
            </a:r>
            <a:r>
              <a:rPr lang="fr-FR" dirty="0"/>
              <a:t> avec d’autres classes qui utilisent les exceptions de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Ces exceptions sont des « </a:t>
            </a:r>
            <a:r>
              <a:rPr lang="fr-FR" dirty="0" err="1"/>
              <a:t>unchecked</a:t>
            </a:r>
            <a:r>
              <a:rPr lang="fr-FR" dirty="0"/>
              <a:t> exceptions » : un problème de logique est apparu lors de l’</a:t>
            </a:r>
            <a:r>
              <a:rPr lang="fr-FR" dirty="0" err="1"/>
              <a:t>éxecution</a:t>
            </a:r>
            <a:r>
              <a:rPr lang="fr-FR" dirty="0"/>
              <a:t> de l’application. En java, elles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RuntimeException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B74768-78B6-9B27-20D7-5C62EE1A52E0}"/>
              </a:ext>
            </a:extLst>
          </p:cNvPr>
          <p:cNvSpPr txBox="1"/>
          <p:nvPr/>
        </p:nvSpPr>
        <p:spPr>
          <a:xfrm>
            <a:off x="309650" y="4143166"/>
            <a:ext cx="4114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 err="1">
                <a:effectLst/>
              </a:rPr>
              <a:t>NotFoundException.java</a:t>
            </a:r>
            <a:r>
              <a:rPr lang="fr-LU" dirty="0">
                <a:effectLst/>
              </a:rPr>
              <a:t> :</a:t>
            </a:r>
          </a:p>
          <a:p>
            <a:endParaRPr lang="fr-LU" dirty="0">
              <a:solidFill>
                <a:srgbClr val="BBB529"/>
              </a:solidFill>
              <a:effectLst/>
            </a:endParaRPr>
          </a:p>
          <a:p>
            <a:r>
              <a:rPr lang="fr-LU" dirty="0">
                <a:solidFill>
                  <a:srgbClr val="BBB529"/>
                </a:solidFill>
                <a:effectLst/>
              </a:rPr>
              <a:t>@</a:t>
            </a:r>
            <a:r>
              <a:rPr lang="fr-LU" dirty="0" err="1">
                <a:solidFill>
                  <a:srgbClr val="BBB529"/>
                </a:solidFill>
                <a:effectLst/>
              </a:rPr>
              <a:t>AllArgsConstructor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public class </a:t>
            </a:r>
            <a:r>
              <a:rPr lang="fr-LU" dirty="0" err="1"/>
              <a:t>NotFoundException</a:t>
            </a:r>
            <a:r>
              <a:rPr lang="fr-LU" dirty="0"/>
              <a:t> </a:t>
            </a:r>
            <a:br>
              <a:rPr lang="fr-LU" dirty="0"/>
            </a:br>
            <a:r>
              <a:rPr lang="fr-LU" dirty="0"/>
              <a:t>	</a:t>
            </a:r>
            <a:r>
              <a:rPr lang="fr-LU" dirty="0" err="1">
                <a:solidFill>
                  <a:srgbClr val="CC7832"/>
                </a:solidFill>
                <a:effectLst/>
              </a:rPr>
              <a:t>extends</a:t>
            </a:r>
            <a:r>
              <a:rPr lang="fr-LU" dirty="0">
                <a:solidFill>
                  <a:srgbClr val="CC7832"/>
                </a:solidFill>
                <a:effectLst/>
              </a:rPr>
              <a:t> </a:t>
            </a:r>
            <a:r>
              <a:rPr lang="fr-LU" dirty="0" err="1"/>
              <a:t>RuntimeException</a:t>
            </a:r>
            <a:r>
              <a:rPr lang="fr-LU" dirty="0"/>
              <a:t> {</a:t>
            </a:r>
            <a:br>
              <a:rPr lang="fr-LU" dirty="0"/>
            </a:br>
            <a:r>
              <a:rPr lang="fr-LU" dirty="0"/>
              <a:t>}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24542EF-6EDA-4000-57A3-1DF477F81388}"/>
              </a:ext>
            </a:extLst>
          </p:cNvPr>
          <p:cNvSpPr txBox="1"/>
          <p:nvPr/>
        </p:nvSpPr>
        <p:spPr>
          <a:xfrm>
            <a:off x="5493628" y="4143166"/>
            <a:ext cx="609738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sz="1600" dirty="0" err="1"/>
              <a:t>ExceptionsConfig.java</a:t>
            </a:r>
            <a:r>
              <a:rPr lang="fr-LU" sz="1600" dirty="0"/>
              <a:t> :</a:t>
            </a:r>
            <a:endParaRPr lang="fr-LU" sz="1600" dirty="0">
              <a:solidFill>
                <a:srgbClr val="BBB529"/>
              </a:solidFill>
              <a:effectLst/>
            </a:endParaRPr>
          </a:p>
          <a:p>
            <a:endParaRPr lang="fr-LU" sz="1600" dirty="0">
              <a:solidFill>
                <a:srgbClr val="BBB529"/>
              </a:solidFill>
            </a:endParaRPr>
          </a:p>
          <a:p>
            <a:r>
              <a:rPr lang="fr-LU" sz="1600" dirty="0">
                <a:solidFill>
                  <a:srgbClr val="BBB529"/>
                </a:solidFill>
                <a:effectLst/>
              </a:rPr>
              <a:t>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ExceptionHandler</a:t>
            </a:r>
            <a:r>
              <a:rPr lang="fr-LU" sz="1600" dirty="0"/>
              <a:t>(value = </a:t>
            </a:r>
            <a:r>
              <a:rPr lang="fr-LU" sz="1600" dirty="0" err="1"/>
              <a:t>NotFoundException.</a:t>
            </a:r>
            <a:r>
              <a:rPr lang="fr-LU" sz="1600" dirty="0" err="1">
                <a:solidFill>
                  <a:srgbClr val="CC7832"/>
                </a:solidFill>
                <a:effectLst/>
              </a:rPr>
              <a:t>class</a:t>
            </a:r>
            <a:r>
              <a:rPr lang="fr-LU" sz="1600" dirty="0"/>
              <a:t>)</a:t>
            </a:r>
            <a:br>
              <a:rPr lang="fr-LU" sz="1600" dirty="0"/>
            </a:br>
            <a:r>
              <a:rPr lang="fr-LU" sz="1600" dirty="0">
                <a:solidFill>
                  <a:srgbClr val="BBB529"/>
                </a:solidFill>
                <a:effectLst/>
              </a:rPr>
              <a:t>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ResponseStatus</a:t>
            </a:r>
            <a:r>
              <a:rPr lang="fr-LU" sz="1600" dirty="0"/>
              <a:t>(</a:t>
            </a:r>
            <a:r>
              <a:rPr lang="fr-LU" sz="1600" dirty="0" err="1"/>
              <a:t>HttpStatus.</a:t>
            </a:r>
            <a:r>
              <a:rPr lang="fr-LU" sz="1600" i="1" dirty="0" err="1">
                <a:solidFill>
                  <a:srgbClr val="9876AA"/>
                </a:solidFill>
                <a:effectLst/>
              </a:rPr>
              <a:t>BAD_REQUEST</a:t>
            </a:r>
            <a:r>
              <a:rPr lang="fr-LU" sz="1600" dirty="0"/>
              <a:t>)</a:t>
            </a:r>
            <a:br>
              <a:rPr lang="fr-LU" sz="1600" dirty="0"/>
            </a:br>
            <a:r>
              <a:rPr lang="fr-LU" sz="1600" dirty="0">
                <a:solidFill>
                  <a:srgbClr val="BBB529"/>
                </a:solidFill>
                <a:effectLst/>
              </a:rPr>
              <a:t>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ResponseBody</a:t>
            </a:r>
            <a:br>
              <a:rPr lang="fr-LU" sz="1600" dirty="0">
                <a:solidFill>
                  <a:srgbClr val="BBB529"/>
                </a:solidFill>
                <a:effectLst/>
              </a:rPr>
            </a:br>
            <a:r>
              <a:rPr lang="fr-LU" sz="1600" dirty="0">
                <a:solidFill>
                  <a:srgbClr val="CC7832"/>
                </a:solidFill>
                <a:effectLst/>
              </a:rPr>
              <a:t>public </a:t>
            </a:r>
            <a:r>
              <a:rPr lang="fr-LU" sz="1600" dirty="0" err="1"/>
              <a:t>ErrorMessage</a:t>
            </a:r>
            <a:r>
              <a:rPr lang="fr-LU" sz="1600" dirty="0"/>
              <a:t> </a:t>
            </a:r>
            <a:r>
              <a:rPr lang="fr-LU" sz="1600" dirty="0" err="1">
                <a:solidFill>
                  <a:srgbClr val="FFC66D"/>
                </a:solidFill>
                <a:effectLst/>
              </a:rPr>
              <a:t>notFoundExceptionError</a:t>
            </a:r>
            <a:r>
              <a:rPr lang="fr-LU" sz="1600" dirty="0"/>
              <a:t>(</a:t>
            </a:r>
            <a:r>
              <a:rPr lang="fr-LU" sz="1600" dirty="0" err="1"/>
              <a:t>NotFoundException</a:t>
            </a:r>
            <a:r>
              <a:rPr lang="fr-LU" sz="1600" dirty="0"/>
              <a:t> ex) {</a:t>
            </a:r>
            <a:br>
              <a:rPr lang="fr-LU" sz="1600" dirty="0"/>
            </a:br>
            <a:r>
              <a:rPr lang="fr-LU" sz="1600" dirty="0"/>
              <a:t>    </a:t>
            </a:r>
            <a:r>
              <a:rPr lang="fr-LU" sz="1600" dirty="0">
                <a:solidFill>
                  <a:srgbClr val="CC7832"/>
                </a:solidFill>
                <a:effectLst/>
              </a:rPr>
              <a:t>return new </a:t>
            </a:r>
            <a:r>
              <a:rPr lang="fr-LU" sz="1600" dirty="0" err="1"/>
              <a:t>ErrorMessage</a:t>
            </a:r>
            <a:r>
              <a:rPr lang="fr-LU" sz="1600" dirty="0"/>
              <a:t>(</a:t>
            </a:r>
            <a:r>
              <a:rPr lang="fr-LU" sz="1600" dirty="0">
                <a:solidFill>
                  <a:srgbClr val="6A8759"/>
                </a:solidFill>
                <a:effectLst/>
              </a:rPr>
              <a:t>"BAD_REQUEST"</a:t>
            </a:r>
            <a:r>
              <a:rPr lang="fr-LU" sz="1600" dirty="0">
                <a:solidFill>
                  <a:srgbClr val="CC7832"/>
                </a:solidFill>
                <a:effectLst/>
              </a:rPr>
              <a:t>, </a:t>
            </a:r>
            <a:r>
              <a:rPr lang="fr-LU" sz="1600" dirty="0" err="1"/>
              <a:t>ex.getMessage</a:t>
            </a:r>
            <a:r>
              <a:rPr lang="fr-LU" sz="1600" dirty="0"/>
              <a:t>())</a:t>
            </a:r>
            <a:r>
              <a:rPr lang="fr-LU" sz="1600" dirty="0">
                <a:solidFill>
                  <a:srgbClr val="CC7832"/>
                </a:solidFill>
                <a:effectLst/>
              </a:rPr>
              <a:t>;</a:t>
            </a:r>
            <a:br>
              <a:rPr lang="fr-LU" sz="1600" dirty="0">
                <a:solidFill>
                  <a:srgbClr val="CC7832"/>
                </a:solidFill>
                <a:effectLst/>
              </a:rPr>
            </a:br>
            <a:r>
              <a:rPr lang="fr-LU" sz="1600" dirty="0"/>
              <a:t>}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837404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service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24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E34E9C-D012-9F4C-AE66-5A0D0F44B770}"/>
              </a:ext>
            </a:extLst>
          </p:cNvPr>
          <p:cNvSpPr txBox="1"/>
          <p:nvPr/>
        </p:nvSpPr>
        <p:spPr>
          <a:xfrm>
            <a:off x="1333756" y="3242745"/>
            <a:ext cx="3124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6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8A08F0A-749E-1B6B-C704-B66549D7B9CF}"/>
              </a:ext>
            </a:extLst>
          </p:cNvPr>
          <p:cNvSpPr txBox="1"/>
          <p:nvPr/>
        </p:nvSpPr>
        <p:spPr>
          <a:xfrm>
            <a:off x="739833" y="1978429"/>
            <a:ext cx="101184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Créer deux services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service qui permet de gérer les livres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Récupérer un ou plusieurs livres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Créer un livre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Supprimer un livre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service qui permet de gérer les bibliothèques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Récupérer une bibliothèque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Créer une bibliothèque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Mettre à jour (y compris y ajouter des livres) une bibliothèque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Supprimer une bibliothèque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Une bibliothèque est caractérisée par un id, un nom et une liste de livre qu’elle possède.</a:t>
            </a:r>
          </a:p>
          <a:p>
            <a:endParaRPr lang="fr-FR" dirty="0"/>
          </a:p>
          <a:p>
            <a:r>
              <a:rPr lang="fr-FR" dirty="0"/>
              <a:t>A vous !</a:t>
            </a:r>
          </a:p>
        </p:txBody>
      </p:sp>
    </p:spTree>
    <p:extLst>
      <p:ext uri="{BB962C8B-B14F-4D97-AF65-F5344CB8AC3E}">
        <p14:creationId xmlns:p14="http://schemas.microsoft.com/office/powerpoint/2010/main" val="772375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Données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25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couche données gère toute la partie stockage persistant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Elle reçoit ses instructions de la partie métier (les services)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Dans notre cas, la persistance se fait via une base de donnée mais on peut imaginer n’importe quel autre moyen de stockage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Java possède une API permettant de s’interfacer avec les bases de données : JPA (Java </a:t>
            </a:r>
            <a:r>
              <a:rPr lang="fr-FR" dirty="0" err="1"/>
              <a:t>persistence</a:t>
            </a:r>
            <a:r>
              <a:rPr lang="fr-FR" dirty="0"/>
              <a:t> API)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Par </a:t>
            </a:r>
            <a:r>
              <a:rPr lang="fr-FR" dirty="0" err="1"/>
              <a:t>defaut</a:t>
            </a:r>
            <a:r>
              <a:rPr lang="fr-FR" dirty="0"/>
              <a:t>, Spring utilise Hibernate (une implémentation de JPA développé par </a:t>
            </a:r>
            <a:r>
              <a:rPr lang="fr-FR" dirty="0" err="1"/>
              <a:t>RedHat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7710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Données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L’interfaçage se fait en deux étapes dans Spring :</a:t>
            </a:r>
          </a:p>
          <a:p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La définition des entités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Classes java représentant le modèle de la base de donnée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La définition des repositories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Interfaces utilisées par Spring pour générer des accesseurs à la base de donnée</a:t>
            </a:r>
          </a:p>
        </p:txBody>
      </p:sp>
    </p:spTree>
    <p:extLst>
      <p:ext uri="{BB962C8B-B14F-4D97-AF65-F5344CB8AC3E}">
        <p14:creationId xmlns:p14="http://schemas.microsoft.com/office/powerpoint/2010/main" val="2857122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Données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27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entités :</a:t>
            </a:r>
          </a:p>
          <a:p>
            <a:endParaRPr lang="fr-FR" dirty="0"/>
          </a:p>
          <a:p>
            <a:r>
              <a:rPr lang="fr-FR" dirty="0"/>
              <a:t>Une entité est une classe java</a:t>
            </a:r>
          </a:p>
          <a:p>
            <a:endParaRPr lang="fr-FR" dirty="0"/>
          </a:p>
          <a:p>
            <a:r>
              <a:rPr lang="fr-FR" dirty="0"/>
              <a:t>Chaque entité représente une table de la DB</a:t>
            </a:r>
          </a:p>
          <a:p>
            <a:endParaRPr lang="fr-FR" dirty="0"/>
          </a:p>
          <a:p>
            <a:r>
              <a:rPr lang="fr-FR" dirty="0"/>
              <a:t>Chaque propriété de l’entité correspond (presque)</a:t>
            </a:r>
          </a:p>
          <a:p>
            <a:r>
              <a:rPr lang="fr-FR" dirty="0"/>
              <a:t>a une colonne de la table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DA8A1FB-60B8-8A42-F823-A86EF728F750}"/>
              </a:ext>
            </a:extLst>
          </p:cNvPr>
          <p:cNvSpPr txBox="1"/>
          <p:nvPr/>
        </p:nvSpPr>
        <p:spPr>
          <a:xfrm>
            <a:off x="6094616" y="1850756"/>
            <a:ext cx="609738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sz="1600" dirty="0" err="1">
                <a:effectLst/>
              </a:rPr>
              <a:t>LivreEntity.java</a:t>
            </a:r>
            <a:r>
              <a:rPr lang="fr-LU" sz="1600" dirty="0">
                <a:effectLst/>
              </a:rPr>
              <a:t> :</a:t>
            </a:r>
          </a:p>
          <a:p>
            <a:endParaRPr lang="fr-LU" sz="1600" dirty="0">
              <a:solidFill>
                <a:srgbClr val="BBB529"/>
              </a:solidFill>
            </a:endParaRPr>
          </a:p>
          <a:p>
            <a:r>
              <a:rPr lang="fr-LU" sz="1600" dirty="0">
                <a:solidFill>
                  <a:srgbClr val="BBB529"/>
                </a:solidFill>
                <a:effectLst/>
              </a:rPr>
              <a:t>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Entity</a:t>
            </a:r>
            <a:br>
              <a:rPr lang="fr-LU" sz="1600" dirty="0">
                <a:solidFill>
                  <a:srgbClr val="BBB529"/>
                </a:solidFill>
                <a:effectLst/>
              </a:rPr>
            </a:br>
            <a:r>
              <a:rPr lang="fr-LU" sz="1600" dirty="0">
                <a:solidFill>
                  <a:srgbClr val="BBB529"/>
                </a:solidFill>
                <a:effectLst/>
              </a:rPr>
              <a:t>@Table</a:t>
            </a:r>
            <a:r>
              <a:rPr lang="fr-LU" sz="1600" dirty="0"/>
              <a:t>(</a:t>
            </a:r>
            <a:r>
              <a:rPr lang="fr-LU" sz="1600" dirty="0" err="1"/>
              <a:t>name</a:t>
            </a:r>
            <a:r>
              <a:rPr lang="fr-LU" sz="1600" dirty="0"/>
              <a:t> = </a:t>
            </a:r>
            <a:r>
              <a:rPr lang="fr-LU" sz="1600" dirty="0">
                <a:solidFill>
                  <a:srgbClr val="6A8759"/>
                </a:solidFill>
                <a:effectLst/>
              </a:rPr>
              <a:t>"livres"</a:t>
            </a:r>
            <a:r>
              <a:rPr lang="fr-LU" sz="1600" dirty="0"/>
              <a:t>)</a:t>
            </a:r>
            <a:br>
              <a:rPr lang="fr-LU" sz="1600" dirty="0"/>
            </a:br>
            <a:r>
              <a:rPr lang="fr-LU" sz="1600" dirty="0">
                <a:solidFill>
                  <a:srgbClr val="BBB529"/>
                </a:solidFill>
                <a:effectLst/>
              </a:rPr>
              <a:t>@Data</a:t>
            </a:r>
            <a:br>
              <a:rPr lang="fr-LU" sz="1600" dirty="0">
                <a:solidFill>
                  <a:srgbClr val="BBB529"/>
                </a:solidFill>
                <a:effectLst/>
              </a:rPr>
            </a:br>
            <a:r>
              <a:rPr lang="fr-LU" sz="1600" dirty="0">
                <a:solidFill>
                  <a:srgbClr val="BBB529"/>
                </a:solidFill>
                <a:effectLst/>
              </a:rPr>
              <a:t>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NoArgsConstructor</a:t>
            </a:r>
            <a:br>
              <a:rPr lang="fr-LU" sz="1600" dirty="0">
                <a:solidFill>
                  <a:srgbClr val="BBB529"/>
                </a:solidFill>
                <a:effectLst/>
              </a:rPr>
            </a:br>
            <a:r>
              <a:rPr lang="fr-LU" sz="1600" dirty="0">
                <a:solidFill>
                  <a:srgbClr val="BBB529"/>
                </a:solidFill>
                <a:effectLst/>
              </a:rPr>
              <a:t>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AllArgsConstructor</a:t>
            </a:r>
            <a:br>
              <a:rPr lang="fr-LU" sz="1600" dirty="0">
                <a:solidFill>
                  <a:srgbClr val="BBB529"/>
                </a:solidFill>
                <a:effectLst/>
              </a:rPr>
            </a:br>
            <a:r>
              <a:rPr lang="fr-LU" sz="1600" dirty="0">
                <a:solidFill>
                  <a:srgbClr val="BBB529"/>
                </a:solidFill>
                <a:effectLst/>
              </a:rPr>
              <a:t>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EqualsAndHashCode</a:t>
            </a:r>
            <a:r>
              <a:rPr lang="fr-LU" sz="1600" dirty="0"/>
              <a:t>(</a:t>
            </a:r>
            <a:r>
              <a:rPr lang="fr-LU" sz="1600" dirty="0" err="1"/>
              <a:t>callSuper</a:t>
            </a:r>
            <a:r>
              <a:rPr lang="fr-LU" sz="1600" dirty="0"/>
              <a:t> = </a:t>
            </a:r>
            <a:r>
              <a:rPr lang="fr-LU" sz="1600" dirty="0">
                <a:solidFill>
                  <a:srgbClr val="CC7832"/>
                </a:solidFill>
                <a:effectLst/>
              </a:rPr>
              <a:t>false</a:t>
            </a:r>
            <a:r>
              <a:rPr lang="fr-LU" sz="1600" dirty="0"/>
              <a:t>)</a:t>
            </a:r>
            <a:br>
              <a:rPr lang="fr-LU" sz="1600" dirty="0"/>
            </a:br>
            <a:r>
              <a:rPr lang="fr-LU" sz="1600" dirty="0">
                <a:solidFill>
                  <a:srgbClr val="CC7832"/>
                </a:solidFill>
                <a:effectLst/>
              </a:rPr>
              <a:t>public class </a:t>
            </a:r>
            <a:r>
              <a:rPr lang="fr-LU" sz="1600" dirty="0" err="1">
                <a:effectLst/>
              </a:rPr>
              <a:t>Livre</a:t>
            </a:r>
            <a:r>
              <a:rPr lang="fr-LU" sz="1600" dirty="0" err="1"/>
              <a:t>Entity</a:t>
            </a:r>
            <a:r>
              <a:rPr lang="fr-LU" sz="1600" dirty="0"/>
              <a:t> {</a:t>
            </a:r>
            <a:br>
              <a:rPr lang="fr-LU" sz="1600" dirty="0"/>
            </a:br>
            <a:br>
              <a:rPr lang="fr-LU" sz="1600" dirty="0"/>
            </a:br>
            <a:r>
              <a:rPr lang="fr-LU" sz="1600" dirty="0"/>
              <a:t>    </a:t>
            </a:r>
            <a:r>
              <a:rPr lang="fr-LU" sz="1600" dirty="0">
                <a:solidFill>
                  <a:srgbClr val="BBB529"/>
                </a:solidFill>
                <a:effectLst/>
              </a:rPr>
              <a:t>@Id</a:t>
            </a:r>
            <a:br>
              <a:rPr lang="fr-LU" sz="1600" dirty="0">
                <a:solidFill>
                  <a:srgbClr val="BBB529"/>
                </a:solidFill>
                <a:effectLst/>
              </a:rPr>
            </a:br>
            <a:r>
              <a:rPr lang="fr-LU" sz="1600" dirty="0">
                <a:solidFill>
                  <a:srgbClr val="BBB529"/>
                </a:solidFill>
                <a:effectLst/>
              </a:rPr>
              <a:t>    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GeneratedValue</a:t>
            </a:r>
            <a:br>
              <a:rPr lang="fr-LU" sz="1600" dirty="0">
                <a:solidFill>
                  <a:srgbClr val="BBB529"/>
                </a:solidFill>
                <a:effectLst/>
              </a:rPr>
            </a:br>
            <a:r>
              <a:rPr lang="fr-LU" sz="1600" dirty="0">
                <a:solidFill>
                  <a:srgbClr val="BBB529"/>
                </a:solidFill>
                <a:effectLst/>
              </a:rPr>
              <a:t>    </a:t>
            </a:r>
            <a:r>
              <a:rPr lang="fr-LU" sz="1600" dirty="0" err="1">
                <a:solidFill>
                  <a:srgbClr val="CC7832"/>
                </a:solidFill>
                <a:effectLst/>
              </a:rPr>
              <a:t>int</a:t>
            </a:r>
            <a:r>
              <a:rPr lang="fr-LU" sz="1600" dirty="0">
                <a:solidFill>
                  <a:srgbClr val="CC7832"/>
                </a:solidFill>
                <a:effectLst/>
              </a:rPr>
              <a:t> </a:t>
            </a:r>
            <a:r>
              <a:rPr lang="fr-LU" sz="1600" dirty="0">
                <a:solidFill>
                  <a:srgbClr val="9876AA"/>
                </a:solidFill>
                <a:effectLst/>
              </a:rPr>
              <a:t>id</a:t>
            </a:r>
            <a:r>
              <a:rPr lang="fr-LU" sz="1600" dirty="0">
                <a:solidFill>
                  <a:srgbClr val="CC7832"/>
                </a:solidFill>
                <a:effectLst/>
              </a:rPr>
              <a:t>;</a:t>
            </a:r>
            <a:br>
              <a:rPr lang="fr-LU" sz="1600" dirty="0">
                <a:solidFill>
                  <a:srgbClr val="CC7832"/>
                </a:solidFill>
                <a:effectLst/>
              </a:rPr>
            </a:br>
            <a:br>
              <a:rPr lang="fr-LU" sz="1600" dirty="0">
                <a:solidFill>
                  <a:srgbClr val="CC7832"/>
                </a:solidFill>
                <a:effectLst/>
              </a:rPr>
            </a:br>
            <a:r>
              <a:rPr lang="fr-LU" sz="1600" dirty="0">
                <a:solidFill>
                  <a:srgbClr val="CC7832"/>
                </a:solidFill>
                <a:effectLst/>
              </a:rPr>
              <a:t>    </a:t>
            </a:r>
            <a:r>
              <a:rPr lang="fr-LU" sz="1600" dirty="0">
                <a:solidFill>
                  <a:srgbClr val="BBB529"/>
                </a:solidFill>
                <a:effectLst/>
              </a:rPr>
              <a:t>@</a:t>
            </a:r>
            <a:r>
              <a:rPr lang="fr-LU" sz="1600" dirty="0" err="1">
                <a:solidFill>
                  <a:srgbClr val="BBB529"/>
                </a:solidFill>
                <a:effectLst/>
              </a:rPr>
              <a:t>Column</a:t>
            </a:r>
            <a:r>
              <a:rPr lang="fr-LU" sz="1600" dirty="0"/>
              <a:t>(</a:t>
            </a:r>
            <a:r>
              <a:rPr lang="fr-LU" sz="1600" dirty="0" err="1"/>
              <a:t>name</a:t>
            </a:r>
            <a:r>
              <a:rPr lang="fr-LU" sz="1600" dirty="0"/>
              <a:t> = </a:t>
            </a:r>
            <a:r>
              <a:rPr lang="fr-LU" sz="1600" dirty="0">
                <a:solidFill>
                  <a:srgbClr val="6A8759"/>
                </a:solidFill>
                <a:effectLst/>
              </a:rPr>
              <a:t>"nom"</a:t>
            </a:r>
            <a:r>
              <a:rPr lang="fr-LU" sz="1600" dirty="0">
                <a:solidFill>
                  <a:srgbClr val="CC7832"/>
                </a:solidFill>
                <a:effectLst/>
              </a:rPr>
              <a:t>, </a:t>
            </a:r>
            <a:r>
              <a:rPr lang="fr-LU" sz="1600" dirty="0" err="1"/>
              <a:t>columnDefinition</a:t>
            </a:r>
            <a:r>
              <a:rPr lang="fr-LU" sz="1600" dirty="0"/>
              <a:t> = </a:t>
            </a:r>
            <a:r>
              <a:rPr lang="fr-LU" sz="1600" dirty="0">
                <a:solidFill>
                  <a:srgbClr val="6A8759"/>
                </a:solidFill>
                <a:effectLst/>
              </a:rPr>
              <a:t>"varchar(255)"</a:t>
            </a:r>
            <a:r>
              <a:rPr lang="fr-LU" sz="1600" dirty="0">
                <a:solidFill>
                  <a:srgbClr val="CC7832"/>
                </a:solidFill>
                <a:effectLst/>
              </a:rPr>
              <a:t>, </a:t>
            </a:r>
            <a:r>
              <a:rPr lang="fr-LU" sz="1600" dirty="0" err="1"/>
              <a:t>nullable</a:t>
            </a:r>
            <a:r>
              <a:rPr lang="fr-LU" sz="1600" dirty="0"/>
              <a:t> = </a:t>
            </a:r>
            <a:r>
              <a:rPr lang="fr-LU" sz="1600" dirty="0">
                <a:solidFill>
                  <a:srgbClr val="CC7832"/>
                </a:solidFill>
                <a:effectLst/>
              </a:rPr>
              <a:t>false</a:t>
            </a:r>
            <a:r>
              <a:rPr lang="fr-LU" sz="1600" dirty="0"/>
              <a:t>)</a:t>
            </a:r>
            <a:br>
              <a:rPr lang="fr-LU" sz="1600" dirty="0"/>
            </a:br>
            <a:r>
              <a:rPr lang="fr-LU" sz="1600" dirty="0"/>
              <a:t>    String </a:t>
            </a:r>
            <a:r>
              <a:rPr lang="fr-LU" sz="1600" dirty="0">
                <a:solidFill>
                  <a:srgbClr val="9876AA"/>
                </a:solidFill>
                <a:effectLst/>
              </a:rPr>
              <a:t>nom</a:t>
            </a:r>
            <a:r>
              <a:rPr lang="fr-LU" sz="1600" dirty="0">
                <a:solidFill>
                  <a:srgbClr val="CC7832"/>
                </a:solidFill>
                <a:effectLst/>
              </a:rPr>
              <a:t>;</a:t>
            </a:r>
            <a:br>
              <a:rPr lang="fr-LU" sz="1600" dirty="0">
                <a:solidFill>
                  <a:srgbClr val="CC7832"/>
                </a:solidFill>
                <a:effectLst/>
              </a:rPr>
            </a:br>
            <a:r>
              <a:rPr lang="fr-LU" sz="1600" dirty="0"/>
              <a:t>}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70094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Données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28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repositories :</a:t>
            </a:r>
          </a:p>
          <a:p>
            <a:endParaRPr lang="fr-FR" dirty="0"/>
          </a:p>
          <a:p>
            <a:r>
              <a:rPr lang="fr-FR" dirty="0"/>
              <a:t>Un repository est une interface générique</a:t>
            </a:r>
          </a:p>
          <a:p>
            <a:endParaRPr lang="fr-FR" dirty="0"/>
          </a:p>
          <a:p>
            <a:r>
              <a:rPr lang="fr-FR" dirty="0"/>
              <a:t>Chaque </a:t>
            </a:r>
            <a:r>
              <a:rPr lang="fr-FR" dirty="0" err="1"/>
              <a:t>répository</a:t>
            </a:r>
            <a:r>
              <a:rPr lang="fr-FR" dirty="0"/>
              <a:t> gère une entité et génère automatiquement un ensemble de fonction permettant d’accéder aux données</a:t>
            </a:r>
          </a:p>
          <a:p>
            <a:endParaRPr lang="fr-FR" dirty="0"/>
          </a:p>
          <a:p>
            <a:r>
              <a:rPr lang="fr-FR" dirty="0"/>
              <a:t>On peut lui spécifier des requêtes en JPQL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74B6362-C16E-C0BF-A7A8-4F50063301C0}"/>
              </a:ext>
            </a:extLst>
          </p:cNvPr>
          <p:cNvSpPr txBox="1"/>
          <p:nvPr/>
        </p:nvSpPr>
        <p:spPr>
          <a:xfrm>
            <a:off x="723207" y="4299107"/>
            <a:ext cx="86618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>
                <a:effectLst/>
              </a:rPr>
              <a:t>Package repository :</a:t>
            </a:r>
          </a:p>
          <a:p>
            <a:endParaRPr lang="fr-LU" dirty="0">
              <a:effectLst/>
            </a:endParaRPr>
          </a:p>
          <a:p>
            <a:r>
              <a:rPr lang="fr-LU" dirty="0" err="1">
                <a:effectLst/>
              </a:rPr>
              <a:t>LivreRepository.java</a:t>
            </a:r>
            <a:r>
              <a:rPr lang="fr-LU" dirty="0">
                <a:effectLst/>
              </a:rPr>
              <a:t> :</a:t>
            </a:r>
          </a:p>
          <a:p>
            <a:endParaRPr lang="fr-LU" dirty="0">
              <a:solidFill>
                <a:srgbClr val="BBB529"/>
              </a:solidFill>
              <a:effectLst/>
            </a:endParaRPr>
          </a:p>
          <a:p>
            <a:r>
              <a:rPr lang="fr-LU" dirty="0">
                <a:solidFill>
                  <a:srgbClr val="BBB529"/>
                </a:solidFill>
                <a:effectLst/>
              </a:rPr>
              <a:t>@Repository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public interface </a:t>
            </a:r>
            <a:r>
              <a:rPr lang="fr-LU" dirty="0" err="1">
                <a:effectLst/>
              </a:rPr>
              <a:t>Livre</a:t>
            </a:r>
            <a:r>
              <a:rPr lang="fr-LU" dirty="0" err="1"/>
              <a:t>Respository</a:t>
            </a:r>
            <a:r>
              <a:rPr lang="fr-LU" dirty="0"/>
              <a:t> </a:t>
            </a:r>
            <a:r>
              <a:rPr lang="fr-LU" dirty="0" err="1">
                <a:solidFill>
                  <a:srgbClr val="CC7832"/>
                </a:solidFill>
                <a:effectLst/>
              </a:rPr>
              <a:t>extends</a:t>
            </a:r>
            <a:r>
              <a:rPr lang="fr-LU" dirty="0">
                <a:solidFill>
                  <a:srgbClr val="CC7832"/>
                </a:solidFill>
                <a:effectLst/>
              </a:rPr>
              <a:t> </a:t>
            </a:r>
            <a:r>
              <a:rPr lang="fr-LU" dirty="0" err="1"/>
              <a:t>JpaRepository</a:t>
            </a:r>
            <a:r>
              <a:rPr lang="fr-LU" dirty="0"/>
              <a:t>&lt;</a:t>
            </a:r>
            <a:r>
              <a:rPr lang="fr-LU" dirty="0" err="1"/>
              <a:t>LivreEntity</a:t>
            </a:r>
            <a:r>
              <a:rPr lang="fr-LU" dirty="0">
                <a:solidFill>
                  <a:srgbClr val="CC7832"/>
                </a:solidFill>
                <a:effectLst/>
              </a:rPr>
              <a:t>, </a:t>
            </a:r>
            <a:r>
              <a:rPr lang="fr-LU" dirty="0"/>
              <a:t>Integer&gt; {</a:t>
            </a:r>
            <a:br>
              <a:rPr lang="fr-LU" dirty="0"/>
            </a:br>
            <a:r>
              <a:rPr lang="fr-LU" dirty="0"/>
              <a:t>   </a:t>
            </a:r>
            <a:r>
              <a:rPr lang="fr-LU" dirty="0">
                <a:solidFill>
                  <a:srgbClr val="BBB529"/>
                </a:solidFill>
              </a:rPr>
              <a:t>@</a:t>
            </a:r>
            <a:r>
              <a:rPr lang="fr-LU" dirty="0" err="1">
                <a:solidFill>
                  <a:srgbClr val="BBB529"/>
                </a:solidFill>
              </a:rPr>
              <a:t>Query</a:t>
            </a:r>
            <a:r>
              <a:rPr lang="fr-LU" dirty="0"/>
              <a:t>(</a:t>
            </a:r>
            <a:r>
              <a:rPr lang="fr-LU" dirty="0">
                <a:solidFill>
                  <a:srgbClr val="6A8759"/>
                </a:solidFill>
              </a:rPr>
              <a:t>"Select distinct </a:t>
            </a:r>
            <a:r>
              <a:rPr lang="fr-LU" dirty="0" err="1">
                <a:solidFill>
                  <a:srgbClr val="6A8759"/>
                </a:solidFill>
              </a:rPr>
              <a:t>l.nom</a:t>
            </a:r>
            <a:r>
              <a:rPr lang="fr-LU" dirty="0">
                <a:solidFill>
                  <a:srgbClr val="6A8759"/>
                </a:solidFill>
              </a:rPr>
              <a:t> </a:t>
            </a:r>
            <a:r>
              <a:rPr lang="fr-LU" dirty="0" err="1">
                <a:solidFill>
                  <a:srgbClr val="6A8759"/>
                </a:solidFill>
              </a:rPr>
              <a:t>from</a:t>
            </a:r>
            <a:r>
              <a:rPr lang="fr-LU" dirty="0">
                <a:solidFill>
                  <a:srgbClr val="6A8759"/>
                </a:solidFill>
              </a:rPr>
              <a:t> </a:t>
            </a:r>
            <a:r>
              <a:rPr lang="fr-LU" dirty="0" err="1">
                <a:solidFill>
                  <a:srgbClr val="6A8759"/>
                </a:solidFill>
              </a:rPr>
              <a:t>LivreEntity</a:t>
            </a:r>
            <a:r>
              <a:rPr lang="fr-LU" dirty="0">
                <a:solidFill>
                  <a:srgbClr val="6A8759"/>
                </a:solidFill>
              </a:rPr>
              <a:t> l"</a:t>
            </a:r>
            <a:r>
              <a:rPr lang="fr-LU" dirty="0"/>
              <a:t>)</a:t>
            </a:r>
            <a:br>
              <a:rPr lang="fr-LU" dirty="0"/>
            </a:br>
            <a:r>
              <a:rPr lang="fr-LU" dirty="0"/>
              <a:t>    List&lt;</a:t>
            </a:r>
            <a:r>
              <a:rPr lang="fr-LU" dirty="0" err="1"/>
              <a:t>RestaurantEntity</a:t>
            </a:r>
            <a:r>
              <a:rPr lang="fr-LU" dirty="0"/>
              <a:t>&gt; </a:t>
            </a:r>
            <a:r>
              <a:rPr lang="fr-LU" dirty="0" err="1">
                <a:solidFill>
                  <a:srgbClr val="FFC66D"/>
                </a:solidFill>
              </a:rPr>
              <a:t>findAllDistinctNames</a:t>
            </a:r>
            <a:r>
              <a:rPr lang="fr-LU" dirty="0"/>
              <a:t>()</a:t>
            </a:r>
            <a:r>
              <a:rPr lang="fr-LU" dirty="0">
                <a:solidFill>
                  <a:srgbClr val="CC7832"/>
                </a:solidFill>
              </a:rPr>
              <a:t>;</a:t>
            </a:r>
            <a:br>
              <a:rPr lang="fr-LU" dirty="0"/>
            </a:br>
            <a:r>
              <a:rPr lang="fr-LU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08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Données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29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ne reste qu’a injecter le repository dans un service pour l’utiliser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3F22ED6-7DB8-28F4-577A-05E699AE5FE0}"/>
              </a:ext>
            </a:extLst>
          </p:cNvPr>
          <p:cNvSpPr txBox="1"/>
          <p:nvPr/>
        </p:nvSpPr>
        <p:spPr>
          <a:xfrm>
            <a:off x="723207" y="2867894"/>
            <a:ext cx="609738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 err="1">
                <a:effectLst/>
              </a:rPr>
              <a:t>LivreService.java</a:t>
            </a:r>
            <a:r>
              <a:rPr lang="fr-LU" dirty="0">
                <a:effectLst/>
              </a:rPr>
              <a:t> :</a:t>
            </a:r>
          </a:p>
          <a:p>
            <a:endParaRPr lang="fr-LU" dirty="0">
              <a:solidFill>
                <a:srgbClr val="BBB529"/>
              </a:solidFill>
            </a:endParaRPr>
          </a:p>
          <a:p>
            <a:r>
              <a:rPr lang="fr-LU" dirty="0">
                <a:solidFill>
                  <a:srgbClr val="BBB529"/>
                </a:solidFill>
                <a:effectLst/>
              </a:rPr>
              <a:t>@</a:t>
            </a:r>
            <a:r>
              <a:rPr lang="fr-LU" dirty="0" err="1">
                <a:solidFill>
                  <a:srgbClr val="BBB529"/>
                </a:solidFill>
                <a:effectLst/>
              </a:rPr>
              <a:t>RequiredArgsConstructor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BBB529"/>
                </a:solidFill>
                <a:effectLst/>
              </a:rPr>
              <a:t>@Service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>
                <a:solidFill>
                  <a:srgbClr val="CC7832"/>
                </a:solidFill>
                <a:effectLst/>
              </a:rPr>
              <a:t>public class </a:t>
            </a:r>
            <a:r>
              <a:rPr lang="fr-LU" dirty="0" err="1">
                <a:effectLst/>
              </a:rPr>
              <a:t>Livre</a:t>
            </a:r>
            <a:r>
              <a:rPr lang="fr-LU" dirty="0" err="1"/>
              <a:t>Service</a:t>
            </a:r>
            <a:r>
              <a:rPr lang="fr-LU" dirty="0"/>
              <a:t> {</a:t>
            </a:r>
            <a:br>
              <a:rPr lang="fr-LU" dirty="0"/>
            </a:br>
            <a:br>
              <a:rPr lang="fr-LU" dirty="0"/>
            </a:br>
            <a:r>
              <a:rPr lang="fr-LU" dirty="0"/>
              <a:t>    </a:t>
            </a:r>
            <a:r>
              <a:rPr lang="fr-LU" dirty="0" err="1">
                <a:solidFill>
                  <a:srgbClr val="CC7832"/>
                </a:solidFill>
                <a:effectLst/>
              </a:rPr>
              <a:t>private</a:t>
            </a:r>
            <a:r>
              <a:rPr lang="fr-LU" dirty="0">
                <a:solidFill>
                  <a:srgbClr val="CC7832"/>
                </a:solidFill>
                <a:effectLst/>
              </a:rPr>
              <a:t> final </a:t>
            </a:r>
            <a:r>
              <a:rPr lang="fr-LU" dirty="0" err="1">
                <a:effectLst/>
              </a:rPr>
              <a:t>Livre</a:t>
            </a:r>
            <a:r>
              <a:rPr lang="fr-LU" dirty="0" err="1"/>
              <a:t>Respository</a:t>
            </a:r>
            <a:r>
              <a:rPr lang="fr-LU" dirty="0"/>
              <a:t> </a:t>
            </a:r>
            <a:r>
              <a:rPr lang="fr-LU" dirty="0" err="1">
                <a:solidFill>
                  <a:srgbClr val="9876AA"/>
                </a:solidFill>
                <a:effectLst/>
              </a:rPr>
              <a:t>livreRespository</a:t>
            </a:r>
            <a:r>
              <a:rPr lang="fr-LU" dirty="0">
                <a:solidFill>
                  <a:srgbClr val="CC7832"/>
                </a:solidFill>
                <a:effectLst/>
              </a:rPr>
              <a:t>;</a:t>
            </a:r>
          </a:p>
          <a:p>
            <a:endParaRPr lang="fr-LU" dirty="0">
              <a:solidFill>
                <a:srgbClr val="CC7832"/>
              </a:solidFill>
            </a:endParaRPr>
          </a:p>
          <a:p>
            <a:r>
              <a:rPr lang="fr-LU" dirty="0">
                <a:solidFill>
                  <a:srgbClr val="CC7832"/>
                </a:solidFill>
              </a:rPr>
              <a:t>    public </a:t>
            </a:r>
            <a:r>
              <a:rPr lang="fr-LU" dirty="0"/>
              <a:t>List&lt;</a:t>
            </a:r>
            <a:r>
              <a:rPr lang="fr-LU" dirty="0" err="1"/>
              <a:t>LivreEntity</a:t>
            </a:r>
            <a:r>
              <a:rPr lang="fr-LU" dirty="0"/>
              <a:t>&gt; </a:t>
            </a:r>
            <a:r>
              <a:rPr lang="fr-LU" dirty="0" err="1">
                <a:solidFill>
                  <a:srgbClr val="FFC66D"/>
                </a:solidFill>
              </a:rPr>
              <a:t>getLivres</a:t>
            </a:r>
            <a:r>
              <a:rPr lang="fr-LU" dirty="0"/>
              <a:t>() {</a:t>
            </a:r>
            <a:br>
              <a:rPr lang="fr-LU" dirty="0"/>
            </a:br>
            <a:r>
              <a:rPr lang="fr-LU" dirty="0"/>
              <a:t>        </a:t>
            </a:r>
            <a:r>
              <a:rPr lang="fr-LU" dirty="0">
                <a:solidFill>
                  <a:srgbClr val="CC7832"/>
                </a:solidFill>
              </a:rPr>
              <a:t>return </a:t>
            </a:r>
            <a:r>
              <a:rPr lang="fr-LU" dirty="0" err="1">
                <a:solidFill>
                  <a:srgbClr val="9876AA"/>
                </a:solidFill>
              </a:rPr>
              <a:t>livreRespository</a:t>
            </a:r>
            <a:r>
              <a:rPr lang="fr-LU" dirty="0" err="1"/>
              <a:t>.findAll</a:t>
            </a:r>
            <a:r>
              <a:rPr lang="fr-LU" dirty="0"/>
              <a:t>()</a:t>
            </a:r>
            <a:r>
              <a:rPr lang="fr-LU" dirty="0">
                <a:solidFill>
                  <a:srgbClr val="CC7832"/>
                </a:solidFill>
              </a:rPr>
              <a:t>;</a:t>
            </a:r>
            <a:br>
              <a:rPr lang="fr-LU" dirty="0">
                <a:solidFill>
                  <a:srgbClr val="CC7832"/>
                </a:solidFill>
              </a:rPr>
            </a:br>
            <a:r>
              <a:rPr lang="fr-LU" dirty="0">
                <a:solidFill>
                  <a:srgbClr val="CC7832"/>
                </a:solidFill>
              </a:rPr>
              <a:t>    </a:t>
            </a:r>
            <a:r>
              <a:rPr lang="fr-LU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676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C81CF-04E6-BF9D-F3FE-9F047A83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”3 tiers”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64684A7-077A-2787-E333-3F261173F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0692" y="657481"/>
            <a:ext cx="7363514" cy="5310226"/>
          </a:xfrm>
        </p:spPr>
      </p:pic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9C753CD-4BD9-5618-A605-7EF7DDFF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CAE396D4-0F64-BB4A-7A57-54B24899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635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Données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30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OneToMany</a:t>
            </a:r>
            <a:r>
              <a:rPr lang="fr-FR" dirty="0"/>
              <a:t>, </a:t>
            </a:r>
            <a:r>
              <a:rPr lang="fr-FR" dirty="0" err="1"/>
              <a:t>ManyToOne</a:t>
            </a:r>
            <a:r>
              <a:rPr lang="fr-FR" dirty="0"/>
              <a:t>, </a:t>
            </a:r>
            <a:r>
              <a:rPr lang="fr-FR" dirty="0" err="1"/>
              <a:t>ManyToMany</a:t>
            </a:r>
            <a:endParaRPr lang="fr-FR" dirty="0"/>
          </a:p>
          <a:p>
            <a:endParaRPr lang="fr-FR" dirty="0"/>
          </a:p>
          <a:p>
            <a:r>
              <a:rPr lang="fr-FR" dirty="0"/>
              <a:t>Dans notre cas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chaque livre peut être associé a plusieurs bibliothèques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Chaque bibliothèque peut être associé a plusieurs livres </a:t>
            </a:r>
          </a:p>
          <a:p>
            <a:r>
              <a:rPr lang="fr-FR" dirty="0"/>
              <a:t>=&gt; il s’agit d’un </a:t>
            </a:r>
            <a:r>
              <a:rPr lang="fr-FR" dirty="0" err="1"/>
              <a:t>ManyToMany</a:t>
            </a:r>
            <a:r>
              <a:rPr lang="fr-FR" dirty="0"/>
              <a:t> donc il faut une table de jointure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B0729EC-0975-C91E-192A-5DA27AEB8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739" y="4227715"/>
            <a:ext cx="5688068" cy="103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45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Données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31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0526DD4-F0E7-340C-38AC-F6A503EB753C}"/>
              </a:ext>
            </a:extLst>
          </p:cNvPr>
          <p:cNvSpPr txBox="1"/>
          <p:nvPr/>
        </p:nvSpPr>
        <p:spPr>
          <a:xfrm>
            <a:off x="598387" y="2274838"/>
            <a:ext cx="58317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 err="1"/>
              <a:t>BlibliothequeEntity.java</a:t>
            </a:r>
            <a:r>
              <a:rPr lang="fr-LU" dirty="0"/>
              <a:t> :</a:t>
            </a:r>
          </a:p>
          <a:p>
            <a:endParaRPr lang="fr-LU" dirty="0">
              <a:solidFill>
                <a:srgbClr val="BBB529"/>
              </a:solidFill>
            </a:endParaRPr>
          </a:p>
          <a:p>
            <a:r>
              <a:rPr lang="fr-LU" dirty="0">
                <a:solidFill>
                  <a:srgbClr val="BBB529"/>
                </a:solidFill>
              </a:rPr>
              <a:t>@</a:t>
            </a:r>
            <a:r>
              <a:rPr lang="fr-LU" dirty="0" err="1">
                <a:solidFill>
                  <a:srgbClr val="BBB529"/>
                </a:solidFill>
              </a:rPr>
              <a:t>ManyToMany</a:t>
            </a:r>
            <a:br>
              <a:rPr lang="fr-LU" dirty="0">
                <a:solidFill>
                  <a:srgbClr val="BBB529"/>
                </a:solidFill>
              </a:rPr>
            </a:br>
            <a:r>
              <a:rPr lang="fr-LU" dirty="0">
                <a:solidFill>
                  <a:srgbClr val="BBB529"/>
                </a:solidFill>
              </a:rPr>
              <a:t>@</a:t>
            </a:r>
            <a:r>
              <a:rPr lang="fr-LU" dirty="0" err="1">
                <a:solidFill>
                  <a:srgbClr val="BBB529"/>
                </a:solidFill>
              </a:rPr>
              <a:t>JoinTable</a:t>
            </a:r>
            <a:r>
              <a:rPr lang="fr-LU" dirty="0"/>
              <a:t>(</a:t>
            </a:r>
            <a:br>
              <a:rPr lang="fr-LU" dirty="0"/>
            </a:br>
            <a:r>
              <a:rPr lang="fr-LU" dirty="0"/>
              <a:t>        </a:t>
            </a:r>
            <a:r>
              <a:rPr lang="fr-LU" dirty="0" err="1"/>
              <a:t>name</a:t>
            </a:r>
            <a:r>
              <a:rPr lang="fr-LU" dirty="0"/>
              <a:t> = </a:t>
            </a:r>
            <a:r>
              <a:rPr lang="fr-LU" dirty="0">
                <a:solidFill>
                  <a:srgbClr val="6A8759"/>
                </a:solidFill>
              </a:rPr>
              <a:t>"</a:t>
            </a:r>
            <a:r>
              <a:rPr lang="fr-LU" dirty="0" err="1">
                <a:solidFill>
                  <a:srgbClr val="6A8759"/>
                </a:solidFill>
              </a:rPr>
              <a:t>biblio_jn_livre</a:t>
            </a:r>
            <a:r>
              <a:rPr lang="fr-LU" dirty="0">
                <a:solidFill>
                  <a:srgbClr val="6A8759"/>
                </a:solidFill>
              </a:rPr>
              <a:t>"</a:t>
            </a:r>
            <a:r>
              <a:rPr lang="fr-LU" dirty="0">
                <a:solidFill>
                  <a:srgbClr val="CC7832"/>
                </a:solidFill>
              </a:rPr>
              <a:t>,</a:t>
            </a:r>
            <a:br>
              <a:rPr lang="fr-LU" dirty="0">
                <a:solidFill>
                  <a:srgbClr val="CC7832"/>
                </a:solidFill>
              </a:rPr>
            </a:br>
            <a:r>
              <a:rPr lang="fr-LU" dirty="0">
                <a:solidFill>
                  <a:srgbClr val="CC7832"/>
                </a:solidFill>
              </a:rPr>
              <a:t>        </a:t>
            </a:r>
            <a:r>
              <a:rPr lang="fr-LU" dirty="0" err="1"/>
              <a:t>joinColumns</a:t>
            </a:r>
            <a:r>
              <a:rPr lang="fr-LU" dirty="0"/>
              <a:t> = </a:t>
            </a:r>
            <a:r>
              <a:rPr lang="fr-LU" dirty="0">
                <a:solidFill>
                  <a:srgbClr val="BBB529"/>
                </a:solidFill>
              </a:rPr>
              <a:t>@</a:t>
            </a:r>
            <a:r>
              <a:rPr lang="fr-LU" dirty="0" err="1">
                <a:solidFill>
                  <a:srgbClr val="BBB529"/>
                </a:solidFill>
              </a:rPr>
              <a:t>JoinColumn</a:t>
            </a:r>
            <a:r>
              <a:rPr lang="fr-LU" dirty="0"/>
              <a:t>(</a:t>
            </a:r>
            <a:r>
              <a:rPr lang="fr-LU" dirty="0" err="1"/>
              <a:t>name</a:t>
            </a:r>
            <a:r>
              <a:rPr lang="fr-LU" dirty="0"/>
              <a:t> = </a:t>
            </a:r>
            <a:r>
              <a:rPr lang="fr-LU" dirty="0">
                <a:solidFill>
                  <a:srgbClr val="6A8759"/>
                </a:solidFill>
              </a:rPr>
              <a:t>"</a:t>
            </a:r>
            <a:r>
              <a:rPr lang="fr-LU" dirty="0" err="1">
                <a:solidFill>
                  <a:srgbClr val="6A8759"/>
                </a:solidFill>
              </a:rPr>
              <a:t>id_biblio</a:t>
            </a:r>
            <a:r>
              <a:rPr lang="fr-LU" dirty="0">
                <a:solidFill>
                  <a:srgbClr val="6A8759"/>
                </a:solidFill>
              </a:rPr>
              <a:t>"</a:t>
            </a:r>
            <a:r>
              <a:rPr lang="fr-LU" dirty="0"/>
              <a:t>)</a:t>
            </a:r>
            <a:r>
              <a:rPr lang="fr-LU" dirty="0">
                <a:solidFill>
                  <a:srgbClr val="CC7832"/>
                </a:solidFill>
              </a:rPr>
              <a:t>,</a:t>
            </a:r>
            <a:br>
              <a:rPr lang="fr-LU" dirty="0">
                <a:solidFill>
                  <a:srgbClr val="CC7832"/>
                </a:solidFill>
              </a:rPr>
            </a:br>
            <a:r>
              <a:rPr lang="fr-LU" dirty="0">
                <a:solidFill>
                  <a:srgbClr val="CC7832"/>
                </a:solidFill>
              </a:rPr>
              <a:t>        </a:t>
            </a:r>
            <a:r>
              <a:rPr lang="fr-LU" dirty="0" err="1"/>
              <a:t>inverseJoinColumns</a:t>
            </a:r>
            <a:r>
              <a:rPr lang="fr-LU" dirty="0"/>
              <a:t> = </a:t>
            </a:r>
            <a:r>
              <a:rPr lang="fr-LU" dirty="0">
                <a:solidFill>
                  <a:srgbClr val="BBB529"/>
                </a:solidFill>
              </a:rPr>
              <a:t>@</a:t>
            </a:r>
            <a:r>
              <a:rPr lang="fr-LU" dirty="0" err="1">
                <a:solidFill>
                  <a:srgbClr val="BBB529"/>
                </a:solidFill>
              </a:rPr>
              <a:t>JoinColumn</a:t>
            </a:r>
            <a:r>
              <a:rPr lang="fr-LU" dirty="0"/>
              <a:t>(</a:t>
            </a:r>
            <a:r>
              <a:rPr lang="fr-LU" dirty="0" err="1"/>
              <a:t>name</a:t>
            </a:r>
            <a:r>
              <a:rPr lang="fr-LU" dirty="0"/>
              <a:t> = </a:t>
            </a:r>
            <a:r>
              <a:rPr lang="fr-LU" dirty="0">
                <a:solidFill>
                  <a:srgbClr val="6A8759"/>
                </a:solidFill>
              </a:rPr>
              <a:t>"</a:t>
            </a:r>
            <a:r>
              <a:rPr lang="fr-LU" dirty="0" err="1">
                <a:solidFill>
                  <a:srgbClr val="6A8759"/>
                </a:solidFill>
              </a:rPr>
              <a:t>id_livre</a:t>
            </a:r>
            <a:r>
              <a:rPr lang="fr-LU" dirty="0">
                <a:solidFill>
                  <a:srgbClr val="6A8759"/>
                </a:solidFill>
              </a:rPr>
              <a:t>"</a:t>
            </a:r>
            <a:r>
              <a:rPr lang="fr-LU" dirty="0"/>
              <a:t>))</a:t>
            </a:r>
            <a:br>
              <a:rPr lang="fr-LU" dirty="0"/>
            </a:br>
            <a:r>
              <a:rPr lang="fr-LU" dirty="0"/>
              <a:t>List&lt;</a:t>
            </a:r>
            <a:r>
              <a:rPr lang="fr-LU" dirty="0" err="1"/>
              <a:t>LivreEntity</a:t>
            </a:r>
            <a:r>
              <a:rPr lang="fr-LU" dirty="0"/>
              <a:t>&gt; </a:t>
            </a:r>
            <a:r>
              <a:rPr lang="fr-LU" dirty="0">
                <a:solidFill>
                  <a:srgbClr val="9876AA"/>
                </a:solidFill>
              </a:rPr>
              <a:t>livres</a:t>
            </a:r>
            <a:r>
              <a:rPr lang="fr-LU" dirty="0">
                <a:solidFill>
                  <a:srgbClr val="CC7832"/>
                </a:solidFill>
              </a:rPr>
              <a:t>;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7931F24-6394-ED47-F13D-BA89BCEA401A}"/>
              </a:ext>
            </a:extLst>
          </p:cNvPr>
          <p:cNvSpPr txBox="1"/>
          <p:nvPr/>
        </p:nvSpPr>
        <p:spPr>
          <a:xfrm>
            <a:off x="7174577" y="2274838"/>
            <a:ext cx="60973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LU" dirty="0" err="1">
                <a:effectLst/>
              </a:rPr>
              <a:t>LivreEntity.java</a:t>
            </a:r>
            <a:r>
              <a:rPr lang="fr-LU" dirty="0">
                <a:effectLst/>
              </a:rPr>
              <a:t> :</a:t>
            </a:r>
          </a:p>
          <a:p>
            <a:endParaRPr lang="fr-LU" dirty="0">
              <a:solidFill>
                <a:srgbClr val="BBB529"/>
              </a:solidFill>
            </a:endParaRPr>
          </a:p>
          <a:p>
            <a:r>
              <a:rPr lang="fr-LU" dirty="0">
                <a:solidFill>
                  <a:srgbClr val="BBB529"/>
                </a:solidFill>
                <a:effectLst/>
              </a:rPr>
              <a:t>@</a:t>
            </a:r>
            <a:r>
              <a:rPr lang="fr-LU" dirty="0" err="1">
                <a:solidFill>
                  <a:srgbClr val="BBB529"/>
                </a:solidFill>
                <a:effectLst/>
              </a:rPr>
              <a:t>ManyToMany</a:t>
            </a:r>
            <a:br>
              <a:rPr lang="fr-LU" dirty="0">
                <a:solidFill>
                  <a:srgbClr val="BBB529"/>
                </a:solidFill>
                <a:effectLst/>
              </a:rPr>
            </a:br>
            <a:r>
              <a:rPr lang="fr-LU" dirty="0"/>
              <a:t>List&lt;</a:t>
            </a:r>
            <a:r>
              <a:rPr lang="fr-LU" dirty="0" err="1"/>
              <a:t>BibliothequeEntity</a:t>
            </a:r>
            <a:r>
              <a:rPr lang="fr-LU" dirty="0"/>
              <a:t>&gt; </a:t>
            </a:r>
            <a:r>
              <a:rPr lang="fr-LU" dirty="0" err="1">
                <a:solidFill>
                  <a:srgbClr val="9876AA"/>
                </a:solidFill>
                <a:effectLst/>
              </a:rPr>
              <a:t>bibliotheques</a:t>
            </a:r>
            <a:r>
              <a:rPr lang="fr-LU" dirty="0">
                <a:solidFill>
                  <a:srgbClr val="CC7832"/>
                </a:solidFill>
                <a:effectLst/>
              </a:rPr>
              <a:t>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1155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Couche Données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32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94180F0-B576-5759-599B-77A8DB33770C}"/>
              </a:ext>
            </a:extLst>
          </p:cNvPr>
          <p:cNvSpPr txBox="1"/>
          <p:nvPr/>
        </p:nvSpPr>
        <p:spPr>
          <a:xfrm>
            <a:off x="572493" y="2063342"/>
            <a:ext cx="56743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chaque livre, on peut associer plusieurs commentaire</a:t>
            </a:r>
          </a:p>
          <a:p>
            <a:r>
              <a:rPr lang="fr-FR" dirty="0"/>
              <a:t>Chaque commentaire n’est associé qu’a un seul livre</a:t>
            </a:r>
          </a:p>
          <a:p>
            <a:endParaRPr lang="fr-FR" dirty="0"/>
          </a:p>
          <a:p>
            <a:r>
              <a:rPr lang="fr-FR" dirty="0"/>
              <a:t>Avec les routes, les </a:t>
            </a:r>
            <a:r>
              <a:rPr lang="fr-FR" dirty="0" err="1"/>
              <a:t>DTOs</a:t>
            </a:r>
            <a:r>
              <a:rPr lang="fr-FR" dirty="0"/>
              <a:t> et les services bien sûr !</a:t>
            </a:r>
          </a:p>
          <a:p>
            <a:endParaRPr lang="fr-FR" dirty="0"/>
          </a:p>
          <a:p>
            <a:r>
              <a:rPr lang="fr-FR" dirty="0"/>
              <a:t>A vous !</a:t>
            </a:r>
          </a:p>
        </p:txBody>
      </p:sp>
    </p:spTree>
    <p:extLst>
      <p:ext uri="{BB962C8B-B14F-4D97-AF65-F5344CB8AC3E}">
        <p14:creationId xmlns:p14="http://schemas.microsoft.com/office/powerpoint/2010/main" val="2137370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Produire le livrable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33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général, on aime avoir comme livrable un simple fichier qui s’</a:t>
            </a:r>
            <a:r>
              <a:rPr lang="fr-FR" dirty="0" err="1"/>
              <a:t>autoexecute</a:t>
            </a:r>
            <a:endParaRPr lang="fr-FR" dirty="0"/>
          </a:p>
          <a:p>
            <a:endParaRPr lang="fr-FR" dirty="0"/>
          </a:p>
          <a:p>
            <a:r>
              <a:rPr lang="fr-FR" dirty="0"/>
              <a:t>Avec </a:t>
            </a:r>
            <a:r>
              <a:rPr lang="fr-FR" dirty="0" err="1"/>
              <a:t>Springboot</a:t>
            </a:r>
            <a:r>
              <a:rPr lang="fr-FR" dirty="0"/>
              <a:t>, il suffit de faire :</a:t>
            </a:r>
          </a:p>
          <a:p>
            <a:endParaRPr lang="fr-FR" dirty="0"/>
          </a:p>
          <a:p>
            <a:r>
              <a:rPr lang="fr-FR" dirty="0"/>
              <a:t>$ </a:t>
            </a:r>
            <a:r>
              <a:rPr lang="fr-FR" dirty="0" err="1"/>
              <a:t>mvn</a:t>
            </a:r>
            <a:r>
              <a:rPr lang="fr-FR" dirty="0"/>
              <a:t> package</a:t>
            </a:r>
          </a:p>
          <a:p>
            <a:endParaRPr lang="fr-FR" dirty="0"/>
          </a:p>
          <a:p>
            <a:pPr marL="285750" indent="-285750">
              <a:buFont typeface="Symbol" pitchFamily="2" charset="2"/>
              <a:buChar char="Þ"/>
            </a:pPr>
            <a:r>
              <a:rPr lang="fr-FR" dirty="0"/>
              <a:t>Dans le dossier </a:t>
            </a:r>
            <a:r>
              <a:rPr lang="fr-FR" dirty="0" err="1"/>
              <a:t>target</a:t>
            </a:r>
            <a:r>
              <a:rPr lang="fr-FR" dirty="0"/>
              <a:t>, un fichier .jar est généré : fsback-0.0.1-SNAPSHOT.jar :</a:t>
            </a:r>
          </a:p>
          <a:p>
            <a:pPr marL="285750" indent="-285750">
              <a:buFont typeface="Symbol" pitchFamily="2" charset="2"/>
              <a:buChar char="Þ"/>
            </a:pPr>
            <a:endParaRPr lang="fr-FR" dirty="0"/>
          </a:p>
          <a:p>
            <a:r>
              <a:rPr lang="fr-FR" dirty="0"/>
              <a:t>$ java –jar fsback-0.0.1-SNAPSHOT.jar</a:t>
            </a:r>
          </a:p>
          <a:p>
            <a:endParaRPr lang="fr-FR" dirty="0"/>
          </a:p>
          <a:p>
            <a:r>
              <a:rPr lang="fr-FR" dirty="0"/>
              <a:t>=&gt; L’application démarre</a:t>
            </a:r>
          </a:p>
        </p:txBody>
      </p:sp>
    </p:spTree>
    <p:extLst>
      <p:ext uri="{BB962C8B-B14F-4D97-AF65-F5344CB8AC3E}">
        <p14:creationId xmlns:p14="http://schemas.microsoft.com/office/powerpoint/2010/main" val="374676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67C6-203B-95A0-7DE2-A2917386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 dirty="0" err="1"/>
              <a:t>Testing</a:t>
            </a:r>
            <a:endParaRPr lang="fr-FR" sz="540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B38F9F-9CDB-CD64-7CEB-065DD1C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Développement </a:t>
            </a:r>
            <a:r>
              <a:rPr lang="fr-FR" dirty="0" err="1"/>
              <a:t>FullStack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71AAE-5886-CDA6-2DA9-F6A2985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053319-A3E9-AB40-BE2A-58D9C673737A}" type="slidenum">
              <a:rPr lang="fr-FR" smtClean="0"/>
              <a:pPr>
                <a:spcAft>
                  <a:spcPts val="600"/>
                </a:spcAft>
              </a:pPr>
              <a:t>34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9EDF43-EFCD-83E1-6656-4F86530BE833}"/>
              </a:ext>
            </a:extLst>
          </p:cNvPr>
          <p:cNvSpPr txBox="1"/>
          <p:nvPr/>
        </p:nvSpPr>
        <p:spPr>
          <a:xfrm>
            <a:off x="723207" y="1911493"/>
            <a:ext cx="1082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Junit</a:t>
            </a:r>
            <a:endParaRPr lang="fr-FR" dirty="0"/>
          </a:p>
          <a:p>
            <a:r>
              <a:rPr lang="fr-FR" dirty="0" err="1"/>
              <a:t>Mockito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5631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759C0-D5CD-2102-8A80-87737AE8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Swagger</a:t>
            </a:r>
            <a:r>
              <a:rPr lang="fr-FR" dirty="0"/>
              <a:t> / </a:t>
            </a:r>
            <a:r>
              <a:rPr lang="fr-FR" dirty="0" err="1"/>
              <a:t>OpenAPI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0BDED5-FBD9-8E06-17E6-BD0DCA478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228F1E-04E3-1763-FD25-CBA44B71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9260AD-961E-F986-D920-9817DE32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468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8974E-7147-2C83-CD9B-B4C987643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fr-FR" sz="6600" dirty="0" err="1"/>
              <a:t>Angular</a:t>
            </a:r>
            <a:endParaRPr lang="fr-FR" sz="6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90C44C-9EEF-D0C6-D359-E57A9362C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pic>
        <p:nvPicPr>
          <p:cNvPr id="2054" name="Picture 6" descr="Technologies - Loadsys Solutions">
            <a:extLst>
              <a:ext uri="{FF2B5EF4-FFF2-40B4-BE49-F238E27FC236}">
                <a16:creationId xmlns:a16="http://schemas.microsoft.com/office/drawing/2014/main" id="{7833BF2A-EB54-AEA7-124D-93331E65A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8216" y="640080"/>
            <a:ext cx="5166776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9343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Historique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3CD773-5570-E6FF-929D-BA0B68B776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37</a:t>
            </a:fld>
            <a:endParaRPr lang="fr-L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Evolutions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1"/>
          </p:nvPr>
        </p:nvSpPr>
        <p:spPr>
          <a:xfrm>
            <a:off x="10760000" y="3974833"/>
            <a:ext cx="1016400" cy="3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r">
              <a:spcAft>
                <a:spcPts val="2133"/>
              </a:spcAft>
            </a:pPr>
            <a:r>
              <a:rPr lang="en"/>
              <a:t>1996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F6B178F-0830-8F36-0E84-1CD2E92375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38</a:t>
            </a:fld>
            <a:endParaRPr lang="fr-LU"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4294967295"/>
          </p:nvPr>
        </p:nvSpPr>
        <p:spPr>
          <a:xfrm>
            <a:off x="0" y="3773488"/>
            <a:ext cx="1016000" cy="327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"/>
              <a:t>1987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4294967295"/>
          </p:nvPr>
        </p:nvSpPr>
        <p:spPr>
          <a:xfrm>
            <a:off x="0" y="3792538"/>
            <a:ext cx="1016000" cy="3254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"/>
              <a:t>1994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4294967295"/>
          </p:nvPr>
        </p:nvSpPr>
        <p:spPr>
          <a:xfrm>
            <a:off x="0" y="3792538"/>
            <a:ext cx="1016000" cy="3254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"/>
              <a:t>2005</a:t>
            </a: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4294967295"/>
          </p:nvPr>
        </p:nvSpPr>
        <p:spPr>
          <a:xfrm>
            <a:off x="11174413" y="3792538"/>
            <a:ext cx="1017587" cy="3254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"/>
              <a:t>2006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4294967295"/>
          </p:nvPr>
        </p:nvSpPr>
        <p:spPr>
          <a:xfrm>
            <a:off x="11176000" y="3792538"/>
            <a:ext cx="1016000" cy="3254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"/>
              <a:t>2010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4294967295"/>
          </p:nvPr>
        </p:nvSpPr>
        <p:spPr>
          <a:xfrm>
            <a:off x="0" y="3792538"/>
            <a:ext cx="1016000" cy="3254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"/>
              <a:t>2000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4294967295"/>
          </p:nvPr>
        </p:nvSpPr>
        <p:spPr>
          <a:xfrm>
            <a:off x="11176000" y="3792538"/>
            <a:ext cx="1016000" cy="3254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"/>
              <a:t>2014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4294967295"/>
          </p:nvPr>
        </p:nvSpPr>
        <p:spPr>
          <a:xfrm>
            <a:off x="11176000" y="3792538"/>
            <a:ext cx="1016000" cy="3254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spcAft>
                <a:spcPts val="2133"/>
              </a:spcAft>
            </a:pPr>
            <a:r>
              <a:rPr lang="en"/>
              <a:t>2013</a:t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791400" y="3641167"/>
            <a:ext cx="11142800" cy="15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21" name="Google Shape;121;p21"/>
          <p:cNvCxnSpPr/>
          <p:nvPr/>
        </p:nvCxnSpPr>
        <p:spPr>
          <a:xfrm rot="10800000">
            <a:off x="11909000" y="1877233"/>
            <a:ext cx="25200" cy="45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4" name="Google Shape;124;p21"/>
          <p:cNvSpPr/>
          <p:nvPr/>
        </p:nvSpPr>
        <p:spPr>
          <a:xfrm>
            <a:off x="933800" y="2686584"/>
            <a:ext cx="731600" cy="731600"/>
          </a:xfrm>
          <a:prstGeom prst="ellipse">
            <a:avLst/>
          </a:prstGeom>
          <a:solidFill>
            <a:srgbClr val="6AA84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>
                <a:solidFill>
                  <a:srgbClr val="FFFFFF"/>
                </a:solidFill>
              </a:rPr>
              <a:t>Perl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2666633" y="2686584"/>
            <a:ext cx="731600" cy="731600"/>
          </a:xfrm>
          <a:prstGeom prst="ellipse">
            <a:avLst/>
          </a:prstGeom>
          <a:solidFill>
            <a:srgbClr val="6AA84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>
                <a:solidFill>
                  <a:srgbClr val="FFFFFF"/>
                </a:solidFill>
              </a:rPr>
              <a:t>PHP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4013567" y="2686584"/>
            <a:ext cx="731600" cy="731600"/>
          </a:xfrm>
          <a:prstGeom prst="ellipse">
            <a:avLst/>
          </a:prstGeom>
          <a:solidFill>
            <a:srgbClr val="6FA8D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>
                <a:solidFill>
                  <a:srgbClr val="FFFFFF"/>
                </a:solidFill>
              </a:rPr>
              <a:t>Struts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5214833" y="2686584"/>
            <a:ext cx="731600" cy="731600"/>
          </a:xfrm>
          <a:prstGeom prst="ellipse">
            <a:avLst/>
          </a:prstGeom>
          <a:solidFill>
            <a:srgbClr val="B4A7D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>
                <a:solidFill>
                  <a:srgbClr val="FFFFFF"/>
                </a:solidFill>
              </a:rPr>
              <a:t>YUI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5978333" y="2686584"/>
            <a:ext cx="731600" cy="731600"/>
          </a:xfrm>
          <a:prstGeom prst="ellipse">
            <a:avLst/>
          </a:prstGeom>
          <a:solidFill>
            <a:srgbClr val="B4A7D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>
                <a:solidFill>
                  <a:srgbClr val="FFFFFF"/>
                </a:solidFill>
              </a:rPr>
              <a:t>jQuery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7490751" y="2686584"/>
            <a:ext cx="731600" cy="731600"/>
          </a:xfrm>
          <a:prstGeom prst="ellipse">
            <a:avLst/>
          </a:prstGeom>
          <a:solidFill>
            <a:srgbClr val="E6B8A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800">
                <a:solidFill>
                  <a:srgbClr val="FFFFFF"/>
                </a:solidFill>
              </a:rPr>
              <a:t>Backbone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7490751" y="1801284"/>
            <a:ext cx="731600" cy="731600"/>
          </a:xfrm>
          <a:prstGeom prst="ellipse">
            <a:avLst/>
          </a:prstGeom>
          <a:solidFill>
            <a:srgbClr val="E6B8A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800">
                <a:solidFill>
                  <a:srgbClr val="FFFFFF"/>
                </a:solidFill>
              </a:rPr>
              <a:t>AngularJS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9435884" y="2686600"/>
            <a:ext cx="731600" cy="731600"/>
          </a:xfrm>
          <a:prstGeom prst="ellipse">
            <a:avLst/>
          </a:prstGeom>
          <a:solidFill>
            <a:srgbClr val="A61C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800">
                <a:solidFill>
                  <a:srgbClr val="FFFFFF"/>
                </a:solidFill>
              </a:rPr>
              <a:t>Angular 2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8561900" y="2696700"/>
            <a:ext cx="731600" cy="731600"/>
          </a:xfrm>
          <a:prstGeom prst="ellipse">
            <a:avLst/>
          </a:prstGeom>
          <a:solidFill>
            <a:srgbClr val="E6B8A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800">
                <a:solidFill>
                  <a:srgbClr val="FFFFFF"/>
                </a:solidFill>
              </a:rPr>
              <a:t>React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9435884" y="1801284"/>
            <a:ext cx="731600" cy="731600"/>
          </a:xfrm>
          <a:prstGeom prst="ellipse">
            <a:avLst/>
          </a:prstGeom>
          <a:solidFill>
            <a:srgbClr val="E6B8A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800">
                <a:solidFill>
                  <a:srgbClr val="FFFFFF"/>
                </a:solidFill>
              </a:rPr>
              <a:t>Vue.js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Angular vs React vs Vue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Stars GitHub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40B7FD-8EFB-295B-634D-A58AE87F9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39</a:t>
            </a:fld>
            <a:endParaRPr lang="fr-LU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933" y="1327433"/>
            <a:ext cx="7975600" cy="47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8D3B2-81AC-2C01-82EA-F7B521AA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29184"/>
            <a:ext cx="11130743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400" dirty="0"/>
              <a:t>Rappels sur la notion de « </a:t>
            </a:r>
            <a:r>
              <a:rPr lang="fr-FR" sz="5400" dirty="0" err="1"/>
              <a:t>ReST</a:t>
            </a:r>
            <a:r>
              <a:rPr lang="fr-FR" sz="5400" dirty="0"/>
              <a:t> »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535F5-4FF6-F78A-0D62-F856EF10D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7490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2000" dirty="0" err="1"/>
              <a:t>Representational</a:t>
            </a:r>
            <a:r>
              <a:rPr lang="fr-FR" sz="2000" dirty="0"/>
              <a:t> </a:t>
            </a:r>
            <a:r>
              <a:rPr lang="fr-FR" sz="2000"/>
              <a:t>State </a:t>
            </a:r>
            <a:r>
              <a:rPr lang="fr-FR" sz="2000" dirty="0"/>
              <a:t>T</a:t>
            </a:r>
            <a:r>
              <a:rPr lang="fr-FR" sz="2000"/>
              <a:t>ransfer</a:t>
            </a:r>
            <a:endParaRPr lang="fr-FR" sz="2000" dirty="0"/>
          </a:p>
          <a:p>
            <a:pPr lvl="1"/>
            <a:r>
              <a:rPr lang="fr-FR" sz="1600" dirty="0"/>
              <a:t>Architecture client/serveur</a:t>
            </a:r>
          </a:p>
          <a:p>
            <a:pPr lvl="1"/>
            <a:r>
              <a:rPr lang="fr-FR" sz="1600" dirty="0"/>
              <a:t>Basé sur HTTP</a:t>
            </a:r>
          </a:p>
          <a:p>
            <a:pPr lvl="1"/>
            <a:r>
              <a:rPr lang="fr-FR" sz="1600" dirty="0" err="1"/>
              <a:t>Stateless</a:t>
            </a:r>
            <a:r>
              <a:rPr lang="fr-FR" sz="1600" dirty="0"/>
              <a:t> -&gt; pas de notion de session</a:t>
            </a:r>
          </a:p>
          <a:p>
            <a:pPr lvl="1"/>
            <a:r>
              <a:rPr lang="fr-FR" sz="1600" dirty="0"/>
              <a:t>Permet de manipuler des « ressources »</a:t>
            </a:r>
          </a:p>
          <a:p>
            <a:pPr lvl="2"/>
            <a:r>
              <a:rPr lang="fr-FR" sz="1600" dirty="0"/>
              <a:t>GET /bibliothèques/123/livres</a:t>
            </a:r>
          </a:p>
          <a:p>
            <a:pPr marL="1371600" lvl="3" indent="0">
              <a:buNone/>
            </a:pPr>
            <a:r>
              <a:rPr lang="fr-FR" sz="1400" dirty="0"/>
              <a:t>=&gt; retourne la ressource « liste des livres » de la bibliothèque « 123 »</a:t>
            </a:r>
          </a:p>
          <a:p>
            <a:pPr lvl="2"/>
            <a:r>
              <a:rPr lang="fr-FR" sz="1600" dirty="0"/>
              <a:t>POST /bibliothèques/123/livres</a:t>
            </a:r>
          </a:p>
          <a:p>
            <a:pPr marL="1371600" lvl="3" indent="0">
              <a:buNone/>
            </a:pPr>
            <a:r>
              <a:rPr lang="fr-FR" sz="1400" dirty="0"/>
              <a:t>=&gt; Ajouter une nouvelle ressource dans la liste des livres de la bibliothèque « 123 »</a:t>
            </a:r>
          </a:p>
          <a:p>
            <a:pPr lvl="2"/>
            <a:r>
              <a:rPr lang="fr-FR" sz="1600" dirty="0"/>
              <a:t>DELETE /bibliothèques/123</a:t>
            </a:r>
          </a:p>
          <a:p>
            <a:pPr marL="1371600" lvl="3" indent="0">
              <a:buNone/>
            </a:pPr>
            <a:r>
              <a:rPr lang="fr-FR" sz="1400" dirty="0"/>
              <a:t>=&gt; Supprime la ressource « 123 » dans la liste des bibliothèques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7F996B-BBA5-DD97-0657-B053C4AD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22A9B7-9171-751F-0F28-65F321BC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331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Angular vs React vs Vue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Jobs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649E6A6-7411-4637-CD20-DD16FB2AD7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40</a:t>
            </a:fld>
            <a:endParaRPr lang="fr-LU"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708501"/>
            <a:ext cx="11785601" cy="43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Angular vs React vs Vue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Comparaison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3CD190-994A-217E-1D0D-786495A342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41</a:t>
            </a:fld>
            <a:endParaRPr lang="fr-LU"/>
          </a:p>
        </p:txBody>
      </p:sp>
      <p:sp>
        <p:nvSpPr>
          <p:cNvPr id="164" name="Google Shape;164;p24"/>
          <p:cNvSpPr txBox="1"/>
          <p:nvPr/>
        </p:nvSpPr>
        <p:spPr>
          <a:xfrm>
            <a:off x="522200" y="2330833"/>
            <a:ext cx="2801600" cy="3832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</a:rPr>
              <a:t>Angular</a:t>
            </a:r>
            <a:endParaRPr sz="2400">
              <a:solidFill>
                <a:srgbClr val="FFFFFF"/>
              </a:solidFill>
            </a:endParaRPr>
          </a:p>
          <a:p>
            <a:pPr algn="ctr"/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Framework complet (http, routing, ui, ...)</a:t>
            </a:r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Binding bidirectionnel</a:t>
            </a:r>
            <a:endParaRPr sz="2400">
              <a:solidFill>
                <a:srgbClr val="FFFFFF"/>
              </a:solidFill>
            </a:endParaRPr>
          </a:p>
          <a:p>
            <a:endParaRPr sz="2400">
              <a:solidFill>
                <a:srgbClr val="FFFFFF"/>
              </a:solidFill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4748500" y="2330833"/>
            <a:ext cx="2801600" cy="3832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</a:rPr>
              <a:t>React</a:t>
            </a:r>
            <a:endParaRPr sz="2400">
              <a:solidFill>
                <a:srgbClr val="FFFFFF"/>
              </a:solidFill>
            </a:endParaRPr>
          </a:p>
          <a:p>
            <a:pPr algn="ctr"/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Framework de presentation seulement</a:t>
            </a:r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Nécessite l’utilisation de lib tierces</a:t>
            </a:r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Architecture Flux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8974800" y="2330833"/>
            <a:ext cx="2801600" cy="3832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</a:rPr>
              <a:t>Vue</a:t>
            </a:r>
            <a:endParaRPr sz="2400">
              <a:solidFill>
                <a:srgbClr val="FFFFFF"/>
              </a:solidFill>
            </a:endParaRPr>
          </a:p>
          <a:p>
            <a:pPr algn="ctr"/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Framework de presentation seulement …</a:t>
            </a:r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… mais des composants tiers maintenus par la même communauté</a:t>
            </a:r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Hybride entre React &amp; Angular</a:t>
            </a:r>
            <a:endParaRPr sz="2400">
              <a:solidFill>
                <a:srgbClr val="FFFFFF"/>
              </a:solidFill>
            </a:endParaRPr>
          </a:p>
          <a:p>
            <a:pPr marL="609585" indent="-423323">
              <a:buClr>
                <a:srgbClr val="FFFFFF"/>
              </a:buClr>
              <a:buSzPts val="1400"/>
              <a:buChar char="●"/>
            </a:pPr>
            <a:r>
              <a:rPr lang="en" sz="2400">
                <a:solidFill>
                  <a:srgbClr val="FFFFFF"/>
                </a:solidFill>
              </a:rPr>
              <a:t>Architecture Flux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Architecture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E1CAA18-2210-EC8F-1119-F04158A420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42</a:t>
            </a:fld>
            <a:endParaRPr lang="fr-L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Angular est basé sur le langage </a:t>
            </a:r>
            <a:r>
              <a:rPr lang="en" i="1"/>
              <a:t>Typescript</a:t>
            </a:r>
            <a:endParaRPr i="1"/>
          </a:p>
          <a:p>
            <a:pPr lvl="1">
              <a:spcBef>
                <a:spcPts val="0"/>
              </a:spcBef>
            </a:pPr>
            <a:r>
              <a:rPr lang="en"/>
              <a:t>Langage maintenu par Microsoft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Fortement typé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Langage objet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Est transpilé en JavaScript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47C2B2B-54F3-6458-9561-3F5C49923B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43</a:t>
            </a:fld>
            <a:endParaRPr lang="fr-LU"/>
          </a:p>
        </p:txBody>
      </p:sp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Architecture</a:t>
            </a:r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TypeScript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74F138-C723-DFAF-75D8-5051690E40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44</a:t>
            </a:fld>
            <a:endParaRPr lang="fr-LU"/>
          </a:p>
        </p:txBody>
      </p:sp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Architecture</a:t>
            </a:r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Architecture Angular</a:t>
            </a:r>
            <a:endParaRPr/>
          </a:p>
        </p:txBody>
      </p:sp>
      <p:pic>
        <p:nvPicPr>
          <p:cNvPr id="187" name="Google Shape;187;p27" descr="overview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49" y="1480733"/>
            <a:ext cx="8978899" cy="4564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/>
          <p:nvPr/>
        </p:nvSpPr>
        <p:spPr>
          <a:xfrm>
            <a:off x="2091267" y="2499335"/>
            <a:ext cx="1886417" cy="7716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Dispatcher</a:t>
            </a:r>
            <a:endParaRPr sz="2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4598952" y="2499300"/>
            <a:ext cx="1484800" cy="3652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4802152" y="2702500"/>
            <a:ext cx="1484800" cy="3652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5005352" y="2905700"/>
            <a:ext cx="1484800" cy="3652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Stores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8" name="Google Shape;198;p28"/>
          <p:cNvCxnSpPr>
            <a:cxnSpLocks/>
            <a:stCxn id="194" idx="3"/>
            <a:endCxn id="195" idx="1"/>
          </p:cNvCxnSpPr>
          <p:nvPr/>
        </p:nvCxnSpPr>
        <p:spPr>
          <a:xfrm flipV="1">
            <a:off x="3977684" y="2681900"/>
            <a:ext cx="621268" cy="2032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28"/>
          <p:cNvCxnSpPr>
            <a:cxnSpLocks/>
            <a:stCxn id="194" idx="3"/>
            <a:endCxn id="196" idx="1"/>
          </p:cNvCxnSpPr>
          <p:nvPr/>
        </p:nvCxnSpPr>
        <p:spPr>
          <a:xfrm flipV="1">
            <a:off x="3977684" y="2885100"/>
            <a:ext cx="824468" cy="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28"/>
          <p:cNvCxnSpPr>
            <a:cxnSpLocks/>
            <a:stCxn id="194" idx="3"/>
            <a:endCxn id="197" idx="1"/>
          </p:cNvCxnSpPr>
          <p:nvPr/>
        </p:nvCxnSpPr>
        <p:spPr>
          <a:xfrm>
            <a:off x="3977684" y="2885135"/>
            <a:ext cx="1027668" cy="20316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1" name="Google Shape;201;p28"/>
          <p:cNvSpPr/>
          <p:nvPr/>
        </p:nvSpPr>
        <p:spPr>
          <a:xfrm>
            <a:off x="7036248" y="2250151"/>
            <a:ext cx="2122419" cy="3652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7271765" y="2453351"/>
            <a:ext cx="2122420" cy="3652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8"/>
          <p:cNvSpPr/>
          <p:nvPr/>
        </p:nvSpPr>
        <p:spPr>
          <a:xfrm>
            <a:off x="7507281" y="2656551"/>
            <a:ext cx="2122420" cy="3652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7742797" y="2859751"/>
            <a:ext cx="2122420" cy="3652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7978313" y="3062951"/>
            <a:ext cx="2122420" cy="3652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Components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6" name="Google Shape;206;p28"/>
          <p:cNvCxnSpPr>
            <a:cxnSpLocks/>
            <a:stCxn id="197" idx="3"/>
            <a:endCxn id="204" idx="1"/>
          </p:cNvCxnSpPr>
          <p:nvPr/>
        </p:nvCxnSpPr>
        <p:spPr>
          <a:xfrm flipV="1">
            <a:off x="6490152" y="3042351"/>
            <a:ext cx="1252645" cy="459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28"/>
          <p:cNvCxnSpPr>
            <a:cxnSpLocks/>
            <a:stCxn id="197" idx="3"/>
            <a:endCxn id="205" idx="1"/>
          </p:cNvCxnSpPr>
          <p:nvPr/>
        </p:nvCxnSpPr>
        <p:spPr>
          <a:xfrm>
            <a:off x="6490152" y="3088300"/>
            <a:ext cx="1488161" cy="15725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p28"/>
          <p:cNvCxnSpPr>
            <a:cxnSpLocks/>
            <a:stCxn id="196" idx="3"/>
            <a:endCxn id="203" idx="1"/>
          </p:cNvCxnSpPr>
          <p:nvPr/>
        </p:nvCxnSpPr>
        <p:spPr>
          <a:xfrm flipV="1">
            <a:off x="6286952" y="2839151"/>
            <a:ext cx="1220329" cy="459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28"/>
          <p:cNvCxnSpPr>
            <a:cxnSpLocks/>
            <a:stCxn id="195" idx="3"/>
            <a:endCxn id="201" idx="1"/>
          </p:cNvCxnSpPr>
          <p:nvPr/>
        </p:nvCxnSpPr>
        <p:spPr>
          <a:xfrm flipV="1">
            <a:off x="6083752" y="2432751"/>
            <a:ext cx="952496" cy="2491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28"/>
          <p:cNvCxnSpPr>
            <a:cxnSpLocks/>
            <a:endCxn id="202" idx="1"/>
          </p:cNvCxnSpPr>
          <p:nvPr/>
        </p:nvCxnSpPr>
        <p:spPr>
          <a:xfrm flipV="1">
            <a:off x="6083765" y="2635951"/>
            <a:ext cx="1188000" cy="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28"/>
          <p:cNvCxnSpPr>
            <a:cxnSpLocks/>
            <a:stCxn id="205" idx="2"/>
            <a:endCxn id="194" idx="2"/>
          </p:cNvCxnSpPr>
          <p:nvPr/>
        </p:nvCxnSpPr>
        <p:spPr>
          <a:xfrm rot="5400000" flipH="1">
            <a:off x="5958392" y="347020"/>
            <a:ext cx="157216" cy="6005047"/>
          </a:xfrm>
          <a:prstGeom prst="bentConnector3">
            <a:avLst>
              <a:gd name="adj1" fmla="val -1454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2" name="Google Shape;212;p28"/>
          <p:cNvSpPr/>
          <p:nvPr/>
        </p:nvSpPr>
        <p:spPr>
          <a:xfrm>
            <a:off x="4879952" y="3836233"/>
            <a:ext cx="1484800" cy="3652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5083152" y="4039433"/>
            <a:ext cx="1484800" cy="3652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5286352" y="4242633"/>
            <a:ext cx="1484800" cy="3652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Actions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415600" y="1470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5067"/>
              <a:t>Architecture SPA</a:t>
            </a:r>
            <a:endParaRPr sz="5067"/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874E1A3E-58A9-1DA2-A541-3B2696FFA1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45</a:t>
            </a:fld>
            <a:endParaRPr lang="fr-LU"/>
          </a:p>
        </p:txBody>
      </p:sp>
      <p:sp>
        <p:nvSpPr>
          <p:cNvPr id="216" name="Google Shape;216;p28"/>
          <p:cNvSpPr txBox="1">
            <a:spLocks noGrp="1"/>
          </p:cNvSpPr>
          <p:nvPr>
            <p:ph type="subTitle" idx="4294967295"/>
          </p:nvPr>
        </p:nvSpPr>
        <p:spPr>
          <a:xfrm>
            <a:off x="0" y="809625"/>
            <a:ext cx="6191250" cy="3254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2133"/>
              </a:spcAft>
              <a:buNone/>
            </a:pPr>
            <a:r>
              <a:rPr lang="en" sz="2133"/>
              <a:t>Architecture Flux (React / Vue)</a:t>
            </a:r>
            <a:endParaRPr sz="2133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2E67010-1E5E-CC67-38C5-219C54EB28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46</a:t>
            </a:fld>
            <a:endParaRPr lang="fr-LU"/>
          </a:p>
        </p:txBody>
      </p:sp>
      <p:sp>
        <p:nvSpPr>
          <p:cNvPr id="221" name="Google Shape;221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Architecture SPA</a:t>
            </a:r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Architecture Angular 2+</a:t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 rot="-1370">
            <a:off x="6236399" y="3813537"/>
            <a:ext cx="2008000" cy="36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9"/>
          <p:cNvSpPr/>
          <p:nvPr/>
        </p:nvSpPr>
        <p:spPr>
          <a:xfrm rot="-1370">
            <a:off x="3325999" y="3813537"/>
            <a:ext cx="2008000" cy="365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Component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9"/>
          <p:cNvSpPr/>
          <p:nvPr/>
        </p:nvSpPr>
        <p:spPr>
          <a:xfrm rot="-1370">
            <a:off x="415599" y="3813537"/>
            <a:ext cx="2008000" cy="365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10244133" y="3813533"/>
            <a:ext cx="1664000" cy="365200"/>
          </a:xfrm>
          <a:prstGeom prst="rect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 b="1">
                <a:latin typeface="Roboto"/>
                <a:ea typeface="Roboto"/>
                <a:cs typeface="Roboto"/>
                <a:sym typeface="Roboto"/>
              </a:rPr>
              <a:t>Server</a:t>
            </a:r>
            <a:endParaRPr sz="1467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6" name="Google Shape;226;p29"/>
          <p:cNvCxnSpPr>
            <a:stCxn id="224" idx="2"/>
            <a:endCxn id="223" idx="2"/>
          </p:cNvCxnSpPr>
          <p:nvPr/>
        </p:nvCxnSpPr>
        <p:spPr>
          <a:xfrm rot="-5400000" flipH="1">
            <a:off x="2874399" y="2723937"/>
            <a:ext cx="800" cy="2910400"/>
          </a:xfrm>
          <a:prstGeom prst="bentConnector3">
            <a:avLst>
              <a:gd name="adj1" fmla="val 3973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29"/>
          <p:cNvSpPr txBox="1"/>
          <p:nvPr/>
        </p:nvSpPr>
        <p:spPr>
          <a:xfrm>
            <a:off x="1504833" y="4563033"/>
            <a:ext cx="2910400" cy="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 err="1"/>
              <a:t>Evénements</a:t>
            </a:r>
            <a:r>
              <a:rPr lang="en" sz="2400" dirty="0"/>
              <a:t> / Binding</a:t>
            </a:r>
            <a:endParaRPr sz="2400" dirty="0"/>
          </a:p>
        </p:txBody>
      </p:sp>
      <p:cxnSp>
        <p:nvCxnSpPr>
          <p:cNvPr id="228" name="Google Shape;228;p29"/>
          <p:cNvCxnSpPr>
            <a:stCxn id="223" idx="0"/>
            <a:endCxn id="222" idx="0"/>
          </p:cNvCxnSpPr>
          <p:nvPr/>
        </p:nvCxnSpPr>
        <p:spPr>
          <a:xfrm rot="-5400000" flipH="1">
            <a:off x="5784799" y="2358737"/>
            <a:ext cx="800" cy="2910400"/>
          </a:xfrm>
          <a:prstGeom prst="bentConnector3">
            <a:avLst>
              <a:gd name="adj1" fmla="val -3973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29"/>
          <p:cNvSpPr txBox="1"/>
          <p:nvPr/>
        </p:nvSpPr>
        <p:spPr>
          <a:xfrm>
            <a:off x="4329999" y="2644263"/>
            <a:ext cx="2910400" cy="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/>
              <a:t>Dependency Injection</a:t>
            </a:r>
            <a:endParaRPr sz="2400" dirty="0"/>
          </a:p>
        </p:txBody>
      </p:sp>
      <p:cxnSp>
        <p:nvCxnSpPr>
          <p:cNvPr id="230" name="Google Shape;230;p29"/>
          <p:cNvCxnSpPr>
            <a:stCxn id="222" idx="3"/>
            <a:endCxn id="225" idx="1"/>
          </p:cNvCxnSpPr>
          <p:nvPr/>
        </p:nvCxnSpPr>
        <p:spPr>
          <a:xfrm>
            <a:off x="8244399" y="3995737"/>
            <a:ext cx="1999600" cy="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" name="Google Shape;231;p29"/>
          <p:cNvSpPr txBox="1"/>
          <p:nvPr/>
        </p:nvSpPr>
        <p:spPr>
          <a:xfrm>
            <a:off x="8338367" y="4054933"/>
            <a:ext cx="1836400" cy="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Ajax</a:t>
            </a:r>
            <a:endParaRPr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Environnement de développement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F175346-2673-871B-542E-848FFA1536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47</a:t>
            </a:fld>
            <a:endParaRPr lang="fr-L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Angular fournit un outil en ligne de commande pour gérer l’application</a:t>
            </a:r>
            <a:endParaRPr/>
          </a:p>
          <a:p>
            <a:r>
              <a:rPr lang="en"/>
              <a:t>Il faut l’installer avec npm globalement: npm install -g @angular/cli</a:t>
            </a:r>
            <a:endParaRPr/>
          </a:p>
          <a:p>
            <a:r>
              <a:rPr lang="en"/>
              <a:t>La commande “ng” permet ensuite: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De créer une nouvelle application: ng new &lt;app&gt;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De lancer une application en mode développement: ng serve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De construire une application ng build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D808E77-0950-9670-2A03-77BA3FB051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48</a:t>
            </a:fld>
            <a:endParaRPr lang="fr-LU"/>
          </a:p>
        </p:txBody>
      </p:sp>
      <p:sp>
        <p:nvSpPr>
          <p:cNvPr id="254" name="Google Shape;25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Environnement de développement</a:t>
            </a: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Angular cli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Installer Node, ng-cli</a:t>
            </a:r>
            <a:endParaRPr/>
          </a:p>
          <a:p>
            <a:r>
              <a:rPr lang="en"/>
              <a:t>Créer une nouvelle application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Ne pas activer Angular Routing (nous le ferons à part)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Utiliser CSS comme langage de style</a:t>
            </a:r>
            <a:endParaRPr/>
          </a:p>
          <a:p>
            <a:r>
              <a:rPr lang="en"/>
              <a:t>Vérifier qu’il est possible de lancer l’application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Prendre connaissance des outils de débogage de votre navigateur</a:t>
            </a:r>
            <a:endParaRPr/>
          </a:p>
          <a:p>
            <a:r>
              <a:rPr lang="en"/>
              <a:t>Récupérer l’application sur le/les autres machines</a:t>
            </a:r>
            <a:endParaRPr/>
          </a:p>
          <a:p>
            <a:r>
              <a:rPr lang="en"/>
              <a:t>Vérifier qu’il est possible de les lancer</a:t>
            </a:r>
            <a:endParaRPr/>
          </a:p>
          <a:p>
            <a:r>
              <a:rPr lang="en"/>
              <a:t>Installer Visual Studio Code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Ouvrir le projet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Installer l’extension Debugger for Chrome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Tester le débogage d’une application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544A656-9588-9B64-90A3-FCF85BF078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49</a:t>
            </a:fld>
            <a:endParaRPr lang="fr-LU"/>
          </a:p>
        </p:txBody>
      </p:sp>
      <p:sp>
        <p:nvSpPr>
          <p:cNvPr id="296" name="Google Shape;296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Environnement de développement</a:t>
            </a:r>
            <a:endParaRPr/>
          </a:p>
        </p:txBody>
      </p:sp>
      <p:sp>
        <p:nvSpPr>
          <p:cNvPr id="297" name="Google Shape;297;p36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 vous 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8D3B2-81AC-2C01-82EA-F7B521AA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400"/>
              <a:t>Environnement de développement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535F5-4FF6-F78A-0D62-F856EF10D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74904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fr-FR" sz="1800" dirty="0"/>
              <a:t>Outils  :</a:t>
            </a:r>
          </a:p>
          <a:p>
            <a:pPr lvl="1"/>
            <a:r>
              <a:rPr lang="fr-FR" sz="1800" dirty="0"/>
              <a:t>IDE : </a:t>
            </a:r>
            <a:r>
              <a:rPr lang="fr-FR" sz="1800" dirty="0" err="1"/>
              <a:t>Intellij</a:t>
            </a:r>
            <a:r>
              <a:rPr lang="fr-FR" sz="1800" dirty="0"/>
              <a:t>                   </a:t>
            </a:r>
            <a:r>
              <a:rPr lang="fr-FR" sz="1800" dirty="0" err="1"/>
              <a:t>VSCode</a:t>
            </a:r>
            <a:r>
              <a:rPr lang="fr-FR" sz="1800" dirty="0"/>
              <a:t>   </a:t>
            </a:r>
          </a:p>
          <a:p>
            <a:pPr lvl="1"/>
            <a:r>
              <a:rPr lang="fr-FR" sz="1800" dirty="0"/>
              <a:t>Un terminal      </a:t>
            </a:r>
          </a:p>
          <a:p>
            <a:r>
              <a:rPr lang="fr-FR" sz="1800" dirty="0"/>
              <a:t>Back</a:t>
            </a:r>
          </a:p>
          <a:p>
            <a:pPr lvl="1"/>
            <a:r>
              <a:rPr lang="fr-FR" sz="1800" dirty="0"/>
              <a:t>Java 8 (ou plus) -&gt; </a:t>
            </a:r>
            <a:r>
              <a:rPr lang="fr-FR" sz="1800" dirty="0">
                <a:highlight>
                  <a:srgbClr val="FFFF00"/>
                </a:highlight>
              </a:rPr>
              <a:t>$ java -version</a:t>
            </a:r>
          </a:p>
          <a:p>
            <a:pPr lvl="1"/>
            <a:r>
              <a:rPr lang="fr-FR" sz="1800" dirty="0"/>
              <a:t>Maven 3 (ou plus) -&gt; </a:t>
            </a:r>
            <a:r>
              <a:rPr lang="fr-FR" sz="1800" dirty="0">
                <a:highlight>
                  <a:srgbClr val="FFFF00"/>
                </a:highlight>
              </a:rPr>
              <a:t>$ </a:t>
            </a:r>
            <a:r>
              <a:rPr lang="fr-FR" sz="1800" dirty="0" err="1">
                <a:highlight>
                  <a:srgbClr val="FFFF00"/>
                </a:highlight>
              </a:rPr>
              <a:t>mvn</a:t>
            </a:r>
            <a:r>
              <a:rPr lang="fr-FR" sz="1800" dirty="0">
                <a:highlight>
                  <a:srgbClr val="FFFF00"/>
                </a:highlight>
              </a:rPr>
              <a:t> -v</a:t>
            </a:r>
            <a:endParaRPr lang="fr-FR" sz="1800" dirty="0"/>
          </a:p>
          <a:p>
            <a:r>
              <a:rPr lang="fr-FR" sz="1800" dirty="0"/>
              <a:t>Front</a:t>
            </a:r>
          </a:p>
          <a:p>
            <a:pPr lvl="1"/>
            <a:r>
              <a:rPr lang="fr-FR" sz="1800" dirty="0"/>
              <a:t>Node 12, 14 ou 16 -&gt; </a:t>
            </a:r>
            <a:r>
              <a:rPr lang="fr-FR" sz="1800" dirty="0">
                <a:highlight>
                  <a:srgbClr val="FFFF00"/>
                </a:highlight>
              </a:rPr>
              <a:t>$ </a:t>
            </a:r>
            <a:r>
              <a:rPr lang="fr-FR" sz="1800" dirty="0" err="1">
                <a:highlight>
                  <a:srgbClr val="FFFF00"/>
                </a:highlight>
              </a:rPr>
              <a:t>node</a:t>
            </a:r>
            <a:r>
              <a:rPr lang="fr-FR" sz="1800" dirty="0">
                <a:highlight>
                  <a:srgbClr val="FFFF00"/>
                </a:highlight>
              </a:rPr>
              <a:t> -v</a:t>
            </a:r>
          </a:p>
          <a:p>
            <a:r>
              <a:rPr lang="fr-FR" sz="1800" dirty="0" err="1"/>
              <a:t>Database</a:t>
            </a:r>
            <a:endParaRPr lang="fr-FR" sz="1800" dirty="0"/>
          </a:p>
          <a:p>
            <a:pPr lvl="1"/>
            <a:r>
              <a:rPr lang="fr-FR" sz="1800" dirty="0"/>
              <a:t>PostgreSQL 14</a:t>
            </a:r>
            <a:endParaRPr lang="fr-FR" sz="2200" dirty="0"/>
          </a:p>
          <a:p>
            <a:r>
              <a:rPr lang="fr-FR" sz="1800" dirty="0"/>
              <a:t>Tests</a:t>
            </a:r>
            <a:r>
              <a:rPr lang="fr-FR" sz="2200" dirty="0"/>
              <a:t> : </a:t>
            </a:r>
          </a:p>
          <a:p>
            <a:pPr lvl="1"/>
            <a:r>
              <a:rPr lang="fr-FR" sz="1800" dirty="0"/>
              <a:t>Postman</a:t>
            </a:r>
          </a:p>
          <a:p>
            <a:pPr marL="457200" lvl="1" indent="0">
              <a:buNone/>
            </a:pPr>
            <a:endParaRPr lang="fr-FR" sz="1800" dirty="0"/>
          </a:p>
          <a:p>
            <a:endParaRPr lang="fr-FR" sz="150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7F996B-BBA5-DD97-0657-B053C4AD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22A9B7-9171-751F-0F28-65F321BC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5</a:t>
            </a:fld>
            <a:endParaRPr lang="fr-FR"/>
          </a:p>
        </p:txBody>
      </p:sp>
      <p:pic>
        <p:nvPicPr>
          <p:cNvPr id="4" name="Picture 2" descr="IntelliJ IDEA Logo / Software / Logonoid.com">
            <a:extLst>
              <a:ext uri="{FF2B5EF4-FFF2-40B4-BE49-F238E27FC236}">
                <a16:creationId xmlns:a16="http://schemas.microsoft.com/office/drawing/2014/main" id="{466A8FBA-691C-D709-E856-A1BAF7626D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2" b="-3"/>
          <a:stretch/>
        </p:blipFill>
        <p:spPr bwMode="auto">
          <a:xfrm>
            <a:off x="2525499" y="2954193"/>
            <a:ext cx="306871" cy="31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Vscode Logo - cooknays.com">
            <a:extLst>
              <a:ext uri="{FF2B5EF4-FFF2-40B4-BE49-F238E27FC236}">
                <a16:creationId xmlns:a16="http://schemas.microsoft.com/office/drawing/2014/main" id="{9DC401D0-B40C-89FC-C37E-7A69042EA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8055" y="2955978"/>
            <a:ext cx="320579" cy="31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42F1A30-D3DB-39A5-93EF-E556BAF36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866" y="2288521"/>
            <a:ext cx="4275403" cy="245721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80ADF05-9E77-F93C-0178-8E9E455E9D59}"/>
              </a:ext>
            </a:extLst>
          </p:cNvPr>
          <p:cNvSpPr txBox="1"/>
          <p:nvPr/>
        </p:nvSpPr>
        <p:spPr>
          <a:xfrm>
            <a:off x="8153400" y="5366377"/>
            <a:ext cx="251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Il sera votre meilleur ami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AFE230B-1CF6-A2B2-9148-B1333A0B027B}"/>
              </a:ext>
            </a:extLst>
          </p:cNvPr>
          <p:cNvCxnSpPr>
            <a:cxnSpLocks/>
          </p:cNvCxnSpPr>
          <p:nvPr/>
        </p:nvCxnSpPr>
        <p:spPr>
          <a:xfrm flipH="1" flipV="1">
            <a:off x="9394055" y="4766702"/>
            <a:ext cx="4521" cy="62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6445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E33A60F-00AE-1EB5-97BB-8C55F387E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50</a:t>
            </a:fld>
            <a:endParaRPr lang="fr-L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4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400" dirty="0"/>
              <a:t>Un </a:t>
            </a:r>
            <a:r>
              <a:rPr lang="en" sz="2400" dirty="0" err="1"/>
              <a:t>composant</a:t>
            </a:r>
            <a:r>
              <a:rPr lang="en" sz="2400" dirty="0"/>
              <a:t> </a:t>
            </a:r>
            <a:r>
              <a:rPr lang="en" sz="2400" dirty="0" err="1"/>
              <a:t>est</a:t>
            </a:r>
            <a:r>
              <a:rPr lang="en" sz="2400" dirty="0"/>
              <a:t> </a:t>
            </a:r>
            <a:r>
              <a:rPr lang="en" sz="2400" dirty="0" err="1"/>
              <a:t>une</a:t>
            </a:r>
            <a:r>
              <a:rPr lang="en" sz="2400" dirty="0"/>
              <a:t> </a:t>
            </a:r>
            <a:r>
              <a:rPr lang="en" sz="2400" dirty="0" err="1"/>
              <a:t>partie</a:t>
            </a:r>
            <a:r>
              <a:rPr lang="en" sz="2400" dirty="0"/>
              <a:t> </a:t>
            </a:r>
            <a:r>
              <a:rPr lang="en" sz="2400" dirty="0" err="1"/>
              <a:t>d’une</a:t>
            </a:r>
            <a:r>
              <a:rPr lang="en" sz="2400" dirty="0"/>
              <a:t> page plus </a:t>
            </a:r>
            <a:r>
              <a:rPr lang="en" sz="2400" dirty="0" err="1"/>
              <a:t>complète</a:t>
            </a:r>
            <a:r>
              <a:rPr lang="en" sz="2400" dirty="0"/>
              <a:t>. Il </a:t>
            </a:r>
            <a:r>
              <a:rPr lang="en" sz="2400" dirty="0" err="1"/>
              <a:t>comprend</a:t>
            </a:r>
            <a:r>
              <a:rPr lang="en" sz="2400" dirty="0"/>
              <a:t>:</a:t>
            </a:r>
            <a:endParaRPr sz="2400" dirty="0"/>
          </a:p>
          <a:p>
            <a:pPr lvl="1">
              <a:spcBef>
                <a:spcPts val="0"/>
              </a:spcBef>
            </a:pPr>
            <a:r>
              <a:rPr lang="en" sz="2000" dirty="0"/>
              <a:t>Un template: un document </a:t>
            </a:r>
            <a:r>
              <a:rPr lang="en" sz="2000" dirty="0" err="1"/>
              <a:t>facilitant</a:t>
            </a:r>
            <a:r>
              <a:rPr lang="en" sz="2000" dirty="0"/>
              <a:t> la </a:t>
            </a:r>
            <a:r>
              <a:rPr lang="en" sz="2000" dirty="0" err="1"/>
              <a:t>génération</a:t>
            </a:r>
            <a:r>
              <a:rPr lang="en" sz="2000" dirty="0"/>
              <a:t> du Html</a:t>
            </a:r>
            <a:endParaRPr sz="2000" dirty="0"/>
          </a:p>
          <a:p>
            <a:pPr lvl="1">
              <a:spcBef>
                <a:spcPts val="0"/>
              </a:spcBef>
            </a:pPr>
            <a:r>
              <a:rPr lang="en" sz="2000" dirty="0"/>
              <a:t>Un </a:t>
            </a:r>
            <a:r>
              <a:rPr lang="en" sz="2000" dirty="0" err="1"/>
              <a:t>contrôleur</a:t>
            </a:r>
            <a:r>
              <a:rPr lang="en" sz="2000" dirty="0"/>
              <a:t>: code </a:t>
            </a:r>
            <a:r>
              <a:rPr lang="en" sz="2000" i="1" dirty="0"/>
              <a:t>TypeScript</a:t>
            </a:r>
            <a:r>
              <a:rPr lang="en" sz="2000" dirty="0"/>
              <a:t> </a:t>
            </a:r>
            <a:r>
              <a:rPr lang="en" sz="2000" dirty="0" err="1"/>
              <a:t>prenant</a:t>
            </a:r>
            <a:r>
              <a:rPr lang="en" sz="2000" dirty="0"/>
              <a:t> </a:t>
            </a:r>
            <a:r>
              <a:rPr lang="en" sz="2000" dirty="0" err="1"/>
              <a:t>en</a:t>
            </a:r>
            <a:r>
              <a:rPr lang="en" sz="2000" dirty="0"/>
              <a:t> charge la gestion des interactions </a:t>
            </a:r>
            <a:r>
              <a:rPr lang="en" sz="2000" dirty="0" err="1"/>
              <a:t>utilisateurs</a:t>
            </a:r>
            <a:endParaRPr sz="2000" dirty="0"/>
          </a:p>
          <a:p>
            <a:pPr lvl="1">
              <a:spcBef>
                <a:spcPts val="0"/>
              </a:spcBef>
            </a:pPr>
            <a:r>
              <a:rPr lang="en" sz="2000" dirty="0"/>
              <a:t>Une </a:t>
            </a:r>
            <a:r>
              <a:rPr lang="en" sz="2000" dirty="0" err="1"/>
              <a:t>feuille</a:t>
            </a:r>
            <a:r>
              <a:rPr lang="en" sz="2000" dirty="0"/>
              <a:t> de style</a:t>
            </a:r>
            <a:endParaRPr sz="2000" dirty="0"/>
          </a:p>
          <a:p>
            <a:r>
              <a:rPr lang="en" sz="2400" dirty="0"/>
              <a:t>On </a:t>
            </a:r>
            <a:r>
              <a:rPr lang="en" sz="2400" dirty="0" err="1"/>
              <a:t>créé</a:t>
            </a:r>
            <a:r>
              <a:rPr lang="en" sz="2400" dirty="0"/>
              <a:t> </a:t>
            </a:r>
            <a:r>
              <a:rPr lang="en" sz="2400" dirty="0" err="1"/>
              <a:t>une</a:t>
            </a:r>
            <a:r>
              <a:rPr lang="en" sz="2400" dirty="0"/>
              <a:t> application </a:t>
            </a:r>
            <a:r>
              <a:rPr lang="en" sz="2400" dirty="0" err="1"/>
              <a:t>en</a:t>
            </a:r>
            <a:r>
              <a:rPr lang="en" sz="2400" dirty="0"/>
              <a:t> </a:t>
            </a:r>
            <a:r>
              <a:rPr lang="en" sz="2400" dirty="0" err="1"/>
              <a:t>imbriquant</a:t>
            </a:r>
            <a:r>
              <a:rPr lang="en" sz="2400" dirty="0"/>
              <a:t> des </a:t>
            </a:r>
            <a:r>
              <a:rPr lang="en" sz="2400" dirty="0" err="1"/>
              <a:t>composants</a:t>
            </a:r>
            <a:endParaRPr sz="2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5AE7CD-F4E4-5CDE-5EC0-E67B7C2AC1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51</a:t>
            </a:fld>
            <a:endParaRPr lang="fr-LU"/>
          </a:p>
        </p:txBody>
      </p:sp>
      <p:sp>
        <p:nvSpPr>
          <p:cNvPr id="308" name="Google Shape;308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311" name="Google Shape;311;p3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Notion de composant</a:t>
            </a:r>
            <a:endParaRPr/>
          </a:p>
        </p:txBody>
      </p:sp>
      <p:sp>
        <p:nvSpPr>
          <p:cNvPr id="312" name="Google Shape;312;p38"/>
          <p:cNvSpPr txBox="1"/>
          <p:nvPr/>
        </p:nvSpPr>
        <p:spPr>
          <a:xfrm>
            <a:off x="4096000" y="3987850"/>
            <a:ext cx="4000000" cy="2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selector: </a:t>
            </a:r>
            <a:r>
              <a:rPr lang="e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'app-root'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templateUrl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en" sz="11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app.component.html</a:t>
            </a:r>
            <a:r>
              <a:rPr lang="e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styleUrls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en" sz="11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app.component.css</a:t>
            </a:r>
            <a:r>
              <a:rPr lang="e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AppComponent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38"/>
          <p:cNvSpPr txBox="1"/>
          <p:nvPr/>
        </p:nvSpPr>
        <p:spPr>
          <a:xfrm>
            <a:off x="241800" y="4222883"/>
            <a:ext cx="4000000" cy="17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1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"app-container"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class.app</a:t>
            </a: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-is-mobile]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mobileQuery.matches</a:t>
            </a:r>
            <a:r>
              <a:rPr lang="e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&lt;mat-toolbar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"primary"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"app-toolbar"</a:t>
            </a:r>
            <a:r>
              <a:rPr lang="en" sz="11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38"/>
          <p:cNvSpPr txBox="1"/>
          <p:nvPr/>
        </p:nvSpPr>
        <p:spPr>
          <a:xfrm>
            <a:off x="8096000" y="4057683"/>
            <a:ext cx="4000000" cy="1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1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.mat-toolbar-single-row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text-decoration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dirty="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.mat-toolbar-single-row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 err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a:visited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dirty="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white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38"/>
          <p:cNvSpPr txBox="1"/>
          <p:nvPr/>
        </p:nvSpPr>
        <p:spPr>
          <a:xfrm>
            <a:off x="4241800" y="6134100"/>
            <a:ext cx="3060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app.component.ts</a:t>
            </a:r>
            <a:endParaRPr sz="2400"/>
          </a:p>
        </p:txBody>
      </p:sp>
      <p:sp>
        <p:nvSpPr>
          <p:cNvPr id="316" name="Google Shape;316;p38"/>
          <p:cNvSpPr txBox="1"/>
          <p:nvPr/>
        </p:nvSpPr>
        <p:spPr>
          <a:xfrm>
            <a:off x="127000" y="6134100"/>
            <a:ext cx="3060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app.component.html</a:t>
            </a:r>
            <a:endParaRPr sz="2400"/>
          </a:p>
        </p:txBody>
      </p:sp>
      <p:sp>
        <p:nvSpPr>
          <p:cNvPr id="317" name="Google Shape;317;p38"/>
          <p:cNvSpPr txBox="1"/>
          <p:nvPr/>
        </p:nvSpPr>
        <p:spPr>
          <a:xfrm>
            <a:off x="8565600" y="6134100"/>
            <a:ext cx="3060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app.component.css</a:t>
            </a:r>
            <a:endParaRPr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92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Pour pouvoir être utilisé, les composants doivent être déclarés au niveau des modules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Ils configurent l’application</a:t>
            </a:r>
            <a:endParaRPr/>
          </a:p>
          <a:p>
            <a:r>
              <a:rPr lang="en"/>
              <a:t>Il existe un module principal à l’application (app.module.ts), et il peut y avoir des sous-modules pour de multiples usages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6FBECEB-C86B-4BA4-24AC-CBF563CF88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52</a:t>
            </a:fld>
            <a:endParaRPr lang="fr-LU"/>
          </a:p>
        </p:txBody>
      </p:sp>
      <p:sp>
        <p:nvSpPr>
          <p:cNvPr id="324" name="Google Shape;324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325" name="Google Shape;325;p39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Notion de module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94AB849-ED5F-FFB4-7EED-262195CB0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53</a:t>
            </a:fld>
            <a:endParaRPr lang="fr-LU"/>
          </a:p>
        </p:txBody>
      </p:sp>
      <p:sp>
        <p:nvSpPr>
          <p:cNvPr id="331" name="Google Shape;331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332" name="Google Shape;332;p4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Notion de module</a:t>
            </a:r>
            <a:endParaRPr/>
          </a:p>
        </p:txBody>
      </p:sp>
      <p:sp>
        <p:nvSpPr>
          <p:cNvPr id="333" name="Google Shape;333;p40"/>
          <p:cNvSpPr txBox="1"/>
          <p:nvPr/>
        </p:nvSpPr>
        <p:spPr>
          <a:xfrm>
            <a:off x="1008533" y="1627600"/>
            <a:ext cx="10347600" cy="5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BrowserModule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'@angular/platform-browser'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NgModule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AppComponent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'./app.component'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TitleComponent } </a:t>
            </a: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'./title.component'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declarations: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AppComponent,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TitleComponent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imports: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BrowserModule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providers: [],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bootstrap: [AppComponent]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AppModule {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62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/>
              <a:t>Le sélecteur définit la manière dont va être appelé le composant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6FAA2B-0F60-0E33-EAE0-DBB32C1C07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54</a:t>
            </a:fld>
            <a:endParaRPr lang="fr-LU"/>
          </a:p>
        </p:txBody>
      </p:sp>
      <p:sp>
        <p:nvSpPr>
          <p:cNvPr id="339" name="Google Shape;339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	</a:t>
            </a:r>
            <a:endParaRPr/>
          </a:p>
        </p:txBody>
      </p:sp>
      <p:sp>
        <p:nvSpPr>
          <p:cNvPr id="340" name="Google Shape;340;p41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Notion de sélecteur</a:t>
            </a:r>
            <a:endParaRPr/>
          </a:p>
        </p:txBody>
      </p:sp>
      <p:sp>
        <p:nvSpPr>
          <p:cNvPr id="347" name="Google Shape;347;p41"/>
          <p:cNvSpPr txBox="1">
            <a:spLocks noGrp="1"/>
          </p:cNvSpPr>
          <p:nvPr>
            <p:ph type="body" idx="4294967295"/>
          </p:nvPr>
        </p:nvSpPr>
        <p:spPr>
          <a:xfrm>
            <a:off x="0" y="5903913"/>
            <a:ext cx="11360150" cy="6207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/>
              <a:t>Le template d’un composant peut contenir d’autre composant: c’est de cette manière que l’on peut imbriquer les composants</a:t>
            </a:r>
            <a:endParaRPr/>
          </a:p>
        </p:txBody>
      </p:sp>
      <p:sp>
        <p:nvSpPr>
          <p:cNvPr id="341" name="Google Shape;341;p41"/>
          <p:cNvSpPr txBox="1"/>
          <p:nvPr/>
        </p:nvSpPr>
        <p:spPr>
          <a:xfrm>
            <a:off x="374533" y="3308033"/>
            <a:ext cx="4000000" cy="1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selector: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'app-root'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templateUrl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app.component.html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styleUrls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app.component.css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41"/>
          <p:cNvSpPr txBox="1"/>
          <p:nvPr/>
        </p:nvSpPr>
        <p:spPr>
          <a:xfrm>
            <a:off x="5110000" y="2309533"/>
            <a:ext cx="66664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&lt;html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TestAngularApp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&lt;base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"viewport"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"width=device-width, initial-scale=1"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&lt;link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"icon"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"image/x-icon"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"favicon.ico"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&lt;app-root&gt;&lt;/app-root&gt;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Google Shape;344;p41"/>
          <p:cNvSpPr/>
          <p:nvPr/>
        </p:nvSpPr>
        <p:spPr>
          <a:xfrm>
            <a:off x="1432100" y="3570200"/>
            <a:ext cx="11800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345" name="Google Shape;345;p41"/>
          <p:cNvSpPr/>
          <p:nvPr/>
        </p:nvSpPr>
        <p:spPr>
          <a:xfrm>
            <a:off x="5110000" y="5072833"/>
            <a:ext cx="11800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346" name="Google Shape;346;p41"/>
          <p:cNvCxnSpPr>
            <a:stCxn id="344" idx="6"/>
            <a:endCxn id="345" idx="2"/>
          </p:cNvCxnSpPr>
          <p:nvPr/>
        </p:nvCxnSpPr>
        <p:spPr>
          <a:xfrm>
            <a:off x="2612100" y="3797200"/>
            <a:ext cx="2498000" cy="15028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Le binding consiste à faire transiter des informations entre: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La classe d’un composant et son template: l’interpolation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Un composant est la propriété d’un autre composant: le property binding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L'événement d’un composant et son event handler: l’event binding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La combinaison des deux précédents: le two-way data binding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615ADDA-F0D6-3953-1175-D75C5B8635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55</a:t>
            </a:fld>
            <a:endParaRPr lang="fr-LU"/>
          </a:p>
        </p:txBody>
      </p:sp>
      <p:sp>
        <p:nvSpPr>
          <p:cNvPr id="354" name="Google Shape;354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355" name="Google Shape;355;p42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Binding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72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L’interpolation est matérialisée par le symbole {{ }}</a:t>
            </a:r>
            <a:endParaRPr/>
          </a:p>
          <a:p>
            <a:r>
              <a:rPr lang="en"/>
              <a:t>L’interpolation est remplacée par la valeur de la variable</a:t>
            </a:r>
            <a:endParaRPr/>
          </a:p>
          <a:p>
            <a:r>
              <a:rPr lang="en"/>
              <a:t>Si la valeur change, le template est mis à jour automatiquement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B8CCE4-975E-C883-2C2E-1C049CB128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56</a:t>
            </a:fld>
            <a:endParaRPr lang="fr-LU"/>
          </a:p>
        </p:txBody>
      </p:sp>
      <p:sp>
        <p:nvSpPr>
          <p:cNvPr id="361" name="Google Shape;361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362" name="Google Shape;362;p43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Interpolation</a:t>
            </a:r>
            <a:endParaRPr/>
          </a:p>
        </p:txBody>
      </p:sp>
      <p:sp>
        <p:nvSpPr>
          <p:cNvPr id="363" name="Google Shape;363;p43"/>
          <p:cNvSpPr txBox="1"/>
          <p:nvPr/>
        </p:nvSpPr>
        <p:spPr>
          <a:xfrm>
            <a:off x="7299000" y="4334833"/>
            <a:ext cx="4000000" cy="1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{{ title }}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43"/>
          <p:cNvSpPr txBox="1"/>
          <p:nvPr/>
        </p:nvSpPr>
        <p:spPr>
          <a:xfrm>
            <a:off x="1971867" y="3248633"/>
            <a:ext cx="4000000" cy="3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Component }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selector: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'app-root'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templateUrl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app.component.html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styleUrls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app.component.css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AppComponent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title =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TestAngularApp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Google Shape;365;p43"/>
          <p:cNvSpPr/>
          <p:nvPr/>
        </p:nvSpPr>
        <p:spPr>
          <a:xfrm>
            <a:off x="1870267" y="5766689"/>
            <a:ext cx="11800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366" name="Google Shape;366;p43"/>
          <p:cNvSpPr/>
          <p:nvPr/>
        </p:nvSpPr>
        <p:spPr>
          <a:xfrm>
            <a:off x="7404573" y="4607033"/>
            <a:ext cx="11800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367" name="Google Shape;367;p43"/>
          <p:cNvCxnSpPr>
            <a:stCxn id="365" idx="6"/>
            <a:endCxn id="366" idx="2"/>
          </p:cNvCxnSpPr>
          <p:nvPr/>
        </p:nvCxnSpPr>
        <p:spPr>
          <a:xfrm rot="10800000" flipH="1">
            <a:off x="3050267" y="4834089"/>
            <a:ext cx="4354400" cy="11596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4"/>
          <p:cNvSpPr txBox="1"/>
          <p:nvPr/>
        </p:nvSpPr>
        <p:spPr>
          <a:xfrm>
            <a:off x="5629100" y="3697133"/>
            <a:ext cx="5849600" cy="1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{{counter}}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(click)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"incrementCounter()"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Google Shape;384;p44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100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L’event binding est matérialisée par le symbole (event)=”function”</a:t>
            </a:r>
            <a:endParaRPr/>
          </a:p>
          <a:p>
            <a:r>
              <a:rPr lang="en"/>
              <a:t>Lors du déclenchement de l’évènement, la fonction est appelée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2F11284-58DA-A75A-D01C-2F3AC09E7F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57</a:t>
            </a:fld>
            <a:endParaRPr lang="fr-LU"/>
          </a:p>
        </p:txBody>
      </p:sp>
      <p:sp>
        <p:nvSpPr>
          <p:cNvPr id="375" name="Google Shape;375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376" name="Google Shape;376;p44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Event binding</a:t>
            </a:r>
            <a:endParaRPr/>
          </a:p>
        </p:txBody>
      </p:sp>
      <p:sp>
        <p:nvSpPr>
          <p:cNvPr id="377" name="Google Shape;377;p44"/>
          <p:cNvSpPr txBox="1"/>
          <p:nvPr/>
        </p:nvSpPr>
        <p:spPr>
          <a:xfrm>
            <a:off x="584933" y="2452233"/>
            <a:ext cx="43872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Component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selector: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'app-root'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templateUrl: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'./app.component.html'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styleUrls: [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'./app.component.css'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AppComponent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title =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'TestAngularApp'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counter = 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200">
              <a:solidFill>
                <a:srgbClr val="09885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incrementCounter()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.counter++;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Google Shape;378;p44"/>
          <p:cNvSpPr/>
          <p:nvPr/>
        </p:nvSpPr>
        <p:spPr>
          <a:xfrm>
            <a:off x="690300" y="4964723"/>
            <a:ext cx="11800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379" name="Google Shape;379;p44"/>
          <p:cNvSpPr/>
          <p:nvPr/>
        </p:nvSpPr>
        <p:spPr>
          <a:xfrm>
            <a:off x="690300" y="5531000"/>
            <a:ext cx="21032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380" name="Google Shape;380;p44"/>
          <p:cNvSpPr/>
          <p:nvPr/>
        </p:nvSpPr>
        <p:spPr>
          <a:xfrm>
            <a:off x="6472167" y="4281933"/>
            <a:ext cx="27200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381" name="Google Shape;381;p44"/>
          <p:cNvSpPr/>
          <p:nvPr/>
        </p:nvSpPr>
        <p:spPr>
          <a:xfrm>
            <a:off x="5576067" y="3960700"/>
            <a:ext cx="14936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382" name="Google Shape;382;p44"/>
          <p:cNvCxnSpPr>
            <a:stCxn id="378" idx="6"/>
            <a:endCxn id="381" idx="2"/>
          </p:cNvCxnSpPr>
          <p:nvPr/>
        </p:nvCxnSpPr>
        <p:spPr>
          <a:xfrm rot="10800000" flipH="1">
            <a:off x="1870300" y="4187723"/>
            <a:ext cx="3705600" cy="10040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44"/>
          <p:cNvCxnSpPr>
            <a:stCxn id="379" idx="6"/>
            <a:endCxn id="380" idx="2"/>
          </p:cNvCxnSpPr>
          <p:nvPr/>
        </p:nvCxnSpPr>
        <p:spPr>
          <a:xfrm rot="10800000" flipH="1">
            <a:off x="2793500" y="4508800"/>
            <a:ext cx="3678800" cy="12492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100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Il est possible de créer un événement personnalisé à l’aide du décorateur @Output et de l’objet EventEmitter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11CF956-3178-7581-1C58-6DFFBABE88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58</a:t>
            </a:fld>
            <a:endParaRPr lang="fr-LU"/>
          </a:p>
        </p:txBody>
      </p:sp>
      <p:sp>
        <p:nvSpPr>
          <p:cNvPr id="390" name="Google Shape;390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	</a:t>
            </a:r>
            <a:endParaRPr/>
          </a:p>
        </p:txBody>
      </p:sp>
      <p:sp>
        <p:nvSpPr>
          <p:cNvPr id="391" name="Google Shape;391;p45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Event binding: events personnalisés</a:t>
            </a:r>
            <a:endParaRPr/>
          </a:p>
        </p:txBody>
      </p:sp>
      <p:sp>
        <p:nvSpPr>
          <p:cNvPr id="392" name="Google Shape;392;p45"/>
          <p:cNvSpPr txBox="1"/>
          <p:nvPr/>
        </p:nvSpPr>
        <p:spPr>
          <a:xfrm>
            <a:off x="6469933" y="2869833"/>
            <a:ext cx="45688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(click)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"onClick()"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Click me!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45"/>
          <p:cNvSpPr txBox="1"/>
          <p:nvPr/>
        </p:nvSpPr>
        <p:spPr>
          <a:xfrm>
            <a:off x="720400" y="2329700"/>
            <a:ext cx="53048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Component, EventEmitter, Output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selector: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'app-button'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templateUrl: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'./button.component.html'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ButtonComponent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@Output(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"clicked"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clicked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EventEmitter();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onClick()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.clicked.emit();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45"/>
          <p:cNvSpPr txBox="1"/>
          <p:nvPr/>
        </p:nvSpPr>
        <p:spPr>
          <a:xfrm>
            <a:off x="6152000" y="5026967"/>
            <a:ext cx="59100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&lt;app-button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(clicked)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"incrementCounter()"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&gt;&lt;/app-button&gt;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45"/>
          <p:cNvSpPr/>
          <p:nvPr/>
        </p:nvSpPr>
        <p:spPr>
          <a:xfrm>
            <a:off x="7200900" y="2843433"/>
            <a:ext cx="1991200" cy="524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396" name="Google Shape;396;p45"/>
          <p:cNvSpPr/>
          <p:nvPr/>
        </p:nvSpPr>
        <p:spPr>
          <a:xfrm>
            <a:off x="808333" y="5116967"/>
            <a:ext cx="1180000" cy="454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397" name="Google Shape;397;p45"/>
          <p:cNvSpPr txBox="1"/>
          <p:nvPr/>
        </p:nvSpPr>
        <p:spPr>
          <a:xfrm>
            <a:off x="762400" y="6335833"/>
            <a:ext cx="3060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 err="1"/>
              <a:t>button.component.ts</a:t>
            </a:r>
            <a:endParaRPr sz="2400" dirty="0"/>
          </a:p>
        </p:txBody>
      </p:sp>
      <p:sp>
        <p:nvSpPr>
          <p:cNvPr id="398" name="Google Shape;398;p45"/>
          <p:cNvSpPr txBox="1"/>
          <p:nvPr/>
        </p:nvSpPr>
        <p:spPr>
          <a:xfrm>
            <a:off x="7087400" y="3517800"/>
            <a:ext cx="3060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button.component.html</a:t>
            </a:r>
            <a:endParaRPr sz="2400"/>
          </a:p>
        </p:txBody>
      </p:sp>
      <p:sp>
        <p:nvSpPr>
          <p:cNvPr id="399" name="Google Shape;399;p45"/>
          <p:cNvSpPr txBox="1"/>
          <p:nvPr/>
        </p:nvSpPr>
        <p:spPr>
          <a:xfrm>
            <a:off x="7087400" y="5570967"/>
            <a:ext cx="3060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Other component</a:t>
            </a:r>
            <a:endParaRPr sz="2400"/>
          </a:p>
        </p:txBody>
      </p:sp>
      <p:cxnSp>
        <p:nvCxnSpPr>
          <p:cNvPr id="400" name="Google Shape;400;p45"/>
          <p:cNvCxnSpPr>
            <a:stCxn id="395" idx="2"/>
            <a:endCxn id="396" idx="6"/>
          </p:cNvCxnSpPr>
          <p:nvPr/>
        </p:nvCxnSpPr>
        <p:spPr>
          <a:xfrm flipH="1">
            <a:off x="1988500" y="3105833"/>
            <a:ext cx="5212400" cy="22380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01" name="Google Shape;401;p45"/>
          <p:cNvSpPr/>
          <p:nvPr/>
        </p:nvSpPr>
        <p:spPr>
          <a:xfrm>
            <a:off x="951033" y="5400833"/>
            <a:ext cx="2048800" cy="454000"/>
          </a:xfrm>
          <a:prstGeom prst="ellipse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402" name="Google Shape;402;p45"/>
          <p:cNvSpPr/>
          <p:nvPr/>
        </p:nvSpPr>
        <p:spPr>
          <a:xfrm>
            <a:off x="2525833" y="4572967"/>
            <a:ext cx="933600" cy="454000"/>
          </a:xfrm>
          <a:prstGeom prst="ellipse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403" name="Google Shape;403;p45"/>
          <p:cNvCxnSpPr>
            <a:stCxn id="401" idx="7"/>
            <a:endCxn id="402" idx="4"/>
          </p:cNvCxnSpPr>
          <p:nvPr/>
        </p:nvCxnSpPr>
        <p:spPr>
          <a:xfrm rot="-5400000">
            <a:off x="2625993" y="5100720"/>
            <a:ext cx="440400" cy="292800"/>
          </a:xfrm>
          <a:prstGeom prst="curvedConnector3">
            <a:avLst>
              <a:gd name="adj1" fmla="val 57543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04" name="Google Shape;404;p45"/>
          <p:cNvSpPr/>
          <p:nvPr/>
        </p:nvSpPr>
        <p:spPr>
          <a:xfrm>
            <a:off x="1659967" y="4572967"/>
            <a:ext cx="933600" cy="454000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405" name="Google Shape;405;p45"/>
          <p:cNvSpPr/>
          <p:nvPr/>
        </p:nvSpPr>
        <p:spPr>
          <a:xfrm>
            <a:off x="7309233" y="5036967"/>
            <a:ext cx="933600" cy="454000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406" name="Google Shape;406;p45"/>
          <p:cNvCxnSpPr>
            <a:stCxn id="404" idx="4"/>
            <a:endCxn id="405" idx="2"/>
          </p:cNvCxnSpPr>
          <p:nvPr/>
        </p:nvCxnSpPr>
        <p:spPr>
          <a:xfrm rot="-5400000" flipH="1">
            <a:off x="4599367" y="2554367"/>
            <a:ext cx="237200" cy="5182400"/>
          </a:xfrm>
          <a:prstGeom prst="curved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4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1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10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28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Le property binding est effectué à l’aide de la notation [property]=”variable”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7F1655-F31D-4722-0F06-22E162E5C9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59</a:t>
            </a:fld>
            <a:endParaRPr lang="fr-LU"/>
          </a:p>
        </p:txBody>
      </p:sp>
      <p:sp>
        <p:nvSpPr>
          <p:cNvPr id="414" name="Google Shape;414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415" name="Google Shape;415;p46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Property binding</a:t>
            </a:r>
            <a:endParaRPr/>
          </a:p>
        </p:txBody>
      </p:sp>
      <p:sp>
        <p:nvSpPr>
          <p:cNvPr id="421" name="Google Shape;421;p46"/>
          <p:cNvSpPr txBox="1">
            <a:spLocks noGrp="1"/>
          </p:cNvSpPr>
          <p:nvPr>
            <p:ph type="body" idx="4294967295"/>
          </p:nvPr>
        </p:nvSpPr>
        <p:spPr>
          <a:xfrm>
            <a:off x="0" y="5499100"/>
            <a:ext cx="11360150" cy="12874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 tout changement de la variable counter, la nouvelle valeur sera transmise au composant app-title</a:t>
            </a:r>
            <a:endParaRPr/>
          </a:p>
        </p:txBody>
      </p:sp>
      <p:sp>
        <p:nvSpPr>
          <p:cNvPr id="416" name="Google Shape;416;p46"/>
          <p:cNvSpPr txBox="1"/>
          <p:nvPr/>
        </p:nvSpPr>
        <p:spPr>
          <a:xfrm>
            <a:off x="626033" y="2522800"/>
            <a:ext cx="6645200" cy="31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Component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selector: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'app-root'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templateUrl: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'./app.component.html'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styleUrls: [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'./app.component.css'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AppComponent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counter = 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Google Shape;417;p46"/>
          <p:cNvSpPr txBox="1"/>
          <p:nvPr/>
        </p:nvSpPr>
        <p:spPr>
          <a:xfrm>
            <a:off x="5647600" y="3350567"/>
            <a:ext cx="6544400" cy="12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&lt;app-title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[label]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"counter"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&gt;&lt;/app-title&gt;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Google Shape;418;p46"/>
          <p:cNvSpPr/>
          <p:nvPr/>
        </p:nvSpPr>
        <p:spPr>
          <a:xfrm>
            <a:off x="6618200" y="3585017"/>
            <a:ext cx="1991200" cy="524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419" name="Google Shape;419;p46"/>
          <p:cNvSpPr/>
          <p:nvPr/>
        </p:nvSpPr>
        <p:spPr>
          <a:xfrm>
            <a:off x="415600" y="4716300"/>
            <a:ext cx="1991200" cy="524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420" name="Google Shape;420;p46"/>
          <p:cNvCxnSpPr>
            <a:stCxn id="419" idx="6"/>
            <a:endCxn id="418" idx="2"/>
          </p:cNvCxnSpPr>
          <p:nvPr/>
        </p:nvCxnSpPr>
        <p:spPr>
          <a:xfrm rot="10800000" flipH="1">
            <a:off x="2406800" y="3847500"/>
            <a:ext cx="4211600" cy="11312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6C37A-7CC0-C1A7-0C1F-467CFEB8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5400" dirty="0"/>
              <a:t>Java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524E5D-ED48-54BF-F341-4A599F91D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fontScale="92500" lnSpcReduction="20000"/>
          </a:bodyPr>
          <a:lstStyle/>
          <a:p>
            <a:r>
              <a:rPr lang="fr-FR" sz="1700" dirty="0"/>
              <a:t>Première version mise en ligne en 1995</a:t>
            </a:r>
          </a:p>
          <a:p>
            <a:r>
              <a:rPr lang="fr-FR" sz="1700" dirty="0"/>
              <a:t>Dernière version en date : Java 18 disponible depuis Mars 2022</a:t>
            </a:r>
          </a:p>
          <a:p>
            <a:r>
              <a:rPr lang="fr-FR" sz="1700" dirty="0"/>
              <a:t>Mémoire gérée par un Garbage Collector</a:t>
            </a:r>
          </a:p>
          <a:p>
            <a:r>
              <a:rPr lang="fr-FR" sz="1700" dirty="0"/>
              <a:t>Ecosystème très avancé (IDE, débuggeurs, etc…)</a:t>
            </a:r>
          </a:p>
          <a:p>
            <a:r>
              <a:rPr lang="fr-FR" sz="1700" dirty="0"/>
              <a:t>Typage :</a:t>
            </a:r>
          </a:p>
          <a:p>
            <a:pPr lvl="1"/>
            <a:r>
              <a:rPr lang="fr-FR" sz="1700" dirty="0"/>
              <a:t>Fort : pas de conversion implicite de type</a:t>
            </a:r>
          </a:p>
          <a:p>
            <a:pPr lvl="1"/>
            <a:r>
              <a:rPr lang="fr-FR" sz="1700" dirty="0"/>
              <a:t>Sûr : pas d’accès a des valeurs non-autorisées</a:t>
            </a:r>
          </a:p>
          <a:p>
            <a:pPr lvl="1"/>
            <a:r>
              <a:rPr lang="fr-FR" sz="1700" dirty="0"/>
              <a:t>Statique : une variable possède un et un seul type tout au long de son existence</a:t>
            </a:r>
          </a:p>
          <a:p>
            <a:pPr lvl="1"/>
            <a:r>
              <a:rPr lang="fr-FR" sz="1700" dirty="0"/>
              <a:t>Nominatif : les comparaisons entre types sont explicites (deux sous-types identiques mais non déclarés comme tel sont considérés comme différents par défaut)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AEAD9D-BC80-AF0C-4BD9-D2943F20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FE273C-30FD-25E1-2EBC-491BEA0D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6</a:t>
            </a:fld>
            <a:endParaRPr lang="fr-FR"/>
          </a:p>
        </p:txBody>
      </p:sp>
      <p:pic>
        <p:nvPicPr>
          <p:cNvPr id="1028" name="Picture 4" descr="Logo Java - Logos PNG">
            <a:extLst>
              <a:ext uri="{FF2B5EF4-FFF2-40B4-BE49-F238E27FC236}">
                <a16:creationId xmlns:a16="http://schemas.microsoft.com/office/drawing/2014/main" id="{013A77F4-13BE-B4C3-C9CB-129D7367B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6" r="17398" b="11"/>
          <a:stretch/>
        </p:blipFill>
        <p:spPr bwMode="auto">
          <a:xfrm>
            <a:off x="6943405" y="640080"/>
            <a:ext cx="3770253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7598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04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La création d’une propriété personnalisée s’effectue à l’aide du décorateur @Input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48EB1A-9AA9-E00F-D15C-5F69145DD1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60</a:t>
            </a:fld>
            <a:endParaRPr lang="fr-LU"/>
          </a:p>
        </p:txBody>
      </p:sp>
      <p:sp>
        <p:nvSpPr>
          <p:cNvPr id="428" name="Google Shape;428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429" name="Google Shape;429;p47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Property binding: propriétés personnalisées</a:t>
            </a:r>
            <a:endParaRPr/>
          </a:p>
        </p:txBody>
      </p:sp>
      <p:sp>
        <p:nvSpPr>
          <p:cNvPr id="430" name="Google Shape;430;p47"/>
          <p:cNvSpPr txBox="1"/>
          <p:nvPr/>
        </p:nvSpPr>
        <p:spPr>
          <a:xfrm>
            <a:off x="551333" y="3305000"/>
            <a:ext cx="5782400" cy="2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Component, Input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selector: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'app-title'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templateUrl: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'./title.component.html'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TitleComponent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@Input(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"label"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title: string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47"/>
          <p:cNvSpPr txBox="1"/>
          <p:nvPr/>
        </p:nvSpPr>
        <p:spPr>
          <a:xfrm>
            <a:off x="6925233" y="4414400"/>
            <a:ext cx="4000000" cy="5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{{ title }}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p47"/>
          <p:cNvSpPr/>
          <p:nvPr/>
        </p:nvSpPr>
        <p:spPr>
          <a:xfrm>
            <a:off x="6988000" y="4358217"/>
            <a:ext cx="1991200" cy="524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433" name="Google Shape;433;p47"/>
          <p:cNvSpPr/>
          <p:nvPr/>
        </p:nvSpPr>
        <p:spPr>
          <a:xfrm>
            <a:off x="551333" y="5220567"/>
            <a:ext cx="3124400" cy="524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cxnSp>
        <p:nvCxnSpPr>
          <p:cNvPr id="434" name="Google Shape;434;p47"/>
          <p:cNvCxnSpPr>
            <a:stCxn id="433" idx="6"/>
            <a:endCxn id="432" idx="2"/>
          </p:cNvCxnSpPr>
          <p:nvPr/>
        </p:nvCxnSpPr>
        <p:spPr>
          <a:xfrm rot="10800000" flipH="1">
            <a:off x="3675733" y="4620567"/>
            <a:ext cx="3312400" cy="8624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49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Le two-way data binding </a:t>
            </a:r>
            <a:r>
              <a:rPr lang="en" dirty="0" err="1"/>
              <a:t>s’effectue</a:t>
            </a:r>
            <a:r>
              <a:rPr lang="en" dirty="0"/>
              <a:t> par la notation: [(property)]=”value”</a:t>
            </a:r>
            <a:endParaRPr dirty="0"/>
          </a:p>
          <a:p>
            <a:r>
              <a:rPr lang="en" dirty="0"/>
              <a:t>Elle </a:t>
            </a:r>
            <a:r>
              <a:rPr lang="en" dirty="0" err="1"/>
              <a:t>est</a:t>
            </a:r>
            <a:r>
              <a:rPr lang="en" dirty="0"/>
              <a:t> </a:t>
            </a:r>
            <a:r>
              <a:rPr lang="en" dirty="0" err="1"/>
              <a:t>surnommée</a:t>
            </a:r>
            <a:r>
              <a:rPr lang="en" dirty="0"/>
              <a:t> “banana in a box”</a:t>
            </a:r>
            <a:endParaRPr dirty="0"/>
          </a:p>
          <a:p>
            <a:r>
              <a:rPr lang="en" dirty="0"/>
              <a:t>Il </a:t>
            </a:r>
            <a:r>
              <a:rPr lang="en" dirty="0" err="1"/>
              <a:t>est</a:t>
            </a:r>
            <a:r>
              <a:rPr lang="en" dirty="0"/>
              <a:t> la </a:t>
            </a:r>
            <a:r>
              <a:rPr lang="en" dirty="0" err="1"/>
              <a:t>combinaison</a:t>
            </a:r>
            <a:r>
              <a:rPr lang="en" dirty="0"/>
              <a:t> d’un property binding et d’un event binding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Le nom de </a:t>
            </a:r>
            <a:r>
              <a:rPr lang="en" dirty="0" err="1"/>
              <a:t>l’event</a:t>
            </a:r>
            <a:r>
              <a:rPr lang="en" dirty="0"/>
              <a:t> </a:t>
            </a:r>
            <a:r>
              <a:rPr lang="en" dirty="0" err="1"/>
              <a:t>est</a:t>
            </a:r>
            <a:r>
              <a:rPr lang="en" dirty="0"/>
              <a:t> le </a:t>
            </a:r>
            <a:r>
              <a:rPr lang="en" dirty="0" err="1"/>
              <a:t>même</a:t>
            </a:r>
            <a:r>
              <a:rPr lang="en" dirty="0"/>
              <a:t> que le nom de la property </a:t>
            </a:r>
            <a:r>
              <a:rPr lang="en" dirty="0" err="1"/>
              <a:t>suffixée</a:t>
            </a:r>
            <a:r>
              <a:rPr lang="en" dirty="0"/>
              <a:t> de Change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Equivalent de:</a:t>
            </a:r>
            <a:endParaRPr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649755B-023E-B752-7BD2-24AF79FE83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61</a:t>
            </a:fld>
            <a:endParaRPr lang="fr-LU"/>
          </a:p>
        </p:txBody>
      </p:sp>
      <p:sp>
        <p:nvSpPr>
          <p:cNvPr id="441" name="Google Shape;441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Concepts</a:t>
            </a:r>
            <a:endParaRPr dirty="0"/>
          </a:p>
        </p:txBody>
      </p:sp>
      <p:sp>
        <p:nvSpPr>
          <p:cNvPr id="442" name="Google Shape;442;p4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Two-way data binding</a:t>
            </a:r>
            <a:endParaRPr/>
          </a:p>
        </p:txBody>
      </p:sp>
      <p:sp>
        <p:nvSpPr>
          <p:cNvPr id="444" name="Google Shape;444;p48"/>
          <p:cNvSpPr txBox="1">
            <a:spLocks noGrp="1"/>
          </p:cNvSpPr>
          <p:nvPr>
            <p:ph type="body" idx="4294967295"/>
          </p:nvPr>
        </p:nvSpPr>
        <p:spPr>
          <a:xfrm>
            <a:off x="0" y="4873625"/>
            <a:ext cx="11360150" cy="5969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2"/>
              </a:buClr>
            </a:pPr>
            <a:r>
              <a:rPr lang="en" dirty="0"/>
              <a:t>Un </a:t>
            </a:r>
            <a:r>
              <a:rPr lang="en" dirty="0" err="1"/>
              <a:t>exemple</a:t>
            </a:r>
            <a:endParaRPr dirty="0"/>
          </a:p>
        </p:txBody>
      </p:sp>
      <p:sp>
        <p:nvSpPr>
          <p:cNvPr id="443" name="Google Shape;443;p48"/>
          <p:cNvSpPr txBox="1"/>
          <p:nvPr/>
        </p:nvSpPr>
        <p:spPr>
          <a:xfrm>
            <a:off x="3839200" y="4108767"/>
            <a:ext cx="79372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&lt;component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[value]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"property"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valueChange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"property = $event"</a:t>
            </a: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Google Shape;445;p48"/>
          <p:cNvSpPr txBox="1"/>
          <p:nvPr/>
        </p:nvSpPr>
        <p:spPr>
          <a:xfrm>
            <a:off x="6277500" y="4891367"/>
            <a:ext cx="5910000" cy="19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CounterComponent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@Input(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val: number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@Output(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"valueChange"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changed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EventEmitter();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6" name="Google Shape;446;p48"/>
          <p:cNvSpPr txBox="1"/>
          <p:nvPr/>
        </p:nvSpPr>
        <p:spPr>
          <a:xfrm>
            <a:off x="415600" y="5425900"/>
            <a:ext cx="51132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&lt;app-counter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[(value)]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"counterVal"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&gt;&lt;/app-counter&gt;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 val : {{ counterVal }}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47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Il est également possible d’appliquer le décorateur @Input sur des getter/setter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Cela permet de détecter les changements externe de valeur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B6E23D-324C-2D01-B065-A3FDBF75DC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62</a:t>
            </a:fld>
            <a:endParaRPr lang="fr-LU"/>
          </a:p>
        </p:txBody>
      </p:sp>
      <p:sp>
        <p:nvSpPr>
          <p:cNvPr id="453" name="Google Shape;453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454" name="Google Shape;454;p49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Property bindings: getter/setters</a:t>
            </a:r>
            <a:endParaRPr/>
          </a:p>
        </p:txBody>
      </p:sp>
      <p:sp>
        <p:nvSpPr>
          <p:cNvPr id="455" name="Google Shape;455;p49"/>
          <p:cNvSpPr txBox="1"/>
          <p:nvPr/>
        </p:nvSpPr>
        <p:spPr>
          <a:xfrm>
            <a:off x="1311100" y="2955000"/>
            <a:ext cx="8986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val: number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@Output(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"valueChange"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changed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EventEmitter();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@Input(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value(v: number)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.val = v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.changed.emit(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value()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.val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29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2"/>
              </a:buClr>
            </a:pPr>
            <a:r>
              <a:rPr lang="en"/>
              <a:t>Créer un composant contenant un champ texte et deux bouton + / -</a:t>
            </a:r>
            <a:endParaRPr/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"/>
              <a:t>Les boutons + / - permettent d’incrémenter ou décrémenter le champ texte</a:t>
            </a:r>
            <a:endParaRPr/>
          </a:p>
          <a:p>
            <a:pPr>
              <a:lnSpc>
                <a:spcPct val="115000"/>
              </a:lnSpc>
            </a:pPr>
            <a:r>
              <a:rPr lang="en"/>
              <a:t>Utiliser ce composant dans l’application</a:t>
            </a:r>
            <a:endParaRPr/>
          </a:p>
          <a:p>
            <a:pPr>
              <a:lnSpc>
                <a:spcPct val="115000"/>
              </a:lnSpc>
            </a:pPr>
            <a:r>
              <a:rPr lang="en"/>
              <a:t>Afficher la valeur du compteur en dehors de l’application </a:t>
            </a:r>
            <a:endParaRPr/>
          </a:p>
          <a:p>
            <a:pPr>
              <a:lnSpc>
                <a:spcPct val="115000"/>
              </a:lnSpc>
            </a:pPr>
            <a:r>
              <a:rPr lang="en"/>
              <a:t>Créer un bouton reset </a:t>
            </a:r>
            <a:r>
              <a:rPr lang="en" i="1"/>
              <a:t>à l’extérieur</a:t>
            </a:r>
            <a:r>
              <a:rPr lang="en"/>
              <a:t> du composant, permettant de remettre la valeur à 0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5D8BBE2-34A7-0F34-9E04-5EAAAE5981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63</a:t>
            </a:fld>
            <a:endParaRPr lang="fr-LU"/>
          </a:p>
        </p:txBody>
      </p:sp>
      <p:sp>
        <p:nvSpPr>
          <p:cNvPr id="461" name="Google Shape;46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462" name="Google Shape;462;p5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 vous !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15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Les directives permettent de modifier le DOM généré</a:t>
            </a:r>
            <a:endParaRPr/>
          </a:p>
          <a:p>
            <a:r>
              <a:rPr lang="en"/>
              <a:t>Les composants sont des directives particulières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CF7622-2B72-9281-BDBE-5A4FED053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64</a:t>
            </a:fld>
            <a:endParaRPr lang="fr-LU"/>
          </a:p>
        </p:txBody>
      </p:sp>
      <p:sp>
        <p:nvSpPr>
          <p:cNvPr id="470" name="Google Shape;470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	</a:t>
            </a:r>
            <a:endParaRPr/>
          </a:p>
        </p:txBody>
      </p:sp>
      <p:sp>
        <p:nvSpPr>
          <p:cNvPr id="471" name="Google Shape;471;p51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Directives</a:t>
            </a:r>
            <a:endParaRPr/>
          </a:p>
        </p:txBody>
      </p:sp>
      <p:sp>
        <p:nvSpPr>
          <p:cNvPr id="474" name="Google Shape;474;p51"/>
          <p:cNvSpPr txBox="1">
            <a:spLocks noGrp="1"/>
          </p:cNvSpPr>
          <p:nvPr>
            <p:ph type="body" idx="4294967295"/>
          </p:nvPr>
        </p:nvSpPr>
        <p:spPr>
          <a:xfrm>
            <a:off x="0" y="5969000"/>
            <a:ext cx="2876550" cy="7635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/>
              <a:t>Pour l’utiliser:</a:t>
            </a:r>
            <a:endParaRPr/>
          </a:p>
        </p:txBody>
      </p:sp>
      <p:sp>
        <p:nvSpPr>
          <p:cNvPr id="472" name="Google Shape;472;p51"/>
          <p:cNvSpPr txBox="1"/>
          <p:nvPr/>
        </p:nvSpPr>
        <p:spPr>
          <a:xfrm>
            <a:off x="1887600" y="2588434"/>
            <a:ext cx="8784400" cy="2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Directive,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ElementRef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Renderer2 }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endParaRPr sz="120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@Directive({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selector: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"[bold]"</a:t>
            </a:r>
            <a:endParaRPr sz="120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BoldDirective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ElementRef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renderer: Renderer2)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renderer.setStyle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el.nativeElement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'font-weight'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'700'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51"/>
          <p:cNvSpPr txBox="1"/>
          <p:nvPr/>
        </p:nvSpPr>
        <p:spPr>
          <a:xfrm>
            <a:off x="5060167" y="6089000"/>
            <a:ext cx="4807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bold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 val : {{ counterVal }}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8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Il existe certaines directives prédéfinies très utilisées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ngIf permet d’afficher une partie du template si une condition est vraie, ou le masquer dans le cas contraire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ngFor permet d'itérer sur une collection pour répéter un élément de template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Elle sont disponibles dans le module CommonModule de ‘@angular/common’ (à importer)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2D0BC3-AC72-A53A-6544-9A240E327A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65</a:t>
            </a:fld>
            <a:endParaRPr lang="fr-LU"/>
          </a:p>
        </p:txBody>
      </p:sp>
      <p:sp>
        <p:nvSpPr>
          <p:cNvPr id="481" name="Google Shape;481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482" name="Google Shape;482;p52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Directives</a:t>
            </a:r>
            <a:endParaRPr/>
          </a:p>
        </p:txBody>
      </p:sp>
      <p:sp>
        <p:nvSpPr>
          <p:cNvPr id="483" name="Google Shape;483;p52"/>
          <p:cNvSpPr txBox="1"/>
          <p:nvPr/>
        </p:nvSpPr>
        <p:spPr>
          <a:xfrm>
            <a:off x="2727400" y="4100200"/>
            <a:ext cx="6464800" cy="13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*ngFor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"let i of arr"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&lt;span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*ngIf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"i%2 === 0"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 is the even item {{ i }}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&lt;span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*ngIf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"i%2 !== 0"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 is the odd item {{ i }}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Inscrivez la phrase “Voici l’élément i” pour i allant de 1 à la valeur du compteur</a:t>
            </a:r>
            <a:endParaRPr/>
          </a:p>
          <a:p>
            <a:r>
              <a:rPr lang="en"/>
              <a:t>Ecrivez en rouge lorsque i est pair</a:t>
            </a:r>
            <a:endParaRPr/>
          </a:p>
          <a:p>
            <a:r>
              <a:rPr lang="en"/>
              <a:t>Écrivez en bleu lorsque i est impair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54229C4-3514-444C-84A2-4385AD44C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66</a:t>
            </a:fld>
            <a:endParaRPr lang="fr-LU"/>
          </a:p>
        </p:txBody>
      </p:sp>
      <p:sp>
        <p:nvSpPr>
          <p:cNvPr id="490" name="Google Shape;490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491" name="Google Shape;491;p53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 vous!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Les services dans Angular couvrent des usages multiples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Récupérer, envoyer des données à un service Web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Concentrer une logique fonctionnelle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Maintenir un état global à l’application ou au module</a:t>
            </a:r>
            <a:endParaRPr/>
          </a:p>
          <a:p>
            <a:r>
              <a:rPr lang="en"/>
              <a:t>Les services peuvent être utilisés dans les composants à l’aide de l’injection de dépendance</a:t>
            </a:r>
            <a:endParaRPr/>
          </a:p>
          <a:p>
            <a:r>
              <a:rPr lang="en"/>
              <a:t>Il se déclare au niveau du module, dans la partie providers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D681131-9591-FBAE-1B0C-9D4E32469E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67</a:t>
            </a:fld>
            <a:endParaRPr lang="fr-LU"/>
          </a:p>
        </p:txBody>
      </p:sp>
      <p:sp>
        <p:nvSpPr>
          <p:cNvPr id="498" name="Google Shape;498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499" name="Google Shape;499;p54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Services et injection de dépendance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Les services doivent être annotés à l’aide d’Injectable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AD55B9-7C9D-FEAD-8C1A-C94505E5A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68</a:t>
            </a:fld>
            <a:endParaRPr lang="fr-LU"/>
          </a:p>
        </p:txBody>
      </p:sp>
      <p:sp>
        <p:nvSpPr>
          <p:cNvPr id="505" name="Google Shape;505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506" name="Google Shape;506;p55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Services</a:t>
            </a:r>
            <a:endParaRPr/>
          </a:p>
        </p:txBody>
      </p:sp>
      <p:sp>
        <p:nvSpPr>
          <p:cNvPr id="507" name="Google Shape;507;p55"/>
          <p:cNvSpPr txBox="1"/>
          <p:nvPr/>
        </p:nvSpPr>
        <p:spPr>
          <a:xfrm>
            <a:off x="1129567" y="3166767"/>
            <a:ext cx="2874400" cy="2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Injectable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username: string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firstName: string,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lastName: string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8" name="Google Shape;508;p55"/>
          <p:cNvSpPr txBox="1"/>
          <p:nvPr/>
        </p:nvSpPr>
        <p:spPr>
          <a:xfrm>
            <a:off x="6061267" y="2111767"/>
            <a:ext cx="55468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@Injectable()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DataService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getData(): User[]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username: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'john.doe'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firstName: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lastName: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'Doe'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},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username: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'jane.doe'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firstName: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lastName: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'Doe'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6"/>
          <p:cNvSpPr txBox="1">
            <a:spLocks noGrp="1"/>
          </p:cNvSpPr>
          <p:nvPr>
            <p:ph type="body" idx="1"/>
          </p:nvPr>
        </p:nvSpPr>
        <p:spPr>
          <a:xfrm>
            <a:off x="5880900" y="5258100"/>
            <a:ext cx="6079200" cy="8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Le service est injecté en le plaçant comme argument d’un constructeur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0319838-4B92-1436-6C0F-A4A782CFD3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69</a:t>
            </a:fld>
            <a:endParaRPr lang="fr-LU"/>
          </a:p>
        </p:txBody>
      </p:sp>
      <p:sp>
        <p:nvSpPr>
          <p:cNvPr id="515" name="Google Shape;515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516" name="Google Shape;516;p56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Services: utilisation dans les composants</a:t>
            </a:r>
            <a:endParaRPr/>
          </a:p>
        </p:txBody>
      </p:sp>
      <p:sp>
        <p:nvSpPr>
          <p:cNvPr id="517" name="Google Shape;517;p56"/>
          <p:cNvSpPr txBox="1"/>
          <p:nvPr/>
        </p:nvSpPr>
        <p:spPr>
          <a:xfrm>
            <a:off x="262233" y="1775000"/>
            <a:ext cx="4730000" cy="4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200" b="1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DataService</a:t>
            </a:r>
            <a:r>
              <a:rPr lang="en" sz="12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en" sz="1200" b="1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data.service</a:t>
            </a:r>
            <a:r>
              <a:rPr lang="en" sz="12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200" b="1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NgModule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declarations: [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imports: [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BrowserModule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providers: [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DataService</a:t>
            </a:r>
            <a:endParaRPr sz="12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bootstrap: [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AppComponent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AppModule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8" name="Google Shape;518;p56"/>
          <p:cNvSpPr txBox="1"/>
          <p:nvPr/>
        </p:nvSpPr>
        <p:spPr>
          <a:xfrm>
            <a:off x="6696633" y="3509600"/>
            <a:ext cx="5123200" cy="10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dataService: DataService)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.users = dataService.getData()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Google Shape;519;p56"/>
          <p:cNvSpPr txBox="1"/>
          <p:nvPr/>
        </p:nvSpPr>
        <p:spPr>
          <a:xfrm>
            <a:off x="978267" y="1549933"/>
            <a:ext cx="1250400" cy="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Module</a:t>
            </a:r>
            <a:endParaRPr sz="2400"/>
          </a:p>
        </p:txBody>
      </p:sp>
      <p:sp>
        <p:nvSpPr>
          <p:cNvPr id="520" name="Google Shape;520;p56"/>
          <p:cNvSpPr txBox="1"/>
          <p:nvPr/>
        </p:nvSpPr>
        <p:spPr>
          <a:xfrm>
            <a:off x="8007700" y="1549933"/>
            <a:ext cx="1658400" cy="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Composant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4E0A4-E519-5FCD-3F16-98A6A5CA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Popularité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E4CD128-1B97-B0F2-FCC9-37F07316C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639193"/>
            <a:ext cx="5707361" cy="5550408"/>
          </a:xfrm>
          <a:prstGeom prst="rect">
            <a:avLst/>
          </a:prstGeom>
        </p:spPr>
      </p:pic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C93EAB0-37FF-6F0F-B35F-A6756897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68225E27-DB32-7FDA-F164-BDEF5277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7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C09A4D8-6D1D-89CD-E2DE-5283595948F1}"/>
              </a:ext>
            </a:extLst>
          </p:cNvPr>
          <p:cNvSpPr txBox="1"/>
          <p:nvPr/>
        </p:nvSpPr>
        <p:spPr>
          <a:xfrm>
            <a:off x="3433393" y="6103666"/>
            <a:ext cx="858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 : https://</a:t>
            </a:r>
            <a:r>
              <a:rPr lang="fr-FR" dirty="0" err="1"/>
              <a:t>survey.stackoverflow.co</a:t>
            </a:r>
            <a:r>
              <a:rPr lang="fr-FR" dirty="0"/>
              <a:t>/2022/#</a:t>
            </a:r>
            <a:r>
              <a:rPr lang="fr-FR" dirty="0" err="1"/>
              <a:t>most</a:t>
            </a:r>
            <a:r>
              <a:rPr lang="fr-FR" dirty="0"/>
              <a:t>-</a:t>
            </a:r>
            <a:r>
              <a:rPr lang="fr-FR" dirty="0" err="1"/>
              <a:t>popular</a:t>
            </a:r>
            <a:r>
              <a:rPr lang="fr-FR" dirty="0"/>
              <a:t>-technologies-</a:t>
            </a:r>
            <a:r>
              <a:rPr lang="fr-FR" dirty="0" err="1"/>
              <a:t>language</a:t>
            </a:r>
            <a:r>
              <a:rPr lang="fr-FR" dirty="0"/>
              <a:t>-prof</a:t>
            </a:r>
          </a:p>
        </p:txBody>
      </p:sp>
    </p:spTree>
    <p:extLst>
      <p:ext uri="{BB962C8B-B14F-4D97-AF65-F5344CB8AC3E}">
        <p14:creationId xmlns:p14="http://schemas.microsoft.com/office/powerpoint/2010/main" val="32433165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29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2"/>
              </a:buClr>
            </a:pPr>
            <a:r>
              <a:rPr lang="en"/>
              <a:t>Créer un service permettant de retourner une liste d’utilisateurs</a:t>
            </a:r>
            <a:endParaRPr/>
          </a:p>
          <a:p>
            <a:pPr>
              <a:lnSpc>
                <a:spcPct val="115000"/>
              </a:lnSpc>
            </a:pPr>
            <a:r>
              <a:rPr lang="en"/>
              <a:t>Injecter ce service dans un composant UserTable</a:t>
            </a:r>
            <a:endParaRPr/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"/>
              <a:t>Créer une table HTML contenant les informations retournées</a:t>
            </a:r>
            <a:endParaRPr/>
          </a:p>
          <a:p>
            <a:pPr>
              <a:lnSpc>
                <a:spcPct val="115000"/>
              </a:lnSpc>
            </a:pPr>
            <a:r>
              <a:rPr lang="en"/>
              <a:t>Afficher la table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B4C84A0-8A87-DF27-0B72-0C9A09E227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70</a:t>
            </a:fld>
            <a:endParaRPr lang="fr-LU"/>
          </a:p>
        </p:txBody>
      </p:sp>
      <p:sp>
        <p:nvSpPr>
          <p:cNvPr id="527" name="Google Shape;527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528" name="Google Shape;528;p57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 vous !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57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Il est possible de déclencher des évènements sur les composants (chargement, déchargement, changements, …)</a:t>
            </a:r>
            <a:endParaRPr/>
          </a:p>
          <a:p>
            <a:r>
              <a:rPr lang="en"/>
              <a:t>Ils s’utilisent en implémentant l’interface correspondante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Et en implémentant le callback</a:t>
            </a:r>
            <a:endParaRPr/>
          </a:p>
          <a:p>
            <a:r>
              <a:rPr lang="en"/>
              <a:t>L’exemple le plus courant, à l’initialisation du composant nécessite: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D’implémenter l’interface OnInit et sa méthode ngOnInit()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C51F028-EB67-7581-F234-3FC5D22006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71</a:t>
            </a:fld>
            <a:endParaRPr lang="fr-LU"/>
          </a:p>
        </p:txBody>
      </p:sp>
      <p:sp>
        <p:nvSpPr>
          <p:cNvPr id="536" name="Google Shape;536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537" name="Google Shape;537;p5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Lifecycle Hooks</a:t>
            </a:r>
            <a:endParaRPr/>
          </a:p>
        </p:txBody>
      </p:sp>
      <p:sp>
        <p:nvSpPr>
          <p:cNvPr id="538" name="Google Shape;538;p58"/>
          <p:cNvSpPr txBox="1"/>
          <p:nvPr/>
        </p:nvSpPr>
        <p:spPr>
          <a:xfrm>
            <a:off x="4340233" y="4319167"/>
            <a:ext cx="4126800" cy="1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MyComponent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OnInit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ngOnInit()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Routing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A1BE2A-72DB-AA09-226A-983A7D2ECA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72</a:t>
            </a:fld>
            <a:endParaRPr lang="fr-L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0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u="sng">
                <a:solidFill>
                  <a:schemeClr val="hlink"/>
                </a:solidFill>
                <a:hlinkClick r:id="rId3"/>
              </a:rPr>
              <a:t>https://angular.io/guide/router</a:t>
            </a:r>
            <a:r>
              <a:rPr lang="en"/>
              <a:t> </a:t>
            </a:r>
            <a:endParaRPr/>
          </a:p>
          <a:p>
            <a:r>
              <a:rPr lang="en"/>
              <a:t>Créer un mapping entre l’url </a:t>
            </a:r>
            <a:r>
              <a:rPr lang="en" i="1"/>
              <a:t>affichée</a:t>
            </a:r>
            <a:r>
              <a:rPr lang="en"/>
              <a:t> et les composants</a:t>
            </a:r>
            <a:endParaRPr/>
          </a:p>
          <a:p>
            <a:r>
              <a:rPr lang="en"/>
              <a:t>Permet d’implémenter simplement une navigation entre “pages”</a:t>
            </a:r>
            <a:endParaRPr/>
          </a:p>
          <a:p>
            <a:r>
              <a:rPr lang="en"/>
              <a:t>Permet d’implémenter un layout au niveau du composant principal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Les composants affichés seront intégré à l’intérieur de la balise &lt;router-outlet&gt;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78109C3-0984-90F9-01CC-409BDCB6F4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73</a:t>
            </a:fld>
            <a:endParaRPr lang="fr-LU"/>
          </a:p>
        </p:txBody>
      </p:sp>
      <p:sp>
        <p:nvSpPr>
          <p:cNvPr id="549" name="Google Shape;549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Routing</a:t>
            </a:r>
            <a:endParaRPr/>
          </a:p>
        </p:txBody>
      </p:sp>
      <p:sp>
        <p:nvSpPr>
          <p:cNvPr id="552" name="Google Shape;552;p6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Principe</a:t>
            </a:r>
            <a:endParaRPr/>
          </a:p>
        </p:txBody>
      </p:sp>
      <p:sp>
        <p:nvSpPr>
          <p:cNvPr id="553" name="Google Shape;553;p60"/>
          <p:cNvSpPr txBox="1"/>
          <p:nvPr/>
        </p:nvSpPr>
        <p:spPr>
          <a:xfrm>
            <a:off x="4252167" y="4151167"/>
            <a:ext cx="4000000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&lt;router-outlet&gt;&lt;/router-outlet&gt;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BrowserModule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'@angular/platform-browser'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NgModule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RouterModule } </a:t>
            </a: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'@angular/router'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ROUTES } </a:t>
            </a: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'./routes'</a:t>
            </a:r>
            <a:endParaRPr sz="1200" b="1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declarations: [...],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imports: [...,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RouterModule,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RouterModule.forRoot(ROUTES)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providers: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DataService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bootstrap: [AppComponent]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AppModule {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AC7D76-FD91-F96D-447A-1C2E680745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74</a:t>
            </a:fld>
            <a:endParaRPr lang="fr-LU"/>
          </a:p>
        </p:txBody>
      </p:sp>
      <p:sp>
        <p:nvSpPr>
          <p:cNvPr id="560" name="Google Shape;560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Routing</a:t>
            </a:r>
            <a:endParaRPr/>
          </a:p>
        </p:txBody>
      </p:sp>
      <p:sp>
        <p:nvSpPr>
          <p:cNvPr id="561" name="Google Shape;561;p61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Installation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67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2"/>
              </a:buClr>
            </a:pPr>
            <a:r>
              <a:rPr lang="en" sz="2400" dirty="0"/>
              <a:t>Les routes se </a:t>
            </a:r>
            <a:r>
              <a:rPr lang="en" sz="2400" dirty="0" err="1"/>
              <a:t>définissent</a:t>
            </a:r>
            <a:r>
              <a:rPr lang="en" sz="2400" dirty="0"/>
              <a:t> </a:t>
            </a:r>
            <a:r>
              <a:rPr lang="en" sz="2400" dirty="0" err="1"/>
              <a:t>à</a:t>
            </a:r>
            <a:r>
              <a:rPr lang="en" sz="2400" dirty="0"/>
              <a:t> </a:t>
            </a:r>
            <a:r>
              <a:rPr lang="en" sz="2400" dirty="0" err="1"/>
              <a:t>l’aide</a:t>
            </a:r>
            <a:r>
              <a:rPr lang="en" sz="2400" dirty="0"/>
              <a:t> d’un </a:t>
            </a:r>
            <a:r>
              <a:rPr lang="en" sz="2400" dirty="0" err="1"/>
              <a:t>objet</a:t>
            </a:r>
            <a:r>
              <a:rPr lang="en" sz="2400" dirty="0"/>
              <a:t> JS, </a:t>
            </a:r>
            <a:r>
              <a:rPr lang="en" sz="2400" dirty="0" err="1"/>
              <a:t>associant</a:t>
            </a:r>
            <a:r>
              <a:rPr lang="en" sz="2400" dirty="0"/>
              <a:t> chemin et </a:t>
            </a:r>
            <a:r>
              <a:rPr lang="en" sz="2400" dirty="0" err="1"/>
              <a:t>composant</a:t>
            </a:r>
            <a:endParaRPr sz="2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37F5F9E-6BDE-8F72-B121-BE3185190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75</a:t>
            </a:fld>
            <a:endParaRPr lang="fr-LU"/>
          </a:p>
        </p:txBody>
      </p:sp>
      <p:sp>
        <p:nvSpPr>
          <p:cNvPr id="567" name="Google Shape;567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Routing</a:t>
            </a:r>
            <a:endParaRPr/>
          </a:p>
        </p:txBody>
      </p:sp>
      <p:sp>
        <p:nvSpPr>
          <p:cNvPr id="568" name="Google Shape;568;p62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Définition des routes</a:t>
            </a:r>
            <a:endParaRPr/>
          </a:p>
        </p:txBody>
      </p:sp>
      <p:sp>
        <p:nvSpPr>
          <p:cNvPr id="571" name="Google Shape;571;p62"/>
          <p:cNvSpPr txBox="1">
            <a:spLocks noGrp="1"/>
          </p:cNvSpPr>
          <p:nvPr>
            <p:ph type="body" idx="4294967295"/>
          </p:nvPr>
        </p:nvSpPr>
        <p:spPr>
          <a:xfrm>
            <a:off x="830263" y="4891088"/>
            <a:ext cx="11361737" cy="6715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2"/>
              </a:buClr>
            </a:pPr>
            <a:r>
              <a:rPr lang="en" sz="2400" dirty="0"/>
              <a:t>Il </a:t>
            </a:r>
            <a:r>
              <a:rPr lang="en" sz="2400" dirty="0" err="1"/>
              <a:t>est</a:t>
            </a:r>
            <a:r>
              <a:rPr lang="en" sz="2400" dirty="0"/>
              <a:t> </a:t>
            </a:r>
            <a:r>
              <a:rPr lang="en" sz="2400" dirty="0" err="1"/>
              <a:t>également</a:t>
            </a:r>
            <a:r>
              <a:rPr lang="en" sz="2400" dirty="0"/>
              <a:t> possible de </a:t>
            </a:r>
            <a:r>
              <a:rPr lang="en" sz="2400" dirty="0" err="1"/>
              <a:t>rediriger</a:t>
            </a:r>
            <a:r>
              <a:rPr lang="en" sz="2400" dirty="0"/>
              <a:t> </a:t>
            </a:r>
            <a:r>
              <a:rPr lang="en" sz="2400" dirty="0" err="1"/>
              <a:t>l’utilisateur</a:t>
            </a:r>
            <a:r>
              <a:rPr lang="en" sz="2400" dirty="0"/>
              <a:t> </a:t>
            </a:r>
            <a:r>
              <a:rPr lang="en" sz="2400" dirty="0" err="1"/>
              <a:t>vers</a:t>
            </a:r>
            <a:r>
              <a:rPr lang="en" sz="2400" dirty="0"/>
              <a:t> </a:t>
            </a:r>
            <a:r>
              <a:rPr lang="en" sz="2400" dirty="0" err="1"/>
              <a:t>une</a:t>
            </a:r>
            <a:r>
              <a:rPr lang="en" sz="2400" dirty="0"/>
              <a:t> </a:t>
            </a:r>
            <a:r>
              <a:rPr lang="en" sz="2400" dirty="0" err="1"/>
              <a:t>autre</a:t>
            </a:r>
            <a:r>
              <a:rPr lang="en" sz="2400" dirty="0"/>
              <a:t> route</a:t>
            </a:r>
            <a:endParaRPr sz="2400" dirty="0"/>
          </a:p>
        </p:txBody>
      </p:sp>
      <p:sp>
        <p:nvSpPr>
          <p:cNvPr id="573" name="Google Shape;573;p62"/>
          <p:cNvSpPr txBox="1">
            <a:spLocks noGrp="1"/>
          </p:cNvSpPr>
          <p:nvPr>
            <p:ph type="body" idx="4294967295"/>
          </p:nvPr>
        </p:nvSpPr>
        <p:spPr>
          <a:xfrm>
            <a:off x="6545263" y="5562600"/>
            <a:ext cx="5646737" cy="11509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Aft>
                <a:spcPts val="2133"/>
              </a:spcAft>
              <a:buNone/>
            </a:pPr>
            <a:r>
              <a:rPr lang="en" sz="1867" i="1"/>
              <a:t>pathMatch: ‘full’</a:t>
            </a:r>
            <a:r>
              <a:rPr lang="en" sz="1867"/>
              <a:t> permet de rediriger uniquement si le chemin complet est </a:t>
            </a:r>
            <a:r>
              <a:rPr lang="en" sz="1867" i="1"/>
              <a:t>/home</a:t>
            </a:r>
            <a:r>
              <a:rPr lang="en" sz="1867"/>
              <a:t>, au contraire de </a:t>
            </a:r>
            <a:r>
              <a:rPr lang="en" sz="1867" i="1"/>
              <a:t>pathMatch: ‘prefix’</a:t>
            </a:r>
            <a:r>
              <a:rPr lang="en" sz="1867"/>
              <a:t>, ou </a:t>
            </a:r>
            <a:r>
              <a:rPr lang="en" sz="1867" i="1"/>
              <a:t>/home/other</a:t>
            </a:r>
            <a:r>
              <a:rPr lang="en" sz="1867"/>
              <a:t> sera redirigé</a:t>
            </a:r>
            <a:endParaRPr sz="1867"/>
          </a:p>
        </p:txBody>
      </p:sp>
      <p:sp>
        <p:nvSpPr>
          <p:cNvPr id="569" name="Google Shape;569;p62"/>
          <p:cNvSpPr txBox="1"/>
          <p:nvPr/>
        </p:nvSpPr>
        <p:spPr>
          <a:xfrm>
            <a:off x="2608333" y="2622200"/>
            <a:ext cx="6703200" cy="24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HomeComponent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'./home.component'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UsersComponent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'./users.component'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Routes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'@angular/router'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ROUTES: Routes =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{ path: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component: HomeComponent },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{ path: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'other'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component: OtherComponent}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Google Shape;572;p62"/>
          <p:cNvSpPr txBox="1"/>
          <p:nvPr/>
        </p:nvSpPr>
        <p:spPr>
          <a:xfrm>
            <a:off x="672333" y="5446067"/>
            <a:ext cx="6977600" cy="11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ROUTES: Routes = [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{ path: </a:t>
            </a:r>
            <a:r>
              <a:rPr lang="en" sz="1200" dirty="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'home'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component: </a:t>
            </a:r>
            <a:r>
              <a:rPr lang="en" sz="1200" dirty="0" err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HomeComponent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{ path: </a:t>
            </a:r>
            <a:r>
              <a:rPr lang="en" sz="1200" dirty="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dirty="0" err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redirectTo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dirty="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'/home', </a:t>
            </a:r>
            <a:r>
              <a:rPr lang="en" sz="1200" dirty="0" err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pathMatch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dirty="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'full'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24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6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Pour passer d’une page à l’autre, il est possible d’utiliser: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Les liens sur les boutons ou balises a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lvl="1"/>
            <a:r>
              <a:rPr lang="en"/>
              <a:t>Par programmation</a:t>
            </a:r>
            <a:endParaRPr/>
          </a:p>
          <a:p>
            <a:pPr marL="1828754" indent="0">
              <a:spcBef>
                <a:spcPts val="2133"/>
              </a:spcBef>
              <a:buNone/>
            </a:pPr>
            <a:r>
              <a:rPr lang="en"/>
              <a:t>	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router: Router)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438339" indent="609585">
              <a:lnSpc>
                <a:spcPct val="15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.router.navigate([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'/path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828754" indent="0"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828754" indent="0">
              <a:spcBef>
                <a:spcPts val="2133"/>
              </a:spcBef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828754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 sz="1867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19359BA-45A5-B86D-B463-E911D4C84E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76</a:t>
            </a:fld>
            <a:endParaRPr lang="fr-LU"/>
          </a:p>
        </p:txBody>
      </p:sp>
      <p:sp>
        <p:nvSpPr>
          <p:cNvPr id="580" name="Google Shape;580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Routing</a:t>
            </a:r>
            <a:endParaRPr/>
          </a:p>
        </p:txBody>
      </p:sp>
      <p:sp>
        <p:nvSpPr>
          <p:cNvPr id="581" name="Google Shape;581;p63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Navigation</a:t>
            </a:r>
            <a:endParaRPr/>
          </a:p>
        </p:txBody>
      </p:sp>
      <p:sp>
        <p:nvSpPr>
          <p:cNvPr id="582" name="Google Shape;582;p63"/>
          <p:cNvSpPr txBox="1"/>
          <p:nvPr/>
        </p:nvSpPr>
        <p:spPr>
          <a:xfrm>
            <a:off x="3944400" y="2682233"/>
            <a:ext cx="4000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routerLink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"path"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06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Il est possible d’utiliser des paramètres de route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Par exemple, pour visualiser un utilisateur particulier: /users/&lt;id&gt;</a:t>
            </a:r>
            <a:endParaRPr/>
          </a:p>
          <a:p>
            <a:r>
              <a:rPr lang="en"/>
              <a:t>Ceci se paramètre au niveau des routes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>
              <a:spcBef>
                <a:spcPts val="2133"/>
              </a:spcBef>
            </a:pPr>
            <a:r>
              <a:rPr lang="en"/>
              <a:t>Et se récupère au niveau du code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45D86D3-155A-0634-314D-8831BA1A11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77</a:t>
            </a:fld>
            <a:endParaRPr lang="fr-LU"/>
          </a:p>
        </p:txBody>
      </p:sp>
      <p:sp>
        <p:nvSpPr>
          <p:cNvPr id="589" name="Google Shape;589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Routing</a:t>
            </a:r>
            <a:endParaRPr/>
          </a:p>
        </p:txBody>
      </p:sp>
      <p:sp>
        <p:nvSpPr>
          <p:cNvPr id="590" name="Google Shape;590;p64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Routes avec paramètres</a:t>
            </a:r>
            <a:endParaRPr/>
          </a:p>
        </p:txBody>
      </p:sp>
      <p:sp>
        <p:nvSpPr>
          <p:cNvPr id="591" name="Google Shape;591;p64"/>
          <p:cNvSpPr txBox="1"/>
          <p:nvPr/>
        </p:nvSpPr>
        <p:spPr>
          <a:xfrm>
            <a:off x="3388500" y="3165167"/>
            <a:ext cx="4784400" cy="1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appRoutes: Routes =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{ path: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"path/:param"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component: Component}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2" name="Google Shape;592;p64"/>
          <p:cNvSpPr txBox="1"/>
          <p:nvPr/>
        </p:nvSpPr>
        <p:spPr>
          <a:xfrm>
            <a:off x="316067" y="5280033"/>
            <a:ext cx="5592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_activatedRoute: ActivatedRoute) {}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3" name="Google Shape;593;p64"/>
          <p:cNvSpPr txBox="1"/>
          <p:nvPr/>
        </p:nvSpPr>
        <p:spPr>
          <a:xfrm>
            <a:off x="5908067" y="4619367"/>
            <a:ext cx="6272400" cy="32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ngOnInit()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._activatedRoute.params.subscribe( (params: Params)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.elemId = params[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.object = myService.getObject(this.elemId);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2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Installer le routeur dans l’application</a:t>
            </a:r>
            <a:endParaRPr/>
          </a:p>
          <a:p>
            <a:r>
              <a:rPr lang="en"/>
              <a:t>Créer un composant Home et un Composant Users</a:t>
            </a:r>
            <a:endParaRPr/>
          </a:p>
          <a:p>
            <a:r>
              <a:rPr lang="en"/>
              <a:t>Mapper le composant Home sur la route par défaut</a:t>
            </a:r>
            <a:endParaRPr/>
          </a:p>
          <a:p>
            <a:r>
              <a:rPr lang="en"/>
              <a:t>Mapper le composant Users sur la route /users</a:t>
            </a:r>
            <a:endParaRPr/>
          </a:p>
          <a:p>
            <a:r>
              <a:rPr lang="en"/>
              <a:t>Créer une menu dans le composant principal permettant de naviguer vers home ou users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A0FAA77-7016-DF22-F303-D964A1F01B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78</a:t>
            </a:fld>
            <a:endParaRPr lang="fr-LU"/>
          </a:p>
        </p:txBody>
      </p:sp>
      <p:sp>
        <p:nvSpPr>
          <p:cNvPr id="600" name="Google Shape;600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Routing</a:t>
            </a:r>
            <a:endParaRPr/>
          </a:p>
        </p:txBody>
      </p:sp>
      <p:sp>
        <p:nvSpPr>
          <p:cNvPr id="601" name="Google Shape;601;p65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 vous!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CA70D6-398A-4E58-610E-14AE457EC5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79</a:t>
            </a:fld>
            <a:endParaRPr lang="fr-L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38F5F-7F6B-EA41-A340-2D72C282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 dirty="0"/>
              <a:t>Maven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B80EC7-09FD-54DF-BC23-330DE100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872899"/>
            <a:ext cx="9332259" cy="3320668"/>
          </a:xfrm>
        </p:spPr>
        <p:txBody>
          <a:bodyPr>
            <a:normAutofit/>
          </a:bodyPr>
          <a:lstStyle/>
          <a:p>
            <a:r>
              <a:rPr lang="fr-FR" sz="2200" dirty="0"/>
              <a:t>Créé et maintenu par la fondation Apache (https://</a:t>
            </a:r>
            <a:r>
              <a:rPr lang="fr-FR" sz="2200" dirty="0" err="1"/>
              <a:t>www.apache.org</a:t>
            </a:r>
            <a:r>
              <a:rPr lang="fr-FR" sz="2200" dirty="0"/>
              <a:t>/)</a:t>
            </a:r>
          </a:p>
          <a:p>
            <a:r>
              <a:rPr lang="fr-FR" sz="2200" dirty="0"/>
              <a:t>Préfère la Convention à la configuration</a:t>
            </a:r>
          </a:p>
          <a:p>
            <a:r>
              <a:rPr lang="fr-FR" sz="2200" dirty="0"/>
              <a:t>Utilise un « </a:t>
            </a:r>
            <a:r>
              <a:rPr lang="fr-LU" sz="2400" i="1" dirty="0"/>
              <a:t>Project Object Model »</a:t>
            </a:r>
            <a:r>
              <a:rPr lang="fr-FR" sz="2200" dirty="0"/>
              <a:t> pour décrire les projets</a:t>
            </a:r>
          </a:p>
          <a:p>
            <a:r>
              <a:rPr lang="fr-FR" sz="2200" dirty="0"/>
              <a:t>Gère le cycle de vie d’un projet (</a:t>
            </a:r>
            <a:r>
              <a:rPr lang="fr-FR" sz="2200" dirty="0" err="1"/>
              <a:t>build</a:t>
            </a:r>
            <a:r>
              <a:rPr lang="fr-FR" sz="2200" dirty="0"/>
              <a:t>, test, package, </a:t>
            </a:r>
            <a:r>
              <a:rPr lang="fr-FR" sz="2200" dirty="0" err="1"/>
              <a:t>etc</a:t>
            </a:r>
            <a:r>
              <a:rPr lang="fr-FR" sz="2200" dirty="0"/>
              <a:t>)</a:t>
            </a:r>
          </a:p>
          <a:p>
            <a:r>
              <a:rPr lang="fr-FR" sz="2200" dirty="0"/>
              <a:t>Gère les dépendances</a:t>
            </a:r>
          </a:p>
          <a:p>
            <a:endParaRPr lang="fr-FR" sz="2200" dirty="0"/>
          </a:p>
          <a:p>
            <a:r>
              <a:rPr lang="fr-FR" sz="2200" dirty="0"/>
              <a:t>Maven Central : https://</a:t>
            </a:r>
            <a:r>
              <a:rPr lang="fr-FR" sz="2200" dirty="0" err="1"/>
              <a:t>search.maven.org</a:t>
            </a:r>
            <a:r>
              <a:rPr lang="fr-FR" sz="2200" dirty="0"/>
              <a:t>/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5DF5B4C3-505E-E545-988E-CE8921C9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ABD58DF-8F2E-A396-522A-37433FB2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8</a:t>
            </a:fld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3EEAE0-01ED-81E6-8CA1-A82BA4F12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067" y="1494794"/>
            <a:ext cx="43180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6954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58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Dans les SPA, les </a:t>
            </a:r>
            <a:r>
              <a:rPr lang="en" dirty="0" err="1"/>
              <a:t>projets</a:t>
            </a:r>
            <a:r>
              <a:rPr lang="en" dirty="0"/>
              <a:t> </a:t>
            </a:r>
            <a:r>
              <a:rPr lang="en" dirty="0" err="1"/>
              <a:t>peuvent</a:t>
            </a:r>
            <a:r>
              <a:rPr lang="en" dirty="0"/>
              <a:t> </a:t>
            </a:r>
            <a:r>
              <a:rPr lang="en" dirty="0" err="1"/>
              <a:t>suivre</a:t>
            </a:r>
            <a:r>
              <a:rPr lang="en" dirty="0"/>
              <a:t> deux </a:t>
            </a:r>
            <a:r>
              <a:rPr lang="en" dirty="0" err="1"/>
              <a:t>organisations</a:t>
            </a:r>
            <a:r>
              <a:rPr lang="en" dirty="0"/>
              <a:t> </a:t>
            </a:r>
            <a:r>
              <a:rPr lang="en" dirty="0" err="1"/>
              <a:t>différentes</a:t>
            </a:r>
            <a:endParaRPr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E4D0C02-3047-602C-CF1B-A613586341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80</a:t>
            </a:fld>
            <a:endParaRPr lang="fr-LU"/>
          </a:p>
        </p:txBody>
      </p:sp>
      <p:sp>
        <p:nvSpPr>
          <p:cNvPr id="612" name="Google Shape;612;p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615" name="Google Shape;615;p67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Deux différentes stratégies</a:t>
            </a:r>
            <a:endParaRPr/>
          </a:p>
        </p:txBody>
      </p:sp>
      <p:pic>
        <p:nvPicPr>
          <p:cNvPr id="616" name="Google Shape;61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1" y="2813034"/>
            <a:ext cx="2967967" cy="333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0900" y="2231668"/>
            <a:ext cx="2837600" cy="4554433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67"/>
          <p:cNvSpPr txBox="1"/>
          <p:nvPr/>
        </p:nvSpPr>
        <p:spPr>
          <a:xfrm>
            <a:off x="-575100" y="2624667"/>
            <a:ext cx="3778000" cy="404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>
              <a:lnSpc>
                <a:spcPct val="115000"/>
              </a:lnSpc>
            </a:pPr>
            <a:r>
              <a:rPr lang="en" sz="24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L’organisation</a:t>
            </a:r>
            <a:r>
              <a:rPr lang="en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technique </a:t>
            </a:r>
            <a:r>
              <a:rPr lang="en" sz="24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rassemble</a:t>
            </a:r>
            <a:r>
              <a:rPr lang="en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les </a:t>
            </a:r>
            <a:r>
              <a:rPr lang="en" sz="24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composants</a:t>
            </a:r>
            <a:r>
              <a:rPr lang="en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similaires</a:t>
            </a:r>
            <a:endParaRPr sz="2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(petits </a:t>
            </a:r>
            <a:r>
              <a:rPr lang="en" sz="24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projets</a:t>
            </a:r>
            <a:r>
              <a:rPr lang="en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9" name="Google Shape;619;p67"/>
          <p:cNvSpPr txBox="1"/>
          <p:nvPr/>
        </p:nvSpPr>
        <p:spPr>
          <a:xfrm>
            <a:off x="8314833" y="2438400"/>
            <a:ext cx="3645279" cy="4235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>
              <a:lnSpc>
                <a:spcPct val="115000"/>
              </a:lnSpc>
            </a:pP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L’organisation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fonctionnelle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rassemble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les 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composants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relatifs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au 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même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domaine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fonctionnel</a:t>
            </a:r>
            <a:endParaRPr sz="20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>
              <a:lnSpc>
                <a:spcPct val="115000"/>
              </a:lnSpc>
              <a:spcBef>
                <a:spcPts val="2133"/>
              </a:spcBef>
            </a:pP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projets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conséquents</a:t>
            </a:r>
            <a:r>
              <a:rPr lang="en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0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21917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</a:pPr>
            <a:endParaRPr sz="20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Les modules forment une hiérarchie</a:t>
            </a:r>
            <a:endParaRPr/>
          </a:p>
          <a:p>
            <a:r>
              <a:rPr lang="en"/>
              <a:t>On utilise généralement un sous-module par domaine fonctionnel</a:t>
            </a:r>
            <a:endParaRPr/>
          </a:p>
          <a:p>
            <a:r>
              <a:rPr lang="en"/>
              <a:t>On utilise également des sous-modules pour les fonctionnalités ou services communs</a:t>
            </a:r>
            <a:endParaRPr/>
          </a:p>
          <a:p>
            <a:r>
              <a:rPr lang="en"/>
              <a:t>Les modules peuvent exporter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Des composants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Des directives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D’autres modules</a:t>
            </a:r>
            <a:endParaRPr/>
          </a:p>
          <a:p>
            <a:r>
              <a:rPr lang="en"/>
              <a:t>Lorsque l’on importe un module disposant d’exports, elles intègrent le module parent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A5C34C0-4AA2-41DC-4786-89622B30E8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81</a:t>
            </a:fld>
            <a:endParaRPr lang="fr-LU"/>
          </a:p>
        </p:txBody>
      </p:sp>
      <p:sp>
        <p:nvSpPr>
          <p:cNvPr id="626" name="Google Shape;626;p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627" name="Google Shape;627;p6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Sous-modules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6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On essaye en général de paramétrer les routes liées à un module fonctionnel au niveau de ce module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On importe pour cela le module de routing à l’aide de RouterModule.forChild(routes)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E3B8AB-CCEE-690E-ACC7-FEEE2DAAA4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82</a:t>
            </a:fld>
            <a:endParaRPr lang="fr-LU"/>
          </a:p>
        </p:txBody>
      </p:sp>
      <p:sp>
        <p:nvSpPr>
          <p:cNvPr id="634" name="Google Shape;634;p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635" name="Google Shape;635;p69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Routing et sous-modules</a:t>
            </a:r>
            <a:endParaRPr/>
          </a:p>
        </p:txBody>
      </p:sp>
      <p:sp>
        <p:nvSpPr>
          <p:cNvPr id="636" name="Google Shape;636;p69"/>
          <p:cNvSpPr txBox="1"/>
          <p:nvPr/>
        </p:nvSpPr>
        <p:spPr>
          <a:xfrm>
            <a:off x="2227000" y="2943467"/>
            <a:ext cx="77380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appRoutes: Routes =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{ path: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"feature"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component: Feature}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7" name="Google Shape;637;p69"/>
          <p:cNvSpPr txBox="1"/>
          <p:nvPr/>
        </p:nvSpPr>
        <p:spPr>
          <a:xfrm>
            <a:off x="2208667" y="4009033"/>
            <a:ext cx="3439200" cy="2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declarations: [Feature],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imports: [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RouterModule.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forChild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appRoutes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FeatureModule {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33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Angular recommande par ailleurs de réaliser la configuration du routing dans un module à part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C’est ce qui est fait par défaut lors de la création du projet si le routing est inclus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F592714-A3D4-6497-0297-DCE02CE995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83</a:t>
            </a:fld>
            <a:endParaRPr lang="fr-LU"/>
          </a:p>
        </p:txBody>
      </p:sp>
      <p:sp>
        <p:nvSpPr>
          <p:cNvPr id="644" name="Google Shape;644;p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645" name="Google Shape;645;p7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Routing et sous-modules</a:t>
            </a:r>
            <a:endParaRPr/>
          </a:p>
        </p:txBody>
      </p:sp>
      <p:sp>
        <p:nvSpPr>
          <p:cNvPr id="646" name="Google Shape;646;p70"/>
          <p:cNvSpPr txBox="1"/>
          <p:nvPr/>
        </p:nvSpPr>
        <p:spPr>
          <a:xfrm>
            <a:off x="97867" y="3077433"/>
            <a:ext cx="5658000" cy="34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NgModule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Routes, RouterModule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'@angular/router'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routes: Routes = [...];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imports: [RouterModule.forRoot(routes)],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exports: [RouterModule]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AppRoutingModule {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7" name="Google Shape;647;p70"/>
          <p:cNvSpPr txBox="1"/>
          <p:nvPr/>
        </p:nvSpPr>
        <p:spPr>
          <a:xfrm>
            <a:off x="5536833" y="2753267"/>
            <a:ext cx="65856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AppRoutingModule } </a:t>
            </a: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'./app-routing.module'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declarations: [...],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imports: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BrowserModule,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AppRoutingModule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providers: [],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bootstrap: [...]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AppModule {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8" name="Google Shape;648;p70"/>
          <p:cNvSpPr txBox="1"/>
          <p:nvPr/>
        </p:nvSpPr>
        <p:spPr>
          <a:xfrm>
            <a:off x="827000" y="6269867"/>
            <a:ext cx="3721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666666"/>
                </a:solidFill>
              </a:rPr>
              <a:t>app-routing.module.ts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649" name="Google Shape;649;p70"/>
          <p:cNvSpPr txBox="1"/>
          <p:nvPr/>
        </p:nvSpPr>
        <p:spPr>
          <a:xfrm>
            <a:off x="6234200" y="6321767"/>
            <a:ext cx="3721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666666"/>
                </a:solidFill>
              </a:rPr>
              <a:t>app.module.ts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09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Vise à séparer le code de l’application entre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Des composants de présentation (formulaire, listes, etc.): dumb components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Des composants gérant les données et les évènements: smart components</a:t>
            </a:r>
            <a:endParaRPr/>
          </a:p>
          <a:p>
            <a:r>
              <a:rPr lang="en"/>
              <a:t>Le lien entre les deux se fait par l’intermédiaire des bindings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Les données sont passées du smart component au dump component via un property binding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Les interactions sont remontées par les évènements du dumb component vers le smart component</a:t>
            </a:r>
            <a:endParaRPr/>
          </a:p>
          <a:p>
            <a:r>
              <a:rPr lang="en"/>
              <a:t>On peut séparer ces composants dans deux répertoires techniques différents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4A2F671-53F7-70EC-079F-07325129A1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84</a:t>
            </a:fld>
            <a:endParaRPr lang="fr-LU"/>
          </a:p>
        </p:txBody>
      </p:sp>
      <p:sp>
        <p:nvSpPr>
          <p:cNvPr id="656" name="Google Shape;656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657" name="Google Shape;657;p71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Dumb vs Smart components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D9D2A30-7389-48F7-852B-AEF311F99E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85</a:t>
            </a:fld>
            <a:endParaRPr lang="fr-LU"/>
          </a:p>
        </p:txBody>
      </p:sp>
      <p:sp>
        <p:nvSpPr>
          <p:cNvPr id="663" name="Google Shape;663;p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664" name="Google Shape;664;p72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Dumb vs Smart components</a:t>
            </a:r>
            <a:endParaRPr/>
          </a:p>
        </p:txBody>
      </p:sp>
      <p:pic>
        <p:nvPicPr>
          <p:cNvPr id="665" name="Google Shape;66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234" y="1348767"/>
            <a:ext cx="6532677" cy="531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F395DD8-A1B6-324F-C1C5-660C6B7529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86</a:t>
            </a:fld>
            <a:endParaRPr lang="fr-LU"/>
          </a:p>
        </p:txBody>
      </p:sp>
      <p:sp>
        <p:nvSpPr>
          <p:cNvPr id="671" name="Google Shape;671;p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672" name="Google Shape;672;p73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Structure finale</a:t>
            </a:r>
            <a:endParaRPr/>
          </a:p>
        </p:txBody>
      </p:sp>
      <p:pic>
        <p:nvPicPr>
          <p:cNvPr id="673" name="Google Shape;67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584" y="1491434"/>
            <a:ext cx="3312827" cy="5316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Créer un module pour la fonctionnalité de gestion des utilisateurs</a:t>
            </a:r>
            <a:endParaRPr/>
          </a:p>
          <a:p>
            <a:r>
              <a:rPr lang="en"/>
              <a:t>Déplacer le composant UserTable dans ce module</a:t>
            </a:r>
            <a:endParaRPr/>
          </a:p>
          <a:p>
            <a:r>
              <a:rPr lang="en"/>
              <a:t>Déplacer les routes dans ce module</a:t>
            </a:r>
            <a:endParaRPr/>
          </a:p>
          <a:p>
            <a:r>
              <a:rPr lang="en"/>
              <a:t>Diviser le composant UserTable en deux: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Un dumb component UserList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Un smart component UserPage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F01EEDB-DF0D-92C0-0B52-FE58D43D4C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87</a:t>
            </a:fld>
            <a:endParaRPr lang="fr-LU"/>
          </a:p>
        </p:txBody>
      </p:sp>
      <p:sp>
        <p:nvSpPr>
          <p:cNvPr id="680" name="Google Shape;680;p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Structuration des projets</a:t>
            </a:r>
            <a:endParaRPr/>
          </a:p>
        </p:txBody>
      </p:sp>
      <p:sp>
        <p:nvSpPr>
          <p:cNvPr id="681" name="Google Shape;681;p74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 vous !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Http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9087C44-6C39-5DE0-C41C-4B0B949335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88</a:t>
            </a:fld>
            <a:endParaRPr lang="fr-LU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7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6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u="sng">
                <a:solidFill>
                  <a:schemeClr val="hlink"/>
                </a:solidFill>
                <a:hlinkClick r:id="rId3"/>
              </a:rPr>
              <a:t>https://angular.io/guide/http</a:t>
            </a:r>
            <a:r>
              <a:rPr lang="en"/>
              <a:t> </a:t>
            </a:r>
            <a:endParaRPr/>
          </a:p>
          <a:p>
            <a:r>
              <a:rPr lang="en"/>
              <a:t>Angular possède le nécessaire pour faire des requêtes HTTP</a:t>
            </a:r>
            <a:endParaRPr/>
          </a:p>
          <a:p>
            <a:r>
              <a:rPr lang="en"/>
              <a:t>Pour l’utiliser, il faut déclarer un nouveau module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8A2BC7-3B84-72F5-219F-8F212FBAEE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89</a:t>
            </a:fld>
            <a:endParaRPr lang="fr-LU"/>
          </a:p>
        </p:txBody>
      </p:sp>
      <p:sp>
        <p:nvSpPr>
          <p:cNvPr id="694" name="Google Shape;694;p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Http</a:t>
            </a:r>
            <a:endParaRPr/>
          </a:p>
        </p:txBody>
      </p:sp>
      <p:sp>
        <p:nvSpPr>
          <p:cNvPr id="695" name="Google Shape;695;p76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Présentation</a:t>
            </a:r>
            <a:endParaRPr/>
          </a:p>
        </p:txBody>
      </p:sp>
      <p:sp>
        <p:nvSpPr>
          <p:cNvPr id="696" name="Google Shape;696;p76"/>
          <p:cNvSpPr txBox="1"/>
          <p:nvPr/>
        </p:nvSpPr>
        <p:spPr>
          <a:xfrm>
            <a:off x="2309533" y="3076033"/>
            <a:ext cx="61924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HttpClientModule } </a:t>
            </a: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'@angular/common/http'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ROUTES }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'./routes'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declarations: [...],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imports: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HttpClientModule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8D3B2-81AC-2C01-82EA-F7B521AA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618796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Spring &amp; </a:t>
            </a:r>
            <a:r>
              <a:rPr lang="en-US" sz="5400" kern="1200" dirty="0" err="1">
                <a:latin typeface="+mj-lt"/>
                <a:ea typeface="+mj-ea"/>
                <a:cs typeface="+mj-cs"/>
              </a:rPr>
              <a:t>Springboot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535F5-4FF6-F78A-0D62-F856EF10D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11040133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kern="1200" dirty="0">
                <a:latin typeface="+mn-lt"/>
                <a:ea typeface="+mn-ea"/>
                <a:cs typeface="+mn-cs"/>
              </a:rPr>
              <a:t>Spring</a:t>
            </a:r>
          </a:p>
          <a:p>
            <a:pPr lvl="1"/>
            <a:r>
              <a:rPr lang="en-US" sz="1800" kern="1200" dirty="0">
                <a:latin typeface="+mn-lt"/>
                <a:ea typeface="+mn-ea"/>
                <a:cs typeface="+mn-cs"/>
              </a:rPr>
              <a:t>Framework jav</a:t>
            </a:r>
            <a:r>
              <a:rPr lang="en-US" sz="1800" dirty="0"/>
              <a:t>a très (le plus ?) </a:t>
            </a:r>
            <a:r>
              <a:rPr lang="en-US" sz="1800" dirty="0" err="1"/>
              <a:t>populaire</a:t>
            </a:r>
            <a:endParaRPr lang="en-US" sz="1800" dirty="0"/>
          </a:p>
          <a:p>
            <a:pPr lvl="1"/>
            <a:r>
              <a:rPr lang="en-US" sz="1800" kern="1200" dirty="0" err="1">
                <a:latin typeface="+mn-lt"/>
                <a:ea typeface="+mn-ea"/>
                <a:cs typeface="+mn-cs"/>
              </a:rPr>
              <a:t>Rem</a:t>
            </a:r>
            <a:r>
              <a:rPr lang="en-US" sz="1800" dirty="0" err="1"/>
              <a:t>pli</a:t>
            </a:r>
            <a:r>
              <a:rPr lang="en-US" sz="1800" dirty="0"/>
              <a:t> de </a:t>
            </a:r>
            <a:r>
              <a:rPr lang="en-US" sz="1800" dirty="0" err="1"/>
              <a:t>fonctionnalités</a:t>
            </a:r>
            <a:r>
              <a:rPr lang="en-US" sz="1800" dirty="0"/>
              <a:t> et de helpers (DB, Injection de dependences, </a:t>
            </a:r>
            <a:r>
              <a:rPr lang="en-US" sz="1800" dirty="0" err="1"/>
              <a:t>etc</a:t>
            </a:r>
            <a:r>
              <a:rPr lang="en-US" sz="1800" dirty="0"/>
              <a:t>…)</a:t>
            </a:r>
          </a:p>
          <a:p>
            <a:pPr lvl="1"/>
            <a:r>
              <a:rPr lang="en-US" sz="1800" dirty="0"/>
              <a:t>Fait de la ”</a:t>
            </a:r>
            <a:r>
              <a:rPr lang="en-US" sz="1800" dirty="0" err="1"/>
              <a:t>magie</a:t>
            </a:r>
            <a:r>
              <a:rPr lang="en-US" sz="1800" dirty="0"/>
              <a:t>” avec les annotations</a:t>
            </a:r>
          </a:p>
          <a:p>
            <a:pPr lvl="1"/>
            <a:endParaRPr lang="en-US" sz="1800" dirty="0"/>
          </a:p>
          <a:p>
            <a:r>
              <a:rPr lang="en-US" sz="2200" dirty="0" err="1"/>
              <a:t>Springboot</a:t>
            </a:r>
            <a:endParaRPr lang="en-US" sz="2200" dirty="0"/>
          </a:p>
          <a:p>
            <a:pPr lvl="1"/>
            <a:r>
              <a:rPr lang="en-US" sz="1800" dirty="0"/>
              <a:t>”Framework” par dessus spring</a:t>
            </a:r>
          </a:p>
          <a:p>
            <a:pPr lvl="1"/>
            <a:r>
              <a:rPr lang="en-US" sz="1800" dirty="0" err="1"/>
              <a:t>Orienté</a:t>
            </a:r>
            <a:r>
              <a:rPr lang="en-US" sz="1800" dirty="0"/>
              <a:t> REST et Microservices</a:t>
            </a:r>
          </a:p>
          <a:p>
            <a:pPr lvl="1"/>
            <a:r>
              <a:rPr lang="en-US" sz="1800" dirty="0"/>
              <a:t>Package </a:t>
            </a:r>
            <a:r>
              <a:rPr lang="en-US" sz="1800" dirty="0" err="1"/>
              <a:t>l’application</a:t>
            </a:r>
            <a:r>
              <a:rPr lang="en-US" sz="1800" dirty="0"/>
              <a:t> avec un Tomcat (par </a:t>
            </a:r>
            <a:r>
              <a:rPr lang="en-US" sz="1800" dirty="0" err="1"/>
              <a:t>defaut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2541F2-BF4C-402C-1105-3A2DE1D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Développement FullStack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3C9AF2-3853-FE1F-8F42-479CE07F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3319-A3E9-AB40-BE2A-58D9C673737A}" type="slidenum">
              <a:rPr lang="fr-FR" smtClean="0"/>
              <a:t>9</a:t>
            </a:fld>
            <a:endParaRPr lang="fr-F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C8DE616-75B1-01F4-AECF-E31AD4E18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4984" y="289919"/>
            <a:ext cx="2926080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Java Spring Logo Transparent - alessiainbookland">
            <a:extLst>
              <a:ext uri="{FF2B5EF4-FFF2-40B4-BE49-F238E27FC236}">
                <a16:creationId xmlns:a16="http://schemas.microsoft.com/office/drawing/2014/main" id="{E2F22375-A765-B842-B0BA-3E73988DF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151" y="420955"/>
            <a:ext cx="2548237" cy="127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3148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19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Ce module repose sur l’utilisation du pattern Observateur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Les requêtes sont asynchrones, il est nécessaire “d’attendre” le résultat à l’aide de la méthode subscribe</a:t>
            </a:r>
            <a:endParaRPr/>
          </a:p>
          <a:p>
            <a:r>
              <a:rPr lang="en"/>
              <a:t>Les requêtes se déclenchent à l’aide des méthodes get, post, put, delete de l’objet HttpClient (qu’il faut injecter)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En l’absence de typage, un objet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HttpResponse</a:t>
            </a:r>
            <a:r>
              <a:rPr lang="en"/>
              <a:t> est renvoyé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F605C61-5841-79CC-C9D1-FA2E341FFB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90</a:t>
            </a:fld>
            <a:endParaRPr lang="fr-LU"/>
          </a:p>
        </p:txBody>
      </p:sp>
      <p:sp>
        <p:nvSpPr>
          <p:cNvPr id="703" name="Google Shape;703;p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Http</a:t>
            </a:r>
            <a:endParaRPr/>
          </a:p>
        </p:txBody>
      </p:sp>
      <p:sp>
        <p:nvSpPr>
          <p:cNvPr id="704" name="Google Shape;704;p77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Http Client &amp; pattern Observable</a:t>
            </a:r>
            <a:endParaRPr/>
          </a:p>
        </p:txBody>
      </p:sp>
      <p:sp>
        <p:nvSpPr>
          <p:cNvPr id="705" name="Google Shape;705;p77"/>
          <p:cNvSpPr txBox="1"/>
          <p:nvPr/>
        </p:nvSpPr>
        <p:spPr>
          <a:xfrm>
            <a:off x="3263400" y="4081567"/>
            <a:ext cx="4649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httpClient: HttpClient) {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6" name="Google Shape;706;p77"/>
          <p:cNvSpPr txBox="1"/>
          <p:nvPr/>
        </p:nvSpPr>
        <p:spPr>
          <a:xfrm>
            <a:off x="1942200" y="4583400"/>
            <a:ext cx="8200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observable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.httpClient.get&lt;Resource[]&gt;(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"http://localhost:3000/resource"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7" name="Google Shape;707;p77"/>
          <p:cNvSpPr txBox="1"/>
          <p:nvPr/>
        </p:nvSpPr>
        <p:spPr>
          <a:xfrm>
            <a:off x="3364200" y="5069900"/>
            <a:ext cx="4548400" cy="13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observable.subscribe(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resources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.res = resources},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err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{console.log(err)}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96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Pour une requête POST/PUT, il est nécessaire de préciser le corps de la requête en second paramètre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584A025-0A37-B677-7054-372A39F877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91</a:t>
            </a:fld>
            <a:endParaRPr lang="fr-LU"/>
          </a:p>
        </p:txBody>
      </p:sp>
      <p:sp>
        <p:nvSpPr>
          <p:cNvPr id="714" name="Google Shape;714;p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Http</a:t>
            </a:r>
            <a:endParaRPr/>
          </a:p>
        </p:txBody>
      </p:sp>
      <p:sp>
        <p:nvSpPr>
          <p:cNvPr id="715" name="Google Shape;715;p7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Requêtes POST</a:t>
            </a:r>
            <a:endParaRPr/>
          </a:p>
        </p:txBody>
      </p:sp>
      <p:sp>
        <p:nvSpPr>
          <p:cNvPr id="716" name="Google Shape;716;p78"/>
          <p:cNvSpPr txBox="1"/>
          <p:nvPr/>
        </p:nvSpPr>
        <p:spPr>
          <a:xfrm>
            <a:off x="2208167" y="3013100"/>
            <a:ext cx="8200000" cy="6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...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observable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.httpClient.post&lt;Resource&gt;(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http://localhost:3000/resource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err="1"/>
              <a:t>Remplacer</a:t>
            </a:r>
            <a:r>
              <a:rPr lang="en" dirty="0"/>
              <a:t> la </a:t>
            </a:r>
            <a:r>
              <a:rPr lang="en" dirty="0" err="1"/>
              <a:t>méthode</a:t>
            </a:r>
            <a:r>
              <a:rPr lang="en" dirty="0"/>
              <a:t> </a:t>
            </a:r>
            <a:r>
              <a:rPr lang="en" dirty="0" err="1"/>
              <a:t>retournant</a:t>
            </a:r>
            <a:r>
              <a:rPr lang="en" dirty="0"/>
              <a:t> la </a:t>
            </a:r>
            <a:r>
              <a:rPr lang="en" dirty="0" err="1"/>
              <a:t>liste</a:t>
            </a:r>
            <a:r>
              <a:rPr lang="en" dirty="0"/>
              <a:t> des </a:t>
            </a:r>
            <a:r>
              <a:rPr lang="en" dirty="0" err="1"/>
              <a:t>utilisateurs</a:t>
            </a:r>
            <a:r>
              <a:rPr lang="en" dirty="0"/>
              <a:t> dans le service au profit </a:t>
            </a:r>
            <a:r>
              <a:rPr lang="en" dirty="0" err="1"/>
              <a:t>d’une</a:t>
            </a:r>
            <a:r>
              <a:rPr lang="en" dirty="0"/>
              <a:t> </a:t>
            </a:r>
            <a:r>
              <a:rPr lang="en" dirty="0" err="1"/>
              <a:t>requête</a:t>
            </a:r>
            <a:r>
              <a:rPr lang="en" dirty="0"/>
              <a:t> HTTP</a:t>
            </a:r>
            <a:endParaRPr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08F9CB-DF26-C570-96EE-0424C2CCBD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92</a:t>
            </a:fld>
            <a:endParaRPr lang="fr-LU"/>
          </a:p>
        </p:txBody>
      </p:sp>
      <p:sp>
        <p:nvSpPr>
          <p:cNvPr id="723" name="Google Shape;723;p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Http</a:t>
            </a:r>
            <a:endParaRPr/>
          </a:p>
        </p:txBody>
      </p:sp>
      <p:sp>
        <p:nvSpPr>
          <p:cNvPr id="724" name="Google Shape;724;p79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A vous !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Forms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E50BB8D-AC4C-527B-FF57-9BAF662441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93</a:t>
            </a:fld>
            <a:endParaRPr lang="fr-LU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25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400" dirty="0"/>
              <a:t>Il </a:t>
            </a:r>
            <a:r>
              <a:rPr lang="en" sz="2400" dirty="0" err="1"/>
              <a:t>est</a:t>
            </a:r>
            <a:r>
              <a:rPr lang="en" sz="2400" dirty="0"/>
              <a:t> possible de </a:t>
            </a:r>
            <a:r>
              <a:rPr lang="en" sz="2400" dirty="0" err="1"/>
              <a:t>manipuler</a:t>
            </a:r>
            <a:r>
              <a:rPr lang="en" sz="2400" dirty="0"/>
              <a:t> </a:t>
            </a:r>
            <a:r>
              <a:rPr lang="en" sz="2400" dirty="0" err="1"/>
              <a:t>directement</a:t>
            </a:r>
            <a:r>
              <a:rPr lang="en" sz="2400" dirty="0"/>
              <a:t> les </a:t>
            </a:r>
            <a:r>
              <a:rPr lang="en" sz="2400" dirty="0" err="1"/>
              <a:t>composants</a:t>
            </a:r>
            <a:r>
              <a:rPr lang="en" sz="2400" dirty="0"/>
              <a:t> (</a:t>
            </a:r>
            <a:r>
              <a:rPr lang="en" sz="2400" dirty="0" err="1"/>
              <a:t>ou</a:t>
            </a:r>
            <a:r>
              <a:rPr lang="en" sz="2400" dirty="0"/>
              <a:t> </a:t>
            </a:r>
            <a:r>
              <a:rPr lang="en" sz="2400" dirty="0" err="1"/>
              <a:t>balises</a:t>
            </a:r>
            <a:r>
              <a:rPr lang="en" sz="2400" dirty="0"/>
              <a:t> HTML) </a:t>
            </a:r>
            <a:r>
              <a:rPr lang="en" sz="2400" dirty="0" err="1"/>
              <a:t>depuis</a:t>
            </a:r>
            <a:r>
              <a:rPr lang="en" sz="2400" dirty="0"/>
              <a:t> les </a:t>
            </a:r>
            <a:r>
              <a:rPr lang="en" sz="2400" dirty="0" err="1"/>
              <a:t>composants</a:t>
            </a:r>
            <a:r>
              <a:rPr lang="en" sz="2400" dirty="0"/>
              <a:t> </a:t>
            </a:r>
            <a:r>
              <a:rPr lang="en" sz="2400" dirty="0" err="1"/>
              <a:t>ou</a:t>
            </a:r>
            <a:r>
              <a:rPr lang="en" sz="2400" dirty="0"/>
              <a:t> template</a:t>
            </a:r>
            <a:endParaRPr sz="2400" dirty="0"/>
          </a:p>
          <a:p>
            <a:r>
              <a:rPr lang="en" sz="2400" dirty="0"/>
              <a:t>Il </a:t>
            </a:r>
            <a:r>
              <a:rPr lang="en" sz="2400" dirty="0" err="1"/>
              <a:t>est</a:t>
            </a:r>
            <a:r>
              <a:rPr lang="en" sz="2400" dirty="0"/>
              <a:t> </a:t>
            </a:r>
            <a:r>
              <a:rPr lang="en" sz="2400" dirty="0" err="1"/>
              <a:t>nécessaire</a:t>
            </a:r>
            <a:r>
              <a:rPr lang="en" sz="2400" dirty="0"/>
              <a:t> pour </a:t>
            </a:r>
            <a:r>
              <a:rPr lang="en" sz="2400" dirty="0" err="1"/>
              <a:t>cela</a:t>
            </a:r>
            <a:r>
              <a:rPr lang="en" sz="2400" dirty="0"/>
              <a:t> de passer par </a:t>
            </a:r>
            <a:r>
              <a:rPr lang="en" sz="2400" dirty="0" err="1"/>
              <a:t>une</a:t>
            </a:r>
            <a:r>
              <a:rPr lang="en" sz="2400" dirty="0"/>
              <a:t> </a:t>
            </a:r>
            <a:r>
              <a:rPr lang="en" sz="2400" dirty="0" err="1"/>
              <a:t>référence</a:t>
            </a:r>
            <a:endParaRPr sz="2400" dirty="0"/>
          </a:p>
          <a:p>
            <a:r>
              <a:rPr lang="en" sz="2400" dirty="0"/>
              <a:t>Les </a:t>
            </a:r>
            <a:r>
              <a:rPr lang="en" sz="2400" dirty="0" err="1"/>
              <a:t>références</a:t>
            </a:r>
            <a:r>
              <a:rPr lang="en" sz="2400" dirty="0"/>
              <a:t> se </a:t>
            </a:r>
            <a:r>
              <a:rPr lang="en" sz="2400" dirty="0" err="1"/>
              <a:t>placent</a:t>
            </a:r>
            <a:r>
              <a:rPr lang="en" sz="2400" dirty="0"/>
              <a:t> sur les tags dans les templates et </a:t>
            </a:r>
            <a:r>
              <a:rPr lang="en" sz="2400" dirty="0" err="1"/>
              <a:t>commencent</a:t>
            </a:r>
            <a:r>
              <a:rPr lang="en" sz="2400" dirty="0"/>
              <a:t> par un #</a:t>
            </a:r>
            <a:endParaRPr sz="2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F3F2245-3D66-9DB5-CBA5-CDC3F23116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94</a:t>
            </a:fld>
            <a:endParaRPr lang="fr-LU"/>
          </a:p>
        </p:txBody>
      </p:sp>
      <p:sp>
        <p:nvSpPr>
          <p:cNvPr id="737" name="Google Shape;737;p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738" name="Google Shape;738;p81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Références</a:t>
            </a:r>
            <a:endParaRPr/>
          </a:p>
        </p:txBody>
      </p:sp>
      <p:sp>
        <p:nvSpPr>
          <p:cNvPr id="740" name="Google Shape;740;p81"/>
          <p:cNvSpPr txBox="1">
            <a:spLocks noGrp="1"/>
          </p:cNvSpPr>
          <p:nvPr>
            <p:ph type="body" idx="4294967295"/>
          </p:nvPr>
        </p:nvSpPr>
        <p:spPr>
          <a:xfrm>
            <a:off x="0" y="4189413"/>
            <a:ext cx="11360150" cy="19288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400" dirty="0" err="1"/>
              <a:t>Cette</a:t>
            </a:r>
            <a:r>
              <a:rPr lang="en" sz="2400" dirty="0"/>
              <a:t> </a:t>
            </a:r>
            <a:r>
              <a:rPr lang="en" sz="2400" dirty="0" err="1"/>
              <a:t>référence</a:t>
            </a:r>
            <a:r>
              <a:rPr lang="en" sz="2400" dirty="0"/>
              <a:t> </a:t>
            </a:r>
            <a:r>
              <a:rPr lang="en" sz="2400" dirty="0" err="1"/>
              <a:t>peut</a:t>
            </a:r>
            <a:r>
              <a:rPr lang="en" sz="2400" dirty="0"/>
              <a:t> </a:t>
            </a:r>
            <a:r>
              <a:rPr lang="en" sz="2400" dirty="0" err="1"/>
              <a:t>être</a:t>
            </a:r>
            <a:r>
              <a:rPr lang="en" sz="2400" dirty="0"/>
              <a:t> </a:t>
            </a:r>
            <a:r>
              <a:rPr lang="en" sz="2400" dirty="0" err="1"/>
              <a:t>utilisée</a:t>
            </a:r>
            <a:r>
              <a:rPr lang="en" sz="2400" dirty="0"/>
              <a:t> dans la </a:t>
            </a:r>
            <a:r>
              <a:rPr lang="en" sz="2400" dirty="0" err="1"/>
              <a:t>vue</a:t>
            </a:r>
            <a:br>
              <a:rPr lang="en" sz="2400" dirty="0"/>
            </a:br>
            <a:endParaRPr sz="2400" dirty="0"/>
          </a:p>
          <a:p>
            <a:endParaRPr lang="en" sz="2400" dirty="0"/>
          </a:p>
          <a:p>
            <a:r>
              <a:rPr lang="en" sz="2400" dirty="0" err="1"/>
              <a:t>Ou</a:t>
            </a:r>
            <a:r>
              <a:rPr lang="en" sz="2400" dirty="0"/>
              <a:t> </a:t>
            </a:r>
            <a:r>
              <a:rPr lang="en" sz="2400" dirty="0" err="1"/>
              <a:t>en</a:t>
            </a:r>
            <a:r>
              <a:rPr lang="en" sz="2400" dirty="0"/>
              <a:t> </a:t>
            </a:r>
            <a:r>
              <a:rPr lang="en" sz="2400" dirty="0" err="1"/>
              <a:t>déclarant</a:t>
            </a:r>
            <a:r>
              <a:rPr lang="en" sz="2400" dirty="0"/>
              <a:t> </a:t>
            </a:r>
            <a:r>
              <a:rPr lang="en" sz="2400" dirty="0" err="1"/>
              <a:t>une</a:t>
            </a:r>
            <a:r>
              <a:rPr lang="en" sz="2400" dirty="0"/>
              <a:t> </a:t>
            </a:r>
            <a:r>
              <a:rPr lang="en" sz="2400" dirty="0" err="1"/>
              <a:t>propriété</a:t>
            </a:r>
            <a:r>
              <a:rPr lang="en" sz="2400" dirty="0"/>
              <a:t> dans le </a:t>
            </a:r>
            <a:r>
              <a:rPr lang="en" sz="2400" dirty="0" err="1"/>
              <a:t>composant</a:t>
            </a:r>
            <a:r>
              <a:rPr lang="en" sz="2400" dirty="0"/>
              <a:t> </a:t>
            </a:r>
            <a:r>
              <a:rPr lang="en" sz="2400" dirty="0" err="1"/>
              <a:t>à</a:t>
            </a:r>
            <a:r>
              <a:rPr lang="en" sz="2400" dirty="0"/>
              <a:t> </a:t>
            </a:r>
            <a:r>
              <a:rPr lang="en" sz="2400" dirty="0" err="1"/>
              <a:t>l’aide</a:t>
            </a:r>
            <a:r>
              <a:rPr lang="en" sz="2400" dirty="0"/>
              <a:t> du </a:t>
            </a:r>
            <a:r>
              <a:rPr lang="en" sz="2400" dirty="0" err="1"/>
              <a:t>décorateur</a:t>
            </a:r>
            <a:r>
              <a:rPr lang="en" sz="2400" dirty="0"/>
              <a:t> @</a:t>
            </a:r>
            <a:r>
              <a:rPr lang="en" sz="2400" dirty="0" err="1"/>
              <a:t>ViewChild</a:t>
            </a:r>
            <a:endParaRPr sz="2400" dirty="0"/>
          </a:p>
        </p:txBody>
      </p:sp>
      <p:sp>
        <p:nvSpPr>
          <p:cNvPr id="739" name="Google Shape;739;p81"/>
          <p:cNvSpPr txBox="1"/>
          <p:nvPr/>
        </p:nvSpPr>
        <p:spPr>
          <a:xfrm>
            <a:off x="5319400" y="3213499"/>
            <a:ext cx="20832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theForm</a:t>
            </a: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endParaRPr sz="12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1" name="Google Shape;741;p81"/>
          <p:cNvSpPr txBox="1"/>
          <p:nvPr/>
        </p:nvSpPr>
        <p:spPr>
          <a:xfrm>
            <a:off x="4762400" y="4519799"/>
            <a:ext cx="31972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 *</a:t>
            </a:r>
            <a:r>
              <a:rPr lang="en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ngIf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theForm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..." 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2" name="Google Shape;742;p81"/>
          <p:cNvSpPr txBox="1"/>
          <p:nvPr/>
        </p:nvSpPr>
        <p:spPr>
          <a:xfrm>
            <a:off x="3983200" y="5727367"/>
            <a:ext cx="42256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@ViewChild(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"theForm"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{static: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 form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5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Par défaut, une référence retourne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L’ElementRef si il s’agit d’un tag HTML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L’instance du composant si c’est un composant</a:t>
            </a:r>
            <a:endParaRPr/>
          </a:p>
          <a:p>
            <a:r>
              <a:rPr lang="en"/>
              <a:t>Il est parfois nécessaire d’obtenir l’instance d’une directive appliquée à un tag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Ceci peut se faire en précisant le nom de la directive dans la référence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B870737-5BD2-274D-B345-DF0A7FF371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95</a:t>
            </a:fld>
            <a:endParaRPr lang="fr-LU"/>
          </a:p>
        </p:txBody>
      </p:sp>
      <p:sp>
        <p:nvSpPr>
          <p:cNvPr id="749" name="Google Shape;749;p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Concepts</a:t>
            </a:r>
            <a:endParaRPr/>
          </a:p>
        </p:txBody>
      </p:sp>
      <p:sp>
        <p:nvSpPr>
          <p:cNvPr id="750" name="Google Shape;750;p82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Références</a:t>
            </a:r>
            <a:endParaRPr/>
          </a:p>
        </p:txBody>
      </p:sp>
      <p:sp>
        <p:nvSpPr>
          <p:cNvPr id="751" name="Google Shape;751;p82"/>
          <p:cNvSpPr txBox="1"/>
          <p:nvPr/>
        </p:nvSpPr>
        <p:spPr>
          <a:xfrm>
            <a:off x="4096000" y="4125033"/>
            <a:ext cx="40000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#theForm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ngForm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2" name="Google Shape;752;p82"/>
          <p:cNvSpPr txBox="1"/>
          <p:nvPr/>
        </p:nvSpPr>
        <p:spPr>
          <a:xfrm>
            <a:off x="2994567" y="4659400"/>
            <a:ext cx="50528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@ViewChild(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"theForm"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{static: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 form: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NgForm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01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Il existe deux modules pour la réalisation des formulaires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Les formulaires “template-based”: qui sont principalement définis dans les templates HTML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Les formulaires “réactifs”: ils sont définis principalement à l’aide du code TypeScript, permettant un plus grand contrôle sur le formulaire</a:t>
            </a:r>
            <a:endParaRPr/>
          </a:p>
          <a:p>
            <a:r>
              <a:rPr lang="en"/>
              <a:t>Il est nécessaire d’importer l’un des deux modules, respectivement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FormsModule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ReactiveFormsModule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008503-79FE-C055-F5EF-615865A0A1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96</a:t>
            </a:fld>
            <a:endParaRPr lang="fr-LU"/>
          </a:p>
        </p:txBody>
      </p:sp>
      <p:sp>
        <p:nvSpPr>
          <p:cNvPr id="757" name="Google Shape;757;p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Forms</a:t>
            </a:r>
            <a:endParaRPr/>
          </a:p>
        </p:txBody>
      </p:sp>
      <p:sp>
        <p:nvSpPr>
          <p:cNvPr id="760" name="Google Shape;760;p83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Présentation</a:t>
            </a:r>
            <a:endParaRPr/>
          </a:p>
        </p:txBody>
      </p:sp>
      <p:sp>
        <p:nvSpPr>
          <p:cNvPr id="761" name="Google Shape;761;p83"/>
          <p:cNvSpPr txBox="1"/>
          <p:nvPr/>
        </p:nvSpPr>
        <p:spPr>
          <a:xfrm>
            <a:off x="2026600" y="4394933"/>
            <a:ext cx="8138800" cy="26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FormsModule } </a:t>
            </a: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'@angular/forms'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@NgModule({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declarations: [...],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imports: [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FormsModule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01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Les </a:t>
            </a:r>
            <a:r>
              <a:rPr lang="en" dirty="0" err="1"/>
              <a:t>formulaires</a:t>
            </a:r>
            <a:r>
              <a:rPr lang="en" dirty="0"/>
              <a:t> </a:t>
            </a:r>
            <a:r>
              <a:rPr lang="en" dirty="0" err="1"/>
              <a:t>sont</a:t>
            </a:r>
            <a:r>
              <a:rPr lang="en" dirty="0"/>
              <a:t> </a:t>
            </a:r>
            <a:r>
              <a:rPr lang="en" dirty="0" err="1"/>
              <a:t>définis</a:t>
            </a:r>
            <a:r>
              <a:rPr lang="en" dirty="0"/>
              <a:t> </a:t>
            </a:r>
            <a:r>
              <a:rPr lang="en" dirty="0" err="1"/>
              <a:t>à</a:t>
            </a:r>
            <a:r>
              <a:rPr lang="en" dirty="0"/>
              <a:t> </a:t>
            </a:r>
            <a:r>
              <a:rPr lang="en" dirty="0" err="1"/>
              <a:t>l’aide</a:t>
            </a:r>
            <a:r>
              <a:rPr lang="en" dirty="0"/>
              <a:t> </a:t>
            </a:r>
            <a:r>
              <a:rPr lang="en" dirty="0" err="1"/>
              <a:t>d’une</a:t>
            </a:r>
            <a:r>
              <a:rPr lang="en" dirty="0"/>
              <a:t> </a:t>
            </a:r>
            <a:r>
              <a:rPr lang="en" dirty="0" err="1"/>
              <a:t>balise</a:t>
            </a:r>
            <a:r>
              <a:rPr lang="en" dirty="0"/>
              <a:t> </a:t>
            </a:r>
            <a:r>
              <a:rPr lang="en" i="1" dirty="0"/>
              <a:t>form</a:t>
            </a:r>
            <a:r>
              <a:rPr lang="en" dirty="0"/>
              <a:t> </a:t>
            </a:r>
            <a:r>
              <a:rPr lang="en" dirty="0" err="1"/>
              <a:t>munie</a:t>
            </a:r>
            <a:r>
              <a:rPr lang="en" dirty="0"/>
              <a:t> (</a:t>
            </a:r>
            <a:r>
              <a:rPr lang="en" dirty="0" err="1"/>
              <a:t>usuellement</a:t>
            </a:r>
            <a:r>
              <a:rPr lang="en" dirty="0"/>
              <a:t>) </a:t>
            </a:r>
            <a:r>
              <a:rPr lang="en" dirty="0" err="1"/>
              <a:t>d’une</a:t>
            </a:r>
            <a:r>
              <a:rPr lang="en" dirty="0"/>
              <a:t> </a:t>
            </a:r>
            <a:r>
              <a:rPr lang="en" dirty="0" err="1"/>
              <a:t>fonction</a:t>
            </a:r>
            <a:r>
              <a:rPr lang="en" dirty="0"/>
              <a:t> </a:t>
            </a:r>
            <a:r>
              <a:rPr lang="en" i="1" dirty="0" err="1"/>
              <a:t>ngSubmit</a:t>
            </a:r>
            <a:r>
              <a:rPr lang="en" dirty="0"/>
              <a:t>.</a:t>
            </a:r>
            <a:br>
              <a:rPr lang="en" dirty="0"/>
            </a:br>
            <a:endParaRPr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r>
              <a:rPr lang="en" dirty="0"/>
              <a:t>Les champs </a:t>
            </a:r>
            <a:r>
              <a:rPr lang="en" dirty="0" err="1"/>
              <a:t>sont</a:t>
            </a:r>
            <a:r>
              <a:rPr lang="en" dirty="0"/>
              <a:t> des </a:t>
            </a:r>
            <a:r>
              <a:rPr lang="en" dirty="0" err="1"/>
              <a:t>balises</a:t>
            </a:r>
            <a:r>
              <a:rPr lang="en" dirty="0"/>
              <a:t> standard HTML. Le lien </a:t>
            </a:r>
            <a:r>
              <a:rPr lang="en" dirty="0" err="1"/>
              <a:t>est</a:t>
            </a:r>
            <a:r>
              <a:rPr lang="en" dirty="0"/>
              <a:t> </a:t>
            </a:r>
            <a:r>
              <a:rPr lang="en" dirty="0" err="1"/>
              <a:t>réalisé</a:t>
            </a:r>
            <a:r>
              <a:rPr lang="en" dirty="0"/>
              <a:t> </a:t>
            </a:r>
            <a:r>
              <a:rPr lang="en" dirty="0" err="1"/>
              <a:t>à</a:t>
            </a:r>
            <a:r>
              <a:rPr lang="en" dirty="0"/>
              <a:t> </a:t>
            </a:r>
            <a:r>
              <a:rPr lang="en" dirty="0" err="1"/>
              <a:t>l’aide</a:t>
            </a:r>
            <a:r>
              <a:rPr lang="en" dirty="0"/>
              <a:t> d’un two-way binding </a:t>
            </a:r>
            <a:r>
              <a:rPr lang="en" dirty="0" err="1"/>
              <a:t>à</a:t>
            </a:r>
            <a:r>
              <a:rPr lang="en" dirty="0"/>
              <a:t> </a:t>
            </a:r>
            <a:r>
              <a:rPr lang="en" dirty="0" err="1"/>
              <a:t>l’aide</a:t>
            </a:r>
            <a:r>
              <a:rPr lang="en" dirty="0"/>
              <a:t> de la </a:t>
            </a:r>
            <a:r>
              <a:rPr lang="en" dirty="0" err="1"/>
              <a:t>propriété</a:t>
            </a:r>
            <a:r>
              <a:rPr lang="en" dirty="0"/>
              <a:t> </a:t>
            </a:r>
            <a:r>
              <a:rPr lang="en" i="1" dirty="0" err="1"/>
              <a:t>ngModel</a:t>
            </a:r>
            <a:r>
              <a:rPr lang="en" dirty="0"/>
              <a:t>.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8B24B65-5397-3928-4319-2D2A108AE5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97</a:t>
            </a:fld>
            <a:endParaRPr lang="fr-LU"/>
          </a:p>
        </p:txBody>
      </p:sp>
      <p:sp>
        <p:nvSpPr>
          <p:cNvPr id="768" name="Google Shape;768;p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Forms</a:t>
            </a:r>
            <a:endParaRPr/>
          </a:p>
        </p:txBody>
      </p:sp>
      <p:sp>
        <p:nvSpPr>
          <p:cNvPr id="769" name="Google Shape;769;p84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Template-based forms</a:t>
            </a:r>
            <a:endParaRPr/>
          </a:p>
        </p:txBody>
      </p:sp>
      <p:sp>
        <p:nvSpPr>
          <p:cNvPr id="770" name="Google Shape;770;p84"/>
          <p:cNvSpPr txBox="1"/>
          <p:nvPr/>
        </p:nvSpPr>
        <p:spPr>
          <a:xfrm>
            <a:off x="4611967" y="2480232"/>
            <a:ext cx="3267600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ngSubmit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"save()"</a:t>
            </a: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&gt;&lt;/form&gt;</a:t>
            </a:r>
            <a:endParaRPr sz="12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1" name="Google Shape;771;p84"/>
          <p:cNvSpPr txBox="1"/>
          <p:nvPr/>
        </p:nvSpPr>
        <p:spPr>
          <a:xfrm>
            <a:off x="2936600" y="4774874"/>
            <a:ext cx="6318800" cy="73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[(</a:t>
            </a:r>
            <a:r>
              <a:rPr lang="en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ngModel</a:t>
            </a:r>
            <a:r>
              <a:rPr lang="en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"_</a:t>
            </a:r>
            <a:r>
              <a:rPr lang="e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user.username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8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5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u="sng">
                <a:solidFill>
                  <a:schemeClr val="hlink"/>
                </a:solidFill>
                <a:hlinkClick r:id="rId3"/>
              </a:rPr>
              <a:t>https://angular.io/guide/form-validation</a:t>
            </a:r>
            <a:endParaRPr/>
          </a:p>
          <a:p>
            <a:r>
              <a:rPr lang="en"/>
              <a:t>Angular possède un certain nombre de directives permettant d’ajouter des contraintes sur les champs du formulaires: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required: doit être rempli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min(max)length=”12”: le champ doit avoir au minimum (maximum) 12 charactères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…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7ED6A45-E1A4-52ED-54F4-4FE19C9CED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98</a:t>
            </a:fld>
            <a:endParaRPr lang="fr-LU"/>
          </a:p>
        </p:txBody>
      </p:sp>
      <p:sp>
        <p:nvSpPr>
          <p:cNvPr id="778" name="Google Shape;778;p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Form validation</a:t>
            </a:r>
            <a:endParaRPr/>
          </a:p>
        </p:txBody>
      </p:sp>
      <p:sp>
        <p:nvSpPr>
          <p:cNvPr id="779" name="Google Shape;779;p85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Directives</a:t>
            </a:r>
            <a:endParaRPr/>
          </a:p>
        </p:txBody>
      </p:sp>
      <p:sp>
        <p:nvSpPr>
          <p:cNvPr id="780" name="Google Shape;780;p85"/>
          <p:cNvSpPr txBox="1"/>
          <p:nvPr/>
        </p:nvSpPr>
        <p:spPr>
          <a:xfrm>
            <a:off x="1082000" y="4134967"/>
            <a:ext cx="10108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[(ngModel)]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"_user.username"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minlength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"5"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maxlength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"12"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29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La validation de formulaire n’empêche pas son submit: il est donc nécessaire de le faire dans l’event handler correspondant</a:t>
            </a:r>
            <a:endParaRPr/>
          </a:p>
          <a:p>
            <a:r>
              <a:rPr lang="en"/>
              <a:t>Il est possible de déterminer si toutes les contraintes de validation sont remplies à l’aide de l’attribut </a:t>
            </a:r>
            <a:r>
              <a:rPr lang="en" i="1"/>
              <a:t>valid </a:t>
            </a:r>
            <a:r>
              <a:rPr lang="en"/>
              <a:t>de l’objet NgForm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Cet objet s’obtient à l’aide d’une référence placée sur le form</a:t>
            </a: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7D29136-20BE-FF83-07D6-B156CF07E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LU" smtClean="0"/>
              <a:pPr/>
              <a:t>99</a:t>
            </a:fld>
            <a:endParaRPr lang="fr-LU"/>
          </a:p>
        </p:txBody>
      </p:sp>
      <p:sp>
        <p:nvSpPr>
          <p:cNvPr id="787" name="Google Shape;787;p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Form validation</a:t>
            </a:r>
            <a:endParaRPr/>
          </a:p>
        </p:txBody>
      </p:sp>
      <p:sp>
        <p:nvSpPr>
          <p:cNvPr id="788" name="Google Shape;788;p86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Validité du formulaire</a:t>
            </a:r>
            <a:endParaRPr/>
          </a:p>
        </p:txBody>
      </p:sp>
      <p:sp>
        <p:nvSpPr>
          <p:cNvPr id="789" name="Google Shape;789;p86"/>
          <p:cNvSpPr txBox="1"/>
          <p:nvPr/>
        </p:nvSpPr>
        <p:spPr>
          <a:xfrm>
            <a:off x="3812233" y="3832233"/>
            <a:ext cx="4377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#theForm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"ngForm"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(ngSubmit)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"save()"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0" name="Google Shape;790;p86"/>
          <p:cNvSpPr txBox="1"/>
          <p:nvPr/>
        </p:nvSpPr>
        <p:spPr>
          <a:xfrm>
            <a:off x="3181400" y="4387133"/>
            <a:ext cx="5829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@ViewChild(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"theForm"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{static: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 form: NgForm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1" name="Google Shape;791;p86"/>
          <p:cNvSpPr txBox="1"/>
          <p:nvPr/>
        </p:nvSpPr>
        <p:spPr>
          <a:xfrm>
            <a:off x="4835400" y="5012400"/>
            <a:ext cx="2521200" cy="15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save()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.form.valid)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1324</TotalTime>
  <Words>6224</Words>
  <Application>Microsoft Office PowerPoint</Application>
  <PresentationFormat>Grand écran</PresentationFormat>
  <Paragraphs>1128</Paragraphs>
  <Slides>103</Slides>
  <Notes>67</Notes>
  <HiddenSlides>1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103</vt:i4>
      </vt:variant>
    </vt:vector>
  </HeadingPairs>
  <TitlesOfParts>
    <vt:vector size="112" baseType="lpstr">
      <vt:lpstr>Arial</vt:lpstr>
      <vt:lpstr>Calibri</vt:lpstr>
      <vt:lpstr>Calibri Light</vt:lpstr>
      <vt:lpstr>Courier New</vt:lpstr>
      <vt:lpstr>Dosis</vt:lpstr>
      <vt:lpstr>Open Sans</vt:lpstr>
      <vt:lpstr>Roboto</vt:lpstr>
      <vt:lpstr>Symbol</vt:lpstr>
      <vt:lpstr>Office Theme</vt:lpstr>
      <vt:lpstr>Développement FullStack</vt:lpstr>
      <vt:lpstr>Architecture ”3 tiers”</vt:lpstr>
      <vt:lpstr>Architecture ”3 tiers”</vt:lpstr>
      <vt:lpstr>Rappels sur la notion de « ReST »</vt:lpstr>
      <vt:lpstr>Environnement de développement</vt:lpstr>
      <vt:lpstr>Java</vt:lpstr>
      <vt:lpstr>Popularité</vt:lpstr>
      <vt:lpstr>Maven</vt:lpstr>
      <vt:lpstr>Spring &amp; Springboot</vt:lpstr>
      <vt:lpstr>Initialisation du projet Backend</vt:lpstr>
      <vt:lpstr>Structure du projet</vt:lpstr>
      <vt:lpstr>pom.xml</vt:lpstr>
      <vt:lpstr>Application.properties</vt:lpstr>
      <vt:lpstr>FsBackApplication.java</vt:lpstr>
      <vt:lpstr>Structure du backend</vt:lpstr>
      <vt:lpstr>Pour démarrer le projet</vt:lpstr>
      <vt:lpstr>Couche controller</vt:lpstr>
      <vt:lpstr>Couche controller</vt:lpstr>
      <vt:lpstr>Couche controller</vt:lpstr>
      <vt:lpstr>Couche controller</vt:lpstr>
      <vt:lpstr>Couche controller</vt:lpstr>
      <vt:lpstr>Couche service</vt:lpstr>
      <vt:lpstr>Couche service</vt:lpstr>
      <vt:lpstr>Couche service</vt:lpstr>
      <vt:lpstr>Couche Données</vt:lpstr>
      <vt:lpstr>Couche Données</vt:lpstr>
      <vt:lpstr>Couche Données</vt:lpstr>
      <vt:lpstr>Couche Données</vt:lpstr>
      <vt:lpstr>Couche Données</vt:lpstr>
      <vt:lpstr>Couche Données</vt:lpstr>
      <vt:lpstr>Couche Données</vt:lpstr>
      <vt:lpstr>Couche Données</vt:lpstr>
      <vt:lpstr>Produire le livrable</vt:lpstr>
      <vt:lpstr>Testing</vt:lpstr>
      <vt:lpstr>Swagger / OpenAPI</vt:lpstr>
      <vt:lpstr>Angular</vt:lpstr>
      <vt:lpstr>Historique</vt:lpstr>
      <vt:lpstr>Evolutions</vt:lpstr>
      <vt:lpstr>Angular vs React vs Vue</vt:lpstr>
      <vt:lpstr>Angular vs React vs Vue</vt:lpstr>
      <vt:lpstr>Angular vs React vs Vue</vt:lpstr>
      <vt:lpstr>Architecture</vt:lpstr>
      <vt:lpstr>Architecture</vt:lpstr>
      <vt:lpstr>Architecture</vt:lpstr>
      <vt:lpstr>Architecture SPA</vt:lpstr>
      <vt:lpstr>Architecture SPA</vt:lpstr>
      <vt:lpstr>Environnement de développement</vt:lpstr>
      <vt:lpstr>Environnement de développement</vt:lpstr>
      <vt:lpstr>Environnement de développement</vt:lpstr>
      <vt:lpstr>Concepts</vt:lpstr>
      <vt:lpstr>Concepts</vt:lpstr>
      <vt:lpstr>Concepts</vt:lpstr>
      <vt:lpstr>Concepts</vt:lpstr>
      <vt:lpstr>Concepts </vt:lpstr>
      <vt:lpstr>Concepts</vt:lpstr>
      <vt:lpstr>Concepts</vt:lpstr>
      <vt:lpstr>Concepts</vt:lpstr>
      <vt:lpstr>Concepts </vt:lpstr>
      <vt:lpstr>Concepts</vt:lpstr>
      <vt:lpstr>Concepts</vt:lpstr>
      <vt:lpstr>Concepts</vt:lpstr>
      <vt:lpstr>Concepts</vt:lpstr>
      <vt:lpstr>Concepts</vt:lpstr>
      <vt:lpstr>Concepts 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Routing</vt:lpstr>
      <vt:lpstr>Routing</vt:lpstr>
      <vt:lpstr>Routing</vt:lpstr>
      <vt:lpstr>Routing</vt:lpstr>
      <vt:lpstr>Routing</vt:lpstr>
      <vt:lpstr>Routing</vt:lpstr>
      <vt:lpstr>Routing</vt:lpstr>
      <vt:lpstr>Structuration des projets</vt:lpstr>
      <vt:lpstr>Structuration des projets</vt:lpstr>
      <vt:lpstr>Structuration des projets</vt:lpstr>
      <vt:lpstr>Structuration des projets</vt:lpstr>
      <vt:lpstr>Structuration des projets</vt:lpstr>
      <vt:lpstr>Structuration des projets</vt:lpstr>
      <vt:lpstr>Structuration des projets</vt:lpstr>
      <vt:lpstr>Structuration des projets</vt:lpstr>
      <vt:lpstr>Structuration des projets</vt:lpstr>
      <vt:lpstr>Http</vt:lpstr>
      <vt:lpstr>Http</vt:lpstr>
      <vt:lpstr>Http</vt:lpstr>
      <vt:lpstr>Http</vt:lpstr>
      <vt:lpstr>Http</vt:lpstr>
      <vt:lpstr>Forms</vt:lpstr>
      <vt:lpstr>Concepts</vt:lpstr>
      <vt:lpstr>Concepts</vt:lpstr>
      <vt:lpstr>Forms</vt:lpstr>
      <vt:lpstr>Forms</vt:lpstr>
      <vt:lpstr>Form validation</vt:lpstr>
      <vt:lpstr>Form validation</vt:lpstr>
      <vt:lpstr>Form validation</vt:lpstr>
      <vt:lpstr>Form validation</vt:lpstr>
      <vt:lpstr>Forms</vt:lpstr>
      <vt:lpstr>Sujet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Robert</dc:creator>
  <cp:lastModifiedBy>Bluem Juliette</cp:lastModifiedBy>
  <cp:revision>183</cp:revision>
  <dcterms:created xsi:type="dcterms:W3CDTF">2022-08-15T12:46:04Z</dcterms:created>
  <dcterms:modified xsi:type="dcterms:W3CDTF">2022-09-14T05:56:33Z</dcterms:modified>
</cp:coreProperties>
</file>