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4326" r:id="rId2"/>
    <p:sldMasterId id="2147483687" r:id="rId3"/>
    <p:sldMasterId id="2147483753" r:id="rId4"/>
    <p:sldMasterId id="2147483767" r:id="rId5"/>
    <p:sldMasterId id="2147483776" r:id="rId6"/>
    <p:sldMasterId id="2147483785" r:id="rId7"/>
  </p:sldMasterIdLst>
  <p:notesMasterIdLst>
    <p:notesMasterId r:id="rId92"/>
  </p:notesMasterIdLst>
  <p:handoutMasterIdLst>
    <p:handoutMasterId r:id="rId93"/>
  </p:handoutMasterIdLst>
  <p:sldIdLst>
    <p:sldId id="256" r:id="rId8"/>
    <p:sldId id="408" r:id="rId9"/>
    <p:sldId id="257" r:id="rId10"/>
    <p:sldId id="344" r:id="rId11"/>
    <p:sldId id="357" r:id="rId12"/>
    <p:sldId id="453" r:id="rId13"/>
    <p:sldId id="454" r:id="rId14"/>
    <p:sldId id="363" r:id="rId15"/>
    <p:sldId id="418" r:id="rId16"/>
    <p:sldId id="457" r:id="rId17"/>
    <p:sldId id="458" r:id="rId18"/>
    <p:sldId id="341" r:id="rId19"/>
    <p:sldId id="459" r:id="rId20"/>
    <p:sldId id="455" r:id="rId21"/>
    <p:sldId id="427" r:id="rId22"/>
    <p:sldId id="426" r:id="rId23"/>
    <p:sldId id="428" r:id="rId24"/>
    <p:sldId id="460" r:id="rId25"/>
    <p:sldId id="461" r:id="rId26"/>
    <p:sldId id="462" r:id="rId27"/>
    <p:sldId id="463" r:id="rId28"/>
    <p:sldId id="464" r:id="rId29"/>
    <p:sldId id="465" r:id="rId30"/>
    <p:sldId id="466" r:id="rId31"/>
    <p:sldId id="467" r:id="rId32"/>
    <p:sldId id="468" r:id="rId33"/>
    <p:sldId id="469" r:id="rId34"/>
    <p:sldId id="470" r:id="rId35"/>
    <p:sldId id="471" r:id="rId36"/>
    <p:sldId id="472" r:id="rId37"/>
    <p:sldId id="473" r:id="rId38"/>
    <p:sldId id="474" r:id="rId39"/>
    <p:sldId id="475" r:id="rId40"/>
    <p:sldId id="476" r:id="rId41"/>
    <p:sldId id="477" r:id="rId42"/>
    <p:sldId id="478" r:id="rId43"/>
    <p:sldId id="479" r:id="rId44"/>
    <p:sldId id="480" r:id="rId45"/>
    <p:sldId id="481" r:id="rId46"/>
    <p:sldId id="484" r:id="rId47"/>
    <p:sldId id="482" r:id="rId48"/>
    <p:sldId id="483" r:id="rId49"/>
    <p:sldId id="485" r:id="rId50"/>
    <p:sldId id="486" r:id="rId51"/>
    <p:sldId id="487" r:id="rId52"/>
    <p:sldId id="488" r:id="rId53"/>
    <p:sldId id="489" r:id="rId54"/>
    <p:sldId id="494" r:id="rId55"/>
    <p:sldId id="491" r:id="rId56"/>
    <p:sldId id="492" r:id="rId57"/>
    <p:sldId id="493" r:id="rId58"/>
    <p:sldId id="438" r:id="rId59"/>
    <p:sldId id="495" r:id="rId60"/>
    <p:sldId id="496" r:id="rId61"/>
    <p:sldId id="497" r:id="rId62"/>
    <p:sldId id="498" r:id="rId63"/>
    <p:sldId id="500" r:id="rId64"/>
    <p:sldId id="499" r:id="rId65"/>
    <p:sldId id="522" r:id="rId66"/>
    <p:sldId id="501" r:id="rId67"/>
    <p:sldId id="502" r:id="rId68"/>
    <p:sldId id="503" r:id="rId69"/>
    <p:sldId id="504" r:id="rId70"/>
    <p:sldId id="505" r:id="rId71"/>
    <p:sldId id="506" r:id="rId72"/>
    <p:sldId id="523" r:id="rId73"/>
    <p:sldId id="507" r:id="rId74"/>
    <p:sldId id="508" r:id="rId75"/>
    <p:sldId id="509" r:id="rId76"/>
    <p:sldId id="524" r:id="rId77"/>
    <p:sldId id="510" r:id="rId78"/>
    <p:sldId id="511" r:id="rId79"/>
    <p:sldId id="513" r:id="rId80"/>
    <p:sldId id="525" r:id="rId81"/>
    <p:sldId id="526" r:id="rId82"/>
    <p:sldId id="527" r:id="rId83"/>
    <p:sldId id="514" r:id="rId84"/>
    <p:sldId id="515" r:id="rId85"/>
    <p:sldId id="516" r:id="rId86"/>
    <p:sldId id="517" r:id="rId87"/>
    <p:sldId id="518" r:id="rId88"/>
    <p:sldId id="519" r:id="rId89"/>
    <p:sldId id="520" r:id="rId90"/>
    <p:sldId id="521" r:id="rId91"/>
  </p:sldIdLst>
  <p:sldSz cx="12192000" cy="6858000"/>
  <p:notesSz cx="6799263" cy="9929813"/>
  <p:defaultTextStyle>
    <a:defPPr>
      <a:defRPr lang="fr-FR"/>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00C"/>
    <a:srgbClr val="70AD47"/>
    <a:srgbClr val="CBE3F8"/>
    <a:srgbClr val="ED7D31"/>
    <a:srgbClr val="A5A5A5"/>
    <a:srgbClr val="FFC000"/>
    <a:srgbClr val="5B9BD5"/>
    <a:srgbClr val="4472C4"/>
    <a:srgbClr val="FF0000"/>
    <a:srgbClr val="00AF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0656"/>
  </p:normalViewPr>
  <p:slideViewPr>
    <p:cSldViewPr snapToGrid="0">
      <p:cViewPr varScale="1">
        <p:scale>
          <a:sx n="166" d="100"/>
          <a:sy n="166" d="100"/>
        </p:scale>
        <p:origin x="8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viewProps" Target="view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84BEE899-9736-44A3-9F2B-27E1DCD48618}" type="datetimeFigureOut">
              <a:rPr lang="fr-FR" smtClean="0"/>
              <a:t>26/10/2022</a:t>
            </a:fld>
            <a:endParaRPr lang="fr-FR" dirty="0"/>
          </a:p>
        </p:txBody>
      </p:sp>
      <p:sp>
        <p:nvSpPr>
          <p:cNvPr id="4" name="Espace réservé du pied de page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B936427B-86B8-4A2A-97C1-95002D025CCC}" type="slidenum">
              <a:rPr lang="fr-FR" smtClean="0"/>
              <a:t>‹N°›</a:t>
            </a:fld>
            <a:endParaRPr lang="fr-FR" dirty="0"/>
          </a:p>
        </p:txBody>
      </p:sp>
    </p:spTree>
    <p:extLst>
      <p:ext uri="{BB962C8B-B14F-4D97-AF65-F5344CB8AC3E}">
        <p14:creationId xmlns:p14="http://schemas.microsoft.com/office/powerpoint/2010/main" val="2777450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B93911F5-E2DF-4227-9C85-3EE5EB1EDB9D}" type="datetimeFigureOut">
              <a:rPr lang="fr-FR" smtClean="0"/>
              <a:t>26/10/2022</a:t>
            </a:fld>
            <a:endParaRPr lang="fr-FR" dirty="0"/>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CB4D9DBD-C68B-4F76-A39E-E25F4901BF20}" type="slidenum">
              <a:rPr lang="fr-FR" smtClean="0"/>
              <a:t>‹N°›</a:t>
            </a:fld>
            <a:endParaRPr lang="fr-FR" dirty="0"/>
          </a:p>
        </p:txBody>
      </p:sp>
    </p:spTree>
    <p:extLst>
      <p:ext uri="{BB962C8B-B14F-4D97-AF65-F5344CB8AC3E}">
        <p14:creationId xmlns:p14="http://schemas.microsoft.com/office/powerpoint/2010/main" val="239087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1"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ParcourSup</a:t>
            </a:r>
            <a:r>
              <a:rPr lang="fr-FR" sz="1200" b="1" kern="1200" dirty="0" smtClean="0">
                <a:solidFill>
                  <a:schemeClr val="tx1"/>
                </a:solidFill>
                <a:effectLst/>
                <a:latin typeface="+mn-lt"/>
                <a:ea typeface="+mn-ea"/>
                <a:cs typeface="+mn-cs"/>
              </a:rPr>
              <a:t> : bilan 2018</a:t>
            </a:r>
          </a:p>
          <a:p>
            <a:r>
              <a:rPr lang="fr-FR" sz="1200" kern="1200" dirty="0" smtClean="0">
                <a:solidFill>
                  <a:schemeClr val="tx1"/>
                </a:solidFill>
                <a:effectLst/>
                <a:latin typeface="+mn-lt"/>
                <a:ea typeface="+mn-ea"/>
                <a:cs typeface="+mn-cs"/>
              </a:rPr>
              <a:t>Anne-Sophie Barthez, conseillère formations, cabinet de Frédéric Vidal, Ministre de l’ESRI</a:t>
            </a:r>
          </a:p>
          <a:p>
            <a:r>
              <a:rPr lang="fr-FR" sz="1200" kern="1200" dirty="0" smtClean="0">
                <a:solidFill>
                  <a:schemeClr val="tx1"/>
                </a:solidFill>
                <a:effectLst/>
                <a:latin typeface="+mn-lt"/>
                <a:ea typeface="+mn-ea"/>
                <a:cs typeface="+mn-cs"/>
              </a:rPr>
              <a:t>Serge Richard , </a:t>
            </a:r>
            <a:r>
              <a:rPr lang="fr-FR" sz="1200" kern="1200" dirty="0" err="1" smtClean="0">
                <a:solidFill>
                  <a:schemeClr val="tx1"/>
                </a:solidFill>
                <a:effectLst/>
                <a:latin typeface="+mn-lt"/>
                <a:ea typeface="+mn-ea"/>
                <a:cs typeface="+mn-cs"/>
              </a:rPr>
              <a:t>ParcouSup</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Quelques chiffres :</a:t>
            </a:r>
          </a:p>
          <a:p>
            <a:r>
              <a:rPr lang="fr-FR" sz="1400" kern="1200" dirty="0" smtClean="0">
                <a:solidFill>
                  <a:schemeClr val="tx1"/>
                </a:solidFill>
                <a:effectLst/>
                <a:latin typeface="+mn-lt"/>
                <a:ea typeface="+mn-ea"/>
                <a:cs typeface="+mn-cs"/>
              </a:rPr>
              <a:t>13000</a:t>
            </a:r>
            <a:r>
              <a:rPr lang="fr-FR" sz="1200" kern="1200" dirty="0" smtClean="0">
                <a:solidFill>
                  <a:schemeClr val="tx1"/>
                </a:solidFill>
                <a:effectLst/>
                <a:latin typeface="+mn-lt"/>
                <a:ea typeface="+mn-ea"/>
                <a:cs typeface="+mn-cs"/>
              </a:rPr>
              <a:t> formations sur le Portail !</a:t>
            </a:r>
          </a:p>
          <a:p>
            <a:r>
              <a:rPr lang="fr-FR" sz="1200" kern="1200" dirty="0" smtClean="0">
                <a:solidFill>
                  <a:schemeClr val="tx1"/>
                </a:solidFill>
                <a:effectLst/>
                <a:latin typeface="+mn-lt"/>
                <a:ea typeface="+mn-ea"/>
                <a:cs typeface="+mn-cs"/>
              </a:rPr>
              <a:t>39900 nouveaux bacheliers en 2018, +6000 places</a:t>
            </a:r>
          </a:p>
          <a:p>
            <a:r>
              <a:rPr lang="fr-FR" sz="1200" kern="1200" dirty="0" smtClean="0">
                <a:solidFill>
                  <a:schemeClr val="tx1"/>
                </a:solidFill>
                <a:effectLst/>
                <a:latin typeface="+mn-lt"/>
                <a:ea typeface="+mn-ea"/>
                <a:cs typeface="+mn-cs"/>
              </a:rPr>
              <a:t>35000 l’année prochaine</a:t>
            </a:r>
          </a:p>
          <a:p>
            <a:r>
              <a:rPr lang="fr-FR" sz="1200" kern="1200" dirty="0" smtClean="0">
                <a:solidFill>
                  <a:schemeClr val="tx1"/>
                </a:solidFill>
                <a:effectLst/>
                <a:latin typeface="+mn-lt"/>
                <a:ea typeface="+mn-ea"/>
                <a:cs typeface="+mn-cs"/>
              </a:rPr>
              <a:t>+ 21% de boursiers, +28% dans les CPGE, </a:t>
            </a:r>
          </a:p>
          <a:p>
            <a:r>
              <a:rPr lang="fr-FR" sz="1200" kern="1200" dirty="0" smtClean="0">
                <a:solidFill>
                  <a:schemeClr val="tx1"/>
                </a:solidFill>
                <a:effectLst/>
                <a:latin typeface="+mn-lt"/>
                <a:ea typeface="+mn-ea"/>
                <a:cs typeface="+mn-cs"/>
              </a:rPr>
              <a:t>19% Bac Techno admis en IUT</a:t>
            </a:r>
          </a:p>
          <a:p>
            <a:r>
              <a:rPr lang="fr-FR" sz="1200" kern="1200" dirty="0" smtClean="0">
                <a:solidFill>
                  <a:schemeClr val="tx1"/>
                </a:solidFill>
                <a:effectLst/>
                <a:latin typeface="+mn-lt"/>
                <a:ea typeface="+mn-ea"/>
                <a:cs typeface="+mn-cs"/>
              </a:rPr>
              <a:t>encore </a:t>
            </a:r>
            <a:r>
              <a:rPr lang="fr-FR" sz="1200" kern="1200" dirty="0" err="1" smtClean="0">
                <a:solidFill>
                  <a:schemeClr val="tx1"/>
                </a:solidFill>
                <a:effectLst/>
                <a:latin typeface="+mn-lt"/>
                <a:ea typeface="+mn-ea"/>
                <a:cs typeface="+mn-cs"/>
              </a:rPr>
              <a:t>trés</a:t>
            </a:r>
            <a:r>
              <a:rPr lang="fr-FR" sz="1200" kern="1200" dirty="0" smtClean="0">
                <a:solidFill>
                  <a:schemeClr val="tx1"/>
                </a:solidFill>
                <a:effectLst/>
                <a:latin typeface="+mn-lt"/>
                <a:ea typeface="+mn-ea"/>
                <a:cs typeface="+mn-cs"/>
              </a:rPr>
              <a:t> peu de Bac Pro accèdent aux études sup</a:t>
            </a:r>
          </a:p>
          <a:p>
            <a:r>
              <a:rPr lang="fr-FR" sz="1200" kern="1200" dirty="0" smtClean="0">
                <a:solidFill>
                  <a:schemeClr val="tx1"/>
                </a:solidFill>
                <a:effectLst/>
                <a:latin typeface="+mn-lt"/>
                <a:ea typeface="+mn-ea"/>
                <a:cs typeface="+mn-cs"/>
              </a:rPr>
              <a:t>=&gt; chaque candidat a pu avoir au moins 3 propositions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5</a:t>
            </a:fld>
            <a:endParaRPr lang="fr-FR"/>
          </a:p>
        </p:txBody>
      </p:sp>
    </p:spTree>
    <p:extLst>
      <p:ext uri="{BB962C8B-B14F-4D97-AF65-F5344CB8AC3E}">
        <p14:creationId xmlns:p14="http://schemas.microsoft.com/office/powerpoint/2010/main" val="62345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1"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ParcourSup</a:t>
            </a:r>
            <a:r>
              <a:rPr lang="fr-FR" sz="1200" b="1" kern="1200" dirty="0" smtClean="0">
                <a:solidFill>
                  <a:schemeClr val="tx1"/>
                </a:solidFill>
                <a:effectLst/>
                <a:latin typeface="+mn-lt"/>
                <a:ea typeface="+mn-ea"/>
                <a:cs typeface="+mn-cs"/>
              </a:rPr>
              <a:t> : bilan 2018</a:t>
            </a:r>
          </a:p>
          <a:p>
            <a:r>
              <a:rPr lang="fr-FR" sz="1200" kern="1200" dirty="0" smtClean="0">
                <a:solidFill>
                  <a:schemeClr val="tx1"/>
                </a:solidFill>
                <a:effectLst/>
                <a:latin typeface="+mn-lt"/>
                <a:ea typeface="+mn-ea"/>
                <a:cs typeface="+mn-cs"/>
              </a:rPr>
              <a:t>Anne-Sophie Barthez, conseillère formations, cabinet de Frédéric Vidal, Ministre de l’ESRI</a:t>
            </a:r>
          </a:p>
          <a:p>
            <a:r>
              <a:rPr lang="fr-FR" sz="1200" kern="1200" dirty="0" smtClean="0">
                <a:solidFill>
                  <a:schemeClr val="tx1"/>
                </a:solidFill>
                <a:effectLst/>
                <a:latin typeface="+mn-lt"/>
                <a:ea typeface="+mn-ea"/>
                <a:cs typeface="+mn-cs"/>
              </a:rPr>
              <a:t>Serge Richard , </a:t>
            </a:r>
            <a:r>
              <a:rPr lang="fr-FR" sz="1200" kern="1200" dirty="0" err="1" smtClean="0">
                <a:solidFill>
                  <a:schemeClr val="tx1"/>
                </a:solidFill>
                <a:effectLst/>
                <a:latin typeface="+mn-lt"/>
                <a:ea typeface="+mn-ea"/>
                <a:cs typeface="+mn-cs"/>
              </a:rPr>
              <a:t>ParcouSup</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Quelques chiffres :</a:t>
            </a:r>
          </a:p>
          <a:p>
            <a:r>
              <a:rPr lang="fr-FR" sz="1400" kern="1200" dirty="0" smtClean="0">
                <a:solidFill>
                  <a:schemeClr val="tx1"/>
                </a:solidFill>
                <a:effectLst/>
                <a:latin typeface="+mn-lt"/>
                <a:ea typeface="+mn-ea"/>
                <a:cs typeface="+mn-cs"/>
              </a:rPr>
              <a:t>13000</a:t>
            </a:r>
            <a:r>
              <a:rPr lang="fr-FR" sz="1200" kern="1200" dirty="0" smtClean="0">
                <a:solidFill>
                  <a:schemeClr val="tx1"/>
                </a:solidFill>
                <a:effectLst/>
                <a:latin typeface="+mn-lt"/>
                <a:ea typeface="+mn-ea"/>
                <a:cs typeface="+mn-cs"/>
              </a:rPr>
              <a:t> formations sur le Portail !</a:t>
            </a:r>
          </a:p>
          <a:p>
            <a:r>
              <a:rPr lang="fr-FR" sz="1200" kern="1200" dirty="0" smtClean="0">
                <a:solidFill>
                  <a:schemeClr val="tx1"/>
                </a:solidFill>
                <a:effectLst/>
                <a:latin typeface="+mn-lt"/>
                <a:ea typeface="+mn-ea"/>
                <a:cs typeface="+mn-cs"/>
              </a:rPr>
              <a:t>39900 nouveaux bacheliers en 2018, +6000 places</a:t>
            </a:r>
          </a:p>
          <a:p>
            <a:r>
              <a:rPr lang="fr-FR" sz="1200" kern="1200" dirty="0" smtClean="0">
                <a:solidFill>
                  <a:schemeClr val="tx1"/>
                </a:solidFill>
                <a:effectLst/>
                <a:latin typeface="+mn-lt"/>
                <a:ea typeface="+mn-ea"/>
                <a:cs typeface="+mn-cs"/>
              </a:rPr>
              <a:t>35000 l’année prochaine</a:t>
            </a:r>
          </a:p>
          <a:p>
            <a:r>
              <a:rPr lang="fr-FR" sz="1200" kern="1200" dirty="0" smtClean="0">
                <a:solidFill>
                  <a:schemeClr val="tx1"/>
                </a:solidFill>
                <a:effectLst/>
                <a:latin typeface="+mn-lt"/>
                <a:ea typeface="+mn-ea"/>
                <a:cs typeface="+mn-cs"/>
              </a:rPr>
              <a:t>+ 21% de boursiers, +28% dans les CPGE, </a:t>
            </a:r>
          </a:p>
          <a:p>
            <a:r>
              <a:rPr lang="fr-FR" sz="1200" kern="1200" dirty="0" smtClean="0">
                <a:solidFill>
                  <a:schemeClr val="tx1"/>
                </a:solidFill>
                <a:effectLst/>
                <a:latin typeface="+mn-lt"/>
                <a:ea typeface="+mn-ea"/>
                <a:cs typeface="+mn-cs"/>
              </a:rPr>
              <a:t>19% Bac Techno admis en IUT</a:t>
            </a:r>
          </a:p>
          <a:p>
            <a:r>
              <a:rPr lang="fr-FR" sz="1200" kern="1200" dirty="0" smtClean="0">
                <a:solidFill>
                  <a:schemeClr val="tx1"/>
                </a:solidFill>
                <a:effectLst/>
                <a:latin typeface="+mn-lt"/>
                <a:ea typeface="+mn-ea"/>
                <a:cs typeface="+mn-cs"/>
              </a:rPr>
              <a:t>encore </a:t>
            </a:r>
            <a:r>
              <a:rPr lang="fr-FR" sz="1200" kern="1200" dirty="0" err="1" smtClean="0">
                <a:solidFill>
                  <a:schemeClr val="tx1"/>
                </a:solidFill>
                <a:effectLst/>
                <a:latin typeface="+mn-lt"/>
                <a:ea typeface="+mn-ea"/>
                <a:cs typeface="+mn-cs"/>
              </a:rPr>
              <a:t>trés</a:t>
            </a:r>
            <a:r>
              <a:rPr lang="fr-FR" sz="1200" kern="1200" dirty="0" smtClean="0">
                <a:solidFill>
                  <a:schemeClr val="tx1"/>
                </a:solidFill>
                <a:effectLst/>
                <a:latin typeface="+mn-lt"/>
                <a:ea typeface="+mn-ea"/>
                <a:cs typeface="+mn-cs"/>
              </a:rPr>
              <a:t> peu de Bac Pro accèdent aux études sup</a:t>
            </a:r>
          </a:p>
          <a:p>
            <a:r>
              <a:rPr lang="fr-FR" sz="1200" kern="1200" dirty="0" smtClean="0">
                <a:solidFill>
                  <a:schemeClr val="tx1"/>
                </a:solidFill>
                <a:effectLst/>
                <a:latin typeface="+mn-lt"/>
                <a:ea typeface="+mn-ea"/>
                <a:cs typeface="+mn-cs"/>
              </a:rPr>
              <a:t>=&gt; chaque candidat a pu avoir au moins 3 propositions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6</a:t>
            </a:fld>
            <a:endParaRPr lang="fr-FR"/>
          </a:p>
        </p:txBody>
      </p:sp>
    </p:spTree>
    <p:extLst>
      <p:ext uri="{BB962C8B-B14F-4D97-AF65-F5344CB8AC3E}">
        <p14:creationId xmlns:p14="http://schemas.microsoft.com/office/powerpoint/2010/main" val="1444511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Dossier CTI : visite Anne-Marie Joly  VP</a:t>
            </a:r>
          </a:p>
          <a:p>
            <a:endParaRPr lang="fr-FR" dirty="0" smtClean="0"/>
          </a:p>
          <a:p>
            <a:r>
              <a:rPr lang="fr-FR" dirty="0" smtClean="0"/>
              <a:t>Qualité : GED </a:t>
            </a:r>
          </a:p>
          <a:p>
            <a:endParaRPr lang="fr-FR" dirty="0" smtClean="0"/>
          </a:p>
          <a:p>
            <a:r>
              <a:rPr lang="fr-FR" dirty="0" smtClean="0"/>
              <a:t>Travail en cours : Comité Stratégique 	Stage 4A, Mobilité, </a:t>
            </a:r>
            <a:r>
              <a:rPr lang="fr-FR" dirty="0" err="1" smtClean="0"/>
              <a:t>prog</a:t>
            </a:r>
            <a:r>
              <a:rPr lang="fr-FR" dirty="0" smtClean="0"/>
              <a:t> </a:t>
            </a:r>
            <a:r>
              <a:rPr lang="fr-FR" dirty="0" err="1" smtClean="0"/>
              <a:t>Polytech</a:t>
            </a:r>
            <a:r>
              <a:rPr lang="fr-FR" dirty="0" smtClean="0"/>
              <a:t> 5A</a:t>
            </a:r>
          </a:p>
          <a:p>
            <a:r>
              <a:rPr lang="fr-FR" dirty="0" smtClean="0"/>
              <a:t>Fiches de postes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8</a:t>
            </a:fld>
            <a:endParaRPr lang="fr-FR"/>
          </a:p>
        </p:txBody>
      </p:sp>
    </p:spTree>
    <p:extLst>
      <p:ext uri="{BB962C8B-B14F-4D97-AF65-F5344CB8AC3E}">
        <p14:creationId xmlns:p14="http://schemas.microsoft.com/office/powerpoint/2010/main" val="116936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1"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ParcourSup</a:t>
            </a:r>
            <a:r>
              <a:rPr lang="fr-FR" sz="1200" b="1" kern="1200" dirty="0" smtClean="0">
                <a:solidFill>
                  <a:schemeClr val="tx1"/>
                </a:solidFill>
                <a:effectLst/>
                <a:latin typeface="+mn-lt"/>
                <a:ea typeface="+mn-ea"/>
                <a:cs typeface="+mn-cs"/>
              </a:rPr>
              <a:t> : bilan 2018</a:t>
            </a:r>
          </a:p>
          <a:p>
            <a:r>
              <a:rPr lang="fr-FR" sz="1200" kern="1200" dirty="0" smtClean="0">
                <a:solidFill>
                  <a:schemeClr val="tx1"/>
                </a:solidFill>
                <a:effectLst/>
                <a:latin typeface="+mn-lt"/>
                <a:ea typeface="+mn-ea"/>
                <a:cs typeface="+mn-cs"/>
              </a:rPr>
              <a:t>Anne-Sophie Barthez, conseillère formations, cabinet de Frédéric Vidal, Ministre de l’ESRI</a:t>
            </a:r>
          </a:p>
          <a:p>
            <a:r>
              <a:rPr lang="fr-FR" sz="1200" kern="1200" dirty="0" smtClean="0">
                <a:solidFill>
                  <a:schemeClr val="tx1"/>
                </a:solidFill>
                <a:effectLst/>
                <a:latin typeface="+mn-lt"/>
                <a:ea typeface="+mn-ea"/>
                <a:cs typeface="+mn-cs"/>
              </a:rPr>
              <a:t>Serge Richard , </a:t>
            </a:r>
            <a:r>
              <a:rPr lang="fr-FR" sz="1200" kern="1200" dirty="0" err="1" smtClean="0">
                <a:solidFill>
                  <a:schemeClr val="tx1"/>
                </a:solidFill>
                <a:effectLst/>
                <a:latin typeface="+mn-lt"/>
                <a:ea typeface="+mn-ea"/>
                <a:cs typeface="+mn-cs"/>
              </a:rPr>
              <a:t>ParcouSup</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Quelques chiffres :</a:t>
            </a:r>
          </a:p>
          <a:p>
            <a:r>
              <a:rPr lang="fr-FR" sz="1400" kern="1200" dirty="0" smtClean="0">
                <a:solidFill>
                  <a:schemeClr val="tx1"/>
                </a:solidFill>
                <a:effectLst/>
                <a:latin typeface="+mn-lt"/>
                <a:ea typeface="+mn-ea"/>
                <a:cs typeface="+mn-cs"/>
              </a:rPr>
              <a:t>13000</a:t>
            </a:r>
            <a:r>
              <a:rPr lang="fr-FR" sz="1200" kern="1200" dirty="0" smtClean="0">
                <a:solidFill>
                  <a:schemeClr val="tx1"/>
                </a:solidFill>
                <a:effectLst/>
                <a:latin typeface="+mn-lt"/>
                <a:ea typeface="+mn-ea"/>
                <a:cs typeface="+mn-cs"/>
              </a:rPr>
              <a:t> formations sur le Portail !</a:t>
            </a:r>
          </a:p>
          <a:p>
            <a:r>
              <a:rPr lang="fr-FR" sz="1200" kern="1200" dirty="0" smtClean="0">
                <a:solidFill>
                  <a:schemeClr val="tx1"/>
                </a:solidFill>
                <a:effectLst/>
                <a:latin typeface="+mn-lt"/>
                <a:ea typeface="+mn-ea"/>
                <a:cs typeface="+mn-cs"/>
              </a:rPr>
              <a:t>39900 nouveaux bacheliers en 2018, +6000 places</a:t>
            </a:r>
          </a:p>
          <a:p>
            <a:r>
              <a:rPr lang="fr-FR" sz="1200" kern="1200" dirty="0" smtClean="0">
                <a:solidFill>
                  <a:schemeClr val="tx1"/>
                </a:solidFill>
                <a:effectLst/>
                <a:latin typeface="+mn-lt"/>
                <a:ea typeface="+mn-ea"/>
                <a:cs typeface="+mn-cs"/>
              </a:rPr>
              <a:t>35000 l’année prochaine</a:t>
            </a:r>
          </a:p>
          <a:p>
            <a:r>
              <a:rPr lang="fr-FR" sz="1200" kern="1200" dirty="0" smtClean="0">
                <a:solidFill>
                  <a:schemeClr val="tx1"/>
                </a:solidFill>
                <a:effectLst/>
                <a:latin typeface="+mn-lt"/>
                <a:ea typeface="+mn-ea"/>
                <a:cs typeface="+mn-cs"/>
              </a:rPr>
              <a:t>+ 21% de boursiers, +28% dans les CPGE, </a:t>
            </a:r>
          </a:p>
          <a:p>
            <a:r>
              <a:rPr lang="fr-FR" sz="1200" kern="1200" dirty="0" smtClean="0">
                <a:solidFill>
                  <a:schemeClr val="tx1"/>
                </a:solidFill>
                <a:effectLst/>
                <a:latin typeface="+mn-lt"/>
                <a:ea typeface="+mn-ea"/>
                <a:cs typeface="+mn-cs"/>
              </a:rPr>
              <a:t>19% Bac Techno admis en IUT</a:t>
            </a:r>
          </a:p>
          <a:p>
            <a:r>
              <a:rPr lang="fr-FR" sz="1200" kern="1200" dirty="0" smtClean="0">
                <a:solidFill>
                  <a:schemeClr val="tx1"/>
                </a:solidFill>
                <a:effectLst/>
                <a:latin typeface="+mn-lt"/>
                <a:ea typeface="+mn-ea"/>
                <a:cs typeface="+mn-cs"/>
              </a:rPr>
              <a:t>encore </a:t>
            </a:r>
            <a:r>
              <a:rPr lang="fr-FR" sz="1200" kern="1200" dirty="0" err="1" smtClean="0">
                <a:solidFill>
                  <a:schemeClr val="tx1"/>
                </a:solidFill>
                <a:effectLst/>
                <a:latin typeface="+mn-lt"/>
                <a:ea typeface="+mn-ea"/>
                <a:cs typeface="+mn-cs"/>
              </a:rPr>
              <a:t>trés</a:t>
            </a:r>
            <a:r>
              <a:rPr lang="fr-FR" sz="1200" kern="1200" dirty="0" smtClean="0">
                <a:solidFill>
                  <a:schemeClr val="tx1"/>
                </a:solidFill>
                <a:effectLst/>
                <a:latin typeface="+mn-lt"/>
                <a:ea typeface="+mn-ea"/>
                <a:cs typeface="+mn-cs"/>
              </a:rPr>
              <a:t> peu de Bac Pro accèdent aux études sup</a:t>
            </a:r>
          </a:p>
          <a:p>
            <a:r>
              <a:rPr lang="fr-FR" sz="1200" kern="1200" dirty="0" smtClean="0">
                <a:solidFill>
                  <a:schemeClr val="tx1"/>
                </a:solidFill>
                <a:effectLst/>
                <a:latin typeface="+mn-lt"/>
                <a:ea typeface="+mn-ea"/>
                <a:cs typeface="+mn-cs"/>
              </a:rPr>
              <a:t>=&gt; chaque candidat a pu avoir au moins 3 propositions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10</a:t>
            </a:fld>
            <a:endParaRPr lang="fr-FR"/>
          </a:p>
        </p:txBody>
      </p:sp>
    </p:spTree>
    <p:extLst>
      <p:ext uri="{BB962C8B-B14F-4D97-AF65-F5344CB8AC3E}">
        <p14:creationId xmlns:p14="http://schemas.microsoft.com/office/powerpoint/2010/main" val="163169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1" kern="1200" dirty="0" smtClean="0">
              <a:solidFill>
                <a:schemeClr val="tx1"/>
              </a:solidFill>
              <a:effectLst/>
              <a:latin typeface="+mn-lt"/>
              <a:ea typeface="+mn-ea"/>
              <a:cs typeface="+mn-cs"/>
            </a:endParaRPr>
          </a:p>
          <a:p>
            <a:r>
              <a:rPr lang="fr-FR" sz="1200" b="1" kern="1200" dirty="0" err="1" smtClean="0">
                <a:solidFill>
                  <a:schemeClr val="tx1"/>
                </a:solidFill>
                <a:effectLst/>
                <a:latin typeface="+mn-lt"/>
                <a:ea typeface="+mn-ea"/>
                <a:cs typeface="+mn-cs"/>
              </a:rPr>
              <a:t>ParcourSup</a:t>
            </a:r>
            <a:r>
              <a:rPr lang="fr-FR" sz="1200" b="1" kern="1200" dirty="0" smtClean="0">
                <a:solidFill>
                  <a:schemeClr val="tx1"/>
                </a:solidFill>
                <a:effectLst/>
                <a:latin typeface="+mn-lt"/>
                <a:ea typeface="+mn-ea"/>
                <a:cs typeface="+mn-cs"/>
              </a:rPr>
              <a:t> : bilan 2018</a:t>
            </a:r>
          </a:p>
          <a:p>
            <a:r>
              <a:rPr lang="fr-FR" sz="1200" kern="1200" dirty="0" smtClean="0">
                <a:solidFill>
                  <a:schemeClr val="tx1"/>
                </a:solidFill>
                <a:effectLst/>
                <a:latin typeface="+mn-lt"/>
                <a:ea typeface="+mn-ea"/>
                <a:cs typeface="+mn-cs"/>
              </a:rPr>
              <a:t>Anne-Sophie Barthez, conseillère formations, cabinet de Frédéric Vidal, Ministre de l’ESRI</a:t>
            </a:r>
          </a:p>
          <a:p>
            <a:r>
              <a:rPr lang="fr-FR" sz="1200" kern="1200" dirty="0" smtClean="0">
                <a:solidFill>
                  <a:schemeClr val="tx1"/>
                </a:solidFill>
                <a:effectLst/>
                <a:latin typeface="+mn-lt"/>
                <a:ea typeface="+mn-ea"/>
                <a:cs typeface="+mn-cs"/>
              </a:rPr>
              <a:t>Serge Richard , </a:t>
            </a:r>
            <a:r>
              <a:rPr lang="fr-FR" sz="1200" kern="1200" dirty="0" err="1" smtClean="0">
                <a:solidFill>
                  <a:schemeClr val="tx1"/>
                </a:solidFill>
                <a:effectLst/>
                <a:latin typeface="+mn-lt"/>
                <a:ea typeface="+mn-ea"/>
                <a:cs typeface="+mn-cs"/>
              </a:rPr>
              <a:t>ParcouSup</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Quelques chiffres :</a:t>
            </a:r>
          </a:p>
          <a:p>
            <a:r>
              <a:rPr lang="fr-FR" sz="1400" kern="1200" dirty="0" smtClean="0">
                <a:solidFill>
                  <a:schemeClr val="tx1"/>
                </a:solidFill>
                <a:effectLst/>
                <a:latin typeface="+mn-lt"/>
                <a:ea typeface="+mn-ea"/>
                <a:cs typeface="+mn-cs"/>
              </a:rPr>
              <a:t>13000</a:t>
            </a:r>
            <a:r>
              <a:rPr lang="fr-FR" sz="1200" kern="1200" dirty="0" smtClean="0">
                <a:solidFill>
                  <a:schemeClr val="tx1"/>
                </a:solidFill>
                <a:effectLst/>
                <a:latin typeface="+mn-lt"/>
                <a:ea typeface="+mn-ea"/>
                <a:cs typeface="+mn-cs"/>
              </a:rPr>
              <a:t> formations sur le Portail !</a:t>
            </a:r>
          </a:p>
          <a:p>
            <a:r>
              <a:rPr lang="fr-FR" sz="1200" kern="1200" dirty="0" smtClean="0">
                <a:solidFill>
                  <a:schemeClr val="tx1"/>
                </a:solidFill>
                <a:effectLst/>
                <a:latin typeface="+mn-lt"/>
                <a:ea typeface="+mn-ea"/>
                <a:cs typeface="+mn-cs"/>
              </a:rPr>
              <a:t>39900 nouveaux bacheliers en 2018, +6000 places</a:t>
            </a:r>
          </a:p>
          <a:p>
            <a:r>
              <a:rPr lang="fr-FR" sz="1200" kern="1200" dirty="0" smtClean="0">
                <a:solidFill>
                  <a:schemeClr val="tx1"/>
                </a:solidFill>
                <a:effectLst/>
                <a:latin typeface="+mn-lt"/>
                <a:ea typeface="+mn-ea"/>
                <a:cs typeface="+mn-cs"/>
              </a:rPr>
              <a:t>35000 l’année prochaine</a:t>
            </a:r>
          </a:p>
          <a:p>
            <a:r>
              <a:rPr lang="fr-FR" sz="1200" kern="1200" dirty="0" smtClean="0">
                <a:solidFill>
                  <a:schemeClr val="tx1"/>
                </a:solidFill>
                <a:effectLst/>
                <a:latin typeface="+mn-lt"/>
                <a:ea typeface="+mn-ea"/>
                <a:cs typeface="+mn-cs"/>
              </a:rPr>
              <a:t>+ 21% de boursiers, +28% dans les CPGE, </a:t>
            </a:r>
          </a:p>
          <a:p>
            <a:r>
              <a:rPr lang="fr-FR" sz="1200" kern="1200" dirty="0" smtClean="0">
                <a:solidFill>
                  <a:schemeClr val="tx1"/>
                </a:solidFill>
                <a:effectLst/>
                <a:latin typeface="+mn-lt"/>
                <a:ea typeface="+mn-ea"/>
                <a:cs typeface="+mn-cs"/>
              </a:rPr>
              <a:t>19% Bac Techno admis en IUT</a:t>
            </a:r>
          </a:p>
          <a:p>
            <a:r>
              <a:rPr lang="fr-FR" sz="1200" kern="1200" dirty="0" smtClean="0">
                <a:solidFill>
                  <a:schemeClr val="tx1"/>
                </a:solidFill>
                <a:effectLst/>
                <a:latin typeface="+mn-lt"/>
                <a:ea typeface="+mn-ea"/>
                <a:cs typeface="+mn-cs"/>
              </a:rPr>
              <a:t>encore </a:t>
            </a:r>
            <a:r>
              <a:rPr lang="fr-FR" sz="1200" kern="1200" dirty="0" err="1" smtClean="0">
                <a:solidFill>
                  <a:schemeClr val="tx1"/>
                </a:solidFill>
                <a:effectLst/>
                <a:latin typeface="+mn-lt"/>
                <a:ea typeface="+mn-ea"/>
                <a:cs typeface="+mn-cs"/>
              </a:rPr>
              <a:t>trés</a:t>
            </a:r>
            <a:r>
              <a:rPr lang="fr-FR" sz="1200" kern="1200" dirty="0" smtClean="0">
                <a:solidFill>
                  <a:schemeClr val="tx1"/>
                </a:solidFill>
                <a:effectLst/>
                <a:latin typeface="+mn-lt"/>
                <a:ea typeface="+mn-ea"/>
                <a:cs typeface="+mn-cs"/>
              </a:rPr>
              <a:t> peu de Bac Pro accèdent aux études sup</a:t>
            </a:r>
          </a:p>
          <a:p>
            <a:r>
              <a:rPr lang="fr-FR" sz="1200" kern="1200" dirty="0" smtClean="0">
                <a:solidFill>
                  <a:schemeClr val="tx1"/>
                </a:solidFill>
                <a:effectLst/>
                <a:latin typeface="+mn-lt"/>
                <a:ea typeface="+mn-ea"/>
                <a:cs typeface="+mn-cs"/>
              </a:rPr>
              <a:t>=&gt; chaque candidat a pu avoir au moins 3 propositions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11</a:t>
            </a:fld>
            <a:endParaRPr lang="fr-FR"/>
          </a:p>
        </p:txBody>
      </p:sp>
    </p:spTree>
    <p:extLst>
      <p:ext uri="{BB962C8B-B14F-4D97-AF65-F5344CB8AC3E}">
        <p14:creationId xmlns:p14="http://schemas.microsoft.com/office/powerpoint/2010/main" val="156621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Accord du directeur pour une ouverture via les cartes professionnelles aux E/C et enseignants le matin à partir de 7h – maintien des horaires de fermeture à 22h le soir et 13h le samedi : pas de BIATSS en soutien.</a:t>
            </a:r>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12</a:t>
            </a:fld>
            <a:endParaRPr lang="fr-FR"/>
          </a:p>
        </p:txBody>
      </p:sp>
    </p:spTree>
    <p:extLst>
      <p:ext uri="{BB962C8B-B14F-4D97-AF65-F5344CB8AC3E}">
        <p14:creationId xmlns:p14="http://schemas.microsoft.com/office/powerpoint/2010/main" val="383908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Dossier CTI : visite Anne-Marie Joly  VP</a:t>
            </a:r>
          </a:p>
          <a:p>
            <a:endParaRPr lang="fr-FR" dirty="0" smtClean="0"/>
          </a:p>
          <a:p>
            <a:r>
              <a:rPr lang="fr-FR" dirty="0" smtClean="0"/>
              <a:t>Qualité : GED </a:t>
            </a:r>
          </a:p>
          <a:p>
            <a:endParaRPr lang="fr-FR" dirty="0" smtClean="0"/>
          </a:p>
          <a:p>
            <a:r>
              <a:rPr lang="fr-FR" dirty="0" smtClean="0"/>
              <a:t>Travail en cours : Comité Stratégique 	Stage 4A, Mobilité, </a:t>
            </a:r>
            <a:r>
              <a:rPr lang="fr-FR" dirty="0" err="1" smtClean="0"/>
              <a:t>prog</a:t>
            </a:r>
            <a:r>
              <a:rPr lang="fr-FR" dirty="0" smtClean="0"/>
              <a:t> </a:t>
            </a:r>
            <a:r>
              <a:rPr lang="fr-FR" dirty="0" err="1" smtClean="0"/>
              <a:t>Polytech</a:t>
            </a:r>
            <a:r>
              <a:rPr lang="fr-FR" dirty="0" smtClean="0"/>
              <a:t> 5A</a:t>
            </a:r>
          </a:p>
          <a:p>
            <a:r>
              <a:rPr lang="fr-FR" dirty="0" smtClean="0"/>
              <a:t>Fiches de postes</a:t>
            </a:r>
          </a:p>
          <a:p>
            <a:endParaRPr lang="fr-FR" dirty="0"/>
          </a:p>
        </p:txBody>
      </p:sp>
      <p:sp>
        <p:nvSpPr>
          <p:cNvPr id="4" name="Espace réservé du numéro de diapositive 3"/>
          <p:cNvSpPr>
            <a:spLocks noGrp="1"/>
          </p:cNvSpPr>
          <p:nvPr>
            <p:ph type="sldNum" sz="quarter" idx="10"/>
          </p:nvPr>
        </p:nvSpPr>
        <p:spPr/>
        <p:txBody>
          <a:bodyPr/>
          <a:lstStyle/>
          <a:p>
            <a:fld id="{CB4D9DBD-C68B-4F76-A39E-E25F4901BF20}" type="slidenum">
              <a:rPr lang="fr-FR" smtClean="0"/>
              <a:t>14</a:t>
            </a:fld>
            <a:endParaRPr lang="fr-FR"/>
          </a:p>
        </p:txBody>
      </p:sp>
    </p:spTree>
    <p:extLst>
      <p:ext uri="{BB962C8B-B14F-4D97-AF65-F5344CB8AC3E}">
        <p14:creationId xmlns:p14="http://schemas.microsoft.com/office/powerpoint/2010/main" val="3810144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re principal">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dirty="0"/>
          </a:p>
        </p:txBody>
      </p:sp>
    </p:spTree>
    <p:extLst>
      <p:ext uri="{BB962C8B-B14F-4D97-AF65-F5344CB8AC3E}">
        <p14:creationId xmlns:p14="http://schemas.microsoft.com/office/powerpoint/2010/main" val="38314389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03213" y="3430850"/>
            <a:ext cx="3595687" cy="269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15234295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6388" y="3440113"/>
            <a:ext cx="3589337"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1376252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13445" y="3449638"/>
            <a:ext cx="3594272"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29438641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9563" y="3449638"/>
            <a:ext cx="3582987"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512897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pic>
        <p:nvPicPr>
          <p:cNvPr id="4" name="Imag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315913" y="3440471"/>
            <a:ext cx="3589337" cy="269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9"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2069157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re principal">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4"/>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387850" y="2514600"/>
            <a:ext cx="341630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524000" y="1122363"/>
            <a:ext cx="9144000" cy="1365343"/>
          </a:xfrm>
        </p:spPr>
        <p:txBody>
          <a:bodyPr anchor="b"/>
          <a:lstStyle>
            <a:lvl1pPr algn="ctr">
              <a:defRPr sz="4800"/>
            </a:lvl1pPr>
          </a:lstStyle>
          <a:p>
            <a:r>
              <a:rPr lang="fr-FR" smtClean="0"/>
              <a:t>Modifiez le style du titre</a:t>
            </a:r>
            <a:endParaRPr lang="fr-FR" dirty="0"/>
          </a:p>
        </p:txBody>
      </p:sp>
      <p:sp>
        <p:nvSpPr>
          <p:cNvPr id="3" name="Sous-titre 2"/>
          <p:cNvSpPr>
            <a:spLocks noGrp="1"/>
          </p:cNvSpPr>
          <p:nvPr>
            <p:ph type="subTitle" idx="1"/>
          </p:nvPr>
        </p:nvSpPr>
        <p:spPr>
          <a:xfrm>
            <a:off x="1524000" y="4867834"/>
            <a:ext cx="9144000" cy="38996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dirty="0"/>
          </a:p>
        </p:txBody>
      </p:sp>
    </p:spTree>
    <p:extLst>
      <p:ext uri="{BB962C8B-B14F-4D97-AF65-F5344CB8AC3E}">
        <p14:creationId xmlns:p14="http://schemas.microsoft.com/office/powerpoint/2010/main" val="21413784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Vide">
    <p:spTree>
      <p:nvGrpSpPr>
        <p:cNvPr id="1" name=""/>
        <p:cNvGrpSpPr/>
        <p:nvPr/>
      </p:nvGrpSpPr>
      <p:grpSpPr>
        <a:xfrm>
          <a:off x="0" y="0"/>
          <a:ext cx="0" cy="0"/>
          <a:chOff x="0" y="0"/>
          <a:chExt cx="0" cy="0"/>
        </a:xfrm>
      </p:grpSpPr>
      <p:pic>
        <p:nvPicPr>
          <p:cNvPr id="3" name="Imag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auto">
          <a:xfrm>
            <a:off x="8691563" y="3670542"/>
            <a:ext cx="2943225" cy="238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223838" y="956920"/>
            <a:ext cx="2882900" cy="332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1"/>
          <p:cNvSpPr>
            <a:spLocks noGrp="1"/>
          </p:cNvSpPr>
          <p:nvPr>
            <p:ph type="ctrTitle"/>
          </p:nvPr>
        </p:nvSpPr>
        <p:spPr>
          <a:xfrm>
            <a:off x="1524000" y="1122362"/>
            <a:ext cx="9144000" cy="4147221"/>
          </a:xfrm>
        </p:spPr>
        <p:txBody>
          <a:bodyPr/>
          <a:lstStyle>
            <a:lvl1pPr algn="ctr">
              <a:defRPr sz="6000" baseline="0"/>
            </a:lvl1pPr>
          </a:lstStyle>
          <a:p>
            <a:r>
              <a:rPr lang="fr-FR" smtClean="0"/>
              <a:t>Modifiez le style du titre</a:t>
            </a:r>
            <a:endParaRPr lang="fr-FR" dirty="0"/>
          </a:p>
        </p:txBody>
      </p:sp>
    </p:spTree>
    <p:extLst>
      <p:ext uri="{BB962C8B-B14F-4D97-AF65-F5344CB8AC3E}">
        <p14:creationId xmlns:p14="http://schemas.microsoft.com/office/powerpoint/2010/main" val="2311857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8_Titre de section">
    <p:spTree>
      <p:nvGrpSpPr>
        <p:cNvPr id="1" name=""/>
        <p:cNvGrpSpPr/>
        <p:nvPr/>
      </p:nvGrpSpPr>
      <p:grpSpPr>
        <a:xfrm>
          <a:off x="0" y="0"/>
          <a:ext cx="0" cy="0"/>
          <a:chOff x="0" y="0"/>
          <a:chExt cx="0" cy="0"/>
        </a:xfrm>
      </p:grpSpPr>
      <p:pic>
        <p:nvPicPr>
          <p:cNvPr id="4" name="Image 11"/>
          <p:cNvPicPr>
            <a:picLocks noChangeAspect="1"/>
          </p:cNvPicPr>
          <p:nvPr/>
        </p:nvPicPr>
        <p:blipFill>
          <a:blip r:embed="rId2" cstate="email">
            <a:extLst>
              <a:ext uri="{28A0092B-C50C-407E-A947-70E740481C1C}">
                <a14:useLocalDpi xmlns:a14="http://schemas.microsoft.com/office/drawing/2010/main"/>
              </a:ext>
            </a:extLst>
          </a:blip>
          <a:srcRect t="24905" r="19566" b="35597"/>
          <a:stretch>
            <a:fillRect/>
          </a:stretch>
        </p:blipFill>
        <p:spPr bwMode="auto">
          <a:xfrm>
            <a:off x="303213" y="3441700"/>
            <a:ext cx="35877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840476" y="1649346"/>
            <a:ext cx="10515600" cy="2206662"/>
          </a:xfrm>
        </p:spPr>
        <p:txBody>
          <a:bodyPr anchor="b"/>
          <a:lstStyle>
            <a:lvl1pPr>
              <a:defRPr sz="6000"/>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40476" y="3856008"/>
            <a:ext cx="10515600" cy="73324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Tree>
    <p:extLst>
      <p:ext uri="{BB962C8B-B14F-4D97-AF65-F5344CB8AC3E}">
        <p14:creationId xmlns:p14="http://schemas.microsoft.com/office/powerpoint/2010/main" val="7590638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880533"/>
            <a:ext cx="10515600" cy="810155"/>
          </a:xfrm>
        </p:spPr>
        <p:txBody>
          <a:bodyPr/>
          <a:lstStyle>
            <a:lvl1pPr>
              <a:defRPr>
                <a:latin typeface="Eurostile-Medium" panose="020B0600000000000000"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SzPct val="100000"/>
              <a:buFont typeface="Wingdings" panose="05000000000000000000" pitchFamily="2" charset="2"/>
              <a:buChar char="§"/>
              <a:defRPr sz="2400">
                <a:latin typeface="Arial" panose="020B0604020202020204" pitchFamily="34" charset="0"/>
                <a:cs typeface="Arial" panose="020B0604020202020204" pitchFamily="34" charset="0"/>
              </a:defRPr>
            </a:lvl1pPr>
            <a:lvl2pPr marL="685800" indent="-228600">
              <a:buSzPct val="100000"/>
              <a:buFont typeface="Wingdings" panose="05000000000000000000" pitchFamily="2" charset="2"/>
              <a:buChar char="§"/>
              <a:defRPr sz="2000">
                <a:latin typeface="Arial" panose="020B0604020202020204" pitchFamily="34" charset="0"/>
                <a:cs typeface="Arial" panose="020B0604020202020204" pitchFamily="34" charset="0"/>
              </a:defRPr>
            </a:lvl2pPr>
            <a:lvl3pPr marL="1143000" indent="-228600">
              <a:buSzPct val="100000"/>
              <a:buFont typeface="Wingdings" panose="05000000000000000000" pitchFamily="2" charset="2"/>
              <a:buChar char="§"/>
              <a:defRPr sz="1800">
                <a:latin typeface="Arial" panose="020B0604020202020204" pitchFamily="34" charset="0"/>
                <a:cs typeface="Arial" panose="020B0604020202020204" pitchFamily="34" charset="0"/>
              </a:defRPr>
            </a:lvl3pPr>
            <a:lvl4pPr marL="1600200" indent="-228600">
              <a:buSzPct val="100000"/>
              <a:buFont typeface="Wingdings" panose="05000000000000000000" pitchFamily="2" charset="2"/>
              <a:buChar char="§"/>
              <a:defRPr sz="1600">
                <a:latin typeface="Arial" panose="020B0604020202020204" pitchFamily="34" charset="0"/>
                <a:cs typeface="Arial" panose="020B0604020202020204" pitchFamily="34" charset="0"/>
              </a:defRPr>
            </a:lvl4pPr>
            <a:lvl5pPr marL="2057400" indent="-228600">
              <a:buSzPct val="10000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5616016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SzPct val="100000"/>
              <a:buFont typeface="Wingdings" panose="05000000000000000000" pitchFamily="2" charset="2"/>
              <a:buChar char="§"/>
              <a:defRPr sz="2400"/>
            </a:lvl1pPr>
            <a:lvl2pPr marL="685800" indent="-228600">
              <a:buSzPct val="100000"/>
              <a:buFont typeface="Wingdings" panose="05000000000000000000" pitchFamily="2" charset="2"/>
              <a:buChar char="§"/>
              <a:defRPr sz="2000"/>
            </a:lvl2pPr>
            <a:lvl3pPr marL="1143000" indent="-228600">
              <a:buSzPct val="100000"/>
              <a:buFont typeface="Wingdings" panose="05000000000000000000" pitchFamily="2" charset="2"/>
              <a:buChar char="§"/>
              <a:defRPr sz="1800"/>
            </a:lvl3pPr>
            <a:lvl4pPr marL="1600200" indent="-228600">
              <a:buSzPct val="100000"/>
              <a:buFont typeface="Wingdings" panose="05000000000000000000" pitchFamily="2" charset="2"/>
              <a:buChar char="§"/>
              <a:defRPr sz="1600"/>
            </a:lvl4pPr>
            <a:lvl5pPr marL="2057400" indent="-228600">
              <a:buSzPct val="100000"/>
              <a:buFont typeface="Wingdings" panose="05000000000000000000" pitchFamily="2" charset="2"/>
              <a:buChar cha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marL="228600" indent="-228600">
              <a:buSzPct val="100000"/>
              <a:buFont typeface="Wingdings" panose="05000000000000000000" pitchFamily="2" charset="2"/>
              <a:buChar char="§"/>
              <a:defRPr sz="2400"/>
            </a:lvl1pPr>
            <a:lvl2pPr marL="800100" indent="-342900">
              <a:buSzPct val="100000"/>
              <a:buFont typeface="Wingdings" panose="05000000000000000000" pitchFamily="2" charset="2"/>
              <a:buChar char="§"/>
              <a:defRPr sz="2000"/>
            </a:lvl2pPr>
            <a:lvl3pPr marL="1371600" indent="-457200">
              <a:buSzPct val="100000"/>
              <a:buFont typeface="Wingdings" panose="05000000000000000000" pitchFamily="2" charset="2"/>
              <a:buChar char="§"/>
              <a:defRPr sz="1800"/>
            </a:lvl3pPr>
            <a:lvl4pPr marL="1600200" indent="-228600">
              <a:buSzPct val="100000"/>
              <a:buFont typeface="Wingdings" panose="05000000000000000000" pitchFamily="2" charset="2"/>
              <a:buChar char="§"/>
              <a:defRPr sz="1600"/>
            </a:lvl4pPr>
            <a:lvl5pPr marL="2057400" indent="-228600">
              <a:buSzPct val="100000"/>
              <a:buFont typeface="Wingdings" panose="05000000000000000000" pitchFamily="2" charset="2"/>
              <a:buChar cha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313999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806824"/>
            <a:ext cx="10515600" cy="883864"/>
          </a:xfrm>
        </p:spPr>
        <p:txBody>
          <a:bodyPr/>
          <a:lstStyle/>
          <a:p>
            <a:r>
              <a:rPr lang="fr-FR" dirty="0" smtClean="0"/>
              <a:t>Modifiez le style du titre</a:t>
            </a:r>
            <a:endParaRPr lang="fr-FR" dirty="0"/>
          </a:p>
        </p:txBody>
      </p:sp>
      <p:sp>
        <p:nvSpPr>
          <p:cNvPr id="10" name="Espace réservé du contenu 2"/>
          <p:cNvSpPr>
            <a:spLocks noGrp="1"/>
          </p:cNvSpPr>
          <p:nvPr>
            <p:ph sz="half" idx="13"/>
          </p:nvPr>
        </p:nvSpPr>
        <p:spPr>
          <a:xfrm>
            <a:off x="839788" y="2505075"/>
            <a:ext cx="5157787" cy="3671888"/>
          </a:xfrm>
        </p:spPr>
        <p:txBody>
          <a:bodyPr/>
          <a:lstStyle>
            <a:lvl1pPr marL="228600" indent="-228600">
              <a:buSzPct val="100000"/>
              <a:buFont typeface="Wingdings" panose="05000000000000000000" pitchFamily="2" charset="2"/>
              <a:buChar char="§"/>
              <a:defRPr/>
            </a:lvl1pPr>
            <a:lvl2pPr marL="685800" indent="-228600">
              <a:buSzPct val="100000"/>
              <a:buFont typeface="Wingdings" panose="05000000000000000000" pitchFamily="2" charset="2"/>
              <a:buChar char="§"/>
              <a:defRPr/>
            </a:lvl2pPr>
            <a:lvl3pPr marL="1143000" indent="-228600">
              <a:buSzPct val="100000"/>
              <a:buFont typeface="Wingdings" panose="05000000000000000000" pitchFamily="2" charset="2"/>
              <a:buChar char="§"/>
              <a:defRPr/>
            </a:lvl3pPr>
            <a:lvl4pPr marL="1600200" indent="-228600">
              <a:buSzPct val="100000"/>
              <a:buFont typeface="Wingdings" panose="05000000000000000000" pitchFamily="2" charset="2"/>
              <a:buChar char="§"/>
              <a:defRPr/>
            </a:lvl4pPr>
            <a:lvl5pPr marL="2057400" indent="-228600">
              <a:buSzPct val="10000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1" name="Espace réservé du contenu 2"/>
          <p:cNvSpPr>
            <a:spLocks noGrp="1"/>
          </p:cNvSpPr>
          <p:nvPr>
            <p:ph sz="half" idx="14"/>
          </p:nvPr>
        </p:nvSpPr>
        <p:spPr>
          <a:xfrm>
            <a:off x="6172200" y="2505075"/>
            <a:ext cx="5171281" cy="3671888"/>
          </a:xfrm>
        </p:spPr>
        <p:txBody>
          <a:bodyPr/>
          <a:lstStyle>
            <a:lvl1pPr marL="228600" indent="-228600">
              <a:buSzPct val="100000"/>
              <a:buFont typeface="Wingdings" panose="05000000000000000000" pitchFamily="2" charset="2"/>
              <a:buChar char="§"/>
              <a:defRPr/>
            </a:lvl1pPr>
            <a:lvl2pPr marL="685800" indent="-228600">
              <a:buSzPct val="100000"/>
              <a:buFont typeface="Wingdings" panose="05000000000000000000" pitchFamily="2" charset="2"/>
              <a:buChar char="§"/>
              <a:defRPr/>
            </a:lvl2pPr>
            <a:lvl3pPr marL="1143000" indent="-228600">
              <a:buSzPct val="100000"/>
              <a:buFont typeface="Wingdings" panose="05000000000000000000" pitchFamily="2" charset="2"/>
              <a:buChar char="§"/>
              <a:defRPr/>
            </a:lvl3pPr>
            <a:lvl4pPr marL="1600200" indent="-228600">
              <a:buSzPct val="100000"/>
              <a:buFont typeface="Wingdings" panose="05000000000000000000" pitchFamily="2" charset="2"/>
              <a:buChar char="§"/>
              <a:defRPr/>
            </a:lvl4pPr>
            <a:lvl5pPr marL="2057400" indent="-228600">
              <a:buSzPct val="100000"/>
              <a:buFont typeface="Wingdings" panose="05000000000000000000"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9825677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0244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u avec légende">
    <p:spTree>
      <p:nvGrpSpPr>
        <p:cNvPr id="1" name=""/>
        <p:cNvGrpSpPr/>
        <p:nvPr/>
      </p:nvGrpSpPr>
      <p:grpSpPr>
        <a:xfrm>
          <a:off x="0" y="0"/>
          <a:ext cx="0" cy="0"/>
          <a:chOff x="0" y="0"/>
          <a:chExt cx="0" cy="0"/>
        </a:xfrm>
      </p:grpSpPr>
      <p:sp>
        <p:nvSpPr>
          <p:cNvPr id="8" name="Espace réservé du contenu 2"/>
          <p:cNvSpPr>
            <a:spLocks noGrp="1"/>
          </p:cNvSpPr>
          <p:nvPr>
            <p:ph idx="13"/>
          </p:nvPr>
        </p:nvSpPr>
        <p:spPr>
          <a:xfrm>
            <a:off x="5181600" y="1690688"/>
            <a:ext cx="6172200" cy="4170361"/>
          </a:xfrm>
        </p:spPr>
        <p:txBody>
          <a:bodyPr/>
          <a:lstStyle>
            <a:lvl1pPr marL="2286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SzPct val="1000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Espace réservé du contenu 2"/>
          <p:cNvSpPr>
            <a:spLocks noGrp="1"/>
          </p:cNvSpPr>
          <p:nvPr>
            <p:ph sz="half" idx="17"/>
          </p:nvPr>
        </p:nvSpPr>
        <p:spPr>
          <a:xfrm>
            <a:off x="839787" y="1690689"/>
            <a:ext cx="3932237" cy="4170362"/>
          </a:xfrm>
        </p:spPr>
        <p:txBody>
          <a:bodyPr/>
          <a:lstStyle>
            <a:lvl1pPr marL="228600" indent="-228600">
              <a:buSzPct val="100000"/>
              <a:buFont typeface="Wingdings" panose="05000000000000000000" pitchFamily="2" charset="2"/>
              <a:buChar char="§"/>
              <a:defRPr sz="2000"/>
            </a:lvl1pPr>
            <a:lvl2pPr marL="685800" indent="-228600">
              <a:buSzPct val="100000"/>
              <a:buFont typeface="Wingdings" panose="05000000000000000000" pitchFamily="2" charset="2"/>
              <a:buChar char="§"/>
              <a:defRPr sz="1800"/>
            </a:lvl2pPr>
            <a:lvl3pPr marL="1143000" indent="-228600">
              <a:buSzPct val="100000"/>
              <a:buFont typeface="Wingdings" panose="05000000000000000000" pitchFamily="2" charset="2"/>
              <a:buChar char="§"/>
              <a:defRPr sz="1600"/>
            </a:lvl3pPr>
            <a:lvl4pPr marL="1600200" indent="-228600">
              <a:buSzPct val="100000"/>
              <a:buFont typeface="Wingdings" panose="05000000000000000000" pitchFamily="2" charset="2"/>
              <a:buChar char="§"/>
              <a:defRPr sz="1400"/>
            </a:lvl4pPr>
            <a:lvl5pPr marL="2057400" indent="-228600">
              <a:buSzPct val="100000"/>
              <a:buFont typeface="Wingdings" panose="05000000000000000000" pitchFamily="2" charset="2"/>
              <a:buChar cha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Titre 1"/>
          <p:cNvSpPr>
            <a:spLocks noGrp="1"/>
          </p:cNvSpPr>
          <p:nvPr>
            <p:ph type="title"/>
          </p:nvPr>
        </p:nvSpPr>
        <p:spPr>
          <a:xfrm>
            <a:off x="839788" y="806824"/>
            <a:ext cx="10515600" cy="883864"/>
          </a:xfrm>
        </p:spPr>
        <p:txBody>
          <a:bodyPr/>
          <a:lstStyle/>
          <a:p>
            <a:r>
              <a:rPr lang="fr-FR" dirty="0" smtClean="0"/>
              <a:t>Modifiez le style du titre</a:t>
            </a:r>
            <a:endParaRPr lang="fr-FR" dirty="0"/>
          </a:p>
        </p:txBody>
      </p:sp>
    </p:spTree>
    <p:extLst>
      <p:ext uri="{BB962C8B-B14F-4D97-AF65-F5344CB8AC3E}">
        <p14:creationId xmlns:p14="http://schemas.microsoft.com/office/powerpoint/2010/main" val="5944272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xml"/><Relationship Id="rId7" Type="http://schemas.openxmlformats.org/officeDocument/2006/relationships/theme" Target="../theme/theme2.xml"/><Relationship Id="rId12"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10.png"/><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4976"/>
            </a:gs>
            <a:gs pos="100000">
              <a:srgbClr val="009CDD"/>
            </a:gs>
          </a:gsLst>
          <a:lin ang="5400000" scaled="1"/>
        </a:gra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1027"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6DC7131-4087-43C8-83F2-164B057204A7}"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lang="fr-FR" kern="1200">
                <a:solidFill>
                  <a:schemeClr val="bg1"/>
                </a:solidFill>
                <a:latin typeface="Downtempo" panose="02000603040000020004" pitchFamily="2" charset="0"/>
                <a:ea typeface="+mn-ea"/>
                <a:cs typeface="+mn-cs"/>
              </a:defRPr>
            </a:lvl1pPr>
          </a:lstStyle>
          <a:p>
            <a:pPr>
              <a:defRPr/>
            </a:pPr>
            <a:fld id="{4DD9C35A-3D97-4168-BE54-0A5885683A35}" type="slidenum">
              <a:rPr lang="fr-FR" smtClean="0"/>
              <a:pPr>
                <a:defRPr/>
              </a:pPr>
              <a:t>‹N°›</a:t>
            </a:fld>
            <a:endParaRPr lang="fr-FR" dirty="0"/>
          </a:p>
        </p:txBody>
      </p:sp>
      <p:pic>
        <p:nvPicPr>
          <p:cNvPr id="1032" name="Imag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191077"/>
            <a:ext cx="2001837" cy="62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 1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Image 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Image 1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000" kern="1200">
          <a:solidFill>
            <a:schemeClr val="bg1"/>
          </a:solidFill>
          <a:latin typeface="Eurostile-Medium" panose="020B0600000000000000" pitchFamily="34" charset="0"/>
          <a:ea typeface="+mj-ea"/>
          <a:cs typeface="+mj-cs"/>
        </a:defRPr>
      </a:lvl1pPr>
      <a:lvl2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2pPr>
      <a:lvl3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3pPr>
      <a:lvl4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4pPr>
      <a:lvl5pPr algn="l" rtl="0" eaLnBrk="1" fontAlgn="base" hangingPunct="1">
        <a:lnSpc>
          <a:spcPct val="90000"/>
        </a:lnSpc>
        <a:spcBef>
          <a:spcPct val="0"/>
        </a:spcBef>
        <a:spcAft>
          <a:spcPct val="0"/>
        </a:spcAft>
        <a:defRPr sz="4000">
          <a:solidFill>
            <a:schemeClr val="bg1"/>
          </a:solidFill>
          <a:latin typeface="Eurostile-Medium" panose="020B0600000000000000"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Clr>
          <a:schemeClr val="bg1"/>
        </a:buClr>
        <a:buSzPct val="100000"/>
        <a:buFont typeface="Wingdings" panose="05000000000000000000" pitchFamily="2" charset="2"/>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kern="1200">
          <a:solidFill>
            <a:schemeClr val="bg1"/>
          </a:solidFill>
          <a:latin typeface="Arial" panose="020B060402020202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Clr>
          <a:schemeClr val="bg1"/>
        </a:buClr>
        <a:buSzPct val="100000"/>
        <a:buFont typeface="Wingdings" panose="05000000000000000000" pitchFamily="2" charset="2"/>
        <a:buChar char="§"/>
        <a:defRPr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 y="6186108"/>
            <a:ext cx="12192001" cy="676656"/>
          </a:xfrm>
          <a:prstGeom prst="rect">
            <a:avLst/>
          </a:prstGeom>
        </p:spPr>
      </p:pic>
      <p:sp>
        <p:nvSpPr>
          <p:cNvPr id="2050"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2051"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49FB6DC-21C8-476D-8659-7E69F830C81E}"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681E0AF8-1DFD-45C4-95D7-2014B32C7BE3}" type="slidenum">
              <a:rPr lang="fr-FR"/>
              <a:pPr>
                <a:defRPr/>
              </a:pPr>
              <a:t>‹N°›</a:t>
            </a:fld>
            <a:endParaRPr lang="fr-FR" dirty="0"/>
          </a:p>
        </p:txBody>
      </p:sp>
      <p:pic>
        <p:nvPicPr>
          <p:cNvPr id="2056" name="Image 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Imag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Image 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B497F5DB-0FDD-46D5-B490-BE4061BE79CB}" type="slidenum">
              <a:rPr lang="fr-FR" smtClean="0"/>
              <a:pPr algn="r">
                <a:defRPr/>
              </a:pPr>
              <a:t>‹N°›</a:t>
            </a:fld>
            <a:endParaRPr lang="fr-FR" dirty="0"/>
          </a:p>
        </p:txBody>
      </p:sp>
      <p:pic>
        <p:nvPicPr>
          <p:cNvPr id="2061" name="Image 1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06" r:id="rId1"/>
    <p:sldLayoutId id="2147484410" r:id="rId2"/>
    <p:sldLayoutId id="2147484411" r:id="rId3"/>
    <p:sldLayoutId id="2147484412" r:id="rId4"/>
    <p:sldLayoutId id="2147484414" r:id="rId5"/>
    <p:sldLayoutId id="2147484416" r:id="rId6"/>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SzPct val="100000"/>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SzPct val="10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SzPct val="100000"/>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SzPct val="100000"/>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SzPct val="100000"/>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6108"/>
            <a:ext cx="12192001" cy="676656"/>
          </a:xfrm>
          <a:prstGeom prst="rect">
            <a:avLst/>
          </a:prstGeom>
        </p:spPr>
      </p:pic>
      <p:sp>
        <p:nvSpPr>
          <p:cNvPr id="3074"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3075"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8E19955-955C-4E5D-B74B-D84AD79798F0}"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176763D-DB16-45F3-8E24-8E27816120D8}" type="slidenum">
              <a:rPr lang="fr-FR"/>
              <a:pPr>
                <a:defRPr/>
              </a:pPr>
              <a:t>‹N°›</a:t>
            </a:fld>
            <a:endParaRPr lang="fr-FR" dirty="0"/>
          </a:p>
        </p:txBody>
      </p:sp>
      <p:pic>
        <p:nvPicPr>
          <p:cNvPr id="3081"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648DD95A-1342-454C-8A35-5C821A6DC5F6}" type="slidenum">
              <a:rPr lang="fr-FR" smtClean="0"/>
              <a:pPr algn="r">
                <a:defRPr/>
              </a:pPr>
              <a:t>‹N°›</a:t>
            </a:fld>
            <a:endParaRPr lang="fr-FR" dirty="0"/>
          </a:p>
        </p:txBody>
      </p:sp>
      <p:pic>
        <p:nvPicPr>
          <p:cNvPr id="3085"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9"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1344"/>
            <a:ext cx="12192001" cy="676656"/>
          </a:xfrm>
          <a:prstGeom prst="rect">
            <a:avLst/>
          </a:prstGeom>
        </p:spPr>
      </p:pic>
      <p:sp>
        <p:nvSpPr>
          <p:cNvPr id="4098"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4099"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220DB1E-EAA1-4495-B642-E8420768482A}"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C7E03D3-B2AE-41EF-BCF1-92E7621A2746}" type="slidenum">
              <a:rPr lang="fr-FR"/>
              <a:pPr>
                <a:defRPr/>
              </a:pPr>
              <a:t>‹N°›</a:t>
            </a:fld>
            <a:endParaRPr lang="fr-FR" dirty="0"/>
          </a:p>
        </p:txBody>
      </p:sp>
      <p:pic>
        <p:nvPicPr>
          <p:cNvPr id="4105"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EE194B2D-2120-44E1-9344-FFFB6FCB9F81}" type="slidenum">
              <a:rPr lang="fr-FR" smtClean="0"/>
              <a:pPr algn="r">
                <a:defRPr/>
              </a:pPr>
              <a:t>‹N°›</a:t>
            </a:fld>
            <a:endParaRPr lang="fr-FR" dirty="0"/>
          </a:p>
        </p:txBody>
      </p:sp>
      <p:pic>
        <p:nvPicPr>
          <p:cNvPr id="4109"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0"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6181344"/>
            <a:ext cx="12192001" cy="676656"/>
          </a:xfrm>
          <a:prstGeom prst="rect">
            <a:avLst/>
          </a:prstGeom>
        </p:spPr>
      </p:pic>
      <p:sp>
        <p:nvSpPr>
          <p:cNvPr id="5122"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5123"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3086E3B-0CB6-4AAD-B40E-880EE12CA401}"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04495E6-E863-4020-893C-14B32A42465B}" type="slidenum">
              <a:rPr lang="fr-FR"/>
              <a:pPr>
                <a:defRPr/>
              </a:pPr>
              <a:t>‹N°›</a:t>
            </a:fld>
            <a:endParaRPr lang="fr-FR" dirty="0"/>
          </a:p>
        </p:txBody>
      </p:sp>
      <p:pic>
        <p:nvPicPr>
          <p:cNvPr id="5129"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B65016EE-CB8F-4ABD-8FE7-1C482E6E9048}" type="slidenum">
              <a:rPr lang="fr-FR" smtClean="0"/>
              <a:pPr algn="r">
                <a:defRPr/>
              </a:pPr>
              <a:t>‹N°›</a:t>
            </a:fld>
            <a:endParaRPr lang="fr-FR" dirty="0"/>
          </a:p>
        </p:txBody>
      </p:sp>
      <p:pic>
        <p:nvPicPr>
          <p:cNvPr id="5133"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1"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193486"/>
            <a:ext cx="12192000" cy="676656"/>
          </a:xfrm>
          <a:prstGeom prst="rect">
            <a:avLst/>
          </a:prstGeom>
        </p:spPr>
      </p:pic>
      <p:sp>
        <p:nvSpPr>
          <p:cNvPr id="6146"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6147"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525EE59-4417-4F59-A597-549E4EB6C689}"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5DE16276-38AD-41A9-8E88-A8B52AC00802}" type="slidenum">
              <a:rPr lang="fr-FR"/>
              <a:pPr>
                <a:defRPr/>
              </a:pPr>
              <a:t>‹N°›</a:t>
            </a:fld>
            <a:endParaRPr lang="fr-FR" dirty="0"/>
          </a:p>
        </p:txBody>
      </p:sp>
      <p:pic>
        <p:nvPicPr>
          <p:cNvPr id="6153"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r">
              <a:defRPr/>
            </a:pPr>
            <a:fld id="{D6599A2F-33FD-41C1-8A01-730D67BE37E4}" type="slidenum">
              <a:rPr lang="fr-FR" smtClean="0"/>
              <a:pPr algn="r">
                <a:defRPr/>
              </a:pPr>
              <a:t>‹N°›</a:t>
            </a:fld>
            <a:endParaRPr lang="fr-FR" dirty="0"/>
          </a:p>
        </p:txBody>
      </p:sp>
      <p:pic>
        <p:nvPicPr>
          <p:cNvPr id="6157"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2"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190870"/>
            <a:ext cx="12192000" cy="676655"/>
          </a:xfrm>
          <a:prstGeom prst="rect">
            <a:avLst/>
          </a:prstGeom>
        </p:spPr>
      </p:pic>
      <p:sp>
        <p:nvSpPr>
          <p:cNvPr id="7170" name="Espace réservé du titre 1"/>
          <p:cNvSpPr>
            <a:spLocks noGrp="1"/>
          </p:cNvSpPr>
          <p:nvPr>
            <p:ph type="title"/>
          </p:nvPr>
        </p:nvSpPr>
        <p:spPr bwMode="auto">
          <a:xfrm>
            <a:off x="838200" y="815975"/>
            <a:ext cx="10515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 style du titre</a:t>
            </a:r>
          </a:p>
        </p:txBody>
      </p:sp>
      <p:sp>
        <p:nvSpPr>
          <p:cNvPr id="7171" name="Espace réservé du texte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1186A42-3407-42ED-8B36-DE9116318760}" type="datetimeFigureOut">
              <a:rPr lang="fr-FR"/>
              <a:pPr>
                <a:defRPr/>
              </a:pPr>
              <a:t>26/10/2022</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14B6263-77A7-4CE5-8117-1B1B102BFCB7}" type="slidenum">
              <a:rPr lang="fr-FR"/>
              <a:pPr>
                <a:defRPr/>
              </a:pPr>
              <a:t>‹N°›</a:t>
            </a:fld>
            <a:endParaRPr lang="fr-FR" dirty="0"/>
          </a:p>
        </p:txBody>
      </p:sp>
      <p:pic>
        <p:nvPicPr>
          <p:cNvPr id="7177" name="Imag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284163" y="188659"/>
            <a:ext cx="2001837" cy="6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Imag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284163" y="6242263"/>
            <a:ext cx="1439862" cy="55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Imag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bwMode="auto">
          <a:xfrm>
            <a:off x="9963150" y="-29010"/>
            <a:ext cx="2295525" cy="105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numéro de diapositive 5"/>
          <p:cNvSpPr txBox="1">
            <a:spLocks/>
          </p:cNvSpPr>
          <p:nvPr/>
        </p:nvSpPr>
        <p:spPr>
          <a:xfrm>
            <a:off x="8610600" y="6351588"/>
            <a:ext cx="2743200" cy="365125"/>
          </a:xfrm>
          <a:prstGeom prst="rect">
            <a:avLst/>
          </a:prstGeom>
        </p:spPr>
        <p:txBody>
          <a:bodyPr/>
          <a:lstStyle>
            <a:defPPr>
              <a:defRPr lang="fr-FR"/>
            </a:defPPr>
            <a:lvl1pPr algn="l" rtl="0" eaLnBrk="0" fontAlgn="base" hangingPunct="0">
              <a:spcBef>
                <a:spcPct val="0"/>
              </a:spcBef>
              <a:spcAft>
                <a:spcPct val="0"/>
              </a:spcAft>
              <a:defRPr kern="1200">
                <a:solidFill>
                  <a:schemeClr val="bg1"/>
                </a:solidFill>
                <a:latin typeface="Downtempo" panose="02000603040000020004" pitchFamily="2"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285750" indent="-285750" algn="r">
              <a:buFont typeface="Arial" panose="020B0604020202020204" pitchFamily="34" charset="0"/>
              <a:buChar char="•"/>
              <a:defRPr/>
            </a:pPr>
            <a:fld id="{1E315419-03FC-469B-B356-32DB643E0FC2}" type="slidenum">
              <a:rPr lang="fr-FR" smtClean="0"/>
              <a:pPr marL="285750" indent="-285750" algn="r">
                <a:buFont typeface="Arial" panose="020B0604020202020204" pitchFamily="34" charset="0"/>
                <a:buChar char="•"/>
                <a:defRPr/>
              </a:pPr>
              <a:t>‹N°›</a:t>
            </a:fld>
            <a:endParaRPr lang="fr-FR" dirty="0"/>
          </a:p>
        </p:txBody>
      </p:sp>
      <p:pic>
        <p:nvPicPr>
          <p:cNvPr id="7181" name="Imag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bwMode="auto">
          <a:xfrm>
            <a:off x="1766301" y="6272213"/>
            <a:ext cx="108384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23" r:id="rId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000" kern="1200">
          <a:solidFill>
            <a:schemeClr val="tx1"/>
          </a:solidFill>
          <a:latin typeface="Eurostile-Medium" panose="020B0600000000000000" pitchFamily="34" charset="0"/>
          <a:ea typeface="+mj-ea"/>
          <a:cs typeface="+mj-cs"/>
        </a:defRPr>
      </a:lvl1pPr>
      <a:lvl2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2pPr>
      <a:lvl3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3pPr>
      <a:lvl4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4pPr>
      <a:lvl5pPr algn="l" rtl="0" eaLnBrk="0" fontAlgn="base" hangingPunct="0">
        <a:lnSpc>
          <a:spcPct val="90000"/>
        </a:lnSpc>
        <a:spcBef>
          <a:spcPct val="0"/>
        </a:spcBef>
        <a:spcAft>
          <a:spcPct val="0"/>
        </a:spcAft>
        <a:defRPr sz="4000">
          <a:solidFill>
            <a:schemeClr val="tx1"/>
          </a:solidFill>
          <a:latin typeface="Eurostile-Medium" panose="020B0600000000000000"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s://www.captaincontrat.com/articles-droit-social/convention-collective-accord-branche"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www.service-public.fr/particuliers/vosdroits/N481" TargetMode="External"/><Relationship Id="rId2" Type="http://schemas.openxmlformats.org/officeDocument/2006/relationships/hyperlink" Target="https://www.service-public.fr/particuliers/vosdroits/F2839"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sz="3200" dirty="0" smtClean="0"/>
              <a:t>Management </a:t>
            </a:r>
            <a:r>
              <a:rPr lang="fr-FR" sz="3200" dirty="0" err="1" smtClean="0"/>
              <a:t>operationnel</a:t>
            </a:r>
            <a:r>
              <a:rPr lang="fr-FR" sz="3200" dirty="0" smtClean="0"/>
              <a:t> et de </a:t>
            </a:r>
            <a:r>
              <a:rPr lang="fr-FR" sz="3200" dirty="0" err="1" smtClean="0"/>
              <a:t>proximite</a:t>
            </a:r>
            <a:endParaRPr lang="fr-FR" sz="3200"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8357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2240"/>
            <a:ext cx="10515600" cy="4351338"/>
          </a:xfrm>
        </p:spPr>
        <p:txBody>
          <a:bodyPr/>
          <a:lstStyle/>
          <a:p>
            <a:pPr marL="0" indent="0">
              <a:buNone/>
            </a:pPr>
            <a:r>
              <a:rPr lang="fr-FR" dirty="0" smtClean="0"/>
              <a:t>Les directions des ressources humaines sont diversement structurées en fonction des priorités de l’entreprise.</a:t>
            </a:r>
          </a:p>
          <a:p>
            <a:pPr marL="0" indent="0">
              <a:buNone/>
            </a:pPr>
            <a:r>
              <a:rPr lang="fr-FR" dirty="0" smtClean="0"/>
              <a:t>L’organisation de la fonction reflète les préoccupations spécifiques des entreprises. </a:t>
            </a:r>
          </a:p>
          <a:p>
            <a:pPr marL="0" indent="0">
              <a:buNone/>
            </a:pPr>
            <a:r>
              <a:rPr lang="fr-FR" dirty="0" smtClean="0"/>
              <a:t>Un « tronc commun » de services, avec un éventuel développement de l’externalisation, assure souvent les fonctions de base d’administration RH (exemple : l’externalisation des salaires)</a:t>
            </a:r>
          </a:p>
          <a:p>
            <a:pPr marL="0" indent="0">
              <a:buNone/>
            </a:pPr>
            <a:r>
              <a:rPr lang="fr-FR" dirty="0"/>
              <a:t>A partir d’une certaine taille, la direction des ressources humaines existe dans l’entreprise, comme l’une </a:t>
            </a:r>
            <a:r>
              <a:rPr lang="fr-FR" dirty="0" smtClean="0"/>
              <a:t>des directions principales du </a:t>
            </a:r>
            <a:r>
              <a:rPr lang="fr-FR" dirty="0"/>
              <a:t>comité de direction.</a:t>
            </a:r>
          </a:p>
          <a:p>
            <a:pPr marL="0" indent="0">
              <a:buNone/>
            </a:pPr>
            <a:endParaRPr lang="fr-FR" dirty="0" smtClean="0"/>
          </a:p>
          <a:p>
            <a:pPr marL="457200" lvl="1" indent="0">
              <a:buNone/>
            </a:pPr>
            <a:endParaRPr lang="fr-FR" sz="1800" dirty="0"/>
          </a:p>
          <a:p>
            <a:endParaRPr lang="fr-FR" sz="1600" dirty="0"/>
          </a:p>
        </p:txBody>
      </p:sp>
      <p:sp>
        <p:nvSpPr>
          <p:cNvPr id="5" name="TextShape 1"/>
          <p:cNvSpPr txBox="1"/>
          <p:nvPr/>
        </p:nvSpPr>
        <p:spPr>
          <a:xfrm>
            <a:off x="838200" y="767028"/>
            <a:ext cx="10515240" cy="809640"/>
          </a:xfrm>
          <a:prstGeom prst="rect">
            <a:avLst/>
          </a:prstGeom>
          <a:noFill/>
          <a:ln>
            <a:noFill/>
          </a:ln>
        </p:spPr>
        <p:txBody>
          <a:bodyPr anchor="ctr"/>
          <a:lstStyle/>
          <a:p>
            <a:pPr>
              <a:lnSpc>
                <a:spcPct val="90000"/>
              </a:lnSpc>
            </a:pPr>
            <a:endParaRPr lang="fr-FR" sz="4000" b="0" strike="noStrike" spc="-1" dirty="0">
              <a:solidFill>
                <a:srgbClr val="000000"/>
              </a:solidFill>
              <a:latin typeface="Calibri"/>
            </a:endParaRPr>
          </a:p>
        </p:txBody>
      </p:sp>
    </p:spTree>
    <p:extLst>
      <p:ext uri="{BB962C8B-B14F-4D97-AF65-F5344CB8AC3E}">
        <p14:creationId xmlns:p14="http://schemas.microsoft.com/office/powerpoint/2010/main" val="2330315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2240"/>
            <a:ext cx="10515600" cy="4351338"/>
          </a:xfrm>
        </p:spPr>
        <p:txBody>
          <a:bodyPr/>
          <a:lstStyle/>
          <a:p>
            <a:pPr marL="457200" lvl="1" indent="0">
              <a:buNone/>
            </a:pPr>
            <a:endParaRPr lang="fr-FR" sz="1800" dirty="0"/>
          </a:p>
          <a:p>
            <a:r>
              <a:rPr lang="fr-FR" dirty="0" smtClean="0"/>
              <a:t>La fonction RH est appelée à se transformer et à professionnaliser ses acteurs RH pour accroître leurs performances. </a:t>
            </a:r>
          </a:p>
          <a:p>
            <a:pPr marL="0" indent="0">
              <a:buNone/>
            </a:pPr>
            <a:endParaRPr lang="fr-FR" dirty="0" smtClean="0"/>
          </a:p>
          <a:p>
            <a:r>
              <a:rPr lang="fr-FR" dirty="0" smtClean="0"/>
              <a:t>L’alignement stratégique de la fonction RH s’appuie sur le SIRH.</a:t>
            </a:r>
          </a:p>
          <a:p>
            <a:pPr marL="0" indent="0">
              <a:buNone/>
            </a:pPr>
            <a:endParaRPr lang="fr-FR" dirty="0"/>
          </a:p>
        </p:txBody>
      </p:sp>
      <p:sp>
        <p:nvSpPr>
          <p:cNvPr id="5" name="TextShape 1"/>
          <p:cNvSpPr txBox="1"/>
          <p:nvPr/>
        </p:nvSpPr>
        <p:spPr>
          <a:xfrm>
            <a:off x="838200" y="767028"/>
            <a:ext cx="10515240" cy="809640"/>
          </a:xfrm>
          <a:prstGeom prst="rect">
            <a:avLst/>
          </a:prstGeom>
          <a:noFill/>
          <a:ln>
            <a:noFill/>
          </a:ln>
        </p:spPr>
        <p:txBody>
          <a:bodyPr anchor="ctr"/>
          <a:lstStyle/>
          <a:p>
            <a:pPr>
              <a:lnSpc>
                <a:spcPct val="90000"/>
              </a:lnSpc>
            </a:pPr>
            <a:r>
              <a:rPr lang="fr-FR" sz="4000" b="0" strike="noStrike" spc="-1" dirty="0" smtClean="0">
                <a:solidFill>
                  <a:srgbClr val="000000"/>
                </a:solidFill>
                <a:latin typeface="Calibri"/>
              </a:rPr>
              <a:t>L’organigramme de la DRH</a:t>
            </a:r>
            <a:endParaRPr lang="fr-FR" sz="4000" b="0" strike="noStrike" spc="-1" dirty="0">
              <a:solidFill>
                <a:srgbClr val="000000"/>
              </a:solidFill>
              <a:latin typeface="Calibri"/>
            </a:endParaRPr>
          </a:p>
        </p:txBody>
      </p:sp>
    </p:spTree>
    <p:extLst>
      <p:ext uri="{BB962C8B-B14F-4D97-AF65-F5344CB8AC3E}">
        <p14:creationId xmlns:p14="http://schemas.microsoft.com/office/powerpoint/2010/main" val="97542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5" name="Espace réservé du contenu 4"/>
          <p:cNvSpPr>
            <a:spLocks noGrp="1"/>
          </p:cNvSpPr>
          <p:nvPr>
            <p:ph idx="1"/>
          </p:nvPr>
        </p:nvSpPr>
        <p:spPr/>
        <p:txBody>
          <a:bodyPr/>
          <a:lstStyle/>
          <a:p>
            <a:pPr marL="720" indent="0">
              <a:spcBef>
                <a:spcPts val="1001"/>
              </a:spcBef>
              <a:buClr>
                <a:srgbClr val="000000"/>
              </a:buClr>
              <a:buNone/>
            </a:pPr>
            <a:r>
              <a:rPr lang="fr-FR" spc="-1" dirty="0" smtClean="0">
                <a:latin typeface="Arial"/>
              </a:rPr>
              <a:t>La fonction RH a pour finalité principale d’être en appui du management. Elle prend en charge des domaines RH centrés sur :</a:t>
            </a:r>
          </a:p>
          <a:p>
            <a:pPr marL="343620" indent="-342900">
              <a:spcBef>
                <a:spcPts val="1001"/>
              </a:spcBef>
              <a:buClr>
                <a:srgbClr val="000000"/>
              </a:buClr>
              <a:buFontTx/>
              <a:buChar char="-"/>
            </a:pPr>
            <a:r>
              <a:rPr lang="fr-FR" spc="-1" dirty="0" smtClean="0">
                <a:latin typeface="Arial"/>
              </a:rPr>
              <a:t>La gestion de l’emploi et du développement des compétences </a:t>
            </a:r>
          </a:p>
          <a:p>
            <a:pPr marL="343620" indent="-342900">
              <a:spcBef>
                <a:spcPts val="1001"/>
              </a:spcBef>
              <a:buClr>
                <a:srgbClr val="000000"/>
              </a:buClr>
              <a:buFontTx/>
              <a:buChar char="-"/>
            </a:pPr>
            <a:r>
              <a:rPr lang="fr-FR" spc="-1" dirty="0" smtClean="0">
                <a:latin typeface="Arial"/>
              </a:rPr>
              <a:t>Le développement individuel des collaborateurs</a:t>
            </a:r>
          </a:p>
          <a:p>
            <a:pPr marL="343620" indent="-342900">
              <a:spcBef>
                <a:spcPts val="1001"/>
              </a:spcBef>
              <a:buClr>
                <a:srgbClr val="000000"/>
              </a:buClr>
              <a:buFontTx/>
              <a:buChar char="-"/>
            </a:pPr>
            <a:r>
              <a:rPr lang="fr-FR" spc="-1" dirty="0" smtClean="0">
                <a:latin typeface="Arial"/>
              </a:rPr>
              <a:t>Les relations sociales</a:t>
            </a:r>
          </a:p>
          <a:p>
            <a:pPr marL="343620" indent="-342900">
              <a:spcBef>
                <a:spcPts val="1001"/>
              </a:spcBef>
              <a:buClr>
                <a:srgbClr val="000000"/>
              </a:buClr>
              <a:buFontTx/>
              <a:buChar char="-"/>
            </a:pPr>
            <a:r>
              <a:rPr lang="fr-FR" spc="-1" dirty="0" smtClean="0">
                <a:latin typeface="Arial"/>
              </a:rPr>
              <a:t>La conduite du changement</a:t>
            </a:r>
          </a:p>
          <a:p>
            <a:pPr marL="343620" indent="-342900">
              <a:spcBef>
                <a:spcPts val="1001"/>
              </a:spcBef>
              <a:buClr>
                <a:srgbClr val="000000"/>
              </a:buClr>
              <a:buFontTx/>
              <a:buChar char="-"/>
            </a:pPr>
            <a:r>
              <a:rPr lang="fr-FR" spc="-1" dirty="0" smtClean="0">
                <a:latin typeface="Arial"/>
              </a:rPr>
              <a:t>Le contrôle de gestion RH</a:t>
            </a:r>
          </a:p>
          <a:p>
            <a:pPr marL="343620" indent="-342900">
              <a:spcBef>
                <a:spcPts val="1001"/>
              </a:spcBef>
              <a:buClr>
                <a:srgbClr val="000000"/>
              </a:buClr>
              <a:buFontTx/>
              <a:buChar char="-"/>
            </a:pPr>
            <a:endParaRPr lang="fr-FR" spc="-1" dirty="0">
              <a:latin typeface="Arial"/>
            </a:endParaRPr>
          </a:p>
        </p:txBody>
      </p:sp>
      <p:sp>
        <p:nvSpPr>
          <p:cNvPr id="3" name="TextShape 1"/>
          <p:cNvSpPr txBox="1"/>
          <p:nvPr/>
        </p:nvSpPr>
        <p:spPr>
          <a:xfrm>
            <a:off x="1532562" y="475713"/>
            <a:ext cx="10515240" cy="809640"/>
          </a:xfrm>
          <a:prstGeom prst="rect">
            <a:avLst/>
          </a:prstGeom>
          <a:noFill/>
          <a:ln>
            <a:noFill/>
          </a:ln>
        </p:spPr>
        <p:txBody>
          <a:bodyPr anchor="ctr"/>
          <a:lstStyle/>
          <a:p>
            <a:pPr>
              <a:lnSpc>
                <a:spcPct val="90000"/>
              </a:lnSpc>
            </a:pPr>
            <a:endParaRPr lang="fr-FR" sz="4000" b="0" strike="noStrike" spc="-1" dirty="0">
              <a:solidFill>
                <a:srgbClr val="000000"/>
              </a:solidFill>
              <a:latin typeface="Calibri"/>
            </a:endParaRPr>
          </a:p>
        </p:txBody>
      </p:sp>
    </p:spTree>
    <p:extLst>
      <p:ext uri="{BB962C8B-B14F-4D97-AF65-F5344CB8AC3E}">
        <p14:creationId xmlns:p14="http://schemas.microsoft.com/office/powerpoint/2010/main" val="3174927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spc="-1" dirty="0">
                <a:latin typeface="Arial"/>
              </a:rPr>
              <a:t>Les taches de gestion administratives  sont soient </a:t>
            </a:r>
            <a:r>
              <a:rPr lang="fr-FR" spc="-1" dirty="0" smtClean="0">
                <a:latin typeface="Arial"/>
              </a:rPr>
              <a:t>externalisées </a:t>
            </a:r>
            <a:r>
              <a:rPr lang="fr-FR" spc="-1" dirty="0">
                <a:latin typeface="Arial"/>
              </a:rPr>
              <a:t>ou </a:t>
            </a:r>
            <a:r>
              <a:rPr lang="fr-FR" spc="-1" dirty="0" smtClean="0">
                <a:latin typeface="Arial"/>
              </a:rPr>
              <a:t>concentrées </a:t>
            </a:r>
            <a:r>
              <a:rPr lang="fr-FR" spc="-1" dirty="0">
                <a:latin typeface="Arial"/>
              </a:rPr>
              <a:t>sur un service de la DRH (gestion administrative </a:t>
            </a:r>
            <a:r>
              <a:rPr lang="fr-FR" spc="-1" dirty="0" smtClean="0">
                <a:latin typeface="Arial"/>
              </a:rPr>
              <a:t>du personnel, gestion de la paie)</a:t>
            </a:r>
            <a:endParaRPr lang="fr-FR" spc="-1" dirty="0">
              <a:latin typeface="Arial"/>
            </a:endParaRPr>
          </a:p>
          <a:p>
            <a:endParaRPr lang="fr-FR" dirty="0"/>
          </a:p>
        </p:txBody>
      </p:sp>
    </p:spTree>
    <p:extLst>
      <p:ext uri="{BB962C8B-B14F-4D97-AF65-F5344CB8AC3E}">
        <p14:creationId xmlns:p14="http://schemas.microsoft.com/office/powerpoint/2010/main" val="208389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880533"/>
            <a:ext cx="10515600" cy="698885"/>
          </a:xfrm>
        </p:spPr>
        <p:txBody>
          <a:bodyPr/>
          <a:lstStyle/>
          <a:p>
            <a:endParaRPr lang="fr-FR" dirty="0"/>
          </a:p>
        </p:txBody>
      </p:sp>
      <p:sp>
        <p:nvSpPr>
          <p:cNvPr id="2" name="Espace réservé du contenu 1"/>
          <p:cNvSpPr>
            <a:spLocks noGrp="1"/>
          </p:cNvSpPr>
          <p:nvPr>
            <p:ph idx="1"/>
          </p:nvPr>
        </p:nvSpPr>
        <p:spPr/>
        <p:txBody>
          <a:bodyPr/>
          <a:lstStyle/>
          <a:p>
            <a:pPr marL="0" indent="0">
              <a:buNone/>
            </a:pPr>
            <a:r>
              <a:rPr lang="fr-FR" dirty="0" smtClean="0"/>
              <a:t>Parler des ressources humaines, ce n’est pas considérer que les hommes sont des ressources, mais que les hommes ont des ressources.</a:t>
            </a:r>
          </a:p>
          <a:p>
            <a:pPr marL="0" indent="0">
              <a:buNone/>
            </a:pPr>
            <a:r>
              <a:rPr lang="fr-FR" dirty="0" smtClean="0"/>
              <a:t/>
            </a:r>
            <a:br>
              <a:rPr lang="fr-FR" dirty="0" smtClean="0"/>
            </a:br>
            <a:r>
              <a:rPr lang="fr-FR" dirty="0" smtClean="0"/>
              <a:t>Ces ressources sont :</a:t>
            </a:r>
          </a:p>
          <a:p>
            <a:pPr marL="0" indent="0">
              <a:buNone/>
            </a:pPr>
            <a:endParaRPr lang="fr-FR" dirty="0" smtClean="0"/>
          </a:p>
          <a:p>
            <a:r>
              <a:rPr lang="fr-FR" dirty="0" smtClean="0"/>
              <a:t>leurs compétences</a:t>
            </a:r>
          </a:p>
          <a:p>
            <a:r>
              <a:rPr lang="fr-FR" dirty="0" smtClean="0"/>
              <a:t>Leurs talents</a:t>
            </a:r>
          </a:p>
          <a:p>
            <a:r>
              <a:rPr lang="fr-FR" dirty="0" smtClean="0"/>
              <a:t>Leur potentiel et leurs aptitudes </a:t>
            </a:r>
            <a:endParaRPr lang="fr-FR" dirty="0"/>
          </a:p>
        </p:txBody>
      </p:sp>
    </p:spTree>
    <p:extLst>
      <p:ext uri="{BB962C8B-B14F-4D97-AF65-F5344CB8AC3E}">
        <p14:creationId xmlns:p14="http://schemas.microsoft.com/office/powerpoint/2010/main" val="3983098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a:t>4</a:t>
            </a:r>
            <a:r>
              <a:rPr lang="fr-FR" dirty="0" smtClean="0"/>
              <a:t>. Le dialogue social</a:t>
            </a:r>
            <a:endParaRPr lang="fr-FR" dirty="0"/>
          </a:p>
        </p:txBody>
      </p:sp>
    </p:spTree>
    <p:extLst>
      <p:ext uri="{BB962C8B-B14F-4D97-AF65-F5344CB8AC3E}">
        <p14:creationId xmlns:p14="http://schemas.microsoft.com/office/powerpoint/2010/main" val="1176834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Le dialogue social dans l’entreprise recouvre tout ce qui favorise la compréhension entre ses différents services et la direction. Les relations avec les représentants du personnel tiennent une place importante dans les préoccupations des DRH.</a:t>
            </a:r>
          </a:p>
          <a:p>
            <a:r>
              <a:rPr lang="fr-FR" dirty="0" smtClean="0"/>
              <a:t>Par délégation de la direction, les DRH animent l’ensemble du système représentatif.</a:t>
            </a:r>
          </a:p>
        </p:txBody>
      </p:sp>
    </p:spTree>
    <p:extLst>
      <p:ext uri="{BB962C8B-B14F-4D97-AF65-F5344CB8AC3E}">
        <p14:creationId xmlns:p14="http://schemas.microsoft.com/office/powerpoint/2010/main" val="156019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smtClean="0"/>
              <a:t>Quelles sont les instances représentatives dans l’entreprise</a:t>
            </a:r>
            <a:endParaRPr lang="fr-FR" sz="2800" dirty="0"/>
          </a:p>
        </p:txBody>
      </p:sp>
      <p:sp>
        <p:nvSpPr>
          <p:cNvPr id="3" name="Espace réservé du contenu 2"/>
          <p:cNvSpPr>
            <a:spLocks noGrp="1"/>
          </p:cNvSpPr>
          <p:nvPr>
            <p:ph idx="1"/>
          </p:nvPr>
        </p:nvSpPr>
        <p:spPr>
          <a:xfrm>
            <a:off x="838200" y="1469366"/>
            <a:ext cx="10515600" cy="4351338"/>
          </a:xfrm>
        </p:spPr>
        <p:txBody>
          <a:bodyPr/>
          <a:lstStyle/>
          <a:p>
            <a:endParaRPr lang="fr-FR" dirty="0" smtClean="0"/>
          </a:p>
          <a:p>
            <a:r>
              <a:rPr lang="fr-FR" dirty="0" smtClean="0"/>
              <a:t>Ordonnance du 22/02/1945 : création des comités d’entreprise</a:t>
            </a:r>
          </a:p>
          <a:p>
            <a:r>
              <a:rPr lang="fr-FR" dirty="0" smtClean="0"/>
              <a:t>Loi du 16/04/1946 : définition des attributions et le statut des délégués  du personnel dans l’entreprise</a:t>
            </a:r>
          </a:p>
          <a:p>
            <a:r>
              <a:rPr lang="fr-FR" dirty="0" smtClean="0"/>
              <a:t>Loi du 27/12/1968 : reconnaissance des délégués syndicaux</a:t>
            </a:r>
          </a:p>
          <a:p>
            <a:r>
              <a:rPr lang="fr-FR" dirty="0" smtClean="0"/>
              <a:t>La loi du 31/01/2007 sur la modernisation du dialogue social organise la complémentarité entre la loi et la négociation collective</a:t>
            </a:r>
          </a:p>
          <a:p>
            <a:r>
              <a:rPr lang="fr-FR" dirty="0" smtClean="0"/>
              <a:t>…</a:t>
            </a:r>
          </a:p>
          <a:p>
            <a:r>
              <a:rPr lang="fr-FR" dirty="0" smtClean="0"/>
              <a:t>La loi Travail 2017 instaure la mise en place du comité social et économique : fusion des instances représentatives du personnel (IRP) </a:t>
            </a:r>
          </a:p>
        </p:txBody>
      </p:sp>
    </p:spTree>
    <p:extLst>
      <p:ext uri="{BB962C8B-B14F-4D97-AF65-F5344CB8AC3E}">
        <p14:creationId xmlns:p14="http://schemas.microsoft.com/office/powerpoint/2010/main" val="12274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Instance unique de représentation des personnels : le Comité social et économique  (regroupe les CE – RP – CHSCT)</a:t>
            </a:r>
          </a:p>
          <a:p>
            <a:r>
              <a:rPr lang="fr-FR" dirty="0" smtClean="0"/>
              <a:t>L’importance numérique des représentants au CSE est liée à la taille de l’entreprise</a:t>
            </a:r>
            <a:endParaRPr lang="fr-FR" dirty="0"/>
          </a:p>
        </p:txBody>
      </p:sp>
    </p:spTree>
    <p:extLst>
      <p:ext uri="{BB962C8B-B14F-4D97-AF65-F5344CB8AC3E}">
        <p14:creationId xmlns:p14="http://schemas.microsoft.com/office/powerpoint/2010/main" val="177367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notions à savoir</a:t>
            </a:r>
            <a:endParaRPr lang="fr-FR" dirty="0"/>
          </a:p>
        </p:txBody>
      </p:sp>
      <p:sp>
        <p:nvSpPr>
          <p:cNvPr id="3" name="Espace réservé du contenu 2"/>
          <p:cNvSpPr>
            <a:spLocks noGrp="1"/>
          </p:cNvSpPr>
          <p:nvPr>
            <p:ph idx="1"/>
          </p:nvPr>
        </p:nvSpPr>
        <p:spPr/>
        <p:txBody>
          <a:bodyPr/>
          <a:lstStyle/>
          <a:p>
            <a:r>
              <a:rPr lang="fr-FR" b="1" dirty="0" smtClean="0"/>
              <a:t>Des heures de délégation : </a:t>
            </a:r>
          </a:p>
          <a:p>
            <a:pPr marL="0" indent="0">
              <a:buNone/>
            </a:pPr>
            <a:r>
              <a:rPr lang="fr-FR" dirty="0" smtClean="0"/>
              <a:t>Moyens mis à disposition des représentants des salariés permettant au salarié d’exercer ces fonctions de représentant pour</a:t>
            </a:r>
          </a:p>
          <a:p>
            <a:pPr marL="0" indent="0">
              <a:buNone/>
            </a:pPr>
            <a:r>
              <a:rPr lang="fr-FR" dirty="0"/>
              <a:t>	</a:t>
            </a:r>
            <a:r>
              <a:rPr lang="fr-FR" dirty="0" smtClean="0"/>
              <a:t>* les membres titulaires des personnels au CES</a:t>
            </a:r>
          </a:p>
          <a:p>
            <a:pPr marL="0" indent="0">
              <a:buNone/>
            </a:pPr>
            <a:r>
              <a:rPr lang="fr-FR" dirty="0"/>
              <a:t>	</a:t>
            </a:r>
            <a:r>
              <a:rPr lang="fr-FR" dirty="0" smtClean="0"/>
              <a:t>* les représentants syndicaux du CSE (avec conditions d’effectifs dans les entreprises)</a:t>
            </a:r>
          </a:p>
          <a:p>
            <a:pPr marL="0" indent="0">
              <a:buNone/>
            </a:pPr>
            <a:endParaRPr lang="fr-FR" dirty="0"/>
          </a:p>
          <a:p>
            <a:pPr marL="0" indent="0">
              <a:buNone/>
            </a:pPr>
            <a:r>
              <a:rPr lang="fr-FR" dirty="0" smtClean="0"/>
              <a:t>Le nombre d’heures de délégation des représentants est fixé par décret en fonction des effectifs de l’entreprise et du nombre des membres de la délégation. (ne peut être inférieur à 10H par mois pour les entreprises de moins de 50 salariés et à 16h pour les autres entreprises)</a:t>
            </a:r>
            <a:endParaRPr lang="fr-FR" dirty="0"/>
          </a:p>
        </p:txBody>
      </p:sp>
    </p:spTree>
    <p:extLst>
      <p:ext uri="{BB962C8B-B14F-4D97-AF65-F5344CB8AC3E}">
        <p14:creationId xmlns:p14="http://schemas.microsoft.com/office/powerpoint/2010/main" val="242147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t>3</a:t>
            </a:r>
            <a:r>
              <a:rPr lang="fr-FR" sz="2800" dirty="0" smtClean="0"/>
              <a:t>. </a:t>
            </a:r>
            <a:r>
              <a:rPr lang="fr-FR" sz="2800" dirty="0"/>
              <a:t>La direction des ressources </a:t>
            </a:r>
            <a:r>
              <a:rPr lang="fr-FR" sz="2800" dirty="0" smtClean="0"/>
              <a:t>humaines et leur gestion</a:t>
            </a:r>
            <a:r>
              <a:rPr lang="fr-FR" sz="2800" dirty="0"/>
              <a:t/>
            </a:r>
            <a:br>
              <a:rPr lang="fr-FR" sz="2800" dirty="0"/>
            </a:br>
            <a:endParaRPr lang="fr-FR" sz="2800" dirty="0"/>
          </a:p>
        </p:txBody>
      </p:sp>
      <p:sp>
        <p:nvSpPr>
          <p:cNvPr id="3" name="Espace réservé du contenu 2"/>
          <p:cNvSpPr>
            <a:spLocks noGrp="1"/>
          </p:cNvSpPr>
          <p:nvPr>
            <p:ph idx="1"/>
          </p:nvPr>
        </p:nvSpPr>
        <p:spPr>
          <a:xfrm>
            <a:off x="838200" y="1612415"/>
            <a:ext cx="10515600" cy="4564548"/>
          </a:xfrm>
        </p:spPr>
        <p:txBody>
          <a:bodyPr/>
          <a:lstStyle/>
          <a:p>
            <a:pPr marL="0" indent="0">
              <a:buNone/>
            </a:pPr>
            <a:endParaRPr lang="fr-FR" dirty="0"/>
          </a:p>
          <a:p>
            <a:pPr marL="914400" lvl="1" indent="-457200">
              <a:buAutoNum type="arabicPeriod"/>
            </a:pPr>
            <a:r>
              <a:rPr lang="fr-FR" dirty="0" smtClean="0"/>
              <a:t>Définition</a:t>
            </a:r>
          </a:p>
          <a:p>
            <a:pPr marL="914400" lvl="1" indent="-457200">
              <a:buAutoNum type="arabicPeriod"/>
            </a:pPr>
            <a:r>
              <a:rPr lang="fr-FR" dirty="0" smtClean="0"/>
              <a:t>Acteurs de la DRH</a:t>
            </a:r>
          </a:p>
          <a:p>
            <a:pPr marL="914400" lvl="1" indent="-457200">
              <a:buAutoNum type="arabicPeriod"/>
            </a:pPr>
            <a:r>
              <a:rPr lang="fr-FR" dirty="0" smtClean="0"/>
              <a:t>Organisation d’une DRH</a:t>
            </a:r>
          </a:p>
          <a:p>
            <a:pPr marL="914400" lvl="1" indent="-457200">
              <a:buAutoNum type="arabicPeriod"/>
            </a:pPr>
            <a:r>
              <a:rPr lang="fr-FR" dirty="0" smtClean="0"/>
              <a:t>Le dialogue social</a:t>
            </a:r>
          </a:p>
          <a:p>
            <a:pPr marL="914400" lvl="1" indent="-457200">
              <a:buAutoNum type="arabicPeriod"/>
            </a:pPr>
            <a:r>
              <a:rPr lang="fr-FR" dirty="0" smtClean="0"/>
              <a:t>Le contrat de travail</a:t>
            </a:r>
          </a:p>
          <a:p>
            <a:pPr marL="914400" lvl="1" indent="-457200">
              <a:buAutoNum type="arabicPeriod"/>
            </a:pPr>
            <a:r>
              <a:rPr lang="fr-FR" dirty="0" smtClean="0"/>
              <a:t>La rémunération et le bulletin de salaire</a:t>
            </a:r>
          </a:p>
          <a:p>
            <a:pPr marL="914400" lvl="1" indent="-457200">
              <a:buAutoNum type="arabicPeriod"/>
            </a:pPr>
            <a:r>
              <a:rPr lang="fr-FR" dirty="0" smtClean="0"/>
              <a:t>Qualité de vie au travail, santé , sécurité et bien être au travail</a:t>
            </a:r>
          </a:p>
        </p:txBody>
      </p:sp>
    </p:spTree>
    <p:extLst>
      <p:ext uri="{BB962C8B-B14F-4D97-AF65-F5344CB8AC3E}">
        <p14:creationId xmlns:p14="http://schemas.microsoft.com/office/powerpoint/2010/main" val="1799943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 temps passé en délégation est considéré comme du temps de travail et il est payé </a:t>
            </a:r>
          </a:p>
          <a:p>
            <a:r>
              <a:rPr lang="fr-FR" dirty="0" smtClean="0"/>
              <a:t>Idem pour le temps passé dans les différentes réunions de ces instances – idem quand il y a enquête sur un accident de travail mais ces temps là ne sont déduits du contingent des heures de délégation.</a:t>
            </a:r>
            <a:endParaRPr lang="fr-FR" dirty="0"/>
          </a:p>
        </p:txBody>
      </p:sp>
    </p:spTree>
    <p:extLst>
      <p:ext uri="{BB962C8B-B14F-4D97-AF65-F5344CB8AC3E}">
        <p14:creationId xmlns:p14="http://schemas.microsoft.com/office/powerpoint/2010/main" val="401318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La fonction de réclamation </a:t>
            </a:r>
            <a:r>
              <a:rPr lang="fr-FR" dirty="0" smtClean="0"/>
              <a:t>: elle est assumée par les délégués du personnel.</a:t>
            </a:r>
          </a:p>
          <a:p>
            <a:r>
              <a:rPr lang="fr-FR" dirty="0" smtClean="0"/>
              <a:t> </a:t>
            </a:r>
            <a:r>
              <a:rPr lang="fr-FR" b="1" dirty="0" smtClean="0"/>
              <a:t>La délégation du personnel </a:t>
            </a:r>
            <a:r>
              <a:rPr lang="fr-FR" dirty="0" smtClean="0"/>
              <a:t>a pour mission de présenter au CSE les réclamations individuelles et collectives relatives à:</a:t>
            </a:r>
          </a:p>
          <a:p>
            <a:pPr lvl="1">
              <a:buFont typeface="Arial" panose="020B0604020202020204" pitchFamily="34" charset="0"/>
              <a:buChar char="•"/>
            </a:pPr>
            <a:r>
              <a:rPr lang="fr-FR" dirty="0" smtClean="0"/>
              <a:t>aux salaires</a:t>
            </a:r>
          </a:p>
          <a:p>
            <a:pPr lvl="1">
              <a:buFont typeface="Arial" panose="020B0604020202020204" pitchFamily="34" charset="0"/>
              <a:buChar char="•"/>
            </a:pPr>
            <a:r>
              <a:rPr lang="fr-FR" dirty="0" smtClean="0"/>
              <a:t>À la protection sociale (non respect de la réglementation)</a:t>
            </a:r>
          </a:p>
          <a:p>
            <a:pPr lvl="1">
              <a:buFont typeface="Arial" panose="020B0604020202020204" pitchFamily="34" charset="0"/>
              <a:buChar char="•"/>
            </a:pPr>
            <a:r>
              <a:rPr lang="fr-FR" dirty="0" smtClean="0"/>
              <a:t>Au respect des conventions et accords d’entreprises (ex. temps de travail , ..)</a:t>
            </a:r>
          </a:p>
          <a:p>
            <a:pPr lvl="1">
              <a:buFont typeface="Arial" panose="020B0604020202020204" pitchFamily="34" charset="0"/>
              <a:buChar char="•"/>
            </a:pPr>
            <a:r>
              <a:rPr lang="fr-FR" dirty="0" smtClean="0"/>
              <a:t>À la santé, la sécurité et des conditions de travail (ex. absence des EPI)</a:t>
            </a:r>
          </a:p>
          <a:p>
            <a:pPr lvl="1">
              <a:buFont typeface="Arial" panose="020B0604020202020204" pitchFamily="34" charset="0"/>
              <a:buChar char="•"/>
            </a:pPr>
            <a:r>
              <a:rPr lang="fr-FR" dirty="0" smtClean="0"/>
              <a:t>De la maladie professionnelle ( travail avec des produits chimiques dangereux)</a:t>
            </a:r>
          </a:p>
          <a:p>
            <a:pPr lvl="1">
              <a:buFont typeface="Arial" panose="020B0604020202020204" pitchFamily="34" charset="0"/>
              <a:buChar char="•"/>
            </a:pPr>
            <a:endParaRPr lang="fr-FR" dirty="0"/>
          </a:p>
          <a:p>
            <a:pPr lvl="1">
              <a:buFont typeface="Arial" panose="020B0604020202020204" pitchFamily="34" charset="0"/>
              <a:buChar char="•"/>
            </a:pPr>
            <a:endParaRPr lang="fr-FR" dirty="0" smtClean="0"/>
          </a:p>
          <a:p>
            <a:pPr lvl="1"/>
            <a:endParaRPr lang="fr-FR" dirty="0" smtClean="0"/>
          </a:p>
        </p:txBody>
      </p:sp>
    </p:spTree>
    <p:extLst>
      <p:ext uri="{BB962C8B-B14F-4D97-AF65-F5344CB8AC3E}">
        <p14:creationId xmlns:p14="http://schemas.microsoft.com/office/powerpoint/2010/main" val="30991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Possibilité de saisir l’inspection du travail pour toutes plaintes et observations relatives au non respect des conditions légales</a:t>
            </a:r>
          </a:p>
          <a:p>
            <a:r>
              <a:rPr lang="fr-FR" dirty="0" smtClean="0"/>
              <a:t>Possibilité aux travailleurs de présenter eux mêmes leurs observations auprès de l’employeur ou à ses représentants</a:t>
            </a:r>
            <a:endParaRPr lang="fr-FR" dirty="0"/>
          </a:p>
        </p:txBody>
      </p:sp>
    </p:spTree>
    <p:extLst>
      <p:ext uri="{BB962C8B-B14F-4D97-AF65-F5344CB8AC3E}">
        <p14:creationId xmlns:p14="http://schemas.microsoft.com/office/powerpoint/2010/main" val="379665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CSE …</a:t>
            </a:r>
            <a:endParaRPr lang="fr-FR" dirty="0"/>
          </a:p>
        </p:txBody>
      </p:sp>
      <p:sp>
        <p:nvSpPr>
          <p:cNvPr id="3" name="Espace réservé du contenu 2"/>
          <p:cNvSpPr>
            <a:spLocks noGrp="1"/>
          </p:cNvSpPr>
          <p:nvPr>
            <p:ph idx="1"/>
          </p:nvPr>
        </p:nvSpPr>
        <p:spPr/>
        <p:txBody>
          <a:bodyPr/>
          <a:lstStyle/>
          <a:p>
            <a:r>
              <a:rPr lang="fr-FR" dirty="0" smtClean="0"/>
              <a:t>Les missions du CSE :</a:t>
            </a:r>
          </a:p>
          <a:p>
            <a:pPr marL="0" indent="0">
              <a:buNone/>
            </a:pPr>
            <a:r>
              <a:rPr lang="fr-FR" dirty="0" smtClean="0"/>
              <a:t>Il est consulté chaque année sur :</a:t>
            </a:r>
          </a:p>
          <a:p>
            <a:pPr marL="0" indent="0">
              <a:buNone/>
            </a:pPr>
            <a:endParaRPr lang="fr-FR" dirty="0" smtClean="0"/>
          </a:p>
          <a:p>
            <a:pPr marL="457200" lvl="1" indent="0">
              <a:buNone/>
            </a:pPr>
            <a:r>
              <a:rPr lang="fr-FR" dirty="0" smtClean="0"/>
              <a:t>	* </a:t>
            </a:r>
            <a:r>
              <a:rPr lang="fr-FR" b="1" dirty="0" smtClean="0"/>
              <a:t>les orientations stratégiques de l’entreprise </a:t>
            </a:r>
            <a:r>
              <a:rPr lang="fr-FR" dirty="0" smtClean="0"/>
              <a:t>et ses conséquences 	sur l’activité, l’emploi, l’évolution des métiers et des compétences, 	l’organisation du travail, le recours à la sous </a:t>
            </a:r>
            <a:r>
              <a:rPr lang="fr-FR" dirty="0" err="1" smtClean="0"/>
              <a:t>traitance</a:t>
            </a:r>
            <a:r>
              <a:rPr lang="fr-FR" dirty="0" smtClean="0"/>
              <a:t>, à l’intérim, à 	des contrats temporaires et à des stages : consultation porte sur la 	gestion des emplois et des compétences et sur les orientations de la 	formation professionnelle </a:t>
            </a:r>
          </a:p>
          <a:p>
            <a:pPr marL="457200" lvl="1" indent="0">
              <a:buNone/>
            </a:pPr>
            <a:endParaRPr lang="fr-FR" dirty="0"/>
          </a:p>
          <a:p>
            <a:pPr marL="457200" lvl="1" indent="0">
              <a:buNone/>
            </a:pPr>
            <a:r>
              <a:rPr lang="fr-FR" dirty="0" smtClean="0"/>
              <a:t>	* </a:t>
            </a:r>
            <a:r>
              <a:rPr lang="fr-FR" b="1" dirty="0" smtClean="0"/>
              <a:t>la situation économique et financière de l’entreprise </a:t>
            </a:r>
            <a:r>
              <a:rPr lang="fr-FR" dirty="0" smtClean="0"/>
              <a:t>ainsi que la politique de recherche et de développement technologique de l’entreprise</a:t>
            </a:r>
          </a:p>
          <a:p>
            <a:pPr marL="0" indent="0">
              <a:buNone/>
            </a:pPr>
            <a:r>
              <a:rPr lang="fr-FR" dirty="0"/>
              <a:t>	</a:t>
            </a:r>
          </a:p>
        </p:txBody>
      </p:sp>
    </p:spTree>
    <p:extLst>
      <p:ext uri="{BB962C8B-B14F-4D97-AF65-F5344CB8AC3E}">
        <p14:creationId xmlns:p14="http://schemas.microsoft.com/office/powerpoint/2010/main" val="3144824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1"/>
            <a:r>
              <a:rPr lang="fr-FR" b="1" dirty="0" smtClean="0"/>
              <a:t>La politique sociale de l’entreprise</a:t>
            </a:r>
            <a:r>
              <a:rPr lang="fr-FR" dirty="0" smtClean="0"/>
              <a:t>, les conditions de travail et l’emploi portant sur l’évolution de l’emploi, les qualifications, le programme annuel ou pluriannuel de formation, les actions de formation engagées par l’employeur, l’apprentissage, les conditions d’accueil en stage, les actions de prévention en matière de santé et de sécurité, les congés, l’ménagement du temps de travail, la durée de travail, l’égalité professionnelle entre les femmes et les hommes , …</a:t>
            </a:r>
          </a:p>
          <a:p>
            <a:pPr lvl="1">
              <a:buFont typeface="Arial" panose="020B0604020202020204" pitchFamily="34" charset="0"/>
              <a:buChar char="•"/>
            </a:pPr>
            <a:endParaRPr lang="fr-FR" dirty="0"/>
          </a:p>
          <a:p>
            <a:pPr marL="0" indent="0">
              <a:buNone/>
            </a:pPr>
            <a:r>
              <a:rPr lang="fr-FR" dirty="0" smtClean="0"/>
              <a:t>Le CSE peut être consulté dans d’autres cas :</a:t>
            </a:r>
          </a:p>
          <a:p>
            <a:pPr lvl="1"/>
            <a:r>
              <a:rPr lang="fr-FR" b="1" dirty="0" smtClean="0"/>
              <a:t>Le contrôle de l’activité des salariés </a:t>
            </a:r>
            <a:r>
              <a:rPr lang="fr-FR" dirty="0" smtClean="0"/>
              <a:t>(Le CSE est informé, préalablement à leur utilisation, sur les méthodes ou techniques d’aide au recrutement des candidats à un emploi à toute modification de celles-ci) – consulté également sur les outils de traitement automatisés de gestion du personnel</a:t>
            </a:r>
          </a:p>
          <a:p>
            <a:pPr marL="457200" lvl="1" indent="0">
              <a:buNone/>
            </a:pPr>
            <a:endParaRPr lang="fr-FR" dirty="0"/>
          </a:p>
          <a:p>
            <a:pPr marL="0" indent="0">
              <a:buNone/>
            </a:pPr>
            <a:endParaRPr lang="fr-FR" dirty="0"/>
          </a:p>
          <a:p>
            <a:pPr marL="0" indent="0">
              <a:buNone/>
            </a:pPr>
            <a:r>
              <a:rPr lang="fr-FR" dirty="0" smtClean="0"/>
              <a:t>	</a:t>
            </a:r>
            <a:r>
              <a:rPr lang="fr-FR" dirty="0"/>
              <a:t>	</a:t>
            </a:r>
          </a:p>
        </p:txBody>
      </p:sp>
    </p:spTree>
    <p:extLst>
      <p:ext uri="{BB962C8B-B14F-4D97-AF65-F5344CB8AC3E}">
        <p14:creationId xmlns:p14="http://schemas.microsoft.com/office/powerpoint/2010/main" val="149653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 CSE est également consulté sur :</a:t>
            </a:r>
          </a:p>
          <a:p>
            <a:endParaRPr lang="fr-FR" dirty="0" smtClean="0"/>
          </a:p>
          <a:p>
            <a:pPr marL="0" indent="0">
              <a:buNone/>
            </a:pPr>
            <a:r>
              <a:rPr lang="fr-FR" dirty="0"/>
              <a:t>	</a:t>
            </a:r>
            <a:r>
              <a:rPr lang="fr-FR" dirty="0" smtClean="0"/>
              <a:t>* les restructurations et compressions des effectifs</a:t>
            </a:r>
          </a:p>
          <a:p>
            <a:pPr marL="0" indent="0">
              <a:buNone/>
            </a:pPr>
            <a:r>
              <a:rPr lang="fr-FR" dirty="0"/>
              <a:t>	</a:t>
            </a:r>
            <a:r>
              <a:rPr lang="fr-FR" dirty="0" smtClean="0"/>
              <a:t>* licenciement collectif pour motif économique</a:t>
            </a:r>
          </a:p>
          <a:p>
            <a:pPr marL="0" indent="0">
              <a:buNone/>
            </a:pPr>
            <a:r>
              <a:rPr lang="fr-FR" dirty="0"/>
              <a:t>	</a:t>
            </a:r>
            <a:r>
              <a:rPr lang="fr-FR" dirty="0" smtClean="0"/>
              <a:t>* offre publique d’achat</a:t>
            </a:r>
          </a:p>
          <a:p>
            <a:pPr marL="0" indent="0">
              <a:buNone/>
            </a:pPr>
            <a:r>
              <a:rPr lang="fr-FR" dirty="0"/>
              <a:t>	</a:t>
            </a:r>
            <a:r>
              <a:rPr lang="fr-FR" dirty="0" smtClean="0"/>
              <a:t>* procédure de sauvegarde , de redressement et de liquidation 	judiciaire</a:t>
            </a:r>
          </a:p>
        </p:txBody>
      </p:sp>
    </p:spTree>
    <p:extLst>
      <p:ext uri="{BB962C8B-B14F-4D97-AF65-F5344CB8AC3E}">
        <p14:creationId xmlns:p14="http://schemas.microsoft.com/office/powerpoint/2010/main" val="1172316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L’information du CSE</a:t>
            </a:r>
            <a:endParaRPr lang="fr-FR" dirty="0"/>
          </a:p>
        </p:txBody>
      </p:sp>
      <p:sp>
        <p:nvSpPr>
          <p:cNvPr id="3" name="Espace réservé du contenu 2"/>
          <p:cNvSpPr>
            <a:spLocks noGrp="1"/>
          </p:cNvSpPr>
          <p:nvPr>
            <p:ph idx="1"/>
          </p:nvPr>
        </p:nvSpPr>
        <p:spPr/>
        <p:txBody>
          <a:bodyPr/>
          <a:lstStyle/>
          <a:p>
            <a:r>
              <a:rPr lang="fr-FR" dirty="0" smtClean="0"/>
              <a:t>Les moyens mis à disposition du CSE:</a:t>
            </a:r>
          </a:p>
          <a:p>
            <a:pPr marL="0" indent="0">
              <a:buNone/>
            </a:pPr>
            <a:r>
              <a:rPr lang="fr-FR" dirty="0"/>
              <a:t>	</a:t>
            </a:r>
            <a:r>
              <a:rPr lang="fr-FR" dirty="0" smtClean="0"/>
              <a:t>* </a:t>
            </a:r>
            <a:r>
              <a:rPr lang="fr-FR" b="1" dirty="0" smtClean="0"/>
              <a:t>les informations transmises par l’employeur sur l’activité et la situation économique et financière de l’entreprise </a:t>
            </a:r>
            <a:r>
              <a:rPr lang="fr-FR" dirty="0" smtClean="0"/>
              <a:t>ainsi que ses perspectives pour l’année à venir</a:t>
            </a:r>
          </a:p>
          <a:p>
            <a:pPr marL="0" indent="0">
              <a:buNone/>
            </a:pPr>
            <a:r>
              <a:rPr lang="fr-FR" dirty="0"/>
              <a:t>	</a:t>
            </a:r>
            <a:r>
              <a:rPr lang="fr-FR" dirty="0" smtClean="0"/>
              <a:t>* </a:t>
            </a:r>
            <a:r>
              <a:rPr lang="fr-FR" i="1" dirty="0" smtClean="0"/>
              <a:t>les informations sur la politique de la recherche et de développement technologique de l’entreprise</a:t>
            </a:r>
          </a:p>
          <a:p>
            <a:pPr marL="0" indent="0">
              <a:buNone/>
            </a:pPr>
            <a:r>
              <a:rPr lang="fr-FR" dirty="0"/>
              <a:t>	</a:t>
            </a:r>
            <a:r>
              <a:rPr lang="fr-FR" dirty="0" smtClean="0"/>
              <a:t>* </a:t>
            </a:r>
            <a:r>
              <a:rPr lang="fr-FR" b="1" dirty="0" smtClean="0"/>
              <a:t>les informations sur l’évolution de l’emploi</a:t>
            </a:r>
            <a:r>
              <a:rPr lang="fr-FR" dirty="0" smtClean="0"/>
              <a:t>, des qualifications, de la formation et des salaires, </a:t>
            </a:r>
            <a:r>
              <a:rPr lang="fr-FR" b="1" dirty="0" smtClean="0"/>
              <a:t>sur les actions en faveur des travailleurs handicapés</a:t>
            </a:r>
            <a:r>
              <a:rPr lang="fr-FR" dirty="0" smtClean="0"/>
              <a:t>, sur le nombre de conditions d’accueil des stagiaires, sur l’apprentissage, sur le recours aux CDD, aux intérimaires, …</a:t>
            </a:r>
          </a:p>
          <a:p>
            <a:pPr marL="0" indent="0">
              <a:buNone/>
            </a:pPr>
            <a:endParaRPr lang="fr-FR" dirty="0"/>
          </a:p>
        </p:txBody>
      </p:sp>
    </p:spTree>
    <p:extLst>
      <p:ext uri="{BB962C8B-B14F-4D97-AF65-F5344CB8AC3E}">
        <p14:creationId xmlns:p14="http://schemas.microsoft.com/office/powerpoint/2010/main" val="17916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base de données dite BDSE</a:t>
            </a:r>
            <a:endParaRPr lang="fr-FR" dirty="0"/>
          </a:p>
        </p:txBody>
      </p:sp>
      <p:sp>
        <p:nvSpPr>
          <p:cNvPr id="3" name="Espace réservé du contenu 2"/>
          <p:cNvSpPr>
            <a:spLocks noGrp="1"/>
          </p:cNvSpPr>
          <p:nvPr>
            <p:ph idx="1"/>
          </p:nvPr>
        </p:nvSpPr>
        <p:spPr/>
        <p:txBody>
          <a:bodyPr/>
          <a:lstStyle/>
          <a:p>
            <a:r>
              <a:rPr lang="fr-FR" b="1" dirty="0" smtClean="0"/>
              <a:t>Mettre à disposition également une base de données économiques et sociales </a:t>
            </a:r>
            <a:r>
              <a:rPr lang="fr-FR" dirty="0" smtClean="0"/>
              <a:t>(BDSE) auprès des représentants des personnels.</a:t>
            </a:r>
          </a:p>
          <a:p>
            <a:r>
              <a:rPr lang="fr-FR" dirty="0" smtClean="0"/>
              <a:t>Cette base contribue à donner une vision claire et globale de la formation et de la répartition de la valeur créée par l’activité de l’entreprise. Elle est obligatoire pour les entreprises de plus de 50 salariés depuis le 14 juin 2015</a:t>
            </a:r>
          </a:p>
          <a:p>
            <a:r>
              <a:rPr lang="fr-FR" dirty="0" smtClean="0"/>
              <a:t>Elaboration de cette base par l’employeur, de la mettre à jour et d’en définir les modalités d’accès. </a:t>
            </a:r>
          </a:p>
          <a:p>
            <a:r>
              <a:rPr lang="fr-FR" dirty="0" smtClean="0"/>
              <a:t>Consultable sur informatique ou sur papier</a:t>
            </a:r>
          </a:p>
          <a:p>
            <a:r>
              <a:rPr lang="fr-FR" dirty="0" smtClean="0"/>
              <a:t>Informations sur les deux années précédentes  - l’année en cours et les trois à venir sous formes de perspectives </a:t>
            </a:r>
            <a:endParaRPr lang="fr-FR" dirty="0"/>
          </a:p>
        </p:txBody>
      </p:sp>
    </p:spTree>
    <p:extLst>
      <p:ext uri="{BB962C8B-B14F-4D97-AF65-F5344CB8AC3E}">
        <p14:creationId xmlns:p14="http://schemas.microsoft.com/office/powerpoint/2010/main" val="2563437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Droit d’alerte sociale</a:t>
            </a:r>
            <a:endParaRPr lang="fr-FR" dirty="0"/>
          </a:p>
        </p:txBody>
      </p:sp>
      <p:sp>
        <p:nvSpPr>
          <p:cNvPr id="3" name="Espace réservé du contenu 2"/>
          <p:cNvSpPr>
            <a:spLocks noGrp="1"/>
          </p:cNvSpPr>
          <p:nvPr>
            <p:ph idx="1"/>
          </p:nvPr>
        </p:nvSpPr>
        <p:spPr/>
        <p:txBody>
          <a:bodyPr/>
          <a:lstStyle/>
          <a:p>
            <a:r>
              <a:rPr lang="fr-FR" dirty="0" smtClean="0"/>
              <a:t>L’employeur doit mettre à disposition l’évolution des salariés titulaires d’un CDD, des salariés temporaires…si l’accroissement est trop important à l’instant « t » par rapport à la situation de la réunion précédente, les représentants de personnels sont en droit d’en connaître les motifs, le nombre de </a:t>
            </a:r>
            <a:r>
              <a:rPr lang="fr-FR" dirty="0" err="1" smtClean="0"/>
              <a:t>jours..et</a:t>
            </a:r>
            <a:r>
              <a:rPr lang="fr-FR" dirty="0" smtClean="0"/>
              <a:t> d’aviser éventuellement l’inspection du travail</a:t>
            </a:r>
            <a:endParaRPr lang="fr-FR" dirty="0"/>
          </a:p>
        </p:txBody>
      </p:sp>
    </p:spTree>
    <p:extLst>
      <p:ext uri="{BB962C8B-B14F-4D97-AF65-F5344CB8AC3E}">
        <p14:creationId xmlns:p14="http://schemas.microsoft.com/office/powerpoint/2010/main" val="3388472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activités sociales et culturelles</a:t>
            </a:r>
            <a:endParaRPr lang="fr-FR" dirty="0"/>
          </a:p>
        </p:txBody>
      </p:sp>
      <p:sp>
        <p:nvSpPr>
          <p:cNvPr id="3" name="Espace réservé du contenu 2"/>
          <p:cNvSpPr>
            <a:spLocks noGrp="1"/>
          </p:cNvSpPr>
          <p:nvPr>
            <p:ph idx="1"/>
          </p:nvPr>
        </p:nvSpPr>
        <p:spPr/>
        <p:txBody>
          <a:bodyPr/>
          <a:lstStyle/>
          <a:p>
            <a:r>
              <a:rPr lang="fr-FR" dirty="0" smtClean="0"/>
              <a:t>Le CSE assure, contrôle ou participe à la gestion de toutes les activités sociales, culturelles établies dans l’entreprise prioritairement au bénéfice des salariés, de leur famille et des stagiaires, quel que soit le mode de financement.</a:t>
            </a:r>
          </a:p>
          <a:p>
            <a:r>
              <a:rPr lang="fr-FR" dirty="0" smtClean="0"/>
              <a:t>Idem pour les activités physiques</a:t>
            </a:r>
          </a:p>
          <a:p>
            <a:r>
              <a:rPr lang="fr-FR" dirty="0" smtClean="0"/>
              <a:t>L’employeur contribue financièrement à ces activités</a:t>
            </a:r>
            <a:endParaRPr lang="fr-FR" dirty="0"/>
          </a:p>
        </p:txBody>
      </p:sp>
    </p:spTree>
    <p:extLst>
      <p:ext uri="{BB962C8B-B14F-4D97-AF65-F5344CB8AC3E}">
        <p14:creationId xmlns:p14="http://schemas.microsoft.com/office/powerpoint/2010/main" val="369486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r>
              <a:rPr lang="fr-FR" dirty="0" smtClean="0"/>
              <a:t>La direction des ressources humaines et leur gestion</a:t>
            </a:r>
            <a:endParaRPr lang="fr-FR" dirty="0"/>
          </a:p>
        </p:txBody>
      </p:sp>
    </p:spTree>
    <p:extLst>
      <p:ext uri="{BB962C8B-B14F-4D97-AF65-F5344CB8AC3E}">
        <p14:creationId xmlns:p14="http://schemas.microsoft.com/office/powerpoint/2010/main" val="1518253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présence syndicale et les négociations</a:t>
            </a:r>
            <a:endParaRPr lang="fr-FR" dirty="0"/>
          </a:p>
        </p:txBody>
      </p:sp>
      <p:sp>
        <p:nvSpPr>
          <p:cNvPr id="3" name="Espace réservé du contenu 2"/>
          <p:cNvSpPr>
            <a:spLocks noGrp="1"/>
          </p:cNvSpPr>
          <p:nvPr>
            <p:ph idx="1"/>
          </p:nvPr>
        </p:nvSpPr>
        <p:spPr/>
        <p:txBody>
          <a:bodyPr/>
          <a:lstStyle/>
          <a:p>
            <a:r>
              <a:rPr lang="fr-FR" dirty="0" smtClean="0"/>
              <a:t>Le seuil de représentativité est de 10% au niveau national et au niveau de l’entreprise</a:t>
            </a:r>
          </a:p>
          <a:p>
            <a:r>
              <a:rPr lang="fr-FR" dirty="0" smtClean="0"/>
              <a:t>Les syndicats représentatifs sont les suivants (arrêté du 22 juin 2017):</a:t>
            </a:r>
          </a:p>
          <a:p>
            <a:pPr marL="0" indent="0">
              <a:buNone/>
            </a:pPr>
            <a:r>
              <a:rPr lang="fr-FR" dirty="0" smtClean="0"/>
              <a:t>	- la CFDT – confédération française démocratique du travail</a:t>
            </a:r>
          </a:p>
          <a:p>
            <a:pPr marL="0" indent="0">
              <a:buNone/>
            </a:pPr>
            <a:r>
              <a:rPr lang="fr-FR" dirty="0"/>
              <a:t>	</a:t>
            </a:r>
            <a:r>
              <a:rPr lang="fr-FR" dirty="0" smtClean="0"/>
              <a:t>- la CGT – confédération générale du travail</a:t>
            </a:r>
          </a:p>
          <a:p>
            <a:pPr marL="0" indent="0">
              <a:buNone/>
            </a:pPr>
            <a:r>
              <a:rPr lang="fr-FR" dirty="0"/>
              <a:t>	</a:t>
            </a:r>
            <a:r>
              <a:rPr lang="fr-FR" dirty="0" smtClean="0"/>
              <a:t>- la CGT – FO : confédération générale du travail – force ouvrière</a:t>
            </a:r>
          </a:p>
          <a:p>
            <a:pPr marL="0" indent="0">
              <a:buNone/>
            </a:pPr>
            <a:r>
              <a:rPr lang="fr-FR" dirty="0"/>
              <a:t>	</a:t>
            </a:r>
            <a:r>
              <a:rPr lang="fr-FR" dirty="0" smtClean="0"/>
              <a:t>- la CFE- CGC : confédération française d’encadrement – confédération générale des cadres</a:t>
            </a:r>
          </a:p>
          <a:p>
            <a:pPr marL="0" indent="0">
              <a:buNone/>
            </a:pPr>
            <a:r>
              <a:rPr lang="fr-FR" dirty="0"/>
              <a:t>	</a:t>
            </a:r>
            <a:r>
              <a:rPr lang="fr-FR" dirty="0" smtClean="0"/>
              <a:t>- la CFTC : confédération française des travailleurs chrétiens</a:t>
            </a:r>
          </a:p>
          <a:p>
            <a:pPr marL="0" indent="0">
              <a:buNone/>
            </a:pPr>
            <a:r>
              <a:rPr lang="fr-FR" dirty="0"/>
              <a:t>	</a:t>
            </a:r>
          </a:p>
        </p:txBody>
      </p:sp>
    </p:spTree>
    <p:extLst>
      <p:ext uri="{BB962C8B-B14F-4D97-AF65-F5344CB8AC3E}">
        <p14:creationId xmlns:p14="http://schemas.microsoft.com/office/powerpoint/2010/main" val="2171090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section syndicale</a:t>
            </a:r>
            <a:endParaRPr lang="fr-FR" dirty="0"/>
          </a:p>
        </p:txBody>
      </p:sp>
      <p:sp>
        <p:nvSpPr>
          <p:cNvPr id="3" name="Espace réservé du contenu 2"/>
          <p:cNvSpPr>
            <a:spLocks noGrp="1"/>
          </p:cNvSpPr>
          <p:nvPr>
            <p:ph idx="1"/>
          </p:nvPr>
        </p:nvSpPr>
        <p:spPr/>
        <p:txBody>
          <a:bodyPr/>
          <a:lstStyle/>
          <a:p>
            <a:r>
              <a:rPr lang="fr-FR" dirty="0" smtClean="0"/>
              <a:t>Le support de la présence syndicale dans l’entreprise est </a:t>
            </a:r>
            <a:r>
              <a:rPr lang="fr-FR" b="1" dirty="0" smtClean="0"/>
              <a:t>la section syndicale</a:t>
            </a:r>
            <a:r>
              <a:rPr lang="fr-FR" dirty="0" smtClean="0"/>
              <a:t>.</a:t>
            </a:r>
          </a:p>
          <a:p>
            <a:r>
              <a:rPr lang="fr-FR" dirty="0" smtClean="0"/>
              <a:t>Chaque syndicat représentatif qui constitue une section syndicale dans une entreprise d’au moins 50 salariés , désigne un ou plusieurs délégués</a:t>
            </a:r>
          </a:p>
          <a:p>
            <a:r>
              <a:rPr lang="fr-FR" dirty="0" smtClean="0"/>
              <a:t>Depuis 2008, pour être une organisation syndicale représentative au sein de l’entreprise, il faut au moins 10% de suffrage exprimé au premier tour des élections </a:t>
            </a:r>
          </a:p>
          <a:p>
            <a:r>
              <a:rPr lang="fr-FR" dirty="0" smtClean="0"/>
              <a:t>Les moyens de présence syndicale sont l’affichage, la distribution de documents, la collecte des cotisations, la disposition d’un local (commun à partir de 200 salariés, propre à partir de 1000), les réunions, les heures de délégation et la livre circulation des délégués syndicaux</a:t>
            </a:r>
            <a:endParaRPr lang="fr-FR" dirty="0"/>
          </a:p>
        </p:txBody>
      </p:sp>
    </p:spTree>
    <p:extLst>
      <p:ext uri="{BB962C8B-B14F-4D97-AF65-F5344CB8AC3E}">
        <p14:creationId xmlns:p14="http://schemas.microsoft.com/office/powerpoint/2010/main" val="131908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négociation annuelle obligatoire (NAO)</a:t>
            </a:r>
            <a:endParaRPr lang="fr-FR" dirty="0"/>
          </a:p>
        </p:txBody>
      </p:sp>
      <p:sp>
        <p:nvSpPr>
          <p:cNvPr id="3" name="Espace réservé du contenu 2"/>
          <p:cNvSpPr>
            <a:spLocks noGrp="1"/>
          </p:cNvSpPr>
          <p:nvPr>
            <p:ph idx="1"/>
          </p:nvPr>
        </p:nvSpPr>
        <p:spPr/>
        <p:txBody>
          <a:bodyPr/>
          <a:lstStyle/>
          <a:p>
            <a:r>
              <a:rPr lang="fr-FR" dirty="0" smtClean="0"/>
              <a:t>La représentation syndicale assure la fonction de négociation avec l’employeur. La loi favorise la négociation collective au niveau de l‘entreprise.</a:t>
            </a:r>
          </a:p>
          <a:p>
            <a:pPr marL="0" indent="0">
              <a:buNone/>
            </a:pPr>
            <a:endParaRPr lang="fr-FR" dirty="0" smtClean="0"/>
          </a:p>
          <a:p>
            <a:r>
              <a:rPr lang="fr-FR" dirty="0" smtClean="0"/>
              <a:t>C’est une obligation de négociation mais de conclure. Elle concerne toute entreprise où sont constituées une ou plusieurs sections syndicales.</a:t>
            </a:r>
            <a:br>
              <a:rPr lang="fr-FR" dirty="0" smtClean="0"/>
            </a:br>
            <a:r>
              <a:rPr lang="fr-FR" dirty="0" smtClean="0"/>
              <a:t/>
            </a:r>
            <a:br>
              <a:rPr lang="fr-FR" dirty="0" smtClean="0"/>
            </a:br>
            <a:endParaRPr lang="fr-FR" dirty="0"/>
          </a:p>
        </p:txBody>
      </p:sp>
    </p:spTree>
    <p:extLst>
      <p:ext uri="{BB962C8B-B14F-4D97-AF65-F5344CB8AC3E}">
        <p14:creationId xmlns:p14="http://schemas.microsoft.com/office/powerpoint/2010/main" val="1142727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NAO porte sur….</a:t>
            </a:r>
            <a:endParaRPr lang="fr-FR" dirty="0"/>
          </a:p>
        </p:txBody>
      </p:sp>
      <p:sp>
        <p:nvSpPr>
          <p:cNvPr id="3" name="Espace réservé du contenu 2"/>
          <p:cNvSpPr>
            <a:spLocks noGrp="1"/>
          </p:cNvSpPr>
          <p:nvPr>
            <p:ph idx="1"/>
          </p:nvPr>
        </p:nvSpPr>
        <p:spPr/>
        <p:txBody>
          <a:bodyPr/>
          <a:lstStyle/>
          <a:p>
            <a:r>
              <a:rPr lang="fr-FR" b="1" dirty="0" smtClean="0"/>
              <a:t>Les salaires effectifs, la durée effective et l’organisation du temps de travail</a:t>
            </a:r>
            <a:r>
              <a:rPr lang="fr-FR" dirty="0" smtClean="0"/>
              <a:t>, notamment la mise en place du travail à temps partiel à la demande des salariés ( autre exemple : le télétravail)</a:t>
            </a:r>
          </a:p>
          <a:p>
            <a:r>
              <a:rPr lang="fr-FR" b="1" dirty="0" smtClean="0"/>
              <a:t>Les mesures relatives à l’insertion professionnelle et au maintien dans l’emploi des travailleurs handicapés </a:t>
            </a:r>
            <a:r>
              <a:rPr lang="fr-FR" dirty="0" smtClean="0"/>
              <a:t>: conditions d’accès à l’emploi, formation et promotion professionnelle, conditions de travail…</a:t>
            </a:r>
          </a:p>
          <a:p>
            <a:r>
              <a:rPr lang="fr-FR" b="1" dirty="0" smtClean="0"/>
              <a:t>Les objectifs d’égalité professionnelle entre les femmes et les hommes </a:t>
            </a:r>
            <a:r>
              <a:rPr lang="fr-FR" dirty="0" smtClean="0"/>
              <a:t>et sur les mesures permettant d’atteindre ces objectifs</a:t>
            </a:r>
          </a:p>
          <a:p>
            <a:r>
              <a:rPr lang="fr-FR" b="1" dirty="0" smtClean="0"/>
              <a:t>La négociation concernant le calcul de l’intéressement, participation ou plan d’épargne </a:t>
            </a:r>
            <a:r>
              <a:rPr lang="fr-FR" dirty="0" smtClean="0"/>
              <a:t>pour certaines entreprises</a:t>
            </a:r>
            <a:endParaRPr lang="fr-FR" dirty="0"/>
          </a:p>
        </p:txBody>
      </p:sp>
    </p:spTree>
    <p:extLst>
      <p:ext uri="{BB962C8B-B14F-4D97-AF65-F5344CB8AC3E}">
        <p14:creationId xmlns:p14="http://schemas.microsoft.com/office/powerpoint/2010/main" val="1133715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Si l’entreprise n’est pas couvert </a:t>
            </a:r>
            <a:r>
              <a:rPr lang="fr-FR" i="1" dirty="0" smtClean="0"/>
              <a:t>par un accord de branche</a:t>
            </a:r>
            <a:r>
              <a:rPr lang="fr-FR" dirty="0" smtClean="0"/>
              <a:t>, l’employeur est tenu d’engager chaque année une négociation définissant les modalités d’un régime de prévoyance maladie</a:t>
            </a:r>
          </a:p>
          <a:p>
            <a:r>
              <a:rPr lang="fr-FR" dirty="0" smtClean="0"/>
              <a:t>Pour les entreprises et les groupes d’entreprises qui emploient au moins 300 salariés, une négociation TOUS LES 3 ANS  QUI EST OBLIGATOIRE</a:t>
            </a:r>
            <a:endParaRPr lang="fr-FR" dirty="0"/>
          </a:p>
        </p:txBody>
      </p:sp>
    </p:spTree>
    <p:extLst>
      <p:ext uri="{BB962C8B-B14F-4D97-AF65-F5344CB8AC3E}">
        <p14:creationId xmlns:p14="http://schemas.microsoft.com/office/powerpoint/2010/main" val="236189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conflits collectifs au travail</a:t>
            </a:r>
            <a:endParaRPr lang="fr-FR" dirty="0"/>
          </a:p>
        </p:txBody>
      </p:sp>
      <p:sp>
        <p:nvSpPr>
          <p:cNvPr id="3" name="Espace réservé du contenu 2"/>
          <p:cNvSpPr>
            <a:spLocks noGrp="1"/>
          </p:cNvSpPr>
          <p:nvPr>
            <p:ph idx="1"/>
          </p:nvPr>
        </p:nvSpPr>
        <p:spPr/>
        <p:txBody>
          <a:bodyPr/>
          <a:lstStyle/>
          <a:p>
            <a:r>
              <a:rPr lang="fr-FR" dirty="0" smtClean="0"/>
              <a:t>Le pilotage des relations sociales en entreprise nécessite de de prévenir et gérer les conflits</a:t>
            </a:r>
          </a:p>
          <a:p>
            <a:r>
              <a:rPr lang="fr-FR" dirty="0" smtClean="0"/>
              <a:t>Le taux de conflictualité en France a fortement diminué depuis les années 1980… Bien que ces derniers temps…</a:t>
            </a:r>
          </a:p>
          <a:p>
            <a:endParaRPr lang="fr-FR" dirty="0"/>
          </a:p>
          <a:p>
            <a:endParaRPr lang="fr-FR" dirty="0"/>
          </a:p>
        </p:txBody>
      </p:sp>
    </p:spTree>
    <p:extLst>
      <p:ext uri="{BB962C8B-B14F-4D97-AF65-F5344CB8AC3E}">
        <p14:creationId xmlns:p14="http://schemas.microsoft.com/office/powerpoint/2010/main" val="2172732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Prévenir les conflits</a:t>
            </a:r>
            <a:endParaRPr lang="fr-FR" dirty="0"/>
          </a:p>
        </p:txBody>
      </p:sp>
      <p:sp>
        <p:nvSpPr>
          <p:cNvPr id="3" name="Espace réservé du contenu 2"/>
          <p:cNvSpPr>
            <a:spLocks noGrp="1"/>
          </p:cNvSpPr>
          <p:nvPr>
            <p:ph idx="1"/>
          </p:nvPr>
        </p:nvSpPr>
        <p:spPr/>
        <p:txBody>
          <a:bodyPr/>
          <a:lstStyle/>
          <a:p>
            <a:r>
              <a:rPr lang="fr-FR" dirty="0" smtClean="0"/>
              <a:t>La prévention des conflits repose sur l’organisation d’une veille sociale et d’une </a:t>
            </a:r>
            <a:r>
              <a:rPr lang="fr-FR" b="1" dirty="0" smtClean="0"/>
              <a:t>alarme sociale</a:t>
            </a:r>
            <a:r>
              <a:rPr lang="fr-FR" dirty="0" smtClean="0"/>
              <a:t>.</a:t>
            </a:r>
          </a:p>
          <a:p>
            <a:r>
              <a:rPr lang="fr-FR" dirty="0" smtClean="0"/>
              <a:t>L’alarme sociale n’est pas uniquement un tableau de bord social. Elle se nourrit d’une grande diversité de sources d’informations. Outre les arrêts maladie, les Burns out, on va y trouver les tracs et autres communications syndicales, les informations informelles (échanges, réseaux..), les comptes rendus de réunions avec les représentants du personnel, les baromètres et enquêtes auprès des salariés complètent les tableaux de bord des managers de proximité et des correspondants RH qui jouent un rôle essentiel pour capter les informations pertinentes.</a:t>
            </a:r>
          </a:p>
          <a:p>
            <a:r>
              <a:rPr lang="fr-FR" dirty="0" smtClean="0"/>
              <a:t>Le but étant par exemple de réunir les représentants du personnel et installer un dialogue pour éviter un conflit qui risque de tourner en grève. </a:t>
            </a:r>
            <a:endParaRPr lang="fr-FR" dirty="0"/>
          </a:p>
        </p:txBody>
      </p:sp>
    </p:spTree>
    <p:extLst>
      <p:ext uri="{BB962C8B-B14F-4D97-AF65-F5344CB8AC3E}">
        <p14:creationId xmlns:p14="http://schemas.microsoft.com/office/powerpoint/2010/main" val="3990656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marL="0" indent="0" algn="ctr">
              <a:buNone/>
            </a:pPr>
            <a:endParaRPr lang="fr-FR" sz="3200" dirty="0" smtClean="0"/>
          </a:p>
          <a:p>
            <a:pPr marL="0" indent="0" algn="ctr">
              <a:buNone/>
            </a:pPr>
            <a:r>
              <a:rPr lang="fr-FR" sz="3200" dirty="0" smtClean="0"/>
              <a:t>La qualité du dialogue avec  le pouvoir syndical est un</a:t>
            </a:r>
          </a:p>
          <a:p>
            <a:pPr marL="0" indent="0" algn="ctr">
              <a:buNone/>
            </a:pPr>
            <a:endParaRPr lang="fr-FR" sz="3200" dirty="0" smtClean="0"/>
          </a:p>
          <a:p>
            <a:pPr marL="0" indent="0" algn="ctr">
              <a:buNone/>
            </a:pPr>
            <a:r>
              <a:rPr lang="fr-FR" sz="3200" dirty="0" smtClean="0"/>
              <a:t>élément important pour prévenir les conflits </a:t>
            </a:r>
            <a:endParaRPr lang="fr-FR" sz="3200" dirty="0"/>
          </a:p>
        </p:txBody>
      </p:sp>
    </p:spTree>
    <p:extLst>
      <p:ext uri="{BB962C8B-B14F-4D97-AF65-F5344CB8AC3E}">
        <p14:creationId xmlns:p14="http://schemas.microsoft.com/office/powerpoint/2010/main" val="4030793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pouvoir syndical</a:t>
            </a:r>
            <a:endParaRPr lang="fr-FR" dirty="0"/>
          </a:p>
        </p:txBody>
      </p:sp>
      <p:sp>
        <p:nvSpPr>
          <p:cNvPr id="3" name="Espace réservé du contenu 2"/>
          <p:cNvSpPr>
            <a:spLocks noGrp="1"/>
          </p:cNvSpPr>
          <p:nvPr>
            <p:ph idx="1"/>
          </p:nvPr>
        </p:nvSpPr>
        <p:spPr/>
        <p:txBody>
          <a:bodyPr/>
          <a:lstStyle/>
          <a:p>
            <a:r>
              <a:rPr lang="fr-FR" dirty="0" smtClean="0"/>
              <a:t>Pas de pouvoir réel  donné au délégué syndical MAIS il a en revanche des droits accordés par le législateur, justement pour compenser cette absence de pouvoir.</a:t>
            </a:r>
          </a:p>
          <a:p>
            <a:r>
              <a:rPr lang="fr-FR" dirty="0" smtClean="0"/>
              <a:t>Droit à des heures de délégation</a:t>
            </a:r>
          </a:p>
          <a:p>
            <a:r>
              <a:rPr lang="fr-FR" dirty="0" smtClean="0"/>
              <a:t>Droit d’être reçu par la direction pour discuter</a:t>
            </a:r>
          </a:p>
          <a:p>
            <a:endParaRPr lang="fr-FR" dirty="0"/>
          </a:p>
          <a:p>
            <a:pPr marL="0" indent="0">
              <a:buNone/>
            </a:pPr>
            <a:r>
              <a:rPr lang="fr-FR" dirty="0" smtClean="0"/>
              <a:t>« le seul pouvoir  du délégué syndical » dépend de sa capacité à convaincre les salariés de le suivre dans certaines situations pour « transformer des malaises individuels en revendications collectives » et faire pression ainsi sur la direction.</a:t>
            </a:r>
          </a:p>
          <a:p>
            <a:pPr marL="0" indent="0">
              <a:buNone/>
            </a:pPr>
            <a:endParaRPr lang="fr-FR" dirty="0"/>
          </a:p>
        </p:txBody>
      </p:sp>
    </p:spTree>
    <p:extLst>
      <p:ext uri="{BB962C8B-B14F-4D97-AF65-F5344CB8AC3E}">
        <p14:creationId xmlns:p14="http://schemas.microsoft.com/office/powerpoint/2010/main" val="2282327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Petit rappel : le droit de grève en France est un </a:t>
            </a:r>
            <a:r>
              <a:rPr lang="fr-FR" b="1" dirty="0" smtClean="0"/>
              <a:t>droit INDIVIDUEL </a:t>
            </a:r>
            <a:r>
              <a:rPr lang="fr-FR" dirty="0" smtClean="0"/>
              <a:t>qui s’exerce </a:t>
            </a:r>
            <a:r>
              <a:rPr lang="fr-FR" b="1" dirty="0" smtClean="0"/>
              <a:t>indépendamment des syndicats</a:t>
            </a:r>
            <a:r>
              <a:rPr lang="fr-FR" dirty="0" smtClean="0"/>
              <a:t>.</a:t>
            </a:r>
          </a:p>
          <a:p>
            <a:pPr marL="0" indent="0">
              <a:buNone/>
            </a:pPr>
            <a:r>
              <a:rPr lang="fr-FR" dirty="0" smtClean="0"/>
              <a:t>Ce n’est pas le cas dans tous les </a:t>
            </a:r>
            <a:r>
              <a:rPr lang="fr-FR" dirty="0" err="1" smtClean="0"/>
              <a:t>pays..comme</a:t>
            </a:r>
            <a:r>
              <a:rPr lang="fr-FR" dirty="0" smtClean="0"/>
              <a:t> en Allemagne , ou seuls les syndicats peuvent déclencher une grève sinon elle est illégale et les grévistes encourent des pénalisations.</a:t>
            </a:r>
            <a:endParaRPr lang="fr-FR" dirty="0"/>
          </a:p>
        </p:txBody>
      </p:sp>
    </p:spTree>
    <p:extLst>
      <p:ext uri="{BB962C8B-B14F-4D97-AF65-F5344CB8AC3E}">
        <p14:creationId xmlns:p14="http://schemas.microsoft.com/office/powerpoint/2010/main" val="231874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914400" lvl="1" indent="-457200">
              <a:buAutoNum type="arabicPeriod"/>
            </a:pPr>
            <a:r>
              <a:rPr lang="fr-FR" dirty="0" smtClean="0"/>
              <a:t>Définition</a:t>
            </a:r>
            <a:endParaRPr lang="fr-FR" dirty="0"/>
          </a:p>
        </p:txBody>
      </p:sp>
    </p:spTree>
    <p:extLst>
      <p:ext uri="{BB962C8B-B14F-4D97-AF65-F5344CB8AC3E}">
        <p14:creationId xmlns:p14="http://schemas.microsoft.com/office/powerpoint/2010/main" val="165366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accords d’entreprise </a:t>
            </a:r>
          </a:p>
        </p:txBody>
      </p:sp>
      <p:sp>
        <p:nvSpPr>
          <p:cNvPr id="3" name="Espace réservé du contenu 2"/>
          <p:cNvSpPr>
            <a:spLocks noGrp="1"/>
          </p:cNvSpPr>
          <p:nvPr>
            <p:ph idx="1"/>
          </p:nvPr>
        </p:nvSpPr>
        <p:spPr/>
        <p:txBody>
          <a:bodyPr/>
          <a:lstStyle/>
          <a:p>
            <a:r>
              <a:rPr lang="fr-FR" dirty="0" smtClean="0"/>
              <a:t>Définition :</a:t>
            </a:r>
          </a:p>
          <a:p>
            <a:endParaRPr lang="fr-FR" dirty="0"/>
          </a:p>
          <a:p>
            <a:pPr marL="0" indent="0">
              <a:buNone/>
            </a:pPr>
            <a:r>
              <a:rPr lang="fr-FR" dirty="0"/>
              <a:t>C’est le résultat d’une négociation entre d’une part, les délégués syndicaux, des élus ou des salariés, mandatés ou non et d’autre part, l'employeur. En principe, l’accord d’entreprise vise à adapter les règles générales prévues par le Code du travail aux besoins spécifiques d'une entreprise</a:t>
            </a:r>
            <a:r>
              <a:rPr lang="fr-FR" dirty="0" smtClean="0"/>
              <a:t>.</a:t>
            </a:r>
          </a:p>
          <a:p>
            <a:pPr marL="0" indent="0">
              <a:buNone/>
            </a:pPr>
            <a:r>
              <a:rPr lang="fr-FR" dirty="0"/>
              <a:t>Ils s’inscrivent dans le cadre de la politique sociale de l’entreprise, éventuellement définie négociée.</a:t>
            </a:r>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3042743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accords d’entreprise </a:t>
            </a:r>
            <a:endParaRPr lang="fr-FR" dirty="0"/>
          </a:p>
        </p:txBody>
      </p:sp>
      <p:sp>
        <p:nvSpPr>
          <p:cNvPr id="3" name="Espace réservé du contenu 2"/>
          <p:cNvSpPr>
            <a:spLocks noGrp="1"/>
          </p:cNvSpPr>
          <p:nvPr>
            <p:ph idx="1"/>
          </p:nvPr>
        </p:nvSpPr>
        <p:spPr/>
        <p:txBody>
          <a:bodyPr/>
          <a:lstStyle/>
          <a:p>
            <a:r>
              <a:rPr lang="fr-FR" dirty="0" smtClean="0"/>
              <a:t>Augmentation des accords d’entreprise depuis 1982 :</a:t>
            </a:r>
          </a:p>
          <a:p>
            <a:pPr marL="457200" lvl="1" indent="0">
              <a:buNone/>
            </a:pPr>
            <a:endParaRPr lang="fr-FR" dirty="0"/>
          </a:p>
          <a:p>
            <a:pPr marL="457200" lvl="1"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13537254"/>
              </p:ext>
            </p:extLst>
          </p:nvPr>
        </p:nvGraphicFramePr>
        <p:xfrm>
          <a:off x="1413164" y="2502285"/>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88470477"/>
                    </a:ext>
                  </a:extLst>
                </a:gridCol>
                <a:gridCol w="4064000">
                  <a:extLst>
                    <a:ext uri="{9D8B030D-6E8A-4147-A177-3AD203B41FA5}">
                      <a16:colId xmlns:a16="http://schemas.microsoft.com/office/drawing/2014/main" val="1716268287"/>
                    </a:ext>
                  </a:extLst>
                </a:gridCol>
              </a:tblGrid>
              <a:tr h="370840">
                <a:tc>
                  <a:txBody>
                    <a:bodyPr/>
                    <a:lstStyle/>
                    <a:p>
                      <a:r>
                        <a:rPr lang="fr-FR" dirty="0" smtClean="0"/>
                        <a:t>ANNEES</a:t>
                      </a:r>
                      <a:endParaRPr lang="fr-FR" dirty="0"/>
                    </a:p>
                  </a:txBody>
                  <a:tcPr/>
                </a:tc>
                <a:tc>
                  <a:txBody>
                    <a:bodyPr/>
                    <a:lstStyle/>
                    <a:p>
                      <a:r>
                        <a:rPr lang="fr-FR" dirty="0" smtClean="0"/>
                        <a:t>Nombre d’accords</a:t>
                      </a:r>
                      <a:endParaRPr lang="fr-FR" dirty="0"/>
                    </a:p>
                  </a:txBody>
                  <a:tcPr/>
                </a:tc>
                <a:extLst>
                  <a:ext uri="{0D108BD9-81ED-4DB2-BD59-A6C34878D82A}">
                    <a16:rowId xmlns:a16="http://schemas.microsoft.com/office/drawing/2014/main" val="852896151"/>
                  </a:ext>
                </a:extLst>
              </a:tr>
              <a:tr h="370840">
                <a:tc>
                  <a:txBody>
                    <a:bodyPr/>
                    <a:lstStyle/>
                    <a:p>
                      <a:r>
                        <a:rPr lang="fr-FR" dirty="0" smtClean="0"/>
                        <a:t>1985</a:t>
                      </a:r>
                      <a:endParaRPr lang="fr-FR" dirty="0"/>
                    </a:p>
                  </a:txBody>
                  <a:tcPr/>
                </a:tc>
                <a:tc>
                  <a:txBody>
                    <a:bodyPr/>
                    <a:lstStyle/>
                    <a:p>
                      <a:r>
                        <a:rPr lang="fr-FR" dirty="0" smtClean="0"/>
                        <a:t>4900</a:t>
                      </a:r>
                      <a:endParaRPr lang="fr-FR" dirty="0"/>
                    </a:p>
                  </a:txBody>
                  <a:tcPr/>
                </a:tc>
                <a:extLst>
                  <a:ext uri="{0D108BD9-81ED-4DB2-BD59-A6C34878D82A}">
                    <a16:rowId xmlns:a16="http://schemas.microsoft.com/office/drawing/2014/main" val="713459231"/>
                  </a:ext>
                </a:extLst>
              </a:tr>
              <a:tr h="370840">
                <a:tc>
                  <a:txBody>
                    <a:bodyPr/>
                    <a:lstStyle/>
                    <a:p>
                      <a:r>
                        <a:rPr lang="fr-FR" dirty="0" smtClean="0"/>
                        <a:t>1992</a:t>
                      </a:r>
                      <a:endParaRPr lang="fr-FR" dirty="0"/>
                    </a:p>
                  </a:txBody>
                  <a:tcPr/>
                </a:tc>
                <a:tc>
                  <a:txBody>
                    <a:bodyPr/>
                    <a:lstStyle/>
                    <a:p>
                      <a:r>
                        <a:rPr lang="fr-FR" dirty="0" smtClean="0"/>
                        <a:t>6500</a:t>
                      </a:r>
                      <a:endParaRPr lang="fr-FR" dirty="0"/>
                    </a:p>
                  </a:txBody>
                  <a:tcPr/>
                </a:tc>
                <a:extLst>
                  <a:ext uri="{0D108BD9-81ED-4DB2-BD59-A6C34878D82A}">
                    <a16:rowId xmlns:a16="http://schemas.microsoft.com/office/drawing/2014/main" val="3228601495"/>
                  </a:ext>
                </a:extLst>
              </a:tr>
              <a:tr h="370840">
                <a:tc>
                  <a:txBody>
                    <a:bodyPr/>
                    <a:lstStyle/>
                    <a:p>
                      <a:r>
                        <a:rPr lang="fr-FR" dirty="0" smtClean="0"/>
                        <a:t>1996</a:t>
                      </a:r>
                      <a:endParaRPr lang="fr-FR" dirty="0"/>
                    </a:p>
                  </a:txBody>
                  <a:tcPr/>
                </a:tc>
                <a:tc>
                  <a:txBody>
                    <a:bodyPr/>
                    <a:lstStyle/>
                    <a:p>
                      <a:r>
                        <a:rPr lang="fr-FR" dirty="0" smtClean="0"/>
                        <a:t>9200</a:t>
                      </a:r>
                      <a:endParaRPr lang="fr-FR" dirty="0"/>
                    </a:p>
                  </a:txBody>
                  <a:tcPr/>
                </a:tc>
                <a:extLst>
                  <a:ext uri="{0D108BD9-81ED-4DB2-BD59-A6C34878D82A}">
                    <a16:rowId xmlns:a16="http://schemas.microsoft.com/office/drawing/2014/main" val="3414762114"/>
                  </a:ext>
                </a:extLst>
              </a:tr>
              <a:tr h="370840">
                <a:tc>
                  <a:txBody>
                    <a:bodyPr/>
                    <a:lstStyle/>
                    <a:p>
                      <a:r>
                        <a:rPr lang="fr-FR" dirty="0" smtClean="0"/>
                        <a:t>1997</a:t>
                      </a:r>
                      <a:endParaRPr lang="fr-FR" dirty="0"/>
                    </a:p>
                  </a:txBody>
                  <a:tcPr/>
                </a:tc>
                <a:tc>
                  <a:txBody>
                    <a:bodyPr/>
                    <a:lstStyle/>
                    <a:p>
                      <a:r>
                        <a:rPr lang="fr-FR" dirty="0" smtClean="0"/>
                        <a:t>11800</a:t>
                      </a:r>
                      <a:endParaRPr lang="fr-FR" dirty="0"/>
                    </a:p>
                  </a:txBody>
                  <a:tcPr/>
                </a:tc>
                <a:extLst>
                  <a:ext uri="{0D108BD9-81ED-4DB2-BD59-A6C34878D82A}">
                    <a16:rowId xmlns:a16="http://schemas.microsoft.com/office/drawing/2014/main" val="3406498157"/>
                  </a:ext>
                </a:extLst>
              </a:tr>
              <a:tr h="370840">
                <a:tc>
                  <a:txBody>
                    <a:bodyPr/>
                    <a:lstStyle/>
                    <a:p>
                      <a:r>
                        <a:rPr lang="fr-FR" dirty="0" smtClean="0"/>
                        <a:t>1998</a:t>
                      </a:r>
                      <a:endParaRPr lang="fr-FR" dirty="0"/>
                    </a:p>
                  </a:txBody>
                  <a:tcPr/>
                </a:tc>
                <a:tc>
                  <a:txBody>
                    <a:bodyPr/>
                    <a:lstStyle/>
                    <a:p>
                      <a:r>
                        <a:rPr lang="fr-FR" dirty="0" smtClean="0"/>
                        <a:t>13300</a:t>
                      </a:r>
                      <a:endParaRPr lang="fr-FR" dirty="0"/>
                    </a:p>
                  </a:txBody>
                  <a:tcPr/>
                </a:tc>
                <a:extLst>
                  <a:ext uri="{0D108BD9-81ED-4DB2-BD59-A6C34878D82A}">
                    <a16:rowId xmlns:a16="http://schemas.microsoft.com/office/drawing/2014/main" val="969420009"/>
                  </a:ext>
                </a:extLst>
              </a:tr>
              <a:tr h="370840">
                <a:tc>
                  <a:txBody>
                    <a:bodyPr/>
                    <a:lstStyle/>
                    <a:p>
                      <a:r>
                        <a:rPr lang="fr-FR" dirty="0" smtClean="0"/>
                        <a:t>1999</a:t>
                      </a:r>
                      <a:endParaRPr lang="fr-FR" dirty="0"/>
                    </a:p>
                  </a:txBody>
                  <a:tcPr/>
                </a:tc>
                <a:tc>
                  <a:txBody>
                    <a:bodyPr/>
                    <a:lstStyle/>
                    <a:p>
                      <a:r>
                        <a:rPr lang="fr-FR" dirty="0" smtClean="0"/>
                        <a:t>30900</a:t>
                      </a:r>
                      <a:endParaRPr lang="fr-FR" dirty="0"/>
                    </a:p>
                  </a:txBody>
                  <a:tcPr/>
                </a:tc>
                <a:extLst>
                  <a:ext uri="{0D108BD9-81ED-4DB2-BD59-A6C34878D82A}">
                    <a16:rowId xmlns:a16="http://schemas.microsoft.com/office/drawing/2014/main" val="2311523879"/>
                  </a:ext>
                </a:extLst>
              </a:tr>
              <a:tr h="370840">
                <a:tc>
                  <a:txBody>
                    <a:bodyPr/>
                    <a:lstStyle/>
                    <a:p>
                      <a:r>
                        <a:rPr lang="fr-FR" dirty="0" smtClean="0"/>
                        <a:t>Années</a:t>
                      </a:r>
                      <a:r>
                        <a:rPr lang="fr-FR" baseline="0" dirty="0" smtClean="0"/>
                        <a:t> 2000</a:t>
                      </a:r>
                      <a:endParaRPr lang="fr-FR" dirty="0"/>
                    </a:p>
                  </a:txBody>
                  <a:tcPr/>
                </a:tc>
                <a:tc>
                  <a:txBody>
                    <a:bodyPr/>
                    <a:lstStyle/>
                    <a:p>
                      <a:r>
                        <a:rPr lang="fr-FR" dirty="0" smtClean="0"/>
                        <a:t>Plus de 24900 </a:t>
                      </a:r>
                      <a:endParaRPr lang="fr-FR" dirty="0"/>
                    </a:p>
                  </a:txBody>
                  <a:tcPr/>
                </a:tc>
                <a:extLst>
                  <a:ext uri="{0D108BD9-81ED-4DB2-BD59-A6C34878D82A}">
                    <a16:rowId xmlns:a16="http://schemas.microsoft.com/office/drawing/2014/main" val="23575462"/>
                  </a:ext>
                </a:extLst>
              </a:tr>
              <a:tr h="370840">
                <a:tc>
                  <a:txBody>
                    <a:bodyPr/>
                    <a:lstStyle/>
                    <a:p>
                      <a:r>
                        <a:rPr lang="fr-FR" dirty="0" smtClean="0"/>
                        <a:t>2018</a:t>
                      </a:r>
                      <a:endParaRPr lang="fr-FR" dirty="0"/>
                    </a:p>
                  </a:txBody>
                  <a:tcPr/>
                </a:tc>
                <a:tc>
                  <a:txBody>
                    <a:bodyPr/>
                    <a:lstStyle/>
                    <a:p>
                      <a:r>
                        <a:rPr lang="fr-FR" dirty="0" smtClean="0"/>
                        <a:t>47700</a:t>
                      </a:r>
                      <a:endParaRPr lang="fr-FR" dirty="0"/>
                    </a:p>
                  </a:txBody>
                  <a:tcPr/>
                </a:tc>
                <a:extLst>
                  <a:ext uri="{0D108BD9-81ED-4DB2-BD59-A6C34878D82A}">
                    <a16:rowId xmlns:a16="http://schemas.microsoft.com/office/drawing/2014/main" val="224006446"/>
                  </a:ext>
                </a:extLst>
              </a:tr>
            </a:tbl>
          </a:graphicData>
        </a:graphic>
      </p:graphicFrame>
    </p:spTree>
    <p:extLst>
      <p:ext uri="{BB962C8B-B14F-4D97-AF65-F5344CB8AC3E}">
        <p14:creationId xmlns:p14="http://schemas.microsoft.com/office/powerpoint/2010/main" val="795999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accords de branche</a:t>
            </a:r>
            <a:endParaRPr lang="fr-FR" dirty="0"/>
          </a:p>
        </p:txBody>
      </p:sp>
      <p:sp>
        <p:nvSpPr>
          <p:cNvPr id="3" name="Espace réservé du contenu 2"/>
          <p:cNvSpPr>
            <a:spLocks noGrp="1"/>
          </p:cNvSpPr>
          <p:nvPr>
            <p:ph idx="1"/>
          </p:nvPr>
        </p:nvSpPr>
        <p:spPr/>
        <p:txBody>
          <a:bodyPr/>
          <a:lstStyle/>
          <a:p>
            <a:r>
              <a:rPr lang="fr-FR" dirty="0" smtClean="0"/>
              <a:t>Définition:</a:t>
            </a:r>
          </a:p>
          <a:p>
            <a:endParaRPr lang="fr-FR" dirty="0" smtClean="0"/>
          </a:p>
          <a:p>
            <a:pPr marL="0" indent="0">
              <a:buNone/>
            </a:pPr>
            <a:r>
              <a:rPr lang="fr-FR" dirty="0"/>
              <a:t>Les </a:t>
            </a:r>
            <a:r>
              <a:rPr lang="fr-FR" b="1" dirty="0"/>
              <a:t>accords de branche</a:t>
            </a:r>
            <a:r>
              <a:rPr lang="fr-FR" dirty="0"/>
              <a:t> sont des conventions collectives signées entre les représentants des entreprises et une ou plusieurs organisations syndicales représentatives au sein d'une </a:t>
            </a:r>
            <a:r>
              <a:rPr lang="fr-FR" b="1" dirty="0"/>
              <a:t>branche</a:t>
            </a:r>
            <a:r>
              <a:rPr lang="fr-FR" dirty="0"/>
              <a:t> professionnelle. Un </a:t>
            </a:r>
            <a:r>
              <a:rPr lang="fr-FR" b="1" dirty="0"/>
              <a:t>accord de branche</a:t>
            </a:r>
            <a:r>
              <a:rPr lang="fr-FR" dirty="0"/>
              <a:t> permet donc de définir des règles adaptées à une même activité </a:t>
            </a:r>
            <a:r>
              <a:rPr lang="fr-FR" dirty="0" smtClean="0"/>
              <a:t>professionnelle</a:t>
            </a:r>
          </a:p>
          <a:p>
            <a:pPr marL="0" indent="0">
              <a:buNone/>
            </a:pPr>
            <a:endParaRPr lang="fr-FR" dirty="0"/>
          </a:p>
          <a:p>
            <a:pPr marL="0" indent="0">
              <a:buNone/>
            </a:pPr>
            <a:r>
              <a:rPr lang="fr-FR" dirty="0" smtClean="0"/>
              <a:t>Les thèmes les plus souvent abordés portent sur les salaires, les conditions de conclusion des accords, la formation professionnelle et l’apprentissage, ainsi que la protection sociale complémentaire.</a:t>
            </a:r>
            <a:endParaRPr lang="fr-FR" dirty="0"/>
          </a:p>
        </p:txBody>
      </p:sp>
    </p:spTree>
    <p:extLst>
      <p:ext uri="{BB962C8B-B14F-4D97-AF65-F5344CB8AC3E}">
        <p14:creationId xmlns:p14="http://schemas.microsoft.com/office/powerpoint/2010/main" val="1808572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Quelques chiffres :</a:t>
            </a:r>
          </a:p>
          <a:p>
            <a:pPr marL="0" indent="0">
              <a:buNone/>
            </a:pPr>
            <a:endParaRPr lang="fr-FR" dirty="0" smtClean="0"/>
          </a:p>
          <a:p>
            <a:pPr lvl="1"/>
            <a:r>
              <a:rPr lang="fr-FR" dirty="0" smtClean="0"/>
              <a:t>Entre 2009 et 2012 : plus de 1300 accords conclus chaque année (niveau très élevé)</a:t>
            </a:r>
          </a:p>
          <a:p>
            <a:pPr lvl="1"/>
            <a:r>
              <a:rPr lang="fr-FR" dirty="0" smtClean="0"/>
              <a:t>2013 : 951 accords signés</a:t>
            </a:r>
          </a:p>
          <a:p>
            <a:pPr lvl="1"/>
            <a:r>
              <a:rPr lang="fr-FR" dirty="0" smtClean="0"/>
              <a:t>2017 : 1166 accords signés</a:t>
            </a:r>
          </a:p>
          <a:p>
            <a:pPr lvl="1"/>
            <a:r>
              <a:rPr lang="fr-FR" dirty="0" smtClean="0"/>
              <a:t>2018 : 1288 accord signés</a:t>
            </a:r>
          </a:p>
          <a:p>
            <a:pPr lvl="1"/>
            <a:endParaRPr lang="fr-FR" dirty="0"/>
          </a:p>
          <a:p>
            <a:r>
              <a:rPr lang="fr-FR" sz="1600" b="1" dirty="0" smtClean="0"/>
              <a:t>Attention , ne pas confondre convention collective et accords de branche </a:t>
            </a:r>
            <a:r>
              <a:rPr lang="fr-FR" sz="1600" dirty="0" smtClean="0"/>
              <a:t>: En </a:t>
            </a:r>
            <a:r>
              <a:rPr lang="fr-FR" sz="1600" dirty="0"/>
              <a:t>effet, la </a:t>
            </a:r>
            <a:r>
              <a:rPr lang="fr-FR" sz="1600" b="1" dirty="0"/>
              <a:t>convention collective</a:t>
            </a:r>
            <a:r>
              <a:rPr lang="fr-FR" sz="1600" dirty="0"/>
              <a:t> détermine l'ensemble </a:t>
            </a:r>
            <a:r>
              <a:rPr lang="fr-FR" sz="1600" b="1" dirty="0"/>
              <a:t>des conditions de travail et des garanties sociales </a:t>
            </a:r>
            <a:r>
              <a:rPr lang="fr-FR" sz="1600" dirty="0"/>
              <a:t>d'un secteur d'activités ou d'une profession alors que l'</a:t>
            </a:r>
            <a:r>
              <a:rPr lang="fr-FR" sz="1600" b="1" dirty="0"/>
              <a:t>accord de branche</a:t>
            </a:r>
            <a:r>
              <a:rPr lang="fr-FR" sz="1600" dirty="0"/>
              <a:t> ne va porter que sur quelques-uns de ces thèmes, comme les salaires minimaux, la durée du temps de </a:t>
            </a:r>
            <a:r>
              <a:rPr lang="fr-FR" sz="1600" dirty="0" smtClean="0"/>
              <a:t>travail,</a:t>
            </a:r>
            <a:r>
              <a:rPr lang="fr-FR" sz="1600" dirty="0" smtClean="0">
                <a:hlinkClick r:id="rId2"/>
              </a:rPr>
              <a:t>…</a:t>
            </a:r>
            <a:r>
              <a:rPr lang="fr-FR" dirty="0">
                <a:hlinkClick r:id="rId2"/>
              </a:rPr>
              <a:t/>
            </a:r>
            <a:br>
              <a:rPr lang="fr-FR" dirty="0">
                <a:hlinkClick r:id="rId2"/>
              </a:rPr>
            </a:br>
            <a:endParaRPr lang="fr-FR" dirty="0"/>
          </a:p>
          <a:p>
            <a:pPr marL="457200" lvl="1" indent="0">
              <a:buNone/>
            </a:pPr>
            <a:endParaRPr lang="fr-FR" dirty="0"/>
          </a:p>
        </p:txBody>
      </p:sp>
    </p:spTree>
    <p:extLst>
      <p:ext uri="{BB962C8B-B14F-4D97-AF65-F5344CB8AC3E}">
        <p14:creationId xmlns:p14="http://schemas.microsoft.com/office/powerpoint/2010/main" val="389954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informations à savoir…</a:t>
            </a:r>
            <a:endParaRPr lang="fr-FR" dirty="0"/>
          </a:p>
        </p:txBody>
      </p:sp>
      <p:sp>
        <p:nvSpPr>
          <p:cNvPr id="3" name="Espace réservé du contenu 2"/>
          <p:cNvSpPr>
            <a:spLocks noGrp="1"/>
          </p:cNvSpPr>
          <p:nvPr>
            <p:ph idx="1"/>
          </p:nvPr>
        </p:nvSpPr>
        <p:spPr/>
        <p:txBody>
          <a:bodyPr/>
          <a:lstStyle/>
          <a:p>
            <a:r>
              <a:rPr lang="fr-FR" b="1" dirty="0"/>
              <a:t>Licenciement : protection du représentant du personnel</a:t>
            </a:r>
          </a:p>
          <a:p>
            <a:pPr marL="0" indent="0">
              <a:buNone/>
            </a:pPr>
            <a:r>
              <a:rPr lang="fr-FR" dirty="0" smtClean="0"/>
              <a:t>Le </a:t>
            </a:r>
            <a:r>
              <a:rPr lang="fr-FR" dirty="0"/>
              <a:t>salarié ayant des fonctions représentatives dans l'entreprise bénéficie d'une protection spéciale contre le licenciement. En plus de la procédure de licenciement habituelle, le licenciement est soumis à l'autorisation préalable de l'inspecteur du travail. Cette protection s'applique pendant des durées qui sont variables en fonction des mandats.</a:t>
            </a:r>
          </a:p>
          <a:p>
            <a:endParaRPr lang="fr-FR" dirty="0"/>
          </a:p>
        </p:txBody>
      </p:sp>
    </p:spTree>
    <p:extLst>
      <p:ext uri="{BB962C8B-B14F-4D97-AF65-F5344CB8AC3E}">
        <p14:creationId xmlns:p14="http://schemas.microsoft.com/office/powerpoint/2010/main" val="3938471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Le </a:t>
            </a:r>
            <a:r>
              <a:rPr lang="fr-FR" dirty="0"/>
              <a:t>statut de salarié protégé permet de s'assurer que le licenciement du salarié n'a pas de lien avec ses fonctions en tant que représentant du personnel. Cette protection vise également à le protéger d'éventuelles représailles de l'employeur</a:t>
            </a:r>
            <a:r>
              <a:rPr lang="fr-FR" dirty="0" smtClean="0"/>
              <a:t>.</a:t>
            </a:r>
          </a:p>
          <a:p>
            <a:pPr marL="0" indent="0">
              <a:buNone/>
            </a:pPr>
            <a:endParaRPr lang="fr-FR" dirty="0"/>
          </a:p>
          <a:p>
            <a:endParaRPr lang="fr-FR" dirty="0"/>
          </a:p>
        </p:txBody>
      </p:sp>
    </p:spTree>
    <p:extLst>
      <p:ext uri="{BB962C8B-B14F-4D97-AF65-F5344CB8AC3E}">
        <p14:creationId xmlns:p14="http://schemas.microsoft.com/office/powerpoint/2010/main" val="509540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La protection est applicable au salarié qui occupe au moins une des fonctions suivantes :</a:t>
            </a:r>
          </a:p>
          <a:p>
            <a:pPr marL="0" indent="0">
              <a:buNone/>
            </a:pPr>
            <a:r>
              <a:rPr lang="fr-FR" dirty="0"/>
              <a:t>*</a:t>
            </a:r>
            <a:r>
              <a:rPr lang="fr-FR" dirty="0" smtClean="0"/>
              <a:t>Membre </a:t>
            </a:r>
            <a:r>
              <a:rPr lang="fr-FR" dirty="0"/>
              <a:t>élu à la délégation du comité social et économique et social (CSE)</a:t>
            </a:r>
          </a:p>
          <a:p>
            <a:pPr marL="0" indent="0">
              <a:buNone/>
            </a:pPr>
            <a:r>
              <a:rPr lang="fr-FR" dirty="0" smtClean="0"/>
              <a:t>*Délégué </a:t>
            </a:r>
            <a:r>
              <a:rPr lang="fr-FR" dirty="0"/>
              <a:t>syndical (DS)</a:t>
            </a:r>
          </a:p>
          <a:p>
            <a:pPr marL="0" indent="0">
              <a:buNone/>
            </a:pPr>
            <a:r>
              <a:rPr lang="fr-FR" dirty="0" smtClean="0"/>
              <a:t>*Salarié </a:t>
            </a:r>
            <a:r>
              <a:rPr lang="fr-FR" dirty="0"/>
              <a:t>mandaté par une organisation syndicale représentative</a:t>
            </a:r>
          </a:p>
          <a:p>
            <a:pPr marL="0" indent="0">
              <a:buNone/>
            </a:pPr>
            <a:r>
              <a:rPr lang="fr-FR" dirty="0" smtClean="0"/>
              <a:t>*Représentant </a:t>
            </a:r>
            <a:r>
              <a:rPr lang="fr-FR" dirty="0"/>
              <a:t>de la section syndicale (RSS)</a:t>
            </a:r>
          </a:p>
          <a:p>
            <a:pPr marL="0" indent="0">
              <a:buNone/>
            </a:pPr>
            <a:r>
              <a:rPr lang="fr-FR" dirty="0" smtClean="0"/>
              <a:t>*Salarié </a:t>
            </a:r>
            <a:r>
              <a:rPr lang="fr-FR" dirty="0"/>
              <a:t>ayant demandé l'organisation l'élection des représentants du personnel dans l'entreprise</a:t>
            </a:r>
          </a:p>
          <a:p>
            <a:pPr marL="0" indent="0">
              <a:buNone/>
            </a:pPr>
            <a:endParaRPr lang="fr-FR" dirty="0"/>
          </a:p>
        </p:txBody>
      </p:sp>
    </p:spTree>
    <p:extLst>
      <p:ext uri="{BB962C8B-B14F-4D97-AF65-F5344CB8AC3E}">
        <p14:creationId xmlns:p14="http://schemas.microsoft.com/office/powerpoint/2010/main" val="3164505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*Représentant </a:t>
            </a:r>
            <a:r>
              <a:rPr lang="fr-FR" dirty="0"/>
              <a:t>des salariés désigné dans le cadre d'un redressement ou d'une liquidation </a:t>
            </a:r>
            <a:r>
              <a:rPr lang="fr-FR" dirty="0" smtClean="0"/>
              <a:t>judiciaire</a:t>
            </a:r>
          </a:p>
          <a:p>
            <a:pPr marL="0" indent="0">
              <a:buNone/>
            </a:pPr>
            <a:endParaRPr lang="fr-FR" dirty="0"/>
          </a:p>
          <a:p>
            <a:pPr marL="0" indent="0">
              <a:buNone/>
            </a:pPr>
            <a:r>
              <a:rPr lang="fr-FR" dirty="0" smtClean="0"/>
              <a:t>*Salarié </a:t>
            </a:r>
            <a:r>
              <a:rPr lang="fr-FR" dirty="0"/>
              <a:t>prouvant que l'employeur connaissait l'imminence de sa candidature ou de sa désignation en tant que représentant du personnel avant d'être convoqué à un entretien préalable au </a:t>
            </a:r>
            <a:r>
              <a:rPr lang="fr-FR" dirty="0" smtClean="0"/>
              <a:t>licenciement</a:t>
            </a:r>
          </a:p>
          <a:p>
            <a:pPr marL="0" indent="0">
              <a:buNone/>
            </a:pPr>
            <a:endParaRPr lang="fr-FR" dirty="0"/>
          </a:p>
          <a:p>
            <a:pPr marL="0" indent="0">
              <a:buNone/>
            </a:pPr>
            <a:r>
              <a:rPr lang="fr-FR" dirty="0" smtClean="0"/>
              <a:t>*Conseiller prud'homal</a:t>
            </a:r>
          </a:p>
          <a:p>
            <a:pPr marL="0" indent="0">
              <a:buNone/>
            </a:pPr>
            <a:endParaRPr lang="fr-FR" dirty="0"/>
          </a:p>
          <a:p>
            <a:pPr marL="0" indent="0">
              <a:buNone/>
            </a:pPr>
            <a:r>
              <a:rPr lang="fr-FR" dirty="0" smtClean="0"/>
              <a:t>Une protection différente sur la durée suivant les mandats du salarié</a:t>
            </a:r>
            <a:endParaRPr lang="fr-FR" dirty="0"/>
          </a:p>
        </p:txBody>
      </p:sp>
    </p:spTree>
    <p:extLst>
      <p:ext uri="{BB962C8B-B14F-4D97-AF65-F5344CB8AC3E}">
        <p14:creationId xmlns:p14="http://schemas.microsoft.com/office/powerpoint/2010/main" val="1804211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lvl="0" indent="0">
              <a:lnSpc>
                <a:spcPct val="100000"/>
              </a:lnSpc>
              <a:spcBef>
                <a:spcPct val="0"/>
              </a:spcBef>
              <a:buSzTx/>
              <a:buNone/>
            </a:pPr>
            <a:r>
              <a:rPr lang="fr-FR" altLang="fr-FR" dirty="0"/>
              <a:t>L'employeur doit respecter la procédure de licenciement habituelle prévue pour tout salarié (que ce soit pour motif </a:t>
            </a:r>
            <a:r>
              <a:rPr lang="fr-FR" altLang="fr-FR" dirty="0">
                <a:hlinkClick r:id="rId2"/>
              </a:rPr>
              <a:t>personnel</a:t>
            </a:r>
            <a:r>
              <a:rPr lang="fr-FR" altLang="fr-FR" dirty="0"/>
              <a:t> ou </a:t>
            </a:r>
            <a:r>
              <a:rPr lang="fr-FR" altLang="fr-FR" dirty="0">
                <a:hlinkClick r:id="rId3"/>
              </a:rPr>
              <a:t>économique</a:t>
            </a:r>
            <a:r>
              <a:rPr lang="fr-FR" altLang="fr-FR" dirty="0"/>
              <a:t>).</a:t>
            </a:r>
          </a:p>
          <a:p>
            <a:pPr marL="0" lvl="0" indent="0">
              <a:lnSpc>
                <a:spcPct val="100000"/>
              </a:lnSpc>
              <a:spcBef>
                <a:spcPct val="0"/>
              </a:spcBef>
              <a:buSzTx/>
              <a:buNone/>
            </a:pPr>
            <a:r>
              <a:rPr lang="fr-FR" altLang="fr-FR" dirty="0"/>
              <a:t>S'il y a un CSE, il doit être consulté après l'entretien préalable entre l'employeur et le salarié. Il donne son avis sur le licenciement après avoir auditionné le salarié.</a:t>
            </a:r>
          </a:p>
          <a:p>
            <a:pPr marL="0" lvl="0" indent="0">
              <a:lnSpc>
                <a:spcPct val="100000"/>
              </a:lnSpc>
              <a:spcBef>
                <a:spcPct val="0"/>
              </a:spcBef>
              <a:buSzTx/>
              <a:buNone/>
            </a:pPr>
            <a:r>
              <a:rPr lang="fr-FR" altLang="fr-FR" dirty="0"/>
              <a:t>L'employeur doit ensuite demander à l'inspecteur du travail l'autorisation de licencier le salarié protégé.</a:t>
            </a:r>
          </a:p>
          <a:p>
            <a:endParaRPr lang="fr-FR" dirty="0"/>
          </a:p>
        </p:txBody>
      </p:sp>
    </p:spTree>
    <p:extLst>
      <p:ext uri="{BB962C8B-B14F-4D97-AF65-F5344CB8AC3E}">
        <p14:creationId xmlns:p14="http://schemas.microsoft.com/office/powerpoint/2010/main" val="1018175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Rectangle 1"/>
          <p:cNvSpPr>
            <a:spLocks noGrp="1" noChangeArrowheads="1"/>
          </p:cNvSpPr>
          <p:nvPr>
            <p:ph idx="1"/>
          </p:nvPr>
        </p:nvSpPr>
        <p:spPr bwMode="auto">
          <a:xfrm>
            <a:off x="761199" y="2188477"/>
            <a:ext cx="1031748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rPr>
              <a:t>Cette demande doit être adressée dans les </a:t>
            </a:r>
            <a:r>
              <a:rPr kumimoji="0" lang="fr-FR" altLang="fr-FR" b="1" i="0" u="none" strike="noStrike" cap="none" normalizeH="0" baseline="0" dirty="0" smtClean="0">
                <a:ln>
                  <a:noFill/>
                </a:ln>
                <a:solidFill>
                  <a:schemeClr val="tx1"/>
                </a:solidFill>
                <a:effectLst/>
                <a:latin typeface="Arial" panose="020B0604020202020204" pitchFamily="34" charset="0"/>
              </a:rPr>
              <a:t>15 jours</a:t>
            </a:r>
            <a:r>
              <a:rPr kumimoji="0" lang="fr-FR" altLang="fr-FR" b="0" i="0" u="none" strike="noStrike" cap="none" normalizeH="0" baseline="0" dirty="0" smtClean="0">
                <a:ln>
                  <a:noFill/>
                </a:ln>
                <a:solidFill>
                  <a:schemeClr val="tx1"/>
                </a:solidFill>
                <a:effectLst/>
                <a:latin typeface="Arial" panose="020B0604020202020204" pitchFamily="34" charset="0"/>
              </a:rPr>
              <a:t> suivant la délibération du CSE à l'inspecteur du travail par voie électronique ou par lettre recommandée avec avis de réception en deux exemplaires. Le procès verbal de la réunion du CSE doit être joint à la demande.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rPr>
              <a:t>Lorsqu'une entreprise n'a pas ou n'a plus de CSE, la demande d'autorisation de licenciement est directement transmise à l'inspecteur du travail après l'entretien préalable.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3769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2240"/>
            <a:ext cx="10515600" cy="4351338"/>
          </a:xfrm>
        </p:spPr>
        <p:txBody>
          <a:bodyPr/>
          <a:lstStyle/>
          <a:p>
            <a:pPr marL="0" indent="0">
              <a:buNone/>
            </a:pPr>
            <a:r>
              <a:rPr lang="fr-FR" dirty="0" smtClean="0"/>
              <a:t>La direction des ressources humaines est principalement le DRH (ou la DRH) joue un rôle de plus en plus stratégique dans l’entreprise. Sa vocation est d’ajuster les ressources humaines  aux impératifs stratégiques de l’entreprise, par le dialogue, le conseil en mettant en valeur l’importance du capital humain.</a:t>
            </a:r>
          </a:p>
          <a:p>
            <a:pPr marL="0" indent="0">
              <a:buNone/>
            </a:pPr>
            <a:r>
              <a:rPr lang="fr-FR" dirty="0" smtClean="0"/>
              <a:t>La DRH assume la responsabilité de l’ensemble de la fonction ressources humaines. Elle pilote le développement des ressources humaines, la gestion des compétences, définit et met en œuvre la politique de recrutement : analyse les besoins – lancement des actions de recrutement, suivi de la carrière des agents.</a:t>
            </a:r>
            <a:br>
              <a:rPr lang="fr-FR" dirty="0" smtClean="0"/>
            </a:br>
            <a:r>
              <a:rPr lang="fr-FR" dirty="0" smtClean="0"/>
              <a:t>Elle recueille les besoins en formation auprès des opérationnels, met en œuvre la politique de formation. </a:t>
            </a:r>
          </a:p>
          <a:p>
            <a:pPr marL="457200" lvl="1" indent="0">
              <a:buNone/>
            </a:pPr>
            <a:endParaRPr lang="fr-FR" sz="1800" dirty="0"/>
          </a:p>
          <a:p>
            <a:endParaRPr lang="fr-FR" sz="1600" dirty="0"/>
          </a:p>
        </p:txBody>
      </p:sp>
      <p:sp>
        <p:nvSpPr>
          <p:cNvPr id="5" name="TextShape 1"/>
          <p:cNvSpPr txBox="1"/>
          <p:nvPr/>
        </p:nvSpPr>
        <p:spPr>
          <a:xfrm>
            <a:off x="838200" y="767028"/>
            <a:ext cx="10515240" cy="809640"/>
          </a:xfrm>
          <a:prstGeom prst="rect">
            <a:avLst/>
          </a:prstGeom>
          <a:noFill/>
          <a:ln>
            <a:noFill/>
          </a:ln>
        </p:spPr>
        <p:txBody>
          <a:bodyPr anchor="ctr"/>
          <a:lstStyle/>
          <a:p>
            <a:pPr>
              <a:lnSpc>
                <a:spcPct val="90000"/>
              </a:lnSpc>
            </a:pPr>
            <a:endParaRPr lang="fr-FR" sz="4000" b="0" strike="noStrike" spc="-1" dirty="0">
              <a:solidFill>
                <a:srgbClr val="000000"/>
              </a:solidFill>
              <a:latin typeface="Calibri"/>
            </a:endParaRPr>
          </a:p>
        </p:txBody>
      </p:sp>
    </p:spTree>
    <p:extLst>
      <p:ext uri="{BB962C8B-B14F-4D97-AF65-F5344CB8AC3E}">
        <p14:creationId xmlns:p14="http://schemas.microsoft.com/office/powerpoint/2010/main" val="160167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lvl="0" indent="0">
              <a:lnSpc>
                <a:spcPct val="100000"/>
              </a:lnSpc>
              <a:spcBef>
                <a:spcPct val="0"/>
              </a:spcBef>
              <a:buSzTx/>
              <a:buNone/>
            </a:pPr>
            <a:r>
              <a:rPr lang="fr-FR" altLang="fr-FR" dirty="0"/>
              <a:t>Avant de prendre sa décision, l'inspecteur doit procéder à une enquête dite contradictoire. Il auditionne personnellement et individuellement le salarié et l'employeur. Il recueille les arguments et explications de chacun. Le salarié prend connaissance de l'ensemble des pièces produites par l'employeur pour justifier le licenciement. Au cours de l'enquête, le salarié peut, sur sa demande, se faire assister d'un représentant de son syndicat.</a:t>
            </a:r>
          </a:p>
          <a:p>
            <a:endParaRPr lang="fr-FR" dirty="0"/>
          </a:p>
        </p:txBody>
      </p:sp>
    </p:spTree>
    <p:extLst>
      <p:ext uri="{BB962C8B-B14F-4D97-AF65-F5344CB8AC3E}">
        <p14:creationId xmlns:p14="http://schemas.microsoft.com/office/powerpoint/2010/main" val="3793809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lvl="0" indent="0">
              <a:lnSpc>
                <a:spcPct val="100000"/>
              </a:lnSpc>
              <a:spcBef>
                <a:spcPct val="0"/>
              </a:spcBef>
              <a:buSzTx/>
              <a:buNone/>
            </a:pPr>
            <a:r>
              <a:rPr lang="fr-FR" altLang="fr-FR" dirty="0"/>
              <a:t>L'inspecteur du travail prend sa décision dans les </a:t>
            </a:r>
            <a:r>
              <a:rPr lang="fr-FR" altLang="fr-FR" b="1" dirty="0"/>
              <a:t>2 mois</a:t>
            </a:r>
            <a:r>
              <a:rPr lang="fr-FR" altLang="fr-FR" dirty="0"/>
              <a:t> qui suivent la date de réception de la demande d'autorisation de licenciement. Passé ce délai et en l'absence de décision de l'inspecteur du travail, l'autorisation de licenciement est rejetée.</a:t>
            </a:r>
          </a:p>
          <a:p>
            <a:pPr marL="0" lvl="0" indent="0">
              <a:lnSpc>
                <a:spcPct val="100000"/>
              </a:lnSpc>
              <a:spcBef>
                <a:spcPct val="0"/>
              </a:spcBef>
              <a:buSzTx/>
              <a:buNone/>
            </a:pPr>
            <a:r>
              <a:rPr lang="fr-FR" altLang="fr-FR" dirty="0"/>
              <a:t>La décision de l'inspecteur est motivée et notifiée aux personnes suivantes par lettre recommandée avec avis de réception (LRAR) </a:t>
            </a:r>
            <a:r>
              <a:rPr lang="fr-FR" altLang="fr-FR" dirty="0" smtClean="0"/>
              <a:t>:</a:t>
            </a:r>
          </a:p>
          <a:p>
            <a:pPr marL="0" lvl="0" indent="0">
              <a:lnSpc>
                <a:spcPct val="100000"/>
              </a:lnSpc>
              <a:spcBef>
                <a:spcPct val="0"/>
              </a:spcBef>
              <a:buSzTx/>
              <a:buNone/>
            </a:pPr>
            <a:endParaRPr lang="fr-FR" altLang="fr-FR" dirty="0"/>
          </a:p>
          <a:p>
            <a:pPr marL="0" lvl="0" indent="0">
              <a:lnSpc>
                <a:spcPct val="100000"/>
              </a:lnSpc>
              <a:spcBef>
                <a:spcPct val="0"/>
              </a:spcBef>
              <a:buSzTx/>
              <a:buFontTx/>
              <a:buChar char="•"/>
            </a:pPr>
            <a:r>
              <a:rPr lang="fr-FR" altLang="fr-FR" dirty="0"/>
              <a:t>Employeur</a:t>
            </a:r>
          </a:p>
          <a:p>
            <a:pPr marL="0" lvl="0" indent="0">
              <a:lnSpc>
                <a:spcPct val="100000"/>
              </a:lnSpc>
              <a:spcBef>
                <a:spcPct val="0"/>
              </a:spcBef>
              <a:buSzTx/>
              <a:buFontTx/>
              <a:buChar char="•"/>
            </a:pPr>
            <a:r>
              <a:rPr lang="fr-FR" altLang="fr-FR" dirty="0"/>
              <a:t>Salarié</a:t>
            </a:r>
          </a:p>
          <a:p>
            <a:pPr marL="0" lvl="0" indent="0">
              <a:lnSpc>
                <a:spcPct val="100000"/>
              </a:lnSpc>
              <a:spcBef>
                <a:spcPct val="0"/>
              </a:spcBef>
              <a:buSzTx/>
              <a:buFontTx/>
              <a:buChar char="•"/>
            </a:pPr>
            <a:r>
              <a:rPr lang="fr-FR" altLang="fr-FR" dirty="0"/>
              <a:t>Organisation syndicale du salarié (s'il est délégué ou représentant syndical)</a:t>
            </a:r>
          </a:p>
          <a:p>
            <a:endParaRPr lang="fr-FR" dirty="0"/>
          </a:p>
        </p:txBody>
      </p:sp>
    </p:spTree>
    <p:extLst>
      <p:ext uri="{BB962C8B-B14F-4D97-AF65-F5344CB8AC3E}">
        <p14:creationId xmlns:p14="http://schemas.microsoft.com/office/powerpoint/2010/main" val="4055079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a:t>5</a:t>
            </a:r>
            <a:r>
              <a:rPr lang="fr-FR" dirty="0" smtClean="0"/>
              <a:t>. Le contrat de travail</a:t>
            </a:r>
            <a:endParaRPr lang="fr-FR" dirty="0"/>
          </a:p>
        </p:txBody>
      </p:sp>
    </p:spTree>
    <p:extLst>
      <p:ext uri="{BB962C8B-B14F-4D97-AF65-F5344CB8AC3E}">
        <p14:creationId xmlns:p14="http://schemas.microsoft.com/office/powerpoint/2010/main" val="7439889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processus de recrutement</a:t>
            </a:r>
            <a:endParaRPr lang="fr-FR" dirty="0"/>
          </a:p>
        </p:txBody>
      </p:sp>
      <p:sp>
        <p:nvSpPr>
          <p:cNvPr id="3" name="Espace réservé du contenu 2"/>
          <p:cNvSpPr>
            <a:spLocks noGrp="1"/>
          </p:cNvSpPr>
          <p:nvPr>
            <p:ph idx="1"/>
          </p:nvPr>
        </p:nvSpPr>
        <p:spPr/>
        <p:txBody>
          <a:bodyPr/>
          <a:lstStyle/>
          <a:p>
            <a:r>
              <a:rPr lang="fr-FR" dirty="0" smtClean="0"/>
              <a:t> La politique de recrutement d’une entreprise est un élément déterminant de sa stratégie de transformation.</a:t>
            </a:r>
            <a:br>
              <a:rPr lang="fr-FR" dirty="0" smtClean="0"/>
            </a:br>
            <a:r>
              <a:rPr lang="fr-FR" dirty="0" smtClean="0"/>
              <a:t>Dans ce cadre, la réussite d’un recrutement repose sur une démarche rigoureuse et plus ou moins longue suivant les personnels à recruter.</a:t>
            </a:r>
          </a:p>
          <a:p>
            <a:endParaRPr lang="fr-FR" dirty="0" smtClean="0"/>
          </a:p>
          <a:p>
            <a:r>
              <a:rPr lang="fr-FR" dirty="0" smtClean="0"/>
              <a:t>Il faut définir les besoins, établir une fiche de poste – de missions et ensuite enclencher le recrutement quand la validation est faite par les instances hiérarchiques, puis la recherche de candidatures en interne, en externe, via le pôle emploi, l’APEC via par des cabinets de </a:t>
            </a:r>
            <a:r>
              <a:rPr lang="fr-FR" dirty="0" err="1" smtClean="0"/>
              <a:t>rerutement</a:t>
            </a:r>
            <a:r>
              <a:rPr lang="fr-FR" dirty="0" smtClean="0"/>
              <a:t>, les réseaux sociaux, …</a:t>
            </a:r>
            <a:endParaRPr lang="fr-FR" dirty="0"/>
          </a:p>
        </p:txBody>
      </p:sp>
    </p:spTree>
    <p:extLst>
      <p:ext uri="{BB962C8B-B14F-4D97-AF65-F5344CB8AC3E}">
        <p14:creationId xmlns:p14="http://schemas.microsoft.com/office/powerpoint/2010/main" val="476231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processus de recrutement</a:t>
            </a:r>
          </a:p>
        </p:txBody>
      </p:sp>
      <p:sp>
        <p:nvSpPr>
          <p:cNvPr id="3" name="Espace réservé du contenu 2"/>
          <p:cNvSpPr>
            <a:spLocks noGrp="1"/>
          </p:cNvSpPr>
          <p:nvPr>
            <p:ph idx="1"/>
          </p:nvPr>
        </p:nvSpPr>
        <p:spPr/>
        <p:txBody>
          <a:bodyPr/>
          <a:lstStyle/>
          <a:p>
            <a:r>
              <a:rPr lang="fr-FR" b="1" dirty="0" smtClean="0"/>
              <a:t>La demande de recrutement  </a:t>
            </a:r>
            <a:r>
              <a:rPr lang="fr-FR" dirty="0" smtClean="0"/>
              <a:t>doit être validée par son supérieur ou par une autorité de l’entreprise </a:t>
            </a:r>
          </a:p>
          <a:p>
            <a:endParaRPr lang="fr-FR" dirty="0" smtClean="0"/>
          </a:p>
          <a:p>
            <a:r>
              <a:rPr lang="fr-FR" b="1" dirty="0" smtClean="0"/>
              <a:t>Définition de l’emploi </a:t>
            </a:r>
            <a:r>
              <a:rPr lang="fr-FR" dirty="0" smtClean="0"/>
              <a:t>:  </a:t>
            </a:r>
          </a:p>
          <a:p>
            <a:pPr lvl="1"/>
            <a:r>
              <a:rPr lang="fr-FR" dirty="0" smtClean="0"/>
              <a:t>description du poste à pourvoir </a:t>
            </a:r>
          </a:p>
          <a:p>
            <a:pPr lvl="1"/>
            <a:r>
              <a:rPr lang="fr-FR" dirty="0" smtClean="0"/>
              <a:t>L’analyse de l’emploi</a:t>
            </a:r>
          </a:p>
          <a:p>
            <a:pPr lvl="1"/>
            <a:r>
              <a:rPr lang="fr-FR" dirty="0" smtClean="0"/>
              <a:t>La description de l’emploi</a:t>
            </a:r>
          </a:p>
          <a:p>
            <a:pPr lvl="1"/>
            <a:endParaRPr lang="fr-FR" dirty="0"/>
          </a:p>
          <a:p>
            <a:r>
              <a:rPr lang="fr-FR" b="1" dirty="0" smtClean="0"/>
              <a:t>Définition du profil </a:t>
            </a:r>
            <a:r>
              <a:rPr lang="fr-FR" dirty="0" smtClean="0"/>
              <a:t>: (</a:t>
            </a:r>
            <a:r>
              <a:rPr lang="fr-FR" dirty="0" err="1" smtClean="0"/>
              <a:t>cf</a:t>
            </a:r>
            <a:r>
              <a:rPr lang="fr-FR" dirty="0" smtClean="0"/>
              <a:t> fiche de poste type)</a:t>
            </a:r>
          </a:p>
          <a:p>
            <a:pPr lvl="1"/>
            <a:r>
              <a:rPr lang="fr-FR" dirty="0" smtClean="0"/>
              <a:t>Permet de définir les compétences nécessaires </a:t>
            </a:r>
          </a:p>
          <a:p>
            <a:pPr lvl="1"/>
            <a:r>
              <a:rPr lang="fr-FR" dirty="0" smtClean="0"/>
              <a:t>Le profil du candidat : notamment en terme de savoir agir – de vouloir agir – et du pouvoir agir c’est-à-dire les aptitudes du candidat</a:t>
            </a:r>
          </a:p>
          <a:p>
            <a:endParaRPr lang="fr-FR" dirty="0"/>
          </a:p>
        </p:txBody>
      </p:sp>
    </p:spTree>
    <p:extLst>
      <p:ext uri="{BB962C8B-B14F-4D97-AF65-F5344CB8AC3E}">
        <p14:creationId xmlns:p14="http://schemas.microsoft.com/office/powerpoint/2010/main" val="2427185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Recherche de candidats en interne (se faire accompagner par la DRH)</a:t>
            </a:r>
          </a:p>
          <a:p>
            <a:r>
              <a:rPr lang="fr-FR" dirty="0" smtClean="0"/>
              <a:t>Recherche de candidats en externe :</a:t>
            </a:r>
          </a:p>
          <a:p>
            <a:pPr lvl="1"/>
            <a:r>
              <a:rPr lang="fr-FR" dirty="0" smtClean="0"/>
              <a:t>Candidatures spontanées</a:t>
            </a:r>
          </a:p>
          <a:p>
            <a:pPr lvl="1"/>
            <a:r>
              <a:rPr lang="fr-FR" dirty="0" smtClean="0"/>
              <a:t>Candidatures via le pôle emploi – l’APEC – cabinets de recrutement</a:t>
            </a:r>
          </a:p>
          <a:p>
            <a:pPr lvl="1"/>
            <a:r>
              <a:rPr lang="fr-FR" dirty="0" smtClean="0"/>
              <a:t>Recrutement en ligne</a:t>
            </a:r>
          </a:p>
          <a:p>
            <a:pPr lvl="1"/>
            <a:r>
              <a:rPr lang="fr-FR" dirty="0" smtClean="0"/>
              <a:t>Les réseaux sociaux</a:t>
            </a:r>
          </a:p>
          <a:p>
            <a:pPr lvl="1"/>
            <a:r>
              <a:rPr lang="fr-FR" dirty="0" smtClean="0"/>
              <a:t>L’approche directe ( via « les chasseurs de têtes »)</a:t>
            </a:r>
          </a:p>
          <a:p>
            <a:pPr lvl="1"/>
            <a:r>
              <a:rPr lang="fr-FR" dirty="0" smtClean="0"/>
              <a:t>Les autres moyens:</a:t>
            </a:r>
          </a:p>
          <a:p>
            <a:pPr lvl="3"/>
            <a:r>
              <a:rPr lang="fr-FR" dirty="0" smtClean="0"/>
              <a:t>Les stages</a:t>
            </a:r>
          </a:p>
          <a:p>
            <a:pPr lvl="3"/>
            <a:r>
              <a:rPr lang="fr-FR" dirty="0" smtClean="0"/>
              <a:t>La cooptation</a:t>
            </a:r>
          </a:p>
          <a:p>
            <a:pPr lvl="3"/>
            <a:r>
              <a:rPr lang="fr-FR" dirty="0" smtClean="0"/>
              <a:t>La transformation de CCD ou d’intérimaires en CDI</a:t>
            </a:r>
          </a:p>
          <a:p>
            <a:pPr lvl="3"/>
            <a:r>
              <a:rPr lang="fr-FR" dirty="0" smtClean="0"/>
              <a:t>L’apprentissage – les contrats de professionnalisation</a:t>
            </a:r>
          </a:p>
          <a:p>
            <a:pPr lvl="3"/>
            <a:r>
              <a:rPr lang="fr-FR" dirty="0" smtClean="0"/>
              <a:t>Le job </a:t>
            </a:r>
            <a:r>
              <a:rPr lang="fr-FR" dirty="0" err="1" smtClean="0"/>
              <a:t>dating</a:t>
            </a:r>
            <a:endParaRPr lang="fr-FR" dirty="0" smtClean="0"/>
          </a:p>
        </p:txBody>
      </p:sp>
    </p:spTree>
    <p:extLst>
      <p:ext uri="{BB962C8B-B14F-4D97-AF65-F5344CB8AC3E}">
        <p14:creationId xmlns:p14="http://schemas.microsoft.com/office/powerpoint/2010/main" val="12635705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Sélection ensuite des candidats ( CV, courrier, entretien, tests, ..)</a:t>
            </a:r>
          </a:p>
          <a:p>
            <a:r>
              <a:rPr lang="fr-FR" dirty="0" smtClean="0"/>
              <a:t>Choix définitif du candidat</a:t>
            </a:r>
          </a:p>
          <a:p>
            <a:r>
              <a:rPr lang="fr-FR" dirty="0" smtClean="0"/>
              <a:t>Et enfin….l’établissement du contrat de travail…. </a:t>
            </a:r>
            <a:r>
              <a:rPr lang="fr-FR" dirty="0" err="1" smtClean="0"/>
              <a:t>Cf</a:t>
            </a:r>
            <a:r>
              <a:rPr lang="fr-FR" dirty="0" smtClean="0"/>
              <a:t> contrat type </a:t>
            </a:r>
            <a:endParaRPr lang="fr-FR" dirty="0"/>
          </a:p>
        </p:txBody>
      </p:sp>
    </p:spTree>
    <p:extLst>
      <p:ext uri="{BB962C8B-B14F-4D97-AF65-F5344CB8AC3E}">
        <p14:creationId xmlns:p14="http://schemas.microsoft.com/office/powerpoint/2010/main" val="2983630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a:t>6. La rémunération et le bulletin de salaire</a:t>
            </a:r>
          </a:p>
        </p:txBody>
      </p:sp>
    </p:spTree>
    <p:extLst>
      <p:ext uri="{BB962C8B-B14F-4D97-AF65-F5344CB8AC3E}">
        <p14:creationId xmlns:p14="http://schemas.microsoft.com/office/powerpoint/2010/main" val="22967236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rémunération globale</a:t>
            </a:r>
            <a:endParaRPr lang="fr-FR" dirty="0"/>
          </a:p>
        </p:txBody>
      </p:sp>
      <p:sp>
        <p:nvSpPr>
          <p:cNvPr id="3" name="Espace réservé du contenu 2"/>
          <p:cNvSpPr>
            <a:spLocks noGrp="1"/>
          </p:cNvSpPr>
          <p:nvPr>
            <p:ph idx="1"/>
          </p:nvPr>
        </p:nvSpPr>
        <p:spPr/>
        <p:txBody>
          <a:bodyPr/>
          <a:lstStyle/>
          <a:p>
            <a:r>
              <a:rPr lang="fr-FR" dirty="0" smtClean="0"/>
              <a:t>De plus en plus complexe .. Pourquoi ?</a:t>
            </a:r>
          </a:p>
          <a:p>
            <a:pPr marL="0" indent="0">
              <a:buNone/>
            </a:pPr>
            <a:endParaRPr lang="fr-FR" dirty="0" smtClean="0"/>
          </a:p>
          <a:p>
            <a:pPr lvl="1"/>
            <a:r>
              <a:rPr lang="fr-FR" dirty="0" smtClean="0"/>
              <a:t>Éléments fixes et variables, individuels et collectifs, immédiats et différés, monétaires et non monétaires</a:t>
            </a:r>
          </a:p>
          <a:p>
            <a:pPr lvl="1"/>
            <a:r>
              <a:rPr lang="fr-FR" dirty="0" smtClean="0"/>
              <a:t>Les frais de personnels représentent une part importante de la valeur ajoutée de l’entreprise</a:t>
            </a:r>
          </a:p>
          <a:p>
            <a:pPr lvl="1"/>
            <a:r>
              <a:rPr lang="fr-FR" dirty="0" smtClean="0"/>
              <a:t>Maîtriser l’évolution de la masse salariale est un impératif de gestion dont la </a:t>
            </a:r>
            <a:r>
              <a:rPr lang="fr-FR" dirty="0" err="1" smtClean="0"/>
              <a:t>ma^trise</a:t>
            </a:r>
            <a:r>
              <a:rPr lang="fr-FR" dirty="0" smtClean="0"/>
              <a:t> du GVT </a:t>
            </a:r>
          </a:p>
          <a:p>
            <a:pPr lvl="1"/>
            <a:r>
              <a:rPr lang="fr-FR" dirty="0"/>
              <a:t>Le </a:t>
            </a:r>
            <a:r>
              <a:rPr lang="fr-FR" b="1" dirty="0"/>
              <a:t>GVT</a:t>
            </a:r>
            <a:r>
              <a:rPr lang="fr-FR" dirty="0"/>
              <a:t> est une notion de variation de la masse salariale à effectif constant. ... Le </a:t>
            </a:r>
            <a:r>
              <a:rPr lang="fr-FR" b="1" dirty="0"/>
              <a:t>GVT</a:t>
            </a:r>
            <a:r>
              <a:rPr lang="fr-FR" dirty="0"/>
              <a:t> négatif (ou effet de noria) mesure le tassement de la masse salariale dû au départ d'une population dont le salaire est généralement supérieur à celui des remplaçants (effet entrées/sorties“).</a:t>
            </a:r>
            <a:endParaRPr lang="fr-FR" dirty="0" smtClean="0"/>
          </a:p>
          <a:p>
            <a:pPr lvl="1"/>
            <a:endParaRPr lang="fr-FR" dirty="0"/>
          </a:p>
        </p:txBody>
      </p:sp>
    </p:spTree>
    <p:extLst>
      <p:ext uri="{BB962C8B-B14F-4D97-AF65-F5344CB8AC3E}">
        <p14:creationId xmlns:p14="http://schemas.microsoft.com/office/powerpoint/2010/main" val="3047233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Rémunération est librement fixée sous réserve de respecter des obligations légales, des dispositions conventionnelles et contractuelles</a:t>
            </a:r>
            <a:r>
              <a:rPr lang="fr-FR" dirty="0" smtClean="0"/>
              <a:t>:</a:t>
            </a:r>
          </a:p>
          <a:p>
            <a:pPr marL="0" indent="0">
              <a:buNone/>
            </a:pPr>
            <a:endParaRPr lang="fr-FR" dirty="0"/>
          </a:p>
          <a:p>
            <a:pPr lvl="1"/>
            <a:r>
              <a:rPr lang="fr-FR" dirty="0"/>
              <a:t>Le </a:t>
            </a:r>
            <a:r>
              <a:rPr lang="fr-FR" dirty="0" smtClean="0"/>
              <a:t>SMIC : au 01/01/2020, taux horaire brut s’élève à 10,15 € soit un SMIC mensuel (base 35 heures) à 1539,42 euros brut et 1219 euros net (hors prélèvement à la source de l’IR)</a:t>
            </a:r>
            <a:endParaRPr lang="fr-FR" dirty="0"/>
          </a:p>
          <a:p>
            <a:pPr lvl="1"/>
            <a:r>
              <a:rPr lang="fr-FR" dirty="0"/>
              <a:t>Les rémunérations minimales conventionnelles</a:t>
            </a:r>
          </a:p>
          <a:p>
            <a:pPr lvl="1"/>
            <a:r>
              <a:rPr lang="fr-FR" dirty="0"/>
              <a:t>L’interdiction des discriminations </a:t>
            </a:r>
            <a:r>
              <a:rPr lang="fr-FR" dirty="0" smtClean="0"/>
              <a:t>(travail égal = salaire égal)</a:t>
            </a:r>
            <a:endParaRPr lang="fr-FR" dirty="0"/>
          </a:p>
          <a:p>
            <a:pPr lvl="1"/>
            <a:r>
              <a:rPr lang="fr-FR" dirty="0"/>
              <a:t>L’interdiction </a:t>
            </a:r>
            <a:r>
              <a:rPr lang="fr-FR" dirty="0" smtClean="0"/>
              <a:t>de l’indexation non spécifique (indexations spécifiques pour les entreprises comme celles porter sur le chiffre d’affaires – la rentabilité (bénéfice), ..</a:t>
            </a:r>
            <a:endParaRPr lang="fr-FR" dirty="0"/>
          </a:p>
          <a:p>
            <a:pPr lvl="1"/>
            <a:r>
              <a:rPr lang="fr-FR" dirty="0"/>
              <a:t>L’obligation de négociation au niveau de la branche, au niveau de </a:t>
            </a:r>
            <a:r>
              <a:rPr lang="fr-FR" dirty="0" smtClean="0"/>
              <a:t>l’entreprise tous les ans</a:t>
            </a:r>
            <a:endParaRPr lang="fr-FR" dirty="0"/>
          </a:p>
          <a:p>
            <a:endParaRPr lang="fr-FR" dirty="0"/>
          </a:p>
        </p:txBody>
      </p:sp>
    </p:spTree>
    <p:extLst>
      <p:ext uri="{BB962C8B-B14F-4D97-AF65-F5344CB8AC3E}">
        <p14:creationId xmlns:p14="http://schemas.microsoft.com/office/powerpoint/2010/main" val="315246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2240"/>
            <a:ext cx="10515600" cy="4351338"/>
          </a:xfrm>
        </p:spPr>
        <p:txBody>
          <a:bodyPr/>
          <a:lstStyle/>
          <a:p>
            <a:pPr marL="0" indent="0">
              <a:buNone/>
            </a:pPr>
            <a:r>
              <a:rPr lang="fr-FR" dirty="0" smtClean="0"/>
              <a:t>Elle détecte les potentiels, manage la performance et valorise la compétence par une politique de gestion des carrières, pilote et anime les relations collectives de travail, anime et suit les institutions représentatives du personnel , conseille les opérationnels et les assiste en matière de législation sociale (droit disciplinaire, interprétation de la convention collective ou d’un accord d’entreprise, etc..) et de recrutement.</a:t>
            </a:r>
          </a:p>
          <a:p>
            <a:pPr marL="0" indent="0">
              <a:buNone/>
            </a:pPr>
            <a:r>
              <a:rPr lang="fr-FR" dirty="0" smtClean="0"/>
              <a:t>Enfin, elle supervise et anime la communication interne et contrôle la paie (établissement, traitement, suivi, fiabilité du système) et l’administration du personnel (contrat, gestion du temps, obligations sociales et légales)</a:t>
            </a:r>
          </a:p>
          <a:p>
            <a:pPr marL="457200" lvl="1" indent="0">
              <a:buNone/>
            </a:pPr>
            <a:endParaRPr lang="fr-FR" sz="1800" dirty="0"/>
          </a:p>
          <a:p>
            <a:endParaRPr lang="fr-FR" sz="1600" dirty="0"/>
          </a:p>
        </p:txBody>
      </p:sp>
      <p:sp>
        <p:nvSpPr>
          <p:cNvPr id="5" name="TextShape 1"/>
          <p:cNvSpPr txBox="1"/>
          <p:nvPr/>
        </p:nvSpPr>
        <p:spPr>
          <a:xfrm>
            <a:off x="838200" y="767028"/>
            <a:ext cx="10515240" cy="809640"/>
          </a:xfrm>
          <a:prstGeom prst="rect">
            <a:avLst/>
          </a:prstGeom>
          <a:noFill/>
          <a:ln>
            <a:noFill/>
          </a:ln>
        </p:spPr>
        <p:txBody>
          <a:bodyPr anchor="ctr"/>
          <a:lstStyle/>
          <a:p>
            <a:pPr>
              <a:lnSpc>
                <a:spcPct val="90000"/>
              </a:lnSpc>
            </a:pPr>
            <a:endParaRPr lang="fr-FR" sz="4000" b="0" strike="noStrike" spc="-1" dirty="0">
              <a:solidFill>
                <a:srgbClr val="000000"/>
              </a:solidFill>
              <a:latin typeface="Calibri"/>
            </a:endParaRPr>
          </a:p>
        </p:txBody>
      </p:sp>
    </p:spTree>
    <p:extLst>
      <p:ext uri="{BB962C8B-B14F-4D97-AF65-F5344CB8AC3E}">
        <p14:creationId xmlns:p14="http://schemas.microsoft.com/office/powerpoint/2010/main" val="343081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composantes de la rémunération globale</a:t>
            </a:r>
            <a:endParaRPr lang="fr-FR" dirty="0"/>
          </a:p>
        </p:txBody>
      </p:sp>
      <p:sp>
        <p:nvSpPr>
          <p:cNvPr id="3" name="Espace réservé du contenu 2"/>
          <p:cNvSpPr>
            <a:spLocks noGrp="1"/>
          </p:cNvSpPr>
          <p:nvPr>
            <p:ph idx="1"/>
          </p:nvPr>
        </p:nvSpPr>
        <p:spPr/>
        <p:txBody>
          <a:bodyPr/>
          <a:lstStyle/>
          <a:p>
            <a:r>
              <a:rPr lang="fr-FR" dirty="0" smtClean="0"/>
              <a:t>La salaire de base brute</a:t>
            </a:r>
          </a:p>
          <a:p>
            <a:r>
              <a:rPr lang="fr-FR" dirty="0" smtClean="0"/>
              <a:t>Les heures supplémentaires</a:t>
            </a:r>
          </a:p>
          <a:p>
            <a:r>
              <a:rPr lang="fr-FR" dirty="0" smtClean="0"/>
              <a:t>Les primes d’ancienneté</a:t>
            </a:r>
          </a:p>
          <a:p>
            <a:r>
              <a:rPr lang="fr-FR" dirty="0" smtClean="0"/>
              <a:t>Les primes liées à des contraintes de poste de travail</a:t>
            </a:r>
          </a:p>
          <a:p>
            <a:r>
              <a:rPr lang="fr-FR" dirty="0" smtClean="0"/>
              <a:t>Les primes liées aux performances collectives, d’équipe, d’atelier, ..</a:t>
            </a:r>
          </a:p>
          <a:p>
            <a:r>
              <a:rPr lang="fr-FR" dirty="0" smtClean="0"/>
              <a:t>Les primes liées aux performances individuelles</a:t>
            </a:r>
          </a:p>
          <a:p>
            <a:r>
              <a:rPr lang="fr-FR" dirty="0" smtClean="0"/>
              <a:t>Autres primes : 13</a:t>
            </a:r>
            <a:r>
              <a:rPr lang="fr-FR" baseline="30000" dirty="0" smtClean="0"/>
              <a:t>ème</a:t>
            </a:r>
            <a:r>
              <a:rPr lang="fr-FR" dirty="0" smtClean="0"/>
              <a:t> mois, primes de fin d’année, avantages en nature, primes de vacances et autres primes exceptionnelles</a:t>
            </a:r>
          </a:p>
          <a:p>
            <a:r>
              <a:rPr lang="fr-FR" dirty="0" smtClean="0"/>
              <a:t>Autres</a:t>
            </a:r>
          </a:p>
          <a:p>
            <a:r>
              <a:rPr lang="fr-FR" dirty="0" smtClean="0"/>
              <a:t>Compléments liés à l’épargne salariale</a:t>
            </a:r>
            <a:endParaRPr lang="fr-FR" dirty="0"/>
          </a:p>
        </p:txBody>
      </p:sp>
    </p:spTree>
    <p:extLst>
      <p:ext uri="{BB962C8B-B14F-4D97-AF65-F5344CB8AC3E}">
        <p14:creationId xmlns:p14="http://schemas.microsoft.com/office/powerpoint/2010/main" val="3471227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Pour résumé , on va y trouver :</a:t>
            </a:r>
          </a:p>
          <a:p>
            <a:pPr marL="0" indent="0">
              <a:buNone/>
            </a:pPr>
            <a:endParaRPr lang="fr-FR" dirty="0" smtClean="0"/>
          </a:p>
          <a:p>
            <a:r>
              <a:rPr lang="fr-FR" dirty="0" smtClean="0"/>
              <a:t>La rémunération directe</a:t>
            </a:r>
          </a:p>
          <a:p>
            <a:r>
              <a:rPr lang="fr-FR" dirty="0" smtClean="0"/>
              <a:t>Le partage des profits</a:t>
            </a:r>
          </a:p>
          <a:p>
            <a:r>
              <a:rPr lang="fr-FR" dirty="0" smtClean="0"/>
              <a:t>Et les périphériques</a:t>
            </a:r>
          </a:p>
          <a:p>
            <a:endParaRPr lang="fr-FR" dirty="0"/>
          </a:p>
          <a:p>
            <a:r>
              <a:rPr lang="fr-FR" dirty="0" smtClean="0"/>
              <a:t>Attention lors de négociations des rémunérations, l’employeur parle souvent en BRUT… pour lui , le coût chargé d’un personnel est égal :</a:t>
            </a:r>
          </a:p>
          <a:p>
            <a:r>
              <a:rPr lang="fr-FR" dirty="0" smtClean="0"/>
              <a:t>Brut + charges patronales qu’il prend en charge…</a:t>
            </a:r>
          </a:p>
          <a:p>
            <a:r>
              <a:rPr lang="fr-FR" dirty="0" smtClean="0"/>
              <a:t>Les charges salariales étant à la charge du salarié qui recevra un NET</a:t>
            </a:r>
          </a:p>
        </p:txBody>
      </p:sp>
    </p:spTree>
    <p:extLst>
      <p:ext uri="{BB962C8B-B14F-4D97-AF65-F5344CB8AC3E}">
        <p14:creationId xmlns:p14="http://schemas.microsoft.com/office/powerpoint/2010/main" val="358521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Quelques compléments de salaires ou dits accessoires de salaire:</a:t>
            </a:r>
          </a:p>
          <a:p>
            <a:pPr marL="0" indent="0">
              <a:buNone/>
            </a:pPr>
            <a:endParaRPr lang="fr-FR" dirty="0" smtClean="0"/>
          </a:p>
          <a:p>
            <a:pPr lvl="1"/>
            <a:r>
              <a:rPr lang="fr-FR" dirty="0" smtClean="0"/>
              <a:t>Avantages en nature (paniers repas – ticket restaurant), pourboires, gratifications, indemnités (ex. de résidence), primes de transport, …</a:t>
            </a:r>
          </a:p>
          <a:p>
            <a:pPr marL="457200" lvl="1" indent="0">
              <a:buNone/>
            </a:pPr>
            <a:endParaRPr lang="fr-FR" dirty="0" smtClean="0"/>
          </a:p>
          <a:p>
            <a:pPr lvl="1"/>
            <a:r>
              <a:rPr lang="fr-FR" dirty="0" smtClean="0"/>
              <a:t>Le partage des profits de l’entreprise : prime d’intéressement, épargne salariale, </a:t>
            </a:r>
          </a:p>
          <a:p>
            <a:pPr marL="457200" lvl="1" indent="0">
              <a:buNone/>
            </a:pPr>
            <a:r>
              <a:rPr lang="fr-FR" dirty="0" smtClean="0"/>
              <a:t>actionnariat, ..</a:t>
            </a:r>
          </a:p>
          <a:p>
            <a:pPr marL="457200" lvl="1" indent="0">
              <a:buNone/>
            </a:pPr>
            <a:endParaRPr lang="fr-FR" dirty="0" smtClean="0"/>
          </a:p>
          <a:p>
            <a:pPr lvl="1"/>
            <a:r>
              <a:rPr lang="fr-FR" dirty="0" smtClean="0"/>
              <a:t>Les avantages sociaux : santé collective obligatoire</a:t>
            </a:r>
          </a:p>
          <a:p>
            <a:pPr lvl="1"/>
            <a:endParaRPr lang="fr-FR" dirty="0"/>
          </a:p>
        </p:txBody>
      </p:sp>
    </p:spTree>
    <p:extLst>
      <p:ext uri="{BB962C8B-B14F-4D97-AF65-F5344CB8AC3E}">
        <p14:creationId xmlns:p14="http://schemas.microsoft.com/office/powerpoint/2010/main" val="3494152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Le paiement du salaire est régi par des règles spécifiques liées à son caractère alimentaire.</a:t>
            </a:r>
          </a:p>
          <a:p>
            <a:pPr marL="0" indent="0">
              <a:buNone/>
            </a:pPr>
            <a:endParaRPr lang="fr-FR" dirty="0" smtClean="0"/>
          </a:p>
          <a:p>
            <a:r>
              <a:rPr lang="fr-FR" dirty="0" smtClean="0"/>
              <a:t>La rémunération mensuelle est indépendant du nombre de jours ouvrés du mois ( 28 – 29 – 30 ou 31). Le salaire neutralise les conséquences de la répartition inégale des jours entre les douze mois de l’année.</a:t>
            </a:r>
          </a:p>
          <a:p>
            <a:r>
              <a:rPr lang="fr-FR" dirty="0" smtClean="0"/>
              <a:t>On considère un salaire sur un calcul de 30 jours – attention en cas d’arrêt maladie</a:t>
            </a:r>
          </a:p>
          <a:p>
            <a:endParaRPr lang="fr-FR" dirty="0"/>
          </a:p>
        </p:txBody>
      </p:sp>
    </p:spTree>
    <p:extLst>
      <p:ext uri="{BB962C8B-B14F-4D97-AF65-F5344CB8AC3E}">
        <p14:creationId xmlns:p14="http://schemas.microsoft.com/office/powerpoint/2010/main" val="78984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 bulletin de salaire :</a:t>
            </a:r>
          </a:p>
          <a:p>
            <a:pPr lvl="1"/>
            <a:endParaRPr lang="fr-FR" dirty="0"/>
          </a:p>
          <a:p>
            <a:pPr lvl="1"/>
            <a:r>
              <a:rPr lang="fr-FR" dirty="0" smtClean="0"/>
              <a:t>Obligatoire pour tous les personnels, apprentis, salariés, vacataires, …</a:t>
            </a:r>
          </a:p>
          <a:p>
            <a:pPr lvl="1"/>
            <a:r>
              <a:rPr lang="fr-FR" dirty="0" smtClean="0"/>
              <a:t>Possibilité depuis le 01/01/2017, de procéder à une remise de bulletin sous forme électronique, sauf opposition du salarié en respectant la confidentialité des informations du salarié</a:t>
            </a:r>
          </a:p>
          <a:p>
            <a:pPr lvl="1"/>
            <a:r>
              <a:rPr lang="fr-FR" dirty="0" smtClean="0"/>
              <a:t>Présentation obligatoire des charges sociales sur le bulletin de salaire (lignes de cotisations de protection sociale regroupées, autres cotisations)</a:t>
            </a:r>
          </a:p>
          <a:p>
            <a:pPr lvl="1"/>
            <a:r>
              <a:rPr lang="fr-FR" dirty="0" smtClean="0"/>
              <a:t>Détail de la rémunération dans son ensemble (brute – HS – primes, …)</a:t>
            </a:r>
          </a:p>
          <a:p>
            <a:pPr lvl="1"/>
            <a:r>
              <a:rPr lang="fr-FR" dirty="0" smtClean="0"/>
              <a:t>Autres éléments d’informations : les congés, CET, les heures de travail cumulées, ..)</a:t>
            </a:r>
          </a:p>
        </p:txBody>
      </p:sp>
    </p:spTree>
    <p:extLst>
      <p:ext uri="{BB962C8B-B14F-4D97-AF65-F5344CB8AC3E}">
        <p14:creationId xmlns:p14="http://schemas.microsoft.com/office/powerpoint/2010/main" val="470232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Obligation de l’employeur d’établir mensuellement la DSN : la déclaration sociale nominative regroupant l’ensemble des cotisations sociales en une seule déclaration dématérialisée</a:t>
            </a:r>
          </a:p>
          <a:p>
            <a:r>
              <a:rPr lang="fr-FR" dirty="0" smtClean="0"/>
              <a:t>Les charges sociales : représente un coût très important (environ 20% du salaire brut pour les charges salariales et quelquefois plus de 40% de charges patronales pour l’employeur)</a:t>
            </a:r>
          </a:p>
          <a:p>
            <a:r>
              <a:rPr lang="fr-FR" dirty="0" smtClean="0"/>
              <a:t>On y trouve également des charges dites fiscales : la participation des employeurs à la construction – le financement des actions de formation continue</a:t>
            </a:r>
            <a:r>
              <a:rPr lang="fr-FR" dirty="0"/>
              <a:t> </a:t>
            </a:r>
            <a:r>
              <a:rPr lang="fr-FR" dirty="0" smtClean="0"/>
              <a:t>– la taxe sur les salaires – le versement au transport….</a:t>
            </a:r>
          </a:p>
          <a:p>
            <a:r>
              <a:rPr lang="fr-FR" dirty="0" smtClean="0"/>
              <a:t>Et depuis un peu plus d’un an, le prélèvement à la source des impôts sur le revenu</a:t>
            </a:r>
          </a:p>
        </p:txBody>
      </p:sp>
    </p:spTree>
    <p:extLst>
      <p:ext uri="{BB962C8B-B14F-4D97-AF65-F5344CB8AC3E}">
        <p14:creationId xmlns:p14="http://schemas.microsoft.com/office/powerpoint/2010/main" val="398000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Cotisations salariales et patronales </a:t>
            </a:r>
            <a:r>
              <a:rPr lang="fr-FR" dirty="0" smtClean="0"/>
              <a:t>:</a:t>
            </a:r>
          </a:p>
          <a:p>
            <a:pPr lvl="1"/>
            <a:r>
              <a:rPr lang="fr-FR" dirty="0" smtClean="0"/>
              <a:t>Sécurité sociale (assurance maladie – maternité – invalidité – décès / assurance vieillesse / allocations familiales : accident du travail)</a:t>
            </a:r>
          </a:p>
          <a:p>
            <a:pPr lvl="1"/>
            <a:r>
              <a:rPr lang="fr-FR" dirty="0" smtClean="0"/>
              <a:t>Retraite complémentaire (avec mise en place de tranche suivant le salaire brut et si le salarié est cadre) </a:t>
            </a:r>
          </a:p>
          <a:p>
            <a:pPr lvl="2"/>
            <a:r>
              <a:rPr lang="fr-FR" dirty="0" smtClean="0"/>
              <a:t>Nb : plafond SS : 3428 €/mois – évolue chaque année</a:t>
            </a:r>
          </a:p>
          <a:p>
            <a:pPr lvl="1"/>
            <a:r>
              <a:rPr lang="fr-FR" dirty="0" smtClean="0"/>
              <a:t>Chômage </a:t>
            </a:r>
          </a:p>
          <a:p>
            <a:pPr lvl="1"/>
            <a:endParaRPr lang="fr-FR" dirty="0"/>
          </a:p>
          <a:p>
            <a:r>
              <a:rPr lang="fr-FR" b="1" dirty="0" smtClean="0"/>
              <a:t>Cotisations salariales </a:t>
            </a:r>
            <a:r>
              <a:rPr lang="fr-FR" dirty="0" smtClean="0"/>
              <a:t>: Contribution sociale généralisée</a:t>
            </a:r>
          </a:p>
          <a:p>
            <a:r>
              <a:rPr lang="fr-FR" b="1" dirty="0" smtClean="0"/>
              <a:t>Cotisations patronales </a:t>
            </a:r>
            <a:r>
              <a:rPr lang="fr-FR" dirty="0" smtClean="0"/>
              <a:t>: Contribution logement – taxe d’apprentissage – formation professionnelle – taxe sur les salaires - transport</a:t>
            </a:r>
            <a:endParaRPr lang="fr-FR" dirty="0"/>
          </a:p>
        </p:txBody>
      </p:sp>
    </p:spTree>
    <p:extLst>
      <p:ext uri="{BB962C8B-B14F-4D97-AF65-F5344CB8AC3E}">
        <p14:creationId xmlns:p14="http://schemas.microsoft.com/office/powerpoint/2010/main" val="72349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a:t>7</a:t>
            </a:r>
            <a:r>
              <a:rPr lang="fr-FR" dirty="0" smtClean="0"/>
              <a:t>. </a:t>
            </a:r>
            <a:r>
              <a:rPr lang="fr-FR" dirty="0"/>
              <a:t>Qualité de vie au travail, santé , sécurité et bien être au travail</a:t>
            </a:r>
          </a:p>
        </p:txBody>
      </p:sp>
    </p:spTree>
    <p:extLst>
      <p:ext uri="{BB962C8B-B14F-4D97-AF65-F5344CB8AC3E}">
        <p14:creationId xmlns:p14="http://schemas.microsoft.com/office/powerpoint/2010/main" val="10210850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DRH devient ordonnateur du cadre de vie au travail, garant de la qualité de vie au travail et du mieux vivre en entreprise.</a:t>
            </a:r>
          </a:p>
          <a:p>
            <a:pPr marL="0" indent="0">
              <a:buNone/>
            </a:pPr>
            <a:endParaRPr lang="fr-FR" dirty="0" smtClean="0"/>
          </a:p>
          <a:p>
            <a:r>
              <a:rPr lang="fr-FR" dirty="0" smtClean="0"/>
              <a:t>L’importance des enjeux économiques et humains  justifie l’intérêt de l’entreprise pour l’action à mener sur les conditions de travail, la sécurité, la santé et le bien être au travail.</a:t>
            </a:r>
            <a:endParaRPr lang="fr-FR" dirty="0"/>
          </a:p>
        </p:txBody>
      </p:sp>
    </p:spTree>
    <p:extLst>
      <p:ext uri="{BB962C8B-B14F-4D97-AF65-F5344CB8AC3E}">
        <p14:creationId xmlns:p14="http://schemas.microsoft.com/office/powerpoint/2010/main" val="2972121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L’action concernant le bien être au travail se développe dans 4 directions :</a:t>
            </a:r>
          </a:p>
          <a:p>
            <a:pPr marL="0" indent="0">
              <a:buNone/>
            </a:pPr>
            <a:endParaRPr lang="fr-FR" dirty="0" smtClean="0"/>
          </a:p>
          <a:p>
            <a:pPr lvl="1"/>
            <a:r>
              <a:rPr lang="fr-FR" dirty="0" smtClean="0"/>
              <a:t>L’ergonomie</a:t>
            </a:r>
          </a:p>
          <a:p>
            <a:pPr marL="457200" lvl="1" indent="0">
              <a:buNone/>
            </a:pPr>
            <a:endParaRPr lang="fr-FR" dirty="0" smtClean="0"/>
          </a:p>
          <a:p>
            <a:pPr lvl="1"/>
            <a:r>
              <a:rPr lang="fr-FR" dirty="0" smtClean="0"/>
              <a:t>L’organisation du travail</a:t>
            </a:r>
          </a:p>
          <a:p>
            <a:pPr marL="457200" lvl="1" indent="0">
              <a:buNone/>
            </a:pPr>
            <a:endParaRPr lang="fr-FR" dirty="0" smtClean="0"/>
          </a:p>
          <a:p>
            <a:pPr lvl="1"/>
            <a:r>
              <a:rPr lang="fr-FR" dirty="0" smtClean="0"/>
              <a:t>La sécurité</a:t>
            </a:r>
          </a:p>
          <a:p>
            <a:pPr marL="457200" lvl="1" indent="0">
              <a:buNone/>
            </a:pPr>
            <a:endParaRPr lang="fr-FR" dirty="0" smtClean="0"/>
          </a:p>
          <a:p>
            <a:pPr lvl="1"/>
            <a:r>
              <a:rPr lang="fr-FR" dirty="0" smtClean="0"/>
              <a:t>Et la santé</a:t>
            </a:r>
          </a:p>
          <a:p>
            <a:pPr lvl="1"/>
            <a:endParaRPr lang="fr-FR" dirty="0"/>
          </a:p>
        </p:txBody>
      </p:sp>
    </p:spTree>
    <p:extLst>
      <p:ext uri="{BB962C8B-B14F-4D97-AF65-F5344CB8AC3E}">
        <p14:creationId xmlns:p14="http://schemas.microsoft.com/office/powerpoint/2010/main" val="205183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2. Les acteurs de la DRH</a:t>
            </a:r>
            <a:endParaRPr lang="fr-FR" dirty="0"/>
          </a:p>
        </p:txBody>
      </p:sp>
    </p:spTree>
    <p:extLst>
      <p:ext uri="{BB962C8B-B14F-4D97-AF65-F5344CB8AC3E}">
        <p14:creationId xmlns:p14="http://schemas.microsoft.com/office/powerpoint/2010/main" val="12708081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L’entreprise se préoccupe du bien être de ses salariés pour 4 raisons </a:t>
            </a:r>
            <a:r>
              <a:rPr lang="fr-FR" dirty="0" smtClean="0"/>
              <a:t>:</a:t>
            </a:r>
          </a:p>
          <a:p>
            <a:pPr marL="0" indent="0">
              <a:buNone/>
            </a:pPr>
            <a:endParaRPr lang="fr-FR" dirty="0"/>
          </a:p>
          <a:p>
            <a:pPr lvl="1"/>
            <a:r>
              <a:rPr lang="fr-FR" dirty="0"/>
              <a:t>Les attentes du salarié sont fortes et </a:t>
            </a:r>
            <a:r>
              <a:rPr lang="fr-FR" dirty="0" smtClean="0"/>
              <a:t>croissantes</a:t>
            </a:r>
          </a:p>
          <a:p>
            <a:pPr marL="457200" lvl="1" indent="0">
              <a:buNone/>
            </a:pPr>
            <a:endParaRPr lang="fr-FR" dirty="0"/>
          </a:p>
          <a:p>
            <a:pPr lvl="1"/>
            <a:r>
              <a:rPr lang="fr-FR" dirty="0"/>
              <a:t>C’est responsable ( dans le cadre de la RSE – responsabilité sociale environnementale</a:t>
            </a:r>
            <a:r>
              <a:rPr lang="fr-FR" dirty="0" smtClean="0"/>
              <a:t>)</a:t>
            </a:r>
          </a:p>
          <a:p>
            <a:pPr marL="457200" lvl="1" indent="0">
              <a:buNone/>
            </a:pPr>
            <a:endParaRPr lang="fr-FR" dirty="0"/>
          </a:p>
          <a:p>
            <a:pPr lvl="1"/>
            <a:r>
              <a:rPr lang="fr-FR" dirty="0"/>
              <a:t>C’est nécessaire (dans le cadre de la réglementation</a:t>
            </a:r>
            <a:r>
              <a:rPr lang="fr-FR" dirty="0" smtClean="0"/>
              <a:t>)</a:t>
            </a:r>
          </a:p>
          <a:p>
            <a:pPr marL="457200" lvl="1" indent="0">
              <a:buNone/>
            </a:pPr>
            <a:endParaRPr lang="fr-FR" dirty="0"/>
          </a:p>
          <a:p>
            <a:pPr lvl="1"/>
            <a:r>
              <a:rPr lang="fr-FR" dirty="0"/>
              <a:t>C’est rentable ( l’amélioration de la qualité de vie au travail a un impact positif sur la performance)</a:t>
            </a:r>
          </a:p>
          <a:p>
            <a:endParaRPr lang="fr-FR" dirty="0"/>
          </a:p>
        </p:txBody>
      </p:sp>
    </p:spTree>
    <p:extLst>
      <p:ext uri="{BB962C8B-B14F-4D97-AF65-F5344CB8AC3E}">
        <p14:creationId xmlns:p14="http://schemas.microsoft.com/office/powerpoint/2010/main" val="3392974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L’approche ergonomique : améliorer les conditions de travail</a:t>
            </a:r>
            <a:endParaRPr lang="fr-FR" dirty="0"/>
          </a:p>
        </p:txBody>
      </p:sp>
      <p:sp>
        <p:nvSpPr>
          <p:cNvPr id="3" name="Espace réservé du contenu 2"/>
          <p:cNvSpPr>
            <a:spLocks noGrp="1"/>
          </p:cNvSpPr>
          <p:nvPr>
            <p:ph idx="1"/>
          </p:nvPr>
        </p:nvSpPr>
        <p:spPr/>
        <p:txBody>
          <a:bodyPr/>
          <a:lstStyle/>
          <a:p>
            <a:r>
              <a:rPr lang="fr-FR" dirty="0" smtClean="0"/>
              <a:t>Analyse </a:t>
            </a:r>
            <a:r>
              <a:rPr lang="fr-FR" b="1" dirty="0" smtClean="0"/>
              <a:t>des conditions de travail </a:t>
            </a:r>
            <a:r>
              <a:rPr lang="fr-FR" dirty="0" smtClean="0"/>
              <a:t>: en très grande vogue…</a:t>
            </a:r>
          </a:p>
          <a:p>
            <a:endParaRPr lang="fr-FR" dirty="0" smtClean="0"/>
          </a:p>
          <a:p>
            <a:pPr lvl="1"/>
            <a:r>
              <a:rPr lang="fr-FR" dirty="0" smtClean="0"/>
              <a:t>L’ergonomie de son poste de travail</a:t>
            </a:r>
          </a:p>
          <a:p>
            <a:pPr lvl="1"/>
            <a:r>
              <a:rPr lang="fr-FR" dirty="0" smtClean="0"/>
              <a:t>Les conditions d’ambiance sonores</a:t>
            </a:r>
          </a:p>
          <a:p>
            <a:pPr lvl="1"/>
            <a:r>
              <a:rPr lang="fr-FR" dirty="0" smtClean="0"/>
              <a:t>Les conditions d’ambiance thermique</a:t>
            </a:r>
          </a:p>
          <a:p>
            <a:pPr lvl="1"/>
            <a:r>
              <a:rPr lang="fr-FR" dirty="0" smtClean="0"/>
              <a:t>Les conditions d’ambiance visuelle</a:t>
            </a:r>
          </a:p>
          <a:p>
            <a:pPr lvl="1"/>
            <a:r>
              <a:rPr lang="fr-FR" dirty="0" smtClean="0"/>
              <a:t>Les conditions d’hygiène (qualité de l’air – propreté)</a:t>
            </a:r>
          </a:p>
          <a:p>
            <a:pPr lvl="1"/>
            <a:r>
              <a:rPr lang="fr-FR" dirty="0" smtClean="0"/>
              <a:t>Les vibrations et les rayonnements</a:t>
            </a:r>
          </a:p>
          <a:p>
            <a:pPr lvl="1"/>
            <a:r>
              <a:rPr lang="fr-FR" dirty="0" smtClean="0"/>
              <a:t>L’état du sol </a:t>
            </a:r>
          </a:p>
          <a:p>
            <a:pPr lvl="1"/>
            <a:r>
              <a:rPr lang="fr-FR" dirty="0" smtClean="0"/>
              <a:t>L’état général de l’espace de travail</a:t>
            </a:r>
          </a:p>
          <a:p>
            <a:pPr lvl="1"/>
            <a:r>
              <a:rPr lang="fr-FR" dirty="0" smtClean="0"/>
              <a:t>L’électricité statique</a:t>
            </a:r>
          </a:p>
          <a:p>
            <a:pPr lvl="1"/>
            <a:r>
              <a:rPr lang="fr-FR" dirty="0" smtClean="0"/>
              <a:t>Les odeurs, </a:t>
            </a:r>
          </a:p>
          <a:p>
            <a:pPr lvl="1"/>
            <a:r>
              <a:rPr lang="fr-FR" dirty="0" smtClean="0"/>
              <a:t>…</a:t>
            </a:r>
            <a:endParaRPr lang="fr-FR" dirty="0"/>
          </a:p>
        </p:txBody>
      </p:sp>
    </p:spTree>
    <p:extLst>
      <p:ext uri="{BB962C8B-B14F-4D97-AF65-F5344CB8AC3E}">
        <p14:creationId xmlns:p14="http://schemas.microsoft.com/office/powerpoint/2010/main" val="128770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La charge physique </a:t>
            </a:r>
            <a:r>
              <a:rPr lang="fr-FR" dirty="0" smtClean="0"/>
              <a:t>:</a:t>
            </a:r>
          </a:p>
          <a:p>
            <a:pPr lvl="1"/>
            <a:r>
              <a:rPr lang="fr-FR" dirty="0" smtClean="0"/>
              <a:t>Les postures plus ou moins faciles sur son poste de travail à maintenir, dite charge statique</a:t>
            </a:r>
          </a:p>
          <a:p>
            <a:pPr lvl="1"/>
            <a:r>
              <a:rPr lang="fr-FR" dirty="0" smtClean="0"/>
              <a:t>Les efforts de nos muscles pour effectuer certains gestes dite charge dynamique</a:t>
            </a:r>
          </a:p>
          <a:p>
            <a:pPr marL="914400" lvl="2" indent="0">
              <a:buNone/>
            </a:pPr>
            <a:endParaRPr lang="fr-FR" dirty="0"/>
          </a:p>
          <a:p>
            <a:pPr marL="914400" lvl="2" indent="0" algn="ctr">
              <a:buNone/>
            </a:pPr>
            <a:r>
              <a:rPr lang="fr-FR" b="1" dirty="0" smtClean="0"/>
              <a:t>DEPENSE D’ENERGIE qu'il faut canaliser</a:t>
            </a:r>
            <a:endParaRPr lang="fr-FR" dirty="0"/>
          </a:p>
          <a:p>
            <a:r>
              <a:rPr lang="fr-FR" b="1" dirty="0" smtClean="0"/>
              <a:t>La charge mentale </a:t>
            </a:r>
            <a:r>
              <a:rPr lang="fr-FR" dirty="0" smtClean="0"/>
              <a:t>: difficile à déterminer et tout dépend aussi des personnes…</a:t>
            </a:r>
          </a:p>
          <a:p>
            <a:pPr lvl="1"/>
            <a:r>
              <a:rPr lang="fr-FR" dirty="0" smtClean="0"/>
              <a:t>4 indicateurs à surveiller : </a:t>
            </a:r>
          </a:p>
          <a:p>
            <a:pPr lvl="2"/>
            <a:r>
              <a:rPr lang="fr-FR" dirty="0" smtClean="0"/>
              <a:t>La contrainte du temps</a:t>
            </a:r>
          </a:p>
          <a:p>
            <a:pPr lvl="2"/>
            <a:r>
              <a:rPr lang="fr-FR" dirty="0" smtClean="0"/>
              <a:t>La complexité- la vitesse</a:t>
            </a:r>
          </a:p>
          <a:p>
            <a:pPr lvl="2"/>
            <a:r>
              <a:rPr lang="fr-FR" dirty="0" smtClean="0"/>
              <a:t>L’attention et la minutie suivant le travail </a:t>
            </a:r>
          </a:p>
          <a:p>
            <a:pPr marL="457200" lvl="1" indent="0">
              <a:buNone/>
            </a:pPr>
            <a:r>
              <a:rPr lang="fr-FR" dirty="0" smtClean="0"/>
              <a:t>Et Attention </a:t>
            </a:r>
            <a:r>
              <a:rPr lang="fr-FR" dirty="0"/>
              <a:t>également à la responsabilité de matériel très coûteux</a:t>
            </a:r>
          </a:p>
          <a:p>
            <a:pPr marL="914400" lvl="2" indent="0">
              <a:buNone/>
            </a:pPr>
            <a:endParaRPr lang="fr-FR" dirty="0" smtClean="0"/>
          </a:p>
          <a:p>
            <a:pPr lvl="2"/>
            <a:endParaRPr lang="fr-FR" dirty="0"/>
          </a:p>
        </p:txBody>
      </p:sp>
    </p:spTree>
    <p:extLst>
      <p:ext uri="{BB962C8B-B14F-4D97-AF65-F5344CB8AC3E}">
        <p14:creationId xmlns:p14="http://schemas.microsoft.com/office/powerpoint/2010/main" val="113132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Appréhender les risques psychosociaux</a:t>
            </a:r>
            <a:endParaRPr lang="fr-FR" dirty="0"/>
          </a:p>
        </p:txBody>
      </p:sp>
      <p:sp>
        <p:nvSpPr>
          <p:cNvPr id="3" name="Espace réservé du contenu 2"/>
          <p:cNvSpPr>
            <a:spLocks noGrp="1"/>
          </p:cNvSpPr>
          <p:nvPr>
            <p:ph idx="1"/>
          </p:nvPr>
        </p:nvSpPr>
        <p:spPr/>
        <p:txBody>
          <a:bodyPr/>
          <a:lstStyle/>
          <a:p>
            <a:r>
              <a:rPr lang="fr-FR" dirty="0" smtClean="0"/>
              <a:t>Dits plus souvent les </a:t>
            </a:r>
            <a:r>
              <a:rPr lang="fr-FR" b="1" dirty="0" smtClean="0"/>
              <a:t>RPS</a:t>
            </a:r>
          </a:p>
          <a:p>
            <a:endParaRPr lang="fr-FR" b="1" dirty="0"/>
          </a:p>
          <a:p>
            <a:r>
              <a:rPr lang="fr-FR" b="1" dirty="0" smtClean="0"/>
              <a:t>4 grands familles de facteurs dans les RPS :</a:t>
            </a:r>
          </a:p>
          <a:p>
            <a:endParaRPr lang="fr-FR" b="1" dirty="0" smtClean="0"/>
          </a:p>
          <a:p>
            <a:pPr lvl="1"/>
            <a:r>
              <a:rPr lang="fr-FR" b="1" dirty="0" smtClean="0"/>
              <a:t>Les exigences du travail et son organisation : </a:t>
            </a:r>
            <a:r>
              <a:rPr lang="fr-FR" dirty="0" smtClean="0"/>
              <a:t>autonomie dans le travail – le degré d’exigence au travail en matière par exemple de qualité et de délais, vigilance et concentration requises, injonctions contradictoires entre plusieurs responsables</a:t>
            </a:r>
          </a:p>
          <a:p>
            <a:pPr marL="457200" lvl="1" indent="0">
              <a:buNone/>
            </a:pPr>
            <a:endParaRPr lang="fr-FR" dirty="0" smtClean="0"/>
          </a:p>
          <a:p>
            <a:pPr lvl="1"/>
            <a:r>
              <a:rPr lang="fr-FR" b="1" dirty="0" smtClean="0"/>
              <a:t>Le management et les relations de travail : </a:t>
            </a:r>
            <a:r>
              <a:rPr lang="fr-FR" dirty="0" smtClean="0"/>
              <a:t>nature et qualité des relations avec les collègues, les supérieurs, reconnaissance, rémunération</a:t>
            </a:r>
          </a:p>
        </p:txBody>
      </p:sp>
    </p:spTree>
    <p:extLst>
      <p:ext uri="{BB962C8B-B14F-4D97-AF65-F5344CB8AC3E}">
        <p14:creationId xmlns:p14="http://schemas.microsoft.com/office/powerpoint/2010/main" val="3363305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1"/>
            <a:endParaRPr lang="fr-FR" b="1" dirty="0" smtClean="0"/>
          </a:p>
          <a:p>
            <a:pPr lvl="1"/>
            <a:r>
              <a:rPr lang="fr-FR" b="1" dirty="0" smtClean="0"/>
              <a:t>La </a:t>
            </a:r>
            <a:r>
              <a:rPr lang="fr-FR" b="1" dirty="0"/>
              <a:t>prise en compte des valeurs et attente des </a:t>
            </a:r>
            <a:r>
              <a:rPr lang="fr-FR" b="1" dirty="0" smtClean="0"/>
              <a:t>salariés : </a:t>
            </a:r>
            <a:r>
              <a:rPr lang="fr-FR" dirty="0" smtClean="0"/>
              <a:t>développement des compétences, équilibre entre vie professionnelle et vie privée, conflits tels que les conflits d’ éthiques</a:t>
            </a:r>
          </a:p>
          <a:p>
            <a:pPr lvl="1"/>
            <a:endParaRPr lang="fr-FR" dirty="0"/>
          </a:p>
          <a:p>
            <a:pPr lvl="1"/>
            <a:endParaRPr lang="fr-FR" dirty="0"/>
          </a:p>
          <a:p>
            <a:pPr lvl="1"/>
            <a:r>
              <a:rPr lang="fr-FR" b="1" dirty="0"/>
              <a:t>Les changements du </a:t>
            </a:r>
            <a:r>
              <a:rPr lang="fr-FR" b="1" dirty="0" smtClean="0"/>
              <a:t>travail : </a:t>
            </a:r>
            <a:r>
              <a:rPr lang="fr-FR" dirty="0" smtClean="0"/>
              <a:t>conception des changements de tout ordre, nouvelles technologies, insécurité de l’emploi, restructurations, ..</a:t>
            </a:r>
            <a:endParaRPr lang="fr-FR" dirty="0"/>
          </a:p>
          <a:p>
            <a:endParaRPr lang="fr-FR" dirty="0"/>
          </a:p>
        </p:txBody>
      </p:sp>
    </p:spTree>
    <p:extLst>
      <p:ext uri="{BB962C8B-B14F-4D97-AF65-F5344CB8AC3E}">
        <p14:creationId xmlns:p14="http://schemas.microsoft.com/office/powerpoint/2010/main" val="26188782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Améliorer le contenu du travail</a:t>
            </a:r>
            <a:endParaRPr lang="fr-FR" dirty="0"/>
          </a:p>
        </p:txBody>
      </p:sp>
      <p:sp>
        <p:nvSpPr>
          <p:cNvPr id="3" name="Espace réservé du contenu 2"/>
          <p:cNvSpPr>
            <a:spLocks noGrp="1"/>
          </p:cNvSpPr>
          <p:nvPr>
            <p:ph idx="1"/>
          </p:nvPr>
        </p:nvSpPr>
        <p:spPr/>
        <p:txBody>
          <a:bodyPr/>
          <a:lstStyle/>
          <a:p>
            <a:r>
              <a:rPr lang="fr-FR" dirty="0" smtClean="0"/>
              <a:t>L’amélioration des conditions de travail ne se limité pas uniquement aux aspects environnementaux et physiques. Le contenu du travail est un élément crucial.</a:t>
            </a:r>
          </a:p>
          <a:p>
            <a:pPr marL="0" indent="0">
              <a:buNone/>
            </a:pPr>
            <a:r>
              <a:rPr lang="fr-FR" dirty="0" smtClean="0"/>
              <a:t>Par exemple : la rotation des personnels, l’élargissement et la polyvalence chez les ouvriers</a:t>
            </a:r>
          </a:p>
          <a:p>
            <a:pPr marL="0" indent="0">
              <a:buNone/>
            </a:pPr>
            <a:r>
              <a:rPr lang="fr-FR" dirty="0" smtClean="0"/>
              <a:t>L’enrichissement des tâches </a:t>
            </a:r>
          </a:p>
          <a:p>
            <a:pPr marL="0" indent="0">
              <a:buNone/>
            </a:pPr>
            <a:r>
              <a:rPr lang="fr-FR" dirty="0"/>
              <a:t>	</a:t>
            </a:r>
            <a:r>
              <a:rPr lang="fr-FR" dirty="0" smtClean="0"/>
              <a:t>- plus de responsabilités à un opérateur</a:t>
            </a:r>
          </a:p>
          <a:p>
            <a:pPr marL="0" indent="0">
              <a:buNone/>
            </a:pPr>
            <a:r>
              <a:rPr lang="fr-FR" dirty="0"/>
              <a:t>	</a:t>
            </a:r>
            <a:r>
              <a:rPr lang="fr-FR" dirty="0" smtClean="0"/>
              <a:t>- plus de missions déléguées</a:t>
            </a:r>
            <a:endParaRPr lang="fr-FR" dirty="0"/>
          </a:p>
        </p:txBody>
      </p:sp>
    </p:spTree>
    <p:extLst>
      <p:ext uri="{BB962C8B-B14F-4D97-AF65-F5344CB8AC3E}">
        <p14:creationId xmlns:p14="http://schemas.microsoft.com/office/powerpoint/2010/main" val="622034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gn="ctr">
              <a:buNone/>
            </a:pPr>
            <a:endParaRPr lang="fr-FR" dirty="0" smtClean="0"/>
          </a:p>
          <a:p>
            <a:pPr marL="0" indent="0" algn="ctr">
              <a:buNone/>
            </a:pPr>
            <a:endParaRPr lang="fr-FR" dirty="0"/>
          </a:p>
          <a:p>
            <a:pPr marL="0" indent="0" algn="ctr">
              <a:buNone/>
            </a:pPr>
            <a:r>
              <a:rPr lang="fr-FR" dirty="0" smtClean="0"/>
              <a:t>On va reparler à nouveau de management participatif à un management </a:t>
            </a:r>
          </a:p>
          <a:p>
            <a:pPr marL="0" indent="0" algn="ctr">
              <a:buNone/>
            </a:pPr>
            <a:r>
              <a:rPr lang="fr-FR" dirty="0" err="1" smtClean="0"/>
              <a:t>délégatif</a:t>
            </a:r>
            <a:r>
              <a:rPr lang="fr-FR" dirty="0" smtClean="0"/>
              <a:t>….</a:t>
            </a:r>
          </a:p>
          <a:p>
            <a:pPr marL="0" indent="0" algn="ctr">
              <a:buNone/>
            </a:pPr>
            <a:endParaRPr lang="fr-FR" dirty="0"/>
          </a:p>
          <a:p>
            <a:pPr marL="0" indent="0" algn="ctr">
              <a:buNone/>
            </a:pPr>
            <a:r>
              <a:rPr lang="fr-FR" dirty="0" smtClean="0"/>
              <a:t>Il faut enrichir les missions de ses collaborateurs pour ne pas rentrer dans de la routine qui peut aboutir à des RPS</a:t>
            </a:r>
            <a:endParaRPr lang="fr-FR" dirty="0"/>
          </a:p>
        </p:txBody>
      </p:sp>
    </p:spTree>
    <p:extLst>
      <p:ext uri="{BB962C8B-B14F-4D97-AF65-F5344CB8AC3E}">
        <p14:creationId xmlns:p14="http://schemas.microsoft.com/office/powerpoint/2010/main" val="1273672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Améliorer la sécurité au travail</a:t>
            </a:r>
            <a:endParaRPr lang="fr-FR" dirty="0"/>
          </a:p>
        </p:txBody>
      </p:sp>
      <p:sp>
        <p:nvSpPr>
          <p:cNvPr id="3" name="Espace réservé du contenu 2"/>
          <p:cNvSpPr>
            <a:spLocks noGrp="1"/>
          </p:cNvSpPr>
          <p:nvPr>
            <p:ph idx="1"/>
          </p:nvPr>
        </p:nvSpPr>
        <p:spPr/>
        <p:txBody>
          <a:bodyPr/>
          <a:lstStyle/>
          <a:p>
            <a:r>
              <a:rPr lang="fr-FR" dirty="0" smtClean="0"/>
              <a:t>Les accidents de travail représentent pour le salarié, </a:t>
            </a:r>
            <a:r>
              <a:rPr lang="fr-FR" smtClean="0"/>
              <a:t>l’entreprise et </a:t>
            </a:r>
            <a:r>
              <a:rPr lang="fr-FR" dirty="0" smtClean="0"/>
              <a:t>la collectivité une lourde charge.</a:t>
            </a:r>
          </a:p>
          <a:p>
            <a:pPr marL="0" indent="0">
              <a:buNone/>
            </a:pPr>
            <a:endParaRPr lang="fr-FR" dirty="0" smtClean="0"/>
          </a:p>
          <a:p>
            <a:r>
              <a:rPr lang="fr-FR" dirty="0" smtClean="0"/>
              <a:t>Renforcement de la réglementation et la mise en œuvre de politiques actives de sécurité dans les entreprises</a:t>
            </a:r>
          </a:p>
          <a:p>
            <a:pPr marL="0" indent="0">
              <a:buNone/>
            </a:pPr>
            <a:endParaRPr lang="fr-FR" dirty="0" smtClean="0"/>
          </a:p>
          <a:p>
            <a:r>
              <a:rPr lang="fr-FR" dirty="0" smtClean="0"/>
              <a:t>Diminution progressive des accidents de travail depuis le début des années 2000</a:t>
            </a:r>
            <a:endParaRPr lang="fr-FR" dirty="0"/>
          </a:p>
        </p:txBody>
      </p:sp>
    </p:spTree>
    <p:extLst>
      <p:ext uri="{BB962C8B-B14F-4D97-AF65-F5344CB8AC3E}">
        <p14:creationId xmlns:p14="http://schemas.microsoft.com/office/powerpoint/2010/main" val="14267473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t>Rôle du CSE</a:t>
            </a:r>
          </a:p>
          <a:p>
            <a:pPr marL="0" indent="0">
              <a:buNone/>
            </a:pPr>
            <a:endParaRPr lang="fr-FR" dirty="0" smtClean="0"/>
          </a:p>
          <a:p>
            <a:r>
              <a:rPr lang="fr-FR" dirty="0" smtClean="0"/>
              <a:t>Les accidents de travail, les maladies professionnelles sont des enjeux financiers non négligeables : la cotisation accident du travail et maladie professionnelle est déterminée suivant plusieurs critères</a:t>
            </a:r>
          </a:p>
          <a:p>
            <a:pPr marL="0" indent="0">
              <a:buNone/>
            </a:pPr>
            <a:endParaRPr lang="fr-FR" dirty="0" smtClean="0"/>
          </a:p>
          <a:p>
            <a:pPr lvl="1"/>
            <a:r>
              <a:rPr lang="fr-FR" dirty="0" smtClean="0"/>
              <a:t>L’activité principale de l’entreprise ( exemple : dans le BTP – taux relativement élevé)</a:t>
            </a:r>
          </a:p>
          <a:p>
            <a:pPr lvl="1"/>
            <a:r>
              <a:rPr lang="fr-FR" dirty="0" smtClean="0"/>
              <a:t>La taille de l’établissement</a:t>
            </a:r>
          </a:p>
          <a:p>
            <a:pPr lvl="1"/>
            <a:r>
              <a:rPr lang="fr-FR" dirty="0" smtClean="0"/>
              <a:t>Le secteur d’activité</a:t>
            </a:r>
          </a:p>
          <a:p>
            <a:pPr lvl="1"/>
            <a:r>
              <a:rPr lang="fr-FR" dirty="0" smtClean="0"/>
              <a:t>La fréquence et la gravité des sinistres survenus</a:t>
            </a:r>
          </a:p>
          <a:p>
            <a:pPr lvl="1"/>
            <a:endParaRPr lang="fr-FR" dirty="0"/>
          </a:p>
          <a:p>
            <a:pPr marL="0" indent="0">
              <a:buNone/>
            </a:pPr>
            <a:endParaRPr lang="fr-FR" dirty="0"/>
          </a:p>
        </p:txBody>
      </p:sp>
    </p:spTree>
    <p:extLst>
      <p:ext uri="{BB962C8B-B14F-4D97-AF65-F5344CB8AC3E}">
        <p14:creationId xmlns:p14="http://schemas.microsoft.com/office/powerpoint/2010/main" val="36051812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Outre la cotisation accident et MP qui peut être élevée, le coût chargé est plus conséquent :</a:t>
            </a:r>
          </a:p>
          <a:p>
            <a:endParaRPr lang="fr-FR" dirty="0" smtClean="0"/>
          </a:p>
          <a:p>
            <a:pPr lvl="1"/>
            <a:r>
              <a:rPr lang="fr-FR" dirty="0" smtClean="0"/>
              <a:t>Le coût des actions et formalités en cas d’accident</a:t>
            </a:r>
          </a:p>
          <a:p>
            <a:pPr lvl="1"/>
            <a:r>
              <a:rPr lang="fr-FR" dirty="0" smtClean="0"/>
              <a:t>Le coût dans l’établissement, à la suite des accidents</a:t>
            </a:r>
          </a:p>
          <a:p>
            <a:pPr lvl="1"/>
            <a:r>
              <a:rPr lang="fr-FR" dirty="0" smtClean="0"/>
              <a:t>Le coût de l’absence de l’accidenté</a:t>
            </a:r>
          </a:p>
          <a:p>
            <a:pPr lvl="1"/>
            <a:r>
              <a:rPr lang="fr-FR" dirty="0" smtClean="0"/>
              <a:t>Le coût des sanctions</a:t>
            </a:r>
          </a:p>
          <a:p>
            <a:pPr lvl="1"/>
            <a:endParaRPr lang="fr-FR" dirty="0"/>
          </a:p>
        </p:txBody>
      </p:sp>
    </p:spTree>
    <p:extLst>
      <p:ext uri="{BB962C8B-B14F-4D97-AF65-F5344CB8AC3E}">
        <p14:creationId xmlns:p14="http://schemas.microsoft.com/office/powerpoint/2010/main" val="317791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880533"/>
            <a:ext cx="10515600" cy="698885"/>
          </a:xfrm>
        </p:spPr>
        <p:txBody>
          <a:bodyPr/>
          <a:lstStyle/>
          <a:p>
            <a:endParaRPr lang="fr-FR" dirty="0"/>
          </a:p>
        </p:txBody>
      </p:sp>
      <p:sp>
        <p:nvSpPr>
          <p:cNvPr id="2" name="Espace réservé du contenu 1"/>
          <p:cNvSpPr>
            <a:spLocks noGrp="1"/>
          </p:cNvSpPr>
          <p:nvPr>
            <p:ph idx="1"/>
          </p:nvPr>
        </p:nvSpPr>
        <p:spPr/>
        <p:txBody>
          <a:bodyPr/>
          <a:lstStyle/>
          <a:p>
            <a:r>
              <a:rPr lang="fr-FR" dirty="0" smtClean="0"/>
              <a:t>Le principal acteur : c’est le DRH . Il assume la responsabilité de la direction des ressources humaines – conseiller souvent précieux auprès du directeur (responsable) de l’entreprise et expert dans le domaine de la réglementation du travail.</a:t>
            </a:r>
          </a:p>
          <a:p>
            <a:r>
              <a:rPr lang="fr-FR" dirty="0" smtClean="0"/>
              <a:t>C’est aussi un partenaire précieux pour vous</a:t>
            </a:r>
          </a:p>
          <a:p>
            <a:r>
              <a:rPr lang="fr-FR" dirty="0" smtClean="0"/>
              <a:t>Les autres acteurs , sont souvent les gestionnaires , les collaborateurs du DRH…son équipe</a:t>
            </a:r>
            <a:endParaRPr lang="fr-FR" dirty="0"/>
          </a:p>
        </p:txBody>
      </p:sp>
    </p:spTree>
    <p:extLst>
      <p:ext uri="{BB962C8B-B14F-4D97-AF65-F5344CB8AC3E}">
        <p14:creationId xmlns:p14="http://schemas.microsoft.com/office/powerpoint/2010/main" val="4882908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place de tableaux de bord concernant la sécurité</a:t>
            </a:r>
            <a:endParaRPr lang="fr-FR" dirty="0"/>
          </a:p>
        </p:txBody>
      </p:sp>
      <p:sp>
        <p:nvSpPr>
          <p:cNvPr id="3" name="Espace réservé du contenu 2"/>
          <p:cNvSpPr>
            <a:spLocks noGrp="1"/>
          </p:cNvSpPr>
          <p:nvPr>
            <p:ph idx="1"/>
          </p:nvPr>
        </p:nvSpPr>
        <p:spPr/>
        <p:txBody>
          <a:bodyPr/>
          <a:lstStyle/>
          <a:p>
            <a:r>
              <a:rPr lang="fr-FR" dirty="0" smtClean="0"/>
              <a:t>Indicateurs mis en place souvent par la DRH en lien avec les responsables d’équipe</a:t>
            </a:r>
          </a:p>
          <a:p>
            <a:r>
              <a:rPr lang="fr-FR" dirty="0" smtClean="0"/>
              <a:t>L’analyse des accidents du travail</a:t>
            </a:r>
          </a:p>
          <a:p>
            <a:r>
              <a:rPr lang="fr-FR" dirty="0" smtClean="0"/>
              <a:t>Les composantes d’une politique de sécurité:	</a:t>
            </a:r>
          </a:p>
          <a:p>
            <a:pPr lvl="1"/>
            <a:r>
              <a:rPr lang="fr-FR" dirty="0" smtClean="0"/>
              <a:t>Investissement dans deux domaines : la formation des personnels et dans les équipements /matériels</a:t>
            </a:r>
          </a:p>
          <a:p>
            <a:r>
              <a:rPr lang="fr-FR" dirty="0" smtClean="0"/>
              <a:t>Le DUER : le document unique d’évaluation des risques : obligatoire et de la responsabilité des employeurs qui doit assurer la sécurité et la santé de ses salariés. Ce document unique doit prendre également les risques psychosociaux - </a:t>
            </a:r>
            <a:r>
              <a:rPr lang="fr-FR" dirty="0"/>
              <a:t>Il est mis à la disposition des salariés et mis à jour une fois par an</a:t>
            </a:r>
          </a:p>
          <a:p>
            <a:endParaRPr lang="fr-FR" dirty="0"/>
          </a:p>
        </p:txBody>
      </p:sp>
    </p:spTree>
    <p:extLst>
      <p:ext uri="{BB962C8B-B14F-4D97-AF65-F5344CB8AC3E}">
        <p14:creationId xmlns:p14="http://schemas.microsoft.com/office/powerpoint/2010/main" val="3545327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politique de santé au travail</a:t>
            </a:r>
            <a:endParaRPr lang="fr-FR" dirty="0"/>
          </a:p>
        </p:txBody>
      </p:sp>
      <p:sp>
        <p:nvSpPr>
          <p:cNvPr id="3" name="Espace réservé du contenu 2"/>
          <p:cNvSpPr>
            <a:spLocks noGrp="1"/>
          </p:cNvSpPr>
          <p:nvPr>
            <p:ph idx="1"/>
          </p:nvPr>
        </p:nvSpPr>
        <p:spPr/>
        <p:txBody>
          <a:bodyPr/>
          <a:lstStyle/>
          <a:p>
            <a:r>
              <a:rPr lang="fr-FR" dirty="0" smtClean="0"/>
              <a:t>Sujet très sensible de nouveau pour les DRH (indicateurs sur le nombre de jours de maladie de leurs personnels par an)</a:t>
            </a:r>
          </a:p>
          <a:p>
            <a:pPr marL="0" indent="0">
              <a:buNone/>
            </a:pPr>
            <a:endParaRPr lang="fr-FR" dirty="0" smtClean="0"/>
          </a:p>
          <a:p>
            <a:pPr marL="0" indent="0" algn="just">
              <a:buNone/>
            </a:pPr>
            <a:r>
              <a:rPr lang="fr-FR" dirty="0" smtClean="0"/>
              <a:t>Les efforts de l’entreprise pour la santé de ses collaborateurs peuvent être considérés à la fois comme une composante de la rétribution et un moyen d’améliorer les résultats. Offrir aux salariés de bonnes conditions de santé et de sécurité, au-delà des obligations légales, améliore la perception d’équité du salarié.</a:t>
            </a:r>
            <a:endParaRPr lang="fr-FR" dirty="0"/>
          </a:p>
        </p:txBody>
      </p:sp>
    </p:spTree>
    <p:extLst>
      <p:ext uri="{BB962C8B-B14F-4D97-AF65-F5344CB8AC3E}">
        <p14:creationId xmlns:p14="http://schemas.microsoft.com/office/powerpoint/2010/main" val="27291795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Proposition souvent d’une complémentaire de santé, obligatoire pour permettre à chacun un accès convenable aux soins.</a:t>
            </a:r>
          </a:p>
          <a:p>
            <a:r>
              <a:rPr lang="fr-FR" dirty="0" smtClean="0"/>
              <a:t>Certaines entreprises sont dotées d’ergonomes et de kinésithérapeutes, de salles de sport, de repos, ..</a:t>
            </a:r>
          </a:p>
          <a:p>
            <a:r>
              <a:rPr lang="fr-FR" dirty="0" smtClean="0"/>
              <a:t>La politique de santé comporte souvent la lutte contre l’alcool et le tabac.</a:t>
            </a:r>
          </a:p>
          <a:p>
            <a:r>
              <a:rPr lang="fr-FR" dirty="0" smtClean="0"/>
              <a:t>Négociations sur la santé au travail : nombreux accords d’entreprise pour limiter prévenir les risques – gestion du stress également</a:t>
            </a:r>
          </a:p>
          <a:p>
            <a:r>
              <a:rPr lang="fr-FR" dirty="0" smtClean="0"/>
              <a:t>Les RPS</a:t>
            </a:r>
          </a:p>
          <a:p>
            <a:r>
              <a:rPr lang="fr-FR" dirty="0" smtClean="0"/>
              <a:t>La prévention de la pénibilité</a:t>
            </a:r>
          </a:p>
          <a:p>
            <a:r>
              <a:rPr lang="fr-FR" dirty="0" smtClean="0"/>
              <a:t>…</a:t>
            </a:r>
          </a:p>
          <a:p>
            <a:endParaRPr lang="fr-FR" dirty="0" smtClean="0"/>
          </a:p>
          <a:p>
            <a:pPr marL="0" indent="0">
              <a:buNone/>
            </a:pPr>
            <a:endParaRPr lang="fr-FR" dirty="0"/>
          </a:p>
        </p:txBody>
      </p:sp>
    </p:spTree>
    <p:extLst>
      <p:ext uri="{BB962C8B-B14F-4D97-AF65-F5344CB8AC3E}">
        <p14:creationId xmlns:p14="http://schemas.microsoft.com/office/powerpoint/2010/main" val="27489717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Tous ces éléments sont autant d’indicateurs qui permettent de voir si les conditions de travail, la santé et la sécurité des salariés sont respectées…</a:t>
            </a:r>
          </a:p>
          <a:p>
            <a:pPr marL="0" indent="0">
              <a:buNone/>
            </a:pPr>
            <a:endParaRPr lang="fr-FR" dirty="0" smtClean="0"/>
          </a:p>
          <a:p>
            <a:r>
              <a:rPr lang="fr-FR" dirty="0" smtClean="0"/>
              <a:t>Les DRH y sont très sensibles mais également les représentants du personnel et les délégués syndicaux</a:t>
            </a:r>
            <a:endParaRPr lang="fr-FR" dirty="0"/>
          </a:p>
        </p:txBody>
      </p:sp>
    </p:spTree>
    <p:extLst>
      <p:ext uri="{BB962C8B-B14F-4D97-AF65-F5344CB8AC3E}">
        <p14:creationId xmlns:p14="http://schemas.microsoft.com/office/powerpoint/2010/main" val="2118433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lgn="ctr">
              <a:buNone/>
            </a:pPr>
            <a:endParaRPr lang="fr-FR" sz="4000" dirty="0" smtClean="0"/>
          </a:p>
          <a:p>
            <a:pPr marL="0" indent="0" algn="ctr">
              <a:buNone/>
            </a:pPr>
            <a:endParaRPr lang="fr-FR" sz="4000" dirty="0"/>
          </a:p>
          <a:p>
            <a:pPr marL="0" indent="0" algn="ctr">
              <a:buNone/>
            </a:pPr>
            <a:r>
              <a:rPr lang="fr-FR" sz="4000" dirty="0" smtClean="0"/>
              <a:t>Le bien être, la santé et les conditions de travail deviennent une composante </a:t>
            </a:r>
          </a:p>
          <a:p>
            <a:pPr marL="0" indent="0" algn="ctr">
              <a:buNone/>
            </a:pPr>
            <a:r>
              <a:rPr lang="fr-FR" sz="4000" dirty="0" smtClean="0"/>
              <a:t>essentielle du travail en France.</a:t>
            </a:r>
          </a:p>
        </p:txBody>
      </p:sp>
    </p:spTree>
    <p:extLst>
      <p:ext uri="{BB962C8B-B14F-4D97-AF65-F5344CB8AC3E}">
        <p14:creationId xmlns:p14="http://schemas.microsoft.com/office/powerpoint/2010/main" val="278578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772237" y="1635698"/>
            <a:ext cx="10515600" cy="2206662"/>
          </a:xfrm>
        </p:spPr>
        <p:txBody>
          <a:bodyPr/>
          <a:lstStyle/>
          <a:p>
            <a:pPr marL="457200" lvl="1"/>
            <a:r>
              <a:rPr lang="fr-FR" dirty="0" smtClean="0"/>
              <a:t>3. Organisation de la DRH</a:t>
            </a:r>
            <a:endParaRPr lang="fr-FR" dirty="0"/>
          </a:p>
        </p:txBody>
      </p:sp>
    </p:spTree>
    <p:extLst>
      <p:ext uri="{BB962C8B-B14F-4D97-AF65-F5344CB8AC3E}">
        <p14:creationId xmlns:p14="http://schemas.microsoft.com/office/powerpoint/2010/main" val="2855440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1">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ème1" id="{66A303D6-900B-4143-892A-874B1CE02A4E}" vid="{8339188A-A9FC-484D-BCDB-BFDB59F3AAE0}"/>
    </a:ext>
  </a:extLst>
</a:theme>
</file>

<file path=ppt/theme/theme2.xml><?xml version="1.0" encoding="utf-8"?>
<a:theme xmlns:a="http://schemas.openxmlformats.org/drawingml/2006/main" name="Thème Office">
  <a:themeElements>
    <a:clrScheme name="Personnalisé 9">
      <a:dk1>
        <a:sysClr val="windowText" lastClr="000000"/>
      </a:dk1>
      <a:lt1>
        <a:sysClr val="window" lastClr="FFFFFF"/>
      </a:lt1>
      <a:dk2>
        <a:srgbClr val="A0539F"/>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CC573778-D1BC-4E5F-A0D5-3A03C2DA2821}"/>
    </a:ext>
  </a:extLst>
</a:theme>
</file>

<file path=ppt/theme/theme3.xml><?xml version="1.0" encoding="utf-8"?>
<a:theme xmlns:a="http://schemas.openxmlformats.org/drawingml/2006/main" name="1_Thème Office">
  <a:themeElements>
    <a:clrScheme name="Polytech">
      <a:dk1>
        <a:srgbClr val="000000"/>
      </a:dk1>
      <a:lt1>
        <a:srgbClr val="FFFFFF"/>
      </a:lt1>
      <a:dk2>
        <a:srgbClr val="000000"/>
      </a:dk2>
      <a:lt2>
        <a:srgbClr val="FFFFFF"/>
      </a:lt2>
      <a:accent1>
        <a:srgbClr val="00AFEC"/>
      </a:accent1>
      <a:accent2>
        <a:srgbClr val="004976"/>
      </a:accent2>
      <a:accent3>
        <a:srgbClr val="EA008B"/>
      </a:accent3>
      <a:accent4>
        <a:srgbClr val="BFD741"/>
      </a:accent4>
      <a:accent5>
        <a:srgbClr val="F69230"/>
      </a:accent5>
      <a:accent6>
        <a:srgbClr val="EB0E3F"/>
      </a:accent6>
      <a:hlink>
        <a:srgbClr val="A0539F"/>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332BF1EF-AB0D-48A2-81DF-702A30BC3ADD}"/>
    </a:ext>
  </a:extLst>
</a:theme>
</file>

<file path=ppt/theme/theme4.xml><?xml version="1.0" encoding="utf-8"?>
<a:theme xmlns:a="http://schemas.openxmlformats.org/drawingml/2006/main" name="2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BDBB4453-956D-43B7-8E30-807112ECF43A}"/>
    </a:ext>
  </a:extLst>
</a:theme>
</file>

<file path=ppt/theme/theme5.xml><?xml version="1.0" encoding="utf-8"?>
<a:theme xmlns:a="http://schemas.openxmlformats.org/drawingml/2006/main" name="4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BCC1A98B-C47A-4E44-BA7F-C85AD64995F9}"/>
    </a:ext>
  </a:extLst>
</a:theme>
</file>

<file path=ppt/theme/theme6.xml><?xml version="1.0" encoding="utf-8"?>
<a:theme xmlns:a="http://schemas.openxmlformats.org/drawingml/2006/main" name="5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F65F09ED-BF81-4C4A-8344-E852C3D6821D}"/>
    </a:ext>
  </a:extLst>
</a:theme>
</file>

<file path=ppt/theme/theme7.xml><?xml version="1.0" encoding="utf-8"?>
<a:theme xmlns:a="http://schemas.openxmlformats.org/drawingml/2006/main" name="6_Thème Office">
  <a:themeElements>
    <a:clrScheme name="Polytech">
      <a:dk1>
        <a:sysClr val="windowText" lastClr="000000"/>
      </a:dk1>
      <a:lt1>
        <a:sysClr val="window" lastClr="FFFFFF"/>
      </a:lt1>
      <a:dk2>
        <a:srgbClr val="44546A"/>
      </a:dk2>
      <a:lt2>
        <a:srgbClr val="E7E6E6"/>
      </a:lt2>
      <a:accent1>
        <a:srgbClr val="00AFEC"/>
      </a:accent1>
      <a:accent2>
        <a:srgbClr val="004976"/>
      </a:accent2>
      <a:accent3>
        <a:srgbClr val="EA008B"/>
      </a:accent3>
      <a:accent4>
        <a:srgbClr val="BFD741"/>
      </a:accent4>
      <a:accent5>
        <a:srgbClr val="F69230"/>
      </a:accent5>
      <a:accent6>
        <a:srgbClr val="EB0E3F"/>
      </a:accent6>
      <a:hlink>
        <a:srgbClr val="48A1FA"/>
      </a:hlink>
      <a:folHlink>
        <a:srgbClr val="C00000"/>
      </a:folHlink>
    </a:clrScheme>
    <a:fontScheme name="Personnalisé 1">
      <a:majorFont>
        <a:latin typeface="Eurostile-Medium"/>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 Polytech Nancy JPO 2017 2 [Mode de compatibilité]" id="{6F9BEB4F-2CCF-4026-977E-892D974A6C84}" vid="{A6432811-7218-430F-A0F2-EA9C004B42DD}"/>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15789</TotalTime>
  <Words>5771</Words>
  <Application>Microsoft Office PowerPoint</Application>
  <PresentationFormat>Grand écran</PresentationFormat>
  <Paragraphs>512</Paragraphs>
  <Slides>84</Slides>
  <Notes>7</Notes>
  <HiddenSlides>4</HiddenSlides>
  <MMClips>0</MMClips>
  <ScaleCrop>false</ScaleCrop>
  <HeadingPairs>
    <vt:vector size="6" baseType="variant">
      <vt:variant>
        <vt:lpstr>Polices utilisées</vt:lpstr>
      </vt:variant>
      <vt:variant>
        <vt:i4>6</vt:i4>
      </vt:variant>
      <vt:variant>
        <vt:lpstr>Thème</vt:lpstr>
      </vt:variant>
      <vt:variant>
        <vt:i4>7</vt:i4>
      </vt:variant>
      <vt:variant>
        <vt:lpstr>Titres des diapositives</vt:lpstr>
      </vt:variant>
      <vt:variant>
        <vt:i4>84</vt:i4>
      </vt:variant>
    </vt:vector>
  </HeadingPairs>
  <TitlesOfParts>
    <vt:vector size="97" baseType="lpstr">
      <vt:lpstr>Arial</vt:lpstr>
      <vt:lpstr>Calibri</vt:lpstr>
      <vt:lpstr>Calibri Light</vt:lpstr>
      <vt:lpstr>Downtempo</vt:lpstr>
      <vt:lpstr>Eurostile-Medium</vt:lpstr>
      <vt:lpstr>Wingdings</vt:lpstr>
      <vt:lpstr>Thème1</vt:lpstr>
      <vt:lpstr>Thème Office</vt:lpstr>
      <vt:lpstr>1_Thème Office</vt:lpstr>
      <vt:lpstr>2_Thème Office</vt:lpstr>
      <vt:lpstr>4_Thème Office</vt:lpstr>
      <vt:lpstr>5_Thème Office</vt:lpstr>
      <vt:lpstr>6_Thème Office</vt:lpstr>
      <vt:lpstr>Management operationnel et de proximite</vt:lpstr>
      <vt:lpstr>3. La direction des ressources humaines et leur gestion </vt:lpstr>
      <vt:lpstr>La direction des ressources humaines et leur gestion</vt:lpstr>
      <vt:lpstr>Définition</vt:lpstr>
      <vt:lpstr>Présentation PowerPoint</vt:lpstr>
      <vt:lpstr>Présentation PowerPoint</vt:lpstr>
      <vt:lpstr>2. Les acteurs de la DRH</vt:lpstr>
      <vt:lpstr>Présentation PowerPoint</vt:lpstr>
      <vt:lpstr>3. Organisation de la DRH</vt:lpstr>
      <vt:lpstr>Présentation PowerPoint</vt:lpstr>
      <vt:lpstr>Présentation PowerPoint</vt:lpstr>
      <vt:lpstr>Présentation PowerPoint</vt:lpstr>
      <vt:lpstr>Présentation PowerPoint</vt:lpstr>
      <vt:lpstr>Présentation PowerPoint</vt:lpstr>
      <vt:lpstr>4. Le dialogue social</vt:lpstr>
      <vt:lpstr>Présentation PowerPoint</vt:lpstr>
      <vt:lpstr>Quelles sont les instances représentatives dans l’entreprise</vt:lpstr>
      <vt:lpstr>Présentation PowerPoint</vt:lpstr>
      <vt:lpstr>Quelques notions à savoir</vt:lpstr>
      <vt:lpstr>Présentation PowerPoint</vt:lpstr>
      <vt:lpstr>Présentation PowerPoint</vt:lpstr>
      <vt:lpstr>Présentation PowerPoint</vt:lpstr>
      <vt:lpstr>Le CSE …</vt:lpstr>
      <vt:lpstr>Présentation PowerPoint</vt:lpstr>
      <vt:lpstr>Présentation PowerPoint</vt:lpstr>
      <vt:lpstr>L’information du CSE</vt:lpstr>
      <vt:lpstr>La base de données dite BDSE</vt:lpstr>
      <vt:lpstr>Droit d’alerte sociale</vt:lpstr>
      <vt:lpstr>Les activités sociales et culturelles</vt:lpstr>
      <vt:lpstr>La présence syndicale et les négociations</vt:lpstr>
      <vt:lpstr>La section syndicale</vt:lpstr>
      <vt:lpstr>La négociation annuelle obligatoire (NAO)</vt:lpstr>
      <vt:lpstr>La NAO porte sur….</vt:lpstr>
      <vt:lpstr>Présentation PowerPoint</vt:lpstr>
      <vt:lpstr>Les conflits collectifs au travail</vt:lpstr>
      <vt:lpstr>Prévenir les conflits</vt:lpstr>
      <vt:lpstr>Présentation PowerPoint</vt:lpstr>
      <vt:lpstr>Le pouvoir syndical</vt:lpstr>
      <vt:lpstr>Présentation PowerPoint</vt:lpstr>
      <vt:lpstr>Les accords d’entreprise </vt:lpstr>
      <vt:lpstr>Les accords d’entreprise </vt:lpstr>
      <vt:lpstr>Les accords de branche</vt:lpstr>
      <vt:lpstr>Présentation PowerPoint</vt:lpstr>
      <vt:lpstr>Quelques informations à savoir…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5. Le contrat de travail</vt:lpstr>
      <vt:lpstr>Le processus de recrutement</vt:lpstr>
      <vt:lpstr>Le processus de recrutement</vt:lpstr>
      <vt:lpstr>Présentation PowerPoint</vt:lpstr>
      <vt:lpstr>Présentation PowerPoint</vt:lpstr>
      <vt:lpstr>6. La rémunération et le bulletin de salaire</vt:lpstr>
      <vt:lpstr>La rémunération globale</vt:lpstr>
      <vt:lpstr>Présentation PowerPoint</vt:lpstr>
      <vt:lpstr>Les composantes de la rémunération globale</vt:lpstr>
      <vt:lpstr>Présentation PowerPoint</vt:lpstr>
      <vt:lpstr>Présentation PowerPoint</vt:lpstr>
      <vt:lpstr>Présentation PowerPoint</vt:lpstr>
      <vt:lpstr>Présentation PowerPoint</vt:lpstr>
      <vt:lpstr>Présentation PowerPoint</vt:lpstr>
      <vt:lpstr>Présentation PowerPoint</vt:lpstr>
      <vt:lpstr>7. Qualité de vie au travail, santé , sécurité et bien être au travail</vt:lpstr>
      <vt:lpstr>Présentation PowerPoint</vt:lpstr>
      <vt:lpstr>Présentation PowerPoint</vt:lpstr>
      <vt:lpstr>Présentation PowerPoint</vt:lpstr>
      <vt:lpstr>L’approche ergonomique : améliorer les conditions de travail</vt:lpstr>
      <vt:lpstr>Présentation PowerPoint</vt:lpstr>
      <vt:lpstr>Appréhender les risques psychosociaux</vt:lpstr>
      <vt:lpstr>Présentation PowerPoint</vt:lpstr>
      <vt:lpstr>Améliorer le contenu du travail</vt:lpstr>
      <vt:lpstr>Présentation PowerPoint</vt:lpstr>
      <vt:lpstr>Améliorer la sécurité au travail</vt:lpstr>
      <vt:lpstr>Présentation PowerPoint</vt:lpstr>
      <vt:lpstr>Présentation PowerPoint</vt:lpstr>
      <vt:lpstr>Mise en place de tableaux de bord concernant la sécurité</vt:lpstr>
      <vt:lpstr>La politique de santé au travail</vt:lpstr>
      <vt:lpstr>Présentation PowerPoint</vt:lpstr>
      <vt:lpstr>Présentation PowerPoint</vt:lpstr>
      <vt:lpstr>Présentation PowerPoint</vt:lpstr>
    </vt:vector>
  </TitlesOfParts>
  <Company>universitaire de lorraine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Aurelie Schmitt</dc:creator>
  <cp:lastModifiedBy>Isabelle Jacquot</cp:lastModifiedBy>
  <cp:revision>347</cp:revision>
  <cp:lastPrinted>2020-12-10T07:05:26Z</cp:lastPrinted>
  <dcterms:created xsi:type="dcterms:W3CDTF">2017-09-17T21:12:38Z</dcterms:created>
  <dcterms:modified xsi:type="dcterms:W3CDTF">2022-10-26T11:17:47Z</dcterms:modified>
</cp:coreProperties>
</file>