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slideLayouts/slideLayout1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 id="2147484326" r:id="rId2"/>
    <p:sldMasterId id="2147483687" r:id="rId3"/>
    <p:sldMasterId id="2147483753" r:id="rId4"/>
    <p:sldMasterId id="2147483767" r:id="rId5"/>
    <p:sldMasterId id="2147483776" r:id="rId6"/>
    <p:sldMasterId id="2147483785" r:id="rId7"/>
  </p:sldMasterIdLst>
  <p:notesMasterIdLst>
    <p:notesMasterId r:id="rId117"/>
  </p:notesMasterIdLst>
  <p:handoutMasterIdLst>
    <p:handoutMasterId r:id="rId118"/>
  </p:handoutMasterIdLst>
  <p:sldIdLst>
    <p:sldId id="256" r:id="rId8"/>
    <p:sldId id="407" r:id="rId9"/>
    <p:sldId id="257" r:id="rId10"/>
    <p:sldId id="344" r:id="rId11"/>
    <p:sldId id="469" r:id="rId12"/>
    <p:sldId id="470" r:id="rId13"/>
    <p:sldId id="471" r:id="rId14"/>
    <p:sldId id="472" r:id="rId15"/>
    <p:sldId id="473" r:id="rId16"/>
    <p:sldId id="474" r:id="rId17"/>
    <p:sldId id="475" r:id="rId18"/>
    <p:sldId id="476" r:id="rId19"/>
    <p:sldId id="464" r:id="rId20"/>
    <p:sldId id="477" r:id="rId21"/>
    <p:sldId id="478" r:id="rId22"/>
    <p:sldId id="481" r:id="rId23"/>
    <p:sldId id="482" r:id="rId24"/>
    <p:sldId id="479" r:id="rId25"/>
    <p:sldId id="483" r:id="rId26"/>
    <p:sldId id="480" r:id="rId27"/>
    <p:sldId id="484" r:id="rId28"/>
    <p:sldId id="485" r:id="rId29"/>
    <p:sldId id="486" r:id="rId30"/>
    <p:sldId id="487" r:id="rId31"/>
    <p:sldId id="488" r:id="rId32"/>
    <p:sldId id="489" r:id="rId33"/>
    <p:sldId id="490" r:id="rId34"/>
    <p:sldId id="491" r:id="rId35"/>
    <p:sldId id="492" r:id="rId36"/>
    <p:sldId id="493" r:id="rId37"/>
    <p:sldId id="494" r:id="rId38"/>
    <p:sldId id="495" r:id="rId39"/>
    <p:sldId id="496" r:id="rId40"/>
    <p:sldId id="497" r:id="rId41"/>
    <p:sldId id="498" r:id="rId42"/>
    <p:sldId id="465" r:id="rId43"/>
    <p:sldId id="499" r:id="rId44"/>
    <p:sldId id="500" r:id="rId45"/>
    <p:sldId id="501" r:id="rId46"/>
    <p:sldId id="502" r:id="rId47"/>
    <p:sldId id="503" r:id="rId48"/>
    <p:sldId id="504" r:id="rId49"/>
    <p:sldId id="505" r:id="rId50"/>
    <p:sldId id="506" r:id="rId51"/>
    <p:sldId id="507" r:id="rId52"/>
    <p:sldId id="508" r:id="rId53"/>
    <p:sldId id="509" r:id="rId54"/>
    <p:sldId id="510" r:id="rId55"/>
    <p:sldId id="511" r:id="rId56"/>
    <p:sldId id="512" r:id="rId57"/>
    <p:sldId id="513" r:id="rId58"/>
    <p:sldId id="514" r:id="rId59"/>
    <p:sldId id="466" r:id="rId60"/>
    <p:sldId id="515" r:id="rId61"/>
    <p:sldId id="516" r:id="rId62"/>
    <p:sldId id="517" r:id="rId63"/>
    <p:sldId id="518" r:id="rId64"/>
    <p:sldId id="519" r:id="rId65"/>
    <p:sldId id="520" r:id="rId66"/>
    <p:sldId id="521" r:id="rId67"/>
    <p:sldId id="522" r:id="rId68"/>
    <p:sldId id="523" r:id="rId69"/>
    <p:sldId id="524" r:id="rId70"/>
    <p:sldId id="525" r:id="rId71"/>
    <p:sldId id="526" r:id="rId72"/>
    <p:sldId id="529" r:id="rId73"/>
    <p:sldId id="527" r:id="rId74"/>
    <p:sldId id="528" r:id="rId75"/>
    <p:sldId id="530" r:id="rId76"/>
    <p:sldId id="531" r:id="rId77"/>
    <p:sldId id="467" r:id="rId78"/>
    <p:sldId id="532" r:id="rId79"/>
    <p:sldId id="533" r:id="rId80"/>
    <p:sldId id="534" r:id="rId81"/>
    <p:sldId id="535" r:id="rId82"/>
    <p:sldId id="536" r:id="rId83"/>
    <p:sldId id="537" r:id="rId84"/>
    <p:sldId id="538" r:id="rId85"/>
    <p:sldId id="539" r:id="rId86"/>
    <p:sldId id="540" r:id="rId87"/>
    <p:sldId id="541" r:id="rId88"/>
    <p:sldId id="542" r:id="rId89"/>
    <p:sldId id="543" r:id="rId90"/>
    <p:sldId id="544" r:id="rId91"/>
    <p:sldId id="545" r:id="rId92"/>
    <p:sldId id="546" r:id="rId93"/>
    <p:sldId id="547" r:id="rId94"/>
    <p:sldId id="566" r:id="rId95"/>
    <p:sldId id="567" r:id="rId96"/>
    <p:sldId id="568" r:id="rId97"/>
    <p:sldId id="548" r:id="rId98"/>
    <p:sldId id="468" r:id="rId99"/>
    <p:sldId id="549" r:id="rId100"/>
    <p:sldId id="550" r:id="rId101"/>
    <p:sldId id="551" r:id="rId102"/>
    <p:sldId id="552" r:id="rId103"/>
    <p:sldId id="553" r:id="rId104"/>
    <p:sldId id="555" r:id="rId105"/>
    <p:sldId id="556" r:id="rId106"/>
    <p:sldId id="557" r:id="rId107"/>
    <p:sldId id="558" r:id="rId108"/>
    <p:sldId id="560" r:id="rId109"/>
    <p:sldId id="559" r:id="rId110"/>
    <p:sldId id="565" r:id="rId111"/>
    <p:sldId id="562" r:id="rId112"/>
    <p:sldId id="563" r:id="rId113"/>
    <p:sldId id="564" r:id="rId114"/>
    <p:sldId id="335" r:id="rId115"/>
    <p:sldId id="569" r:id="rId116"/>
  </p:sldIdLst>
  <p:sldSz cx="12192000" cy="6858000"/>
  <p:notesSz cx="6799263" cy="9929813"/>
  <p:defaultTextStyle>
    <a:defPPr>
      <a:defRPr lang="fr-FR"/>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200C"/>
    <a:srgbClr val="70AD47"/>
    <a:srgbClr val="CBE3F8"/>
    <a:srgbClr val="ED7D31"/>
    <a:srgbClr val="A5A5A5"/>
    <a:srgbClr val="FFC000"/>
    <a:srgbClr val="5B9BD5"/>
    <a:srgbClr val="4472C4"/>
    <a:srgbClr val="FF0000"/>
    <a:srgbClr val="00AF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7" autoAdjust="0"/>
    <p:restoredTop sz="80656"/>
  </p:normalViewPr>
  <p:slideViewPr>
    <p:cSldViewPr snapToGrid="0">
      <p:cViewPr varScale="1">
        <p:scale>
          <a:sx n="69" d="100"/>
          <a:sy n="69" d="100"/>
        </p:scale>
        <p:origin x="58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117" Type="http://schemas.openxmlformats.org/officeDocument/2006/relationships/notesMaster" Target="notesMasters/notesMaster1.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112" Type="http://schemas.openxmlformats.org/officeDocument/2006/relationships/slide" Target="slides/slide105.xml"/><Relationship Id="rId16" Type="http://schemas.openxmlformats.org/officeDocument/2006/relationships/slide" Target="slides/slide9.xml"/><Relationship Id="rId107" Type="http://schemas.openxmlformats.org/officeDocument/2006/relationships/slide" Target="slides/slide100.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102" Type="http://schemas.openxmlformats.org/officeDocument/2006/relationships/slide" Target="slides/slide95.xml"/><Relationship Id="rId5" Type="http://schemas.openxmlformats.org/officeDocument/2006/relationships/slideMaster" Target="slideMasters/slideMaster5.xml"/><Relationship Id="rId90" Type="http://schemas.openxmlformats.org/officeDocument/2006/relationships/slide" Target="slides/slide83.xml"/><Relationship Id="rId95" Type="http://schemas.openxmlformats.org/officeDocument/2006/relationships/slide" Target="slides/slide88.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113" Type="http://schemas.openxmlformats.org/officeDocument/2006/relationships/slide" Target="slides/slide106.xml"/><Relationship Id="rId118" Type="http://schemas.openxmlformats.org/officeDocument/2006/relationships/handoutMaster" Target="handoutMasters/handoutMaster1.xml"/><Relationship Id="rId80" Type="http://schemas.openxmlformats.org/officeDocument/2006/relationships/slide" Target="slides/slide73.xml"/><Relationship Id="rId85" Type="http://schemas.openxmlformats.org/officeDocument/2006/relationships/slide" Target="slides/slide78.xml"/><Relationship Id="rId12" Type="http://schemas.openxmlformats.org/officeDocument/2006/relationships/slide" Target="slides/slide5.xml"/><Relationship Id="rId17" Type="http://schemas.openxmlformats.org/officeDocument/2006/relationships/slide" Target="slides/slide10.xml"/><Relationship Id="rId33" Type="http://schemas.openxmlformats.org/officeDocument/2006/relationships/slide" Target="slides/slide26.xml"/><Relationship Id="rId38" Type="http://schemas.openxmlformats.org/officeDocument/2006/relationships/slide" Target="slides/slide31.xml"/><Relationship Id="rId59" Type="http://schemas.openxmlformats.org/officeDocument/2006/relationships/slide" Target="slides/slide52.xml"/><Relationship Id="rId103" Type="http://schemas.openxmlformats.org/officeDocument/2006/relationships/slide" Target="slides/slide96.xml"/><Relationship Id="rId108" Type="http://schemas.openxmlformats.org/officeDocument/2006/relationships/slide" Target="slides/slide101.xml"/><Relationship Id="rId54" Type="http://schemas.openxmlformats.org/officeDocument/2006/relationships/slide" Target="slides/slide47.xml"/><Relationship Id="rId70" Type="http://schemas.openxmlformats.org/officeDocument/2006/relationships/slide" Target="slides/slide63.xml"/><Relationship Id="rId75" Type="http://schemas.openxmlformats.org/officeDocument/2006/relationships/slide" Target="slides/slide68.xml"/><Relationship Id="rId91" Type="http://schemas.openxmlformats.org/officeDocument/2006/relationships/slide" Target="slides/slide84.xml"/><Relationship Id="rId96" Type="http://schemas.openxmlformats.org/officeDocument/2006/relationships/slide" Target="slides/slide89.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6.xml"/><Relationship Id="rId28" Type="http://schemas.openxmlformats.org/officeDocument/2006/relationships/slide" Target="slides/slide21.xml"/><Relationship Id="rId49" Type="http://schemas.openxmlformats.org/officeDocument/2006/relationships/slide" Target="slides/slide42.xml"/><Relationship Id="rId114" Type="http://schemas.openxmlformats.org/officeDocument/2006/relationships/slide" Target="slides/slide107.xml"/><Relationship Id="rId119" Type="http://schemas.openxmlformats.org/officeDocument/2006/relationships/presProps" Target="presProps.xml"/><Relationship Id="rId44" Type="http://schemas.openxmlformats.org/officeDocument/2006/relationships/slide" Target="slides/slide37.xml"/><Relationship Id="rId60" Type="http://schemas.openxmlformats.org/officeDocument/2006/relationships/slide" Target="slides/slide53.xml"/><Relationship Id="rId65" Type="http://schemas.openxmlformats.org/officeDocument/2006/relationships/slide" Target="slides/slide58.xml"/><Relationship Id="rId81" Type="http://schemas.openxmlformats.org/officeDocument/2006/relationships/slide" Target="slides/slide74.xml"/><Relationship Id="rId86" Type="http://schemas.openxmlformats.org/officeDocument/2006/relationships/slide" Target="slides/slide79.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109" Type="http://schemas.openxmlformats.org/officeDocument/2006/relationships/slide" Target="slides/slide10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slide" Target="slides/slide97.xml"/><Relationship Id="rId120"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110" Type="http://schemas.openxmlformats.org/officeDocument/2006/relationships/slide" Target="slides/slide103.xml"/><Relationship Id="rId115" Type="http://schemas.openxmlformats.org/officeDocument/2006/relationships/slide" Target="slides/slide108.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slide" Target="slides/slide98.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slide" Target="slides/slide86.xml"/><Relationship Id="rId98" Type="http://schemas.openxmlformats.org/officeDocument/2006/relationships/slide" Target="slides/slide91.xml"/><Relationship Id="rId121" Type="http://schemas.openxmlformats.org/officeDocument/2006/relationships/theme" Target="theme/theme1.xml"/><Relationship Id="rId3" Type="http://schemas.openxmlformats.org/officeDocument/2006/relationships/slideMaster" Target="slideMasters/slideMaster3.xml"/><Relationship Id="rId25" Type="http://schemas.openxmlformats.org/officeDocument/2006/relationships/slide" Target="slides/slide18.xml"/><Relationship Id="rId46" Type="http://schemas.openxmlformats.org/officeDocument/2006/relationships/slide" Target="slides/slide39.xml"/><Relationship Id="rId67" Type="http://schemas.openxmlformats.org/officeDocument/2006/relationships/slide" Target="slides/slide60.xml"/><Relationship Id="rId116" Type="http://schemas.openxmlformats.org/officeDocument/2006/relationships/slide" Target="slides/slide109.xml"/><Relationship Id="rId20" Type="http://schemas.openxmlformats.org/officeDocument/2006/relationships/slide" Target="slides/slide13.xml"/><Relationship Id="rId41" Type="http://schemas.openxmlformats.org/officeDocument/2006/relationships/slide" Target="slides/slide34.xml"/><Relationship Id="rId62" Type="http://schemas.openxmlformats.org/officeDocument/2006/relationships/slide" Target="slides/slide55.xml"/><Relationship Id="rId83" Type="http://schemas.openxmlformats.org/officeDocument/2006/relationships/slide" Target="slides/slide76.xml"/><Relationship Id="rId88" Type="http://schemas.openxmlformats.org/officeDocument/2006/relationships/slide" Target="slides/slide81.xml"/><Relationship Id="rId111" Type="http://schemas.openxmlformats.org/officeDocument/2006/relationships/slide" Target="slides/slide104.xml"/><Relationship Id="rId15" Type="http://schemas.openxmlformats.org/officeDocument/2006/relationships/slide" Target="slides/slide8.xml"/><Relationship Id="rId36" Type="http://schemas.openxmlformats.org/officeDocument/2006/relationships/slide" Target="slides/slide29.xml"/><Relationship Id="rId57" Type="http://schemas.openxmlformats.org/officeDocument/2006/relationships/slide" Target="slides/slide50.xml"/><Relationship Id="rId106" Type="http://schemas.openxmlformats.org/officeDocument/2006/relationships/slide" Target="slides/slide99.xml"/><Relationship Id="rId10" Type="http://schemas.openxmlformats.org/officeDocument/2006/relationships/slide" Target="slides/slide3.xml"/><Relationship Id="rId31" Type="http://schemas.openxmlformats.org/officeDocument/2006/relationships/slide" Target="slides/slide24.xml"/><Relationship Id="rId52" Type="http://schemas.openxmlformats.org/officeDocument/2006/relationships/slide" Target="slides/slide45.xml"/><Relationship Id="rId73" Type="http://schemas.openxmlformats.org/officeDocument/2006/relationships/slide" Target="slides/slide66.xml"/><Relationship Id="rId78" Type="http://schemas.openxmlformats.org/officeDocument/2006/relationships/slide" Target="slides/slide71.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slide" Target="slides/slide94.xml"/><Relationship Id="rId1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51275" y="0"/>
            <a:ext cx="2946400" cy="498475"/>
          </a:xfrm>
          <a:prstGeom prst="rect">
            <a:avLst/>
          </a:prstGeom>
        </p:spPr>
        <p:txBody>
          <a:bodyPr vert="horz" lIns="91440" tIns="45720" rIns="91440" bIns="45720" rtlCol="0"/>
          <a:lstStyle>
            <a:lvl1pPr algn="r">
              <a:defRPr sz="1200"/>
            </a:lvl1pPr>
          </a:lstStyle>
          <a:p>
            <a:fld id="{84BEE899-9736-44A3-9F2B-27E1DCD48618}" type="datetimeFigureOut">
              <a:rPr lang="fr-FR" smtClean="0"/>
              <a:t>20/11/2021</a:t>
            </a:fld>
            <a:endParaRPr lang="fr-FR"/>
          </a:p>
        </p:txBody>
      </p:sp>
      <p:sp>
        <p:nvSpPr>
          <p:cNvPr id="4" name="Espace réservé du pied de page 3"/>
          <p:cNvSpPr>
            <a:spLocks noGrp="1"/>
          </p:cNvSpPr>
          <p:nvPr>
            <p:ph type="ftr" sz="quarter" idx="2"/>
          </p:nvPr>
        </p:nvSpPr>
        <p:spPr>
          <a:xfrm>
            <a:off x="0" y="9431338"/>
            <a:ext cx="2946400" cy="498475"/>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1275" y="9431338"/>
            <a:ext cx="2946400" cy="498475"/>
          </a:xfrm>
          <a:prstGeom prst="rect">
            <a:avLst/>
          </a:prstGeom>
        </p:spPr>
        <p:txBody>
          <a:bodyPr vert="horz" lIns="91440" tIns="45720" rIns="91440" bIns="45720" rtlCol="0" anchor="b"/>
          <a:lstStyle>
            <a:lvl1pPr algn="r">
              <a:defRPr sz="1200"/>
            </a:lvl1pPr>
          </a:lstStyle>
          <a:p>
            <a:fld id="{B936427B-86B8-4A2A-97C1-95002D025CCC}" type="slidenum">
              <a:rPr lang="fr-FR" smtClean="0"/>
              <a:t>‹N°›</a:t>
            </a:fld>
            <a:endParaRPr lang="fr-FR"/>
          </a:p>
        </p:txBody>
      </p:sp>
    </p:spTree>
    <p:extLst>
      <p:ext uri="{BB962C8B-B14F-4D97-AF65-F5344CB8AC3E}">
        <p14:creationId xmlns:p14="http://schemas.microsoft.com/office/powerpoint/2010/main" val="2777450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1275" y="0"/>
            <a:ext cx="2946400" cy="498475"/>
          </a:xfrm>
          <a:prstGeom prst="rect">
            <a:avLst/>
          </a:prstGeom>
        </p:spPr>
        <p:txBody>
          <a:bodyPr vert="horz" lIns="91440" tIns="45720" rIns="91440" bIns="45720" rtlCol="0"/>
          <a:lstStyle>
            <a:lvl1pPr algn="r">
              <a:defRPr sz="1200"/>
            </a:lvl1pPr>
          </a:lstStyle>
          <a:p>
            <a:fld id="{B93911F5-E2DF-4227-9C85-3EE5EB1EDB9D}" type="datetimeFigureOut">
              <a:rPr lang="fr-FR" smtClean="0"/>
              <a:t>20/11/2021</a:t>
            </a:fld>
            <a:endParaRPr lang="fr-FR"/>
          </a:p>
        </p:txBody>
      </p:sp>
      <p:sp>
        <p:nvSpPr>
          <p:cNvPr id="4" name="Espace réservé de l'image des diapositives 3"/>
          <p:cNvSpPr>
            <a:spLocks noGrp="1" noRot="1" noChangeAspect="1"/>
          </p:cNvSpPr>
          <p:nvPr>
            <p:ph type="sldImg" idx="2"/>
          </p:nvPr>
        </p:nvSpPr>
        <p:spPr>
          <a:xfrm>
            <a:off x="422275" y="1241425"/>
            <a:ext cx="5954713" cy="3351213"/>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79450" y="4778375"/>
            <a:ext cx="5440363" cy="3910013"/>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431338"/>
            <a:ext cx="2946400" cy="4984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1275" y="9431338"/>
            <a:ext cx="2946400" cy="498475"/>
          </a:xfrm>
          <a:prstGeom prst="rect">
            <a:avLst/>
          </a:prstGeom>
        </p:spPr>
        <p:txBody>
          <a:bodyPr vert="horz" lIns="91440" tIns="45720" rIns="91440" bIns="45720" rtlCol="0" anchor="b"/>
          <a:lstStyle>
            <a:lvl1pPr algn="r">
              <a:defRPr sz="1200"/>
            </a:lvl1pPr>
          </a:lstStyle>
          <a:p>
            <a:fld id="{CB4D9DBD-C68B-4F76-A39E-E25F4901BF20}" type="slidenum">
              <a:rPr lang="fr-FR" smtClean="0"/>
              <a:t>‹N°›</a:t>
            </a:fld>
            <a:endParaRPr lang="fr-FR"/>
          </a:p>
        </p:txBody>
      </p:sp>
    </p:spTree>
    <p:extLst>
      <p:ext uri="{BB962C8B-B14F-4D97-AF65-F5344CB8AC3E}">
        <p14:creationId xmlns:p14="http://schemas.microsoft.com/office/powerpoint/2010/main" val="2390871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re principal">
    <p:spTree>
      <p:nvGrpSpPr>
        <p:cNvPr id="1" name=""/>
        <p:cNvGrpSpPr/>
        <p:nvPr/>
      </p:nvGrpSpPr>
      <p:grpSpPr>
        <a:xfrm>
          <a:off x="0" y="0"/>
          <a:ext cx="0" cy="0"/>
          <a:chOff x="0" y="0"/>
          <a:chExt cx="0" cy="0"/>
        </a:xfrm>
      </p:grpSpPr>
      <p:pic>
        <p:nvPicPr>
          <p:cNvPr id="4" name="Image 1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auto">
          <a:xfrm>
            <a:off x="8691563" y="3670542"/>
            <a:ext cx="2943225" cy="2388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 1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23838" y="956920"/>
            <a:ext cx="2882900" cy="332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dirty="0"/>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dirty="0"/>
          </a:p>
        </p:txBody>
      </p:sp>
    </p:spTree>
    <p:extLst>
      <p:ext uri="{BB962C8B-B14F-4D97-AF65-F5344CB8AC3E}">
        <p14:creationId xmlns:p14="http://schemas.microsoft.com/office/powerpoint/2010/main" val="383143891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pic>
        <p:nvPicPr>
          <p:cNvPr id="4" name="Image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auto">
          <a:xfrm>
            <a:off x="303213" y="3430850"/>
            <a:ext cx="3595687" cy="269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re 1"/>
          <p:cNvSpPr>
            <a:spLocks noGrp="1"/>
          </p:cNvSpPr>
          <p:nvPr>
            <p:ph type="title"/>
          </p:nvPr>
        </p:nvSpPr>
        <p:spPr>
          <a:xfrm>
            <a:off x="840476" y="1649346"/>
            <a:ext cx="10515600" cy="2206662"/>
          </a:xfrm>
        </p:spPr>
        <p:txBody>
          <a:bodyPr anchor="b"/>
          <a:lstStyle>
            <a:lvl1pPr>
              <a:defRPr sz="6000"/>
            </a:lvl1pPr>
          </a:lstStyle>
          <a:p>
            <a:r>
              <a:rPr lang="fr-FR" dirty="0" smtClean="0"/>
              <a:t>Modifiez le style du titre</a:t>
            </a:r>
            <a:endParaRPr lang="fr-FR" dirty="0"/>
          </a:p>
        </p:txBody>
      </p:sp>
      <p:sp>
        <p:nvSpPr>
          <p:cNvPr id="9" name="Espace réservé du texte 2"/>
          <p:cNvSpPr>
            <a:spLocks noGrp="1"/>
          </p:cNvSpPr>
          <p:nvPr>
            <p:ph type="body" idx="1"/>
          </p:nvPr>
        </p:nvSpPr>
        <p:spPr>
          <a:xfrm>
            <a:off x="840476" y="3856008"/>
            <a:ext cx="10515600" cy="73324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smtClean="0"/>
              <a:t>Modifiez les styles du texte du masque</a:t>
            </a:r>
          </a:p>
        </p:txBody>
      </p:sp>
    </p:spTree>
    <p:extLst>
      <p:ext uri="{BB962C8B-B14F-4D97-AF65-F5344CB8AC3E}">
        <p14:creationId xmlns:p14="http://schemas.microsoft.com/office/powerpoint/2010/main" val="152342955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pic>
        <p:nvPicPr>
          <p:cNvPr id="4" name="Image 13"/>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306388" y="3440113"/>
            <a:ext cx="3589337"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re 1"/>
          <p:cNvSpPr>
            <a:spLocks noGrp="1"/>
          </p:cNvSpPr>
          <p:nvPr>
            <p:ph type="title"/>
          </p:nvPr>
        </p:nvSpPr>
        <p:spPr>
          <a:xfrm>
            <a:off x="840476" y="1649346"/>
            <a:ext cx="10515600" cy="2206662"/>
          </a:xfrm>
        </p:spPr>
        <p:txBody>
          <a:bodyPr anchor="b"/>
          <a:lstStyle>
            <a:lvl1pPr>
              <a:defRPr sz="6000"/>
            </a:lvl1pPr>
          </a:lstStyle>
          <a:p>
            <a:r>
              <a:rPr lang="fr-FR" dirty="0" smtClean="0"/>
              <a:t>Modifiez le style du titre</a:t>
            </a:r>
            <a:endParaRPr lang="fr-FR" dirty="0"/>
          </a:p>
        </p:txBody>
      </p:sp>
      <p:sp>
        <p:nvSpPr>
          <p:cNvPr id="9" name="Espace réservé du texte 2"/>
          <p:cNvSpPr>
            <a:spLocks noGrp="1"/>
          </p:cNvSpPr>
          <p:nvPr>
            <p:ph type="body" idx="1"/>
          </p:nvPr>
        </p:nvSpPr>
        <p:spPr>
          <a:xfrm>
            <a:off x="840476" y="3856008"/>
            <a:ext cx="10515600" cy="73324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smtClean="0"/>
              <a:t>Modifiez les styles du texte du masque</a:t>
            </a:r>
          </a:p>
        </p:txBody>
      </p:sp>
    </p:spTree>
    <p:extLst>
      <p:ext uri="{BB962C8B-B14F-4D97-AF65-F5344CB8AC3E}">
        <p14:creationId xmlns:p14="http://schemas.microsoft.com/office/powerpoint/2010/main" val="13762529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pic>
        <p:nvPicPr>
          <p:cNvPr id="4" name="Image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auto">
          <a:xfrm>
            <a:off x="313445" y="3449638"/>
            <a:ext cx="3594272" cy="269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re 1"/>
          <p:cNvSpPr>
            <a:spLocks noGrp="1"/>
          </p:cNvSpPr>
          <p:nvPr>
            <p:ph type="title"/>
          </p:nvPr>
        </p:nvSpPr>
        <p:spPr>
          <a:xfrm>
            <a:off x="840476" y="1649346"/>
            <a:ext cx="10515600" cy="2206662"/>
          </a:xfrm>
        </p:spPr>
        <p:txBody>
          <a:bodyPr anchor="b"/>
          <a:lstStyle>
            <a:lvl1pPr>
              <a:defRPr sz="6000"/>
            </a:lvl1pPr>
          </a:lstStyle>
          <a:p>
            <a:r>
              <a:rPr lang="fr-FR" dirty="0" smtClean="0"/>
              <a:t>Modifiez le style du titre</a:t>
            </a:r>
            <a:endParaRPr lang="fr-FR" dirty="0"/>
          </a:p>
        </p:txBody>
      </p:sp>
      <p:sp>
        <p:nvSpPr>
          <p:cNvPr id="9" name="Espace réservé du texte 2"/>
          <p:cNvSpPr>
            <a:spLocks noGrp="1"/>
          </p:cNvSpPr>
          <p:nvPr>
            <p:ph type="body" idx="1"/>
          </p:nvPr>
        </p:nvSpPr>
        <p:spPr>
          <a:xfrm>
            <a:off x="840476" y="3856008"/>
            <a:ext cx="10515600" cy="73324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smtClean="0"/>
              <a:t>Modifiez les styles du texte du masque</a:t>
            </a:r>
          </a:p>
        </p:txBody>
      </p:sp>
    </p:spTree>
    <p:extLst>
      <p:ext uri="{BB962C8B-B14F-4D97-AF65-F5344CB8AC3E}">
        <p14:creationId xmlns:p14="http://schemas.microsoft.com/office/powerpoint/2010/main" val="294386413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pic>
        <p:nvPicPr>
          <p:cNvPr id="4" name="Image 13"/>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309563" y="3449638"/>
            <a:ext cx="3582987"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re 1"/>
          <p:cNvSpPr>
            <a:spLocks noGrp="1"/>
          </p:cNvSpPr>
          <p:nvPr>
            <p:ph type="title"/>
          </p:nvPr>
        </p:nvSpPr>
        <p:spPr>
          <a:xfrm>
            <a:off x="840476" y="1649346"/>
            <a:ext cx="10515600" cy="2206662"/>
          </a:xfrm>
        </p:spPr>
        <p:txBody>
          <a:bodyPr anchor="b"/>
          <a:lstStyle>
            <a:lvl1pPr>
              <a:defRPr sz="6000"/>
            </a:lvl1pPr>
          </a:lstStyle>
          <a:p>
            <a:r>
              <a:rPr lang="fr-FR" dirty="0" smtClean="0"/>
              <a:t>Modifiez le style du titre</a:t>
            </a:r>
            <a:endParaRPr lang="fr-FR" dirty="0"/>
          </a:p>
        </p:txBody>
      </p:sp>
      <p:sp>
        <p:nvSpPr>
          <p:cNvPr id="9" name="Espace réservé du texte 2"/>
          <p:cNvSpPr>
            <a:spLocks noGrp="1"/>
          </p:cNvSpPr>
          <p:nvPr>
            <p:ph type="body" idx="1"/>
          </p:nvPr>
        </p:nvSpPr>
        <p:spPr>
          <a:xfrm>
            <a:off x="840476" y="3856008"/>
            <a:ext cx="10515600" cy="73324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smtClean="0"/>
              <a:t>Modifiez les styles du texte du masque</a:t>
            </a:r>
          </a:p>
        </p:txBody>
      </p:sp>
    </p:spTree>
    <p:extLst>
      <p:ext uri="{BB962C8B-B14F-4D97-AF65-F5344CB8AC3E}">
        <p14:creationId xmlns:p14="http://schemas.microsoft.com/office/powerpoint/2010/main" val="5128978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pic>
        <p:nvPicPr>
          <p:cNvPr id="4" name="Image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auto">
          <a:xfrm>
            <a:off x="315913" y="3440471"/>
            <a:ext cx="3589337" cy="2699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re 1"/>
          <p:cNvSpPr>
            <a:spLocks noGrp="1"/>
          </p:cNvSpPr>
          <p:nvPr>
            <p:ph type="title"/>
          </p:nvPr>
        </p:nvSpPr>
        <p:spPr>
          <a:xfrm>
            <a:off x="840476" y="1649346"/>
            <a:ext cx="10515600" cy="2206662"/>
          </a:xfrm>
        </p:spPr>
        <p:txBody>
          <a:bodyPr anchor="b"/>
          <a:lstStyle>
            <a:lvl1pPr>
              <a:defRPr sz="6000"/>
            </a:lvl1pPr>
          </a:lstStyle>
          <a:p>
            <a:r>
              <a:rPr lang="fr-FR" dirty="0" smtClean="0"/>
              <a:t>Modifiez le style du titre</a:t>
            </a:r>
            <a:endParaRPr lang="fr-FR" dirty="0"/>
          </a:p>
        </p:txBody>
      </p:sp>
      <p:sp>
        <p:nvSpPr>
          <p:cNvPr id="9" name="Espace réservé du texte 2"/>
          <p:cNvSpPr>
            <a:spLocks noGrp="1"/>
          </p:cNvSpPr>
          <p:nvPr>
            <p:ph type="body" idx="1"/>
          </p:nvPr>
        </p:nvSpPr>
        <p:spPr>
          <a:xfrm>
            <a:off x="840476" y="3856008"/>
            <a:ext cx="10515600" cy="73324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smtClean="0"/>
              <a:t>Modifiez les styles du texte du masque</a:t>
            </a:r>
          </a:p>
        </p:txBody>
      </p:sp>
    </p:spTree>
    <p:extLst>
      <p:ext uri="{BB962C8B-B14F-4D97-AF65-F5344CB8AC3E}">
        <p14:creationId xmlns:p14="http://schemas.microsoft.com/office/powerpoint/2010/main" val="20691570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Titre principal">
    <p:spTree>
      <p:nvGrpSpPr>
        <p:cNvPr id="1" name=""/>
        <p:cNvGrpSpPr/>
        <p:nvPr/>
      </p:nvGrpSpPr>
      <p:grpSpPr>
        <a:xfrm>
          <a:off x="0" y="0"/>
          <a:ext cx="0" cy="0"/>
          <a:chOff x="0" y="0"/>
          <a:chExt cx="0" cy="0"/>
        </a:xfrm>
      </p:grpSpPr>
      <p:pic>
        <p:nvPicPr>
          <p:cNvPr id="4" name="Image 1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auto">
          <a:xfrm>
            <a:off x="8691563" y="3670542"/>
            <a:ext cx="2943225" cy="2388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 1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23838" y="956920"/>
            <a:ext cx="2882900" cy="332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 4"/>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bwMode="auto">
          <a:xfrm>
            <a:off x="4387850" y="2514600"/>
            <a:ext cx="3416300" cy="232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ctrTitle"/>
          </p:nvPr>
        </p:nvSpPr>
        <p:spPr>
          <a:xfrm>
            <a:off x="1524000" y="1122363"/>
            <a:ext cx="9144000" cy="1365343"/>
          </a:xfrm>
        </p:spPr>
        <p:txBody>
          <a:bodyPr anchor="b"/>
          <a:lstStyle>
            <a:lvl1pPr algn="ctr">
              <a:defRPr sz="4800"/>
            </a:lvl1pPr>
          </a:lstStyle>
          <a:p>
            <a:r>
              <a:rPr lang="fr-FR" smtClean="0"/>
              <a:t>Modifiez le style du titre</a:t>
            </a:r>
            <a:endParaRPr lang="fr-FR" dirty="0"/>
          </a:p>
        </p:txBody>
      </p:sp>
      <p:sp>
        <p:nvSpPr>
          <p:cNvPr id="3" name="Sous-titre 2"/>
          <p:cNvSpPr>
            <a:spLocks noGrp="1"/>
          </p:cNvSpPr>
          <p:nvPr>
            <p:ph type="subTitle" idx="1"/>
          </p:nvPr>
        </p:nvSpPr>
        <p:spPr>
          <a:xfrm>
            <a:off x="1524000" y="4867834"/>
            <a:ext cx="9144000" cy="38996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dirty="0"/>
          </a:p>
        </p:txBody>
      </p:sp>
    </p:spTree>
    <p:extLst>
      <p:ext uri="{BB962C8B-B14F-4D97-AF65-F5344CB8AC3E}">
        <p14:creationId xmlns:p14="http://schemas.microsoft.com/office/powerpoint/2010/main" val="21413784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Vide">
    <p:spTree>
      <p:nvGrpSpPr>
        <p:cNvPr id="1" name=""/>
        <p:cNvGrpSpPr/>
        <p:nvPr/>
      </p:nvGrpSpPr>
      <p:grpSpPr>
        <a:xfrm>
          <a:off x="0" y="0"/>
          <a:ext cx="0" cy="0"/>
          <a:chOff x="0" y="0"/>
          <a:chExt cx="0" cy="0"/>
        </a:xfrm>
      </p:grpSpPr>
      <p:pic>
        <p:nvPicPr>
          <p:cNvPr id="3" name="Image 1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auto">
          <a:xfrm>
            <a:off x="8691563" y="3670542"/>
            <a:ext cx="2943225" cy="2388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Image 1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23838" y="956920"/>
            <a:ext cx="2882900" cy="332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re 1"/>
          <p:cNvSpPr>
            <a:spLocks noGrp="1"/>
          </p:cNvSpPr>
          <p:nvPr>
            <p:ph type="ctrTitle"/>
          </p:nvPr>
        </p:nvSpPr>
        <p:spPr>
          <a:xfrm>
            <a:off x="1524000" y="1122362"/>
            <a:ext cx="9144000" cy="4147221"/>
          </a:xfrm>
        </p:spPr>
        <p:txBody>
          <a:bodyPr/>
          <a:lstStyle>
            <a:lvl1pPr algn="ctr">
              <a:defRPr sz="6000" baseline="0"/>
            </a:lvl1pPr>
          </a:lstStyle>
          <a:p>
            <a:r>
              <a:rPr lang="fr-FR" smtClean="0"/>
              <a:t>Modifiez le style du titre</a:t>
            </a:r>
            <a:endParaRPr lang="fr-FR" dirty="0"/>
          </a:p>
        </p:txBody>
      </p:sp>
    </p:spTree>
    <p:extLst>
      <p:ext uri="{BB962C8B-B14F-4D97-AF65-F5344CB8AC3E}">
        <p14:creationId xmlns:p14="http://schemas.microsoft.com/office/powerpoint/2010/main" val="23118570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8_Titre de section">
    <p:spTree>
      <p:nvGrpSpPr>
        <p:cNvPr id="1" name=""/>
        <p:cNvGrpSpPr/>
        <p:nvPr/>
      </p:nvGrpSpPr>
      <p:grpSpPr>
        <a:xfrm>
          <a:off x="0" y="0"/>
          <a:ext cx="0" cy="0"/>
          <a:chOff x="0" y="0"/>
          <a:chExt cx="0" cy="0"/>
        </a:xfrm>
      </p:grpSpPr>
      <p:pic>
        <p:nvPicPr>
          <p:cNvPr id="4" name="Image 11"/>
          <p:cNvPicPr>
            <a:picLocks noChangeAspect="1"/>
          </p:cNvPicPr>
          <p:nvPr/>
        </p:nvPicPr>
        <p:blipFill>
          <a:blip r:embed="rId2" cstate="email">
            <a:extLst>
              <a:ext uri="{28A0092B-C50C-407E-A947-70E740481C1C}">
                <a14:useLocalDpi xmlns:a14="http://schemas.microsoft.com/office/drawing/2010/main"/>
              </a:ext>
            </a:extLst>
          </a:blip>
          <a:srcRect t="24905" r="19566" b="35597"/>
          <a:stretch>
            <a:fillRect/>
          </a:stretch>
        </p:blipFill>
        <p:spPr bwMode="auto">
          <a:xfrm>
            <a:off x="303213" y="3441700"/>
            <a:ext cx="3587750" cy="270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title"/>
          </p:nvPr>
        </p:nvSpPr>
        <p:spPr>
          <a:xfrm>
            <a:off x="840476" y="1649346"/>
            <a:ext cx="10515600" cy="2206662"/>
          </a:xfrm>
        </p:spPr>
        <p:txBody>
          <a:bodyPr anchor="b"/>
          <a:lstStyle>
            <a:lvl1pPr>
              <a:defRPr sz="6000"/>
            </a:lvl1pPr>
          </a:lstStyle>
          <a:p>
            <a:r>
              <a:rPr lang="fr-FR" dirty="0" smtClean="0"/>
              <a:t>Modifiez le style du titre</a:t>
            </a:r>
            <a:endParaRPr lang="fr-FR" dirty="0"/>
          </a:p>
        </p:txBody>
      </p:sp>
      <p:sp>
        <p:nvSpPr>
          <p:cNvPr id="3" name="Espace réservé du texte 2"/>
          <p:cNvSpPr>
            <a:spLocks noGrp="1"/>
          </p:cNvSpPr>
          <p:nvPr>
            <p:ph type="body" idx="1"/>
          </p:nvPr>
        </p:nvSpPr>
        <p:spPr>
          <a:xfrm>
            <a:off x="840476" y="3856008"/>
            <a:ext cx="10515600" cy="73324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smtClean="0"/>
              <a:t>Modifiez les styles du texte du masque</a:t>
            </a:r>
          </a:p>
        </p:txBody>
      </p:sp>
    </p:spTree>
    <p:extLst>
      <p:ext uri="{BB962C8B-B14F-4D97-AF65-F5344CB8AC3E}">
        <p14:creationId xmlns:p14="http://schemas.microsoft.com/office/powerpoint/2010/main" val="7590638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880533"/>
            <a:ext cx="10515600" cy="810155"/>
          </a:xfrm>
        </p:spPr>
        <p:txBody>
          <a:bodyPr/>
          <a:lstStyle>
            <a:lvl1pPr>
              <a:defRPr>
                <a:latin typeface="Eurostile-Medium" panose="020B0600000000000000" pitchFamily="34" charset="0"/>
              </a:defRPr>
            </a:lvl1pPr>
          </a:lstStyle>
          <a:p>
            <a:r>
              <a:rPr lang="fr-FR" dirty="0" smtClean="0"/>
              <a:t>Modifiez le style du titre</a:t>
            </a:r>
            <a:endParaRPr lang="fr-FR" dirty="0"/>
          </a:p>
        </p:txBody>
      </p:sp>
      <p:sp>
        <p:nvSpPr>
          <p:cNvPr id="3" name="Espace réservé du contenu 2"/>
          <p:cNvSpPr>
            <a:spLocks noGrp="1"/>
          </p:cNvSpPr>
          <p:nvPr>
            <p:ph idx="1"/>
          </p:nvPr>
        </p:nvSpPr>
        <p:spPr/>
        <p:txBody>
          <a:bodyPr/>
          <a:lstStyle>
            <a:lvl1pPr marL="228600" indent="-228600">
              <a:buSzPct val="100000"/>
              <a:buFont typeface="Wingdings" panose="05000000000000000000" pitchFamily="2" charset="2"/>
              <a:buChar char="§"/>
              <a:defRPr sz="2400">
                <a:latin typeface="Arial" panose="020B0604020202020204" pitchFamily="34" charset="0"/>
                <a:cs typeface="Arial" panose="020B0604020202020204" pitchFamily="34" charset="0"/>
              </a:defRPr>
            </a:lvl1pPr>
            <a:lvl2pPr marL="685800" indent="-228600">
              <a:buSzPct val="100000"/>
              <a:buFont typeface="Wingdings" panose="05000000000000000000" pitchFamily="2" charset="2"/>
              <a:buChar char="§"/>
              <a:defRPr sz="2000">
                <a:latin typeface="Arial" panose="020B0604020202020204" pitchFamily="34" charset="0"/>
                <a:cs typeface="Arial" panose="020B0604020202020204" pitchFamily="34" charset="0"/>
              </a:defRPr>
            </a:lvl2pPr>
            <a:lvl3pPr marL="1143000" indent="-228600">
              <a:buSzPct val="100000"/>
              <a:buFont typeface="Wingdings" panose="05000000000000000000" pitchFamily="2" charset="2"/>
              <a:buChar char="§"/>
              <a:defRPr sz="1800">
                <a:latin typeface="Arial" panose="020B0604020202020204" pitchFamily="34" charset="0"/>
                <a:cs typeface="Arial" panose="020B0604020202020204" pitchFamily="34" charset="0"/>
              </a:defRPr>
            </a:lvl3pPr>
            <a:lvl4pPr marL="1600200" indent="-228600">
              <a:buSzPct val="100000"/>
              <a:buFont typeface="Wingdings" panose="05000000000000000000" pitchFamily="2" charset="2"/>
              <a:buChar char="§"/>
              <a:defRPr sz="1600">
                <a:latin typeface="Arial" panose="020B0604020202020204" pitchFamily="34" charset="0"/>
                <a:cs typeface="Arial" panose="020B0604020202020204" pitchFamily="34" charset="0"/>
              </a:defRPr>
            </a:lvl4pPr>
            <a:lvl5pPr marL="2057400" indent="-228600">
              <a:buSzPct val="100000"/>
              <a:buFont typeface="Wingdings" panose="05000000000000000000" pitchFamily="2" charset="2"/>
              <a:buChar char="§"/>
              <a:defRPr sz="1600">
                <a:latin typeface="Arial" panose="020B0604020202020204" pitchFamily="34" charset="0"/>
                <a:cs typeface="Arial" panose="020B0604020202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25616016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Modifiez le style du titre</a:t>
            </a:r>
            <a:endParaRPr lang="fr-FR" dirty="0"/>
          </a:p>
        </p:txBody>
      </p:sp>
      <p:sp>
        <p:nvSpPr>
          <p:cNvPr id="3" name="Espace réservé du contenu 2"/>
          <p:cNvSpPr>
            <a:spLocks noGrp="1"/>
          </p:cNvSpPr>
          <p:nvPr>
            <p:ph sz="half" idx="1"/>
          </p:nvPr>
        </p:nvSpPr>
        <p:spPr>
          <a:xfrm>
            <a:off x="838200" y="1825625"/>
            <a:ext cx="5181600" cy="4351338"/>
          </a:xfrm>
        </p:spPr>
        <p:txBody>
          <a:bodyPr/>
          <a:lstStyle>
            <a:lvl1pPr marL="228600" indent="-228600">
              <a:buSzPct val="100000"/>
              <a:buFont typeface="Wingdings" panose="05000000000000000000" pitchFamily="2" charset="2"/>
              <a:buChar char="§"/>
              <a:defRPr sz="2400"/>
            </a:lvl1pPr>
            <a:lvl2pPr marL="685800" indent="-228600">
              <a:buSzPct val="100000"/>
              <a:buFont typeface="Wingdings" panose="05000000000000000000" pitchFamily="2" charset="2"/>
              <a:buChar char="§"/>
              <a:defRPr sz="2000"/>
            </a:lvl2pPr>
            <a:lvl3pPr marL="1143000" indent="-228600">
              <a:buSzPct val="100000"/>
              <a:buFont typeface="Wingdings" panose="05000000000000000000" pitchFamily="2" charset="2"/>
              <a:buChar char="§"/>
              <a:defRPr sz="1800"/>
            </a:lvl3pPr>
            <a:lvl4pPr marL="1600200" indent="-228600">
              <a:buSzPct val="100000"/>
              <a:buFont typeface="Wingdings" panose="05000000000000000000" pitchFamily="2" charset="2"/>
              <a:buChar char="§"/>
              <a:defRPr sz="1600"/>
            </a:lvl4pPr>
            <a:lvl5pPr marL="2057400" indent="-228600">
              <a:buSzPct val="100000"/>
              <a:buFont typeface="Wingdings" panose="05000000000000000000" pitchFamily="2" charset="2"/>
              <a:buChar char="§"/>
              <a:defRPr sz="1600"/>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6172200" y="1825625"/>
            <a:ext cx="5181600" cy="4351338"/>
          </a:xfrm>
        </p:spPr>
        <p:txBody>
          <a:bodyPr/>
          <a:lstStyle>
            <a:lvl1pPr marL="228600" indent="-228600">
              <a:buSzPct val="100000"/>
              <a:buFont typeface="Wingdings" panose="05000000000000000000" pitchFamily="2" charset="2"/>
              <a:buChar char="§"/>
              <a:defRPr sz="2400"/>
            </a:lvl1pPr>
            <a:lvl2pPr marL="800100" indent="-342900">
              <a:buSzPct val="100000"/>
              <a:buFont typeface="Wingdings" panose="05000000000000000000" pitchFamily="2" charset="2"/>
              <a:buChar char="§"/>
              <a:defRPr sz="2000"/>
            </a:lvl2pPr>
            <a:lvl3pPr marL="1371600" indent="-457200">
              <a:buSzPct val="100000"/>
              <a:buFont typeface="Wingdings" panose="05000000000000000000" pitchFamily="2" charset="2"/>
              <a:buChar char="§"/>
              <a:defRPr sz="1800"/>
            </a:lvl3pPr>
            <a:lvl4pPr marL="1600200" indent="-228600">
              <a:buSzPct val="100000"/>
              <a:buFont typeface="Wingdings" panose="05000000000000000000" pitchFamily="2" charset="2"/>
              <a:buChar char="§"/>
              <a:defRPr sz="1600"/>
            </a:lvl4pPr>
            <a:lvl5pPr marL="2057400" indent="-228600">
              <a:buSzPct val="100000"/>
              <a:buFont typeface="Wingdings" panose="05000000000000000000" pitchFamily="2" charset="2"/>
              <a:buChar char="§"/>
              <a:defRPr sz="1600"/>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23139999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806824"/>
            <a:ext cx="10515600" cy="883864"/>
          </a:xfrm>
        </p:spPr>
        <p:txBody>
          <a:bodyPr/>
          <a:lstStyle/>
          <a:p>
            <a:r>
              <a:rPr lang="fr-FR" dirty="0" smtClean="0"/>
              <a:t>Modifiez le style du titre</a:t>
            </a:r>
            <a:endParaRPr lang="fr-FR" dirty="0"/>
          </a:p>
        </p:txBody>
      </p:sp>
      <p:sp>
        <p:nvSpPr>
          <p:cNvPr id="10" name="Espace réservé du contenu 2"/>
          <p:cNvSpPr>
            <a:spLocks noGrp="1"/>
          </p:cNvSpPr>
          <p:nvPr>
            <p:ph sz="half" idx="13"/>
          </p:nvPr>
        </p:nvSpPr>
        <p:spPr>
          <a:xfrm>
            <a:off x="839788" y="2505075"/>
            <a:ext cx="5157787" cy="3671888"/>
          </a:xfrm>
        </p:spPr>
        <p:txBody>
          <a:bodyPr/>
          <a:lstStyle>
            <a:lvl1pPr marL="228600" indent="-228600">
              <a:buSzPct val="100000"/>
              <a:buFont typeface="Wingdings" panose="05000000000000000000" pitchFamily="2" charset="2"/>
              <a:buChar char="§"/>
              <a:defRPr/>
            </a:lvl1pPr>
            <a:lvl2pPr marL="685800" indent="-228600">
              <a:buSzPct val="100000"/>
              <a:buFont typeface="Wingdings" panose="05000000000000000000" pitchFamily="2" charset="2"/>
              <a:buChar char="§"/>
              <a:defRPr/>
            </a:lvl2pPr>
            <a:lvl3pPr marL="1143000" indent="-228600">
              <a:buSzPct val="100000"/>
              <a:buFont typeface="Wingdings" panose="05000000000000000000" pitchFamily="2" charset="2"/>
              <a:buChar char="§"/>
              <a:defRPr/>
            </a:lvl3pPr>
            <a:lvl4pPr marL="1600200" indent="-228600">
              <a:buSzPct val="100000"/>
              <a:buFont typeface="Wingdings" panose="05000000000000000000" pitchFamily="2" charset="2"/>
              <a:buChar char="§"/>
              <a:defRPr/>
            </a:lvl4pPr>
            <a:lvl5pPr marL="2057400" indent="-228600">
              <a:buSzPct val="100000"/>
              <a:buFont typeface="Wingdings" panose="05000000000000000000" pitchFamily="2" charset="2"/>
              <a:buChar char="§"/>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Modifiez les styles du texte du masque</a:t>
            </a:r>
          </a:p>
        </p:txBody>
      </p:sp>
      <p:sp>
        <p:nvSpPr>
          <p:cNvPr id="11" name="Espace réservé du contenu 2"/>
          <p:cNvSpPr>
            <a:spLocks noGrp="1"/>
          </p:cNvSpPr>
          <p:nvPr>
            <p:ph sz="half" idx="14"/>
          </p:nvPr>
        </p:nvSpPr>
        <p:spPr>
          <a:xfrm>
            <a:off x="6172200" y="2505075"/>
            <a:ext cx="5171281" cy="3671888"/>
          </a:xfrm>
        </p:spPr>
        <p:txBody>
          <a:bodyPr/>
          <a:lstStyle>
            <a:lvl1pPr marL="228600" indent="-228600">
              <a:buSzPct val="100000"/>
              <a:buFont typeface="Wingdings" panose="05000000000000000000" pitchFamily="2" charset="2"/>
              <a:buChar char="§"/>
              <a:defRPr/>
            </a:lvl1pPr>
            <a:lvl2pPr marL="685800" indent="-228600">
              <a:buSzPct val="100000"/>
              <a:buFont typeface="Wingdings" panose="05000000000000000000" pitchFamily="2" charset="2"/>
              <a:buChar char="§"/>
              <a:defRPr/>
            </a:lvl2pPr>
            <a:lvl3pPr marL="1143000" indent="-228600">
              <a:buSzPct val="100000"/>
              <a:buFont typeface="Wingdings" panose="05000000000000000000" pitchFamily="2" charset="2"/>
              <a:buChar char="§"/>
              <a:defRPr/>
            </a:lvl3pPr>
            <a:lvl4pPr marL="1600200" indent="-228600">
              <a:buSzPct val="100000"/>
              <a:buFont typeface="Wingdings" panose="05000000000000000000" pitchFamily="2" charset="2"/>
              <a:buChar char="§"/>
              <a:defRPr/>
            </a:lvl4pPr>
            <a:lvl5pPr marL="2057400" indent="-228600">
              <a:buSzPct val="100000"/>
              <a:buFont typeface="Wingdings" panose="05000000000000000000" pitchFamily="2" charset="2"/>
              <a:buChar char="§"/>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19825677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Sommaire">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02444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Contenu avec légende">
    <p:spTree>
      <p:nvGrpSpPr>
        <p:cNvPr id="1" name=""/>
        <p:cNvGrpSpPr/>
        <p:nvPr/>
      </p:nvGrpSpPr>
      <p:grpSpPr>
        <a:xfrm>
          <a:off x="0" y="0"/>
          <a:ext cx="0" cy="0"/>
          <a:chOff x="0" y="0"/>
          <a:chExt cx="0" cy="0"/>
        </a:xfrm>
      </p:grpSpPr>
      <p:sp>
        <p:nvSpPr>
          <p:cNvPr id="8" name="Espace réservé du contenu 2"/>
          <p:cNvSpPr>
            <a:spLocks noGrp="1"/>
          </p:cNvSpPr>
          <p:nvPr>
            <p:ph idx="13"/>
          </p:nvPr>
        </p:nvSpPr>
        <p:spPr>
          <a:xfrm>
            <a:off x="5181600" y="1690688"/>
            <a:ext cx="6172200" cy="4170361"/>
          </a:xfrm>
        </p:spPr>
        <p:txBody>
          <a:bodyPr/>
          <a:lstStyle>
            <a:lvl1pPr marL="228600" indent="-228600">
              <a:buSzPct val="100000"/>
              <a:buFont typeface="Wingdings" panose="05000000000000000000" pitchFamily="2" charset="2"/>
              <a:buChar char="§"/>
              <a:defRPr>
                <a:latin typeface="Arial" panose="020B0604020202020204" pitchFamily="34" charset="0"/>
                <a:cs typeface="Arial" panose="020B0604020202020204" pitchFamily="34" charset="0"/>
              </a:defRPr>
            </a:lvl1pPr>
            <a:lvl2pPr marL="685800" indent="-228600">
              <a:buSzPct val="100000"/>
              <a:buFont typeface="Wingdings" panose="05000000000000000000" pitchFamily="2" charset="2"/>
              <a:buChar char="§"/>
              <a:defRPr>
                <a:latin typeface="Arial" panose="020B0604020202020204" pitchFamily="34" charset="0"/>
                <a:cs typeface="Arial" panose="020B0604020202020204" pitchFamily="34" charset="0"/>
              </a:defRPr>
            </a:lvl2pPr>
            <a:lvl3pPr marL="1143000" indent="-228600">
              <a:buSzPct val="100000"/>
              <a:buFont typeface="Wingdings" panose="05000000000000000000" pitchFamily="2" charset="2"/>
              <a:buChar char="§"/>
              <a:defRPr>
                <a:latin typeface="Arial" panose="020B0604020202020204" pitchFamily="34" charset="0"/>
                <a:cs typeface="Arial" panose="020B0604020202020204" pitchFamily="34" charset="0"/>
              </a:defRPr>
            </a:lvl3pPr>
            <a:lvl4pPr marL="1600200" indent="-228600">
              <a:buSzPct val="100000"/>
              <a:buFont typeface="Wingdings" panose="05000000000000000000" pitchFamily="2" charset="2"/>
              <a:buChar char="§"/>
              <a:defRPr>
                <a:latin typeface="Arial" panose="020B0604020202020204" pitchFamily="34" charset="0"/>
                <a:cs typeface="Arial" panose="020B0604020202020204" pitchFamily="34" charset="0"/>
              </a:defRPr>
            </a:lvl4pPr>
            <a:lvl5pPr marL="2057400" indent="-228600">
              <a:buSzPct val="100000"/>
              <a:buFont typeface="Wingdings" panose="05000000000000000000" pitchFamily="2" charset="2"/>
              <a:buChar char="§"/>
              <a:defRPr>
                <a:latin typeface="Arial" panose="020B0604020202020204" pitchFamily="34" charset="0"/>
                <a:cs typeface="Arial" panose="020B0604020202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9" name="Espace réservé du contenu 2"/>
          <p:cNvSpPr>
            <a:spLocks noGrp="1"/>
          </p:cNvSpPr>
          <p:nvPr>
            <p:ph sz="half" idx="17"/>
          </p:nvPr>
        </p:nvSpPr>
        <p:spPr>
          <a:xfrm>
            <a:off x="839787" y="1690689"/>
            <a:ext cx="3932237" cy="4170362"/>
          </a:xfrm>
        </p:spPr>
        <p:txBody>
          <a:bodyPr/>
          <a:lstStyle>
            <a:lvl1pPr marL="228600" indent="-228600">
              <a:buSzPct val="100000"/>
              <a:buFont typeface="Wingdings" panose="05000000000000000000" pitchFamily="2" charset="2"/>
              <a:buChar char="§"/>
              <a:defRPr sz="2000"/>
            </a:lvl1pPr>
            <a:lvl2pPr marL="685800" indent="-228600">
              <a:buSzPct val="100000"/>
              <a:buFont typeface="Wingdings" panose="05000000000000000000" pitchFamily="2" charset="2"/>
              <a:buChar char="§"/>
              <a:defRPr sz="1800"/>
            </a:lvl2pPr>
            <a:lvl3pPr marL="1143000" indent="-228600">
              <a:buSzPct val="100000"/>
              <a:buFont typeface="Wingdings" panose="05000000000000000000" pitchFamily="2" charset="2"/>
              <a:buChar char="§"/>
              <a:defRPr sz="1600"/>
            </a:lvl3pPr>
            <a:lvl4pPr marL="1600200" indent="-228600">
              <a:buSzPct val="100000"/>
              <a:buFont typeface="Wingdings" panose="05000000000000000000" pitchFamily="2" charset="2"/>
              <a:buChar char="§"/>
              <a:defRPr sz="1400"/>
            </a:lvl4pPr>
            <a:lvl5pPr marL="2057400" indent="-228600">
              <a:buSzPct val="100000"/>
              <a:buFont typeface="Wingdings" panose="05000000000000000000" pitchFamily="2" charset="2"/>
              <a:buChar char="§"/>
              <a:defRPr sz="1400"/>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0" name="Titre 1"/>
          <p:cNvSpPr>
            <a:spLocks noGrp="1"/>
          </p:cNvSpPr>
          <p:nvPr>
            <p:ph type="title"/>
          </p:nvPr>
        </p:nvSpPr>
        <p:spPr>
          <a:xfrm>
            <a:off x="839788" y="806824"/>
            <a:ext cx="10515600" cy="883864"/>
          </a:xfrm>
        </p:spPr>
        <p:txBody>
          <a:bodyPr/>
          <a:lstStyle/>
          <a:p>
            <a:r>
              <a:rPr lang="fr-FR" dirty="0" smtClean="0"/>
              <a:t>Modifiez le style du titre</a:t>
            </a:r>
            <a:endParaRPr lang="fr-FR" dirty="0"/>
          </a:p>
        </p:txBody>
      </p:sp>
    </p:spTree>
    <p:extLst>
      <p:ext uri="{BB962C8B-B14F-4D97-AF65-F5344CB8AC3E}">
        <p14:creationId xmlns:p14="http://schemas.microsoft.com/office/powerpoint/2010/main" val="59442729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6.xml"/><Relationship Id="rId7" Type="http://schemas.openxmlformats.org/officeDocument/2006/relationships/theme" Target="../theme/theme2.xml"/><Relationship Id="rId12" Type="http://schemas.openxmlformats.org/officeDocument/2006/relationships/image" Target="../media/image4.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image" Target="../media/image10.png"/><Relationship Id="rId5" Type="http://schemas.openxmlformats.org/officeDocument/2006/relationships/slideLayout" Target="../slideLayouts/slideLayout8.xml"/><Relationship Id="rId10" Type="http://schemas.openxmlformats.org/officeDocument/2006/relationships/image" Target="../media/image2.png"/><Relationship Id="rId4" Type="http://schemas.openxmlformats.org/officeDocument/2006/relationships/slideLayout" Target="../slideLayouts/slideLayout7.xml"/><Relationship Id="rId9"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2.png"/><Relationship Id="rId4" Type="http://schemas.openxmlformats.org/officeDocument/2006/relationships/image" Target="../media/image9.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4.png"/><Relationship Id="rId2" Type="http://schemas.openxmlformats.org/officeDocument/2006/relationships/theme" Target="../theme/theme4.xml"/><Relationship Id="rId1" Type="http://schemas.openxmlformats.org/officeDocument/2006/relationships/slideLayout" Target="../slideLayouts/slideLayout11.xml"/><Relationship Id="rId6" Type="http://schemas.openxmlformats.org/officeDocument/2006/relationships/image" Target="../media/image16.png"/><Relationship Id="rId5" Type="http://schemas.openxmlformats.org/officeDocument/2006/relationships/image" Target="../media/image2.png"/><Relationship Id="rId4" Type="http://schemas.openxmlformats.org/officeDocument/2006/relationships/image" Target="../media/image9.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4.png"/><Relationship Id="rId2" Type="http://schemas.openxmlformats.org/officeDocument/2006/relationships/theme" Target="../theme/theme5.xml"/><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2.png"/><Relationship Id="rId4" Type="http://schemas.openxmlformats.org/officeDocument/2006/relationships/image" Target="../media/image9.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4.png"/><Relationship Id="rId2" Type="http://schemas.openxmlformats.org/officeDocument/2006/relationships/theme" Target="../theme/theme6.xml"/><Relationship Id="rId1" Type="http://schemas.openxmlformats.org/officeDocument/2006/relationships/slideLayout" Target="../slideLayouts/slideLayout13.xml"/><Relationship Id="rId6" Type="http://schemas.openxmlformats.org/officeDocument/2006/relationships/image" Target="../media/image22.png"/><Relationship Id="rId5" Type="http://schemas.openxmlformats.org/officeDocument/2006/relationships/image" Target="../media/image2.png"/><Relationship Id="rId4" Type="http://schemas.openxmlformats.org/officeDocument/2006/relationships/image" Target="../media/image9.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4.png"/><Relationship Id="rId2" Type="http://schemas.openxmlformats.org/officeDocument/2006/relationships/theme" Target="../theme/theme7.xml"/><Relationship Id="rId1" Type="http://schemas.openxmlformats.org/officeDocument/2006/relationships/slideLayout" Target="../slideLayouts/slideLayout14.xml"/><Relationship Id="rId6" Type="http://schemas.openxmlformats.org/officeDocument/2006/relationships/image" Target="../media/image25.png"/><Relationship Id="rId5" Type="http://schemas.openxmlformats.org/officeDocument/2006/relationships/image" Target="../media/image2.png"/><Relationship Id="rId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4976"/>
            </a:gs>
            <a:gs pos="100000">
              <a:srgbClr val="009CDD"/>
            </a:gs>
          </a:gsLst>
          <a:lin ang="5400000" scaled="1"/>
        </a:grad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838200" y="815975"/>
            <a:ext cx="10515600"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Modifiez le style du titre</a:t>
            </a:r>
          </a:p>
        </p:txBody>
      </p:sp>
      <p:sp>
        <p:nvSpPr>
          <p:cNvPr id="1027" name="Espace réservé du texte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dirty="0" smtClean="0"/>
              <a:t>Modifiez les styles du texte du masque</a:t>
            </a:r>
          </a:p>
          <a:p>
            <a:pPr lvl="1"/>
            <a:r>
              <a:rPr lang="fr-FR" altLang="fr-FR" dirty="0" smtClean="0"/>
              <a:t>Deuxième niveau</a:t>
            </a:r>
          </a:p>
          <a:p>
            <a:pPr lvl="2"/>
            <a:r>
              <a:rPr lang="fr-FR" altLang="fr-FR" dirty="0" smtClean="0"/>
              <a:t>Troisième niveau</a:t>
            </a:r>
          </a:p>
          <a:p>
            <a:pPr lvl="3"/>
            <a:r>
              <a:rPr lang="fr-FR" altLang="fr-FR" dirty="0" smtClean="0"/>
              <a:t>Quatrième niveau</a:t>
            </a:r>
          </a:p>
          <a:p>
            <a:pPr lvl="4"/>
            <a:r>
              <a:rPr lang="fr-FR" altLang="fr-FR" dirty="0" smtClean="0"/>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96DC7131-4087-43C8-83F2-164B057204A7}" type="datetimeFigureOut">
              <a:rPr lang="fr-FR"/>
              <a:pPr>
                <a:defRPr/>
              </a:pPr>
              <a:t>20/11/2021</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lang="fr-FR" kern="1200">
                <a:solidFill>
                  <a:schemeClr val="bg1"/>
                </a:solidFill>
                <a:latin typeface="Downtempo" panose="02000603040000020004" pitchFamily="2" charset="0"/>
                <a:ea typeface="+mn-ea"/>
                <a:cs typeface="+mn-cs"/>
              </a:defRPr>
            </a:lvl1pPr>
          </a:lstStyle>
          <a:p>
            <a:pPr>
              <a:defRPr/>
            </a:pPr>
            <a:fld id="{4DD9C35A-3D97-4168-BE54-0A5885683A35}" type="slidenum">
              <a:rPr lang="fr-FR" smtClean="0"/>
              <a:pPr>
                <a:defRPr/>
              </a:pPr>
              <a:t>‹N°›</a:t>
            </a:fld>
            <a:endParaRPr lang="fr-FR" dirty="0"/>
          </a:p>
        </p:txBody>
      </p:sp>
      <p:pic>
        <p:nvPicPr>
          <p:cNvPr id="1032" name="Image 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bwMode="auto">
          <a:xfrm>
            <a:off x="284163" y="191077"/>
            <a:ext cx="2001837" cy="621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Image 15"/>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bwMode="auto">
          <a:xfrm>
            <a:off x="284163" y="6242263"/>
            <a:ext cx="1439862" cy="55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Image 1"/>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bwMode="auto">
          <a:xfrm>
            <a:off x="9963150" y="-29010"/>
            <a:ext cx="2295525" cy="1053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Image 11"/>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bwMode="auto">
          <a:xfrm>
            <a:off x="1766301" y="6272213"/>
            <a:ext cx="108384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03" r:id="rId1"/>
    <p:sldLayoutId id="2147484404" r:id="rId2"/>
    <p:sldLayoutId id="2147484405" r:id="rId3"/>
  </p:sldLayoutIdLst>
  <p:timing>
    <p:tnLst>
      <p:par>
        <p:cTn id="1" dur="indefinite" restart="never" nodeType="tmRoot"/>
      </p:par>
    </p:tnLst>
  </p:timing>
  <p:txStyles>
    <p:titleStyle>
      <a:lvl1pPr algn="l" rtl="0" eaLnBrk="1" fontAlgn="base" hangingPunct="1">
        <a:lnSpc>
          <a:spcPct val="90000"/>
        </a:lnSpc>
        <a:spcBef>
          <a:spcPct val="0"/>
        </a:spcBef>
        <a:spcAft>
          <a:spcPct val="0"/>
        </a:spcAft>
        <a:defRPr sz="4000" kern="1200">
          <a:solidFill>
            <a:schemeClr val="bg1"/>
          </a:solidFill>
          <a:latin typeface="Eurostile-Medium" panose="020B0600000000000000" pitchFamily="34" charset="0"/>
          <a:ea typeface="+mj-ea"/>
          <a:cs typeface="+mj-cs"/>
        </a:defRPr>
      </a:lvl1pPr>
      <a:lvl2pPr algn="l" rtl="0" eaLnBrk="1" fontAlgn="base" hangingPunct="1">
        <a:lnSpc>
          <a:spcPct val="90000"/>
        </a:lnSpc>
        <a:spcBef>
          <a:spcPct val="0"/>
        </a:spcBef>
        <a:spcAft>
          <a:spcPct val="0"/>
        </a:spcAft>
        <a:defRPr sz="4000">
          <a:solidFill>
            <a:schemeClr val="bg1"/>
          </a:solidFill>
          <a:latin typeface="Eurostile-Medium" panose="020B0600000000000000" pitchFamily="34" charset="0"/>
        </a:defRPr>
      </a:lvl2pPr>
      <a:lvl3pPr algn="l" rtl="0" eaLnBrk="1" fontAlgn="base" hangingPunct="1">
        <a:lnSpc>
          <a:spcPct val="90000"/>
        </a:lnSpc>
        <a:spcBef>
          <a:spcPct val="0"/>
        </a:spcBef>
        <a:spcAft>
          <a:spcPct val="0"/>
        </a:spcAft>
        <a:defRPr sz="4000">
          <a:solidFill>
            <a:schemeClr val="bg1"/>
          </a:solidFill>
          <a:latin typeface="Eurostile-Medium" panose="020B0600000000000000" pitchFamily="34" charset="0"/>
        </a:defRPr>
      </a:lvl3pPr>
      <a:lvl4pPr algn="l" rtl="0" eaLnBrk="1" fontAlgn="base" hangingPunct="1">
        <a:lnSpc>
          <a:spcPct val="90000"/>
        </a:lnSpc>
        <a:spcBef>
          <a:spcPct val="0"/>
        </a:spcBef>
        <a:spcAft>
          <a:spcPct val="0"/>
        </a:spcAft>
        <a:defRPr sz="4000">
          <a:solidFill>
            <a:schemeClr val="bg1"/>
          </a:solidFill>
          <a:latin typeface="Eurostile-Medium" panose="020B0600000000000000" pitchFamily="34" charset="0"/>
        </a:defRPr>
      </a:lvl4pPr>
      <a:lvl5pPr algn="l" rtl="0" eaLnBrk="1" fontAlgn="base" hangingPunct="1">
        <a:lnSpc>
          <a:spcPct val="90000"/>
        </a:lnSpc>
        <a:spcBef>
          <a:spcPct val="0"/>
        </a:spcBef>
        <a:spcAft>
          <a:spcPct val="0"/>
        </a:spcAft>
        <a:defRPr sz="4000">
          <a:solidFill>
            <a:schemeClr val="bg1"/>
          </a:solidFill>
          <a:latin typeface="Eurostile-Medium" panose="020B0600000000000000"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1" fontAlgn="base" hangingPunct="1">
        <a:lnSpc>
          <a:spcPct val="90000"/>
        </a:lnSpc>
        <a:spcBef>
          <a:spcPts val="1000"/>
        </a:spcBef>
        <a:spcAft>
          <a:spcPct val="0"/>
        </a:spcAft>
        <a:buClr>
          <a:schemeClr val="bg1"/>
        </a:buClr>
        <a:buSzPct val="100000"/>
        <a:buFont typeface="Wingdings" panose="05000000000000000000" pitchFamily="2" charset="2"/>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rtl="0" eaLnBrk="1" fontAlgn="base" hangingPunct="1">
        <a:lnSpc>
          <a:spcPct val="90000"/>
        </a:lnSpc>
        <a:spcBef>
          <a:spcPts val="500"/>
        </a:spcBef>
        <a:spcAft>
          <a:spcPct val="0"/>
        </a:spcAft>
        <a:buClr>
          <a:schemeClr val="bg1"/>
        </a:buClr>
        <a:buSzPct val="100000"/>
        <a:buFont typeface="Wingdings" panose="05000000000000000000" pitchFamily="2" charset="2"/>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rtl="0" eaLnBrk="1" fontAlgn="base" hangingPunct="1">
        <a:lnSpc>
          <a:spcPct val="90000"/>
        </a:lnSpc>
        <a:spcBef>
          <a:spcPts val="500"/>
        </a:spcBef>
        <a:spcAft>
          <a:spcPct val="0"/>
        </a:spcAft>
        <a:buClr>
          <a:schemeClr val="bg1"/>
        </a:buClr>
        <a:buSzPct val="100000"/>
        <a:buFont typeface="Wingdings" panose="05000000000000000000" pitchFamily="2" charset="2"/>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rtl="0" eaLnBrk="1" fontAlgn="base" hangingPunct="1">
        <a:lnSpc>
          <a:spcPct val="90000"/>
        </a:lnSpc>
        <a:spcBef>
          <a:spcPts val="500"/>
        </a:spcBef>
        <a:spcAft>
          <a:spcPct val="0"/>
        </a:spcAft>
        <a:buClr>
          <a:schemeClr val="bg1"/>
        </a:buClr>
        <a:buSzPct val="100000"/>
        <a:buFont typeface="Wingdings" panose="05000000000000000000" pitchFamily="2" charset="2"/>
        <a:buChar char="§"/>
        <a:defRPr kern="1200">
          <a:solidFill>
            <a:schemeClr val="bg1"/>
          </a:solidFill>
          <a:latin typeface="Arial" panose="020B0604020202020204" pitchFamily="34" charset="0"/>
          <a:ea typeface="+mn-ea"/>
          <a:cs typeface="Arial" panose="020B0604020202020204" pitchFamily="34" charset="0"/>
        </a:defRPr>
      </a:lvl4pPr>
      <a:lvl5pPr marL="2057400" indent="-228600" algn="l" rtl="0" eaLnBrk="1" fontAlgn="base" hangingPunct="1">
        <a:lnSpc>
          <a:spcPct val="90000"/>
        </a:lnSpc>
        <a:spcBef>
          <a:spcPts val="500"/>
        </a:spcBef>
        <a:spcAft>
          <a:spcPct val="0"/>
        </a:spcAft>
        <a:buClr>
          <a:schemeClr val="bg1"/>
        </a:buClr>
        <a:buSzPct val="100000"/>
        <a:buFont typeface="Wingdings" panose="05000000000000000000" pitchFamily="2" charset="2"/>
        <a:buChar char="§"/>
        <a:defRPr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Image 1"/>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 y="6186108"/>
            <a:ext cx="12192001" cy="676656"/>
          </a:xfrm>
          <a:prstGeom prst="rect">
            <a:avLst/>
          </a:prstGeom>
        </p:spPr>
      </p:pic>
      <p:sp>
        <p:nvSpPr>
          <p:cNvPr id="2050" name="Espace réservé du titre 1"/>
          <p:cNvSpPr>
            <a:spLocks noGrp="1"/>
          </p:cNvSpPr>
          <p:nvPr>
            <p:ph type="title"/>
          </p:nvPr>
        </p:nvSpPr>
        <p:spPr bwMode="auto">
          <a:xfrm>
            <a:off x="838200" y="815975"/>
            <a:ext cx="10515600"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Modifiez le style du titre</a:t>
            </a:r>
          </a:p>
        </p:txBody>
      </p:sp>
      <p:sp>
        <p:nvSpPr>
          <p:cNvPr id="2051" name="Espace réservé du texte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dirty="0" smtClean="0"/>
              <a:t>Modifiez les styles du texte du masque</a:t>
            </a:r>
          </a:p>
          <a:p>
            <a:pPr lvl="1"/>
            <a:r>
              <a:rPr lang="fr-FR" altLang="fr-FR" dirty="0" smtClean="0"/>
              <a:t>Deuxième niveau</a:t>
            </a:r>
          </a:p>
          <a:p>
            <a:pPr lvl="2"/>
            <a:r>
              <a:rPr lang="fr-FR" altLang="fr-FR" dirty="0" smtClean="0"/>
              <a:t>Troisième niveau</a:t>
            </a:r>
          </a:p>
          <a:p>
            <a:pPr lvl="3"/>
            <a:r>
              <a:rPr lang="fr-FR" altLang="fr-FR" dirty="0" smtClean="0"/>
              <a:t>Quatrième niveau</a:t>
            </a:r>
          </a:p>
          <a:p>
            <a:pPr lvl="4"/>
            <a:r>
              <a:rPr lang="fr-FR" altLang="fr-FR" dirty="0" smtClean="0"/>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949FB6DC-21C8-476D-8659-7E69F830C81E}" type="datetimeFigureOut">
              <a:rPr lang="fr-FR"/>
              <a:pPr>
                <a:defRPr/>
              </a:pPr>
              <a:t>20/11/2021</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681E0AF8-1DFD-45C4-95D7-2014B32C7BE3}" type="slidenum">
              <a:rPr lang="fr-FR"/>
              <a:pPr>
                <a:defRPr/>
              </a:pPr>
              <a:t>‹N°›</a:t>
            </a:fld>
            <a:endParaRPr lang="fr-FR"/>
          </a:p>
        </p:txBody>
      </p:sp>
      <p:pic>
        <p:nvPicPr>
          <p:cNvPr id="2056" name="Image 1"/>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bwMode="auto">
          <a:xfrm>
            <a:off x="284163" y="188659"/>
            <a:ext cx="2001837" cy="625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Image 15"/>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bwMode="auto">
          <a:xfrm>
            <a:off x="284163" y="6242263"/>
            <a:ext cx="1439862" cy="55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Image 1"/>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bwMode="auto">
          <a:xfrm>
            <a:off x="9963150" y="-29010"/>
            <a:ext cx="2295525" cy="1053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Espace réservé du numéro de diapositive 5"/>
          <p:cNvSpPr txBox="1">
            <a:spLocks/>
          </p:cNvSpPr>
          <p:nvPr/>
        </p:nvSpPr>
        <p:spPr>
          <a:xfrm>
            <a:off x="8610600" y="6351588"/>
            <a:ext cx="2743200" cy="365125"/>
          </a:xfrm>
          <a:prstGeom prst="rect">
            <a:avLst/>
          </a:prstGeom>
        </p:spPr>
        <p:txBody>
          <a:bodyPr/>
          <a:lstStyle>
            <a:defPPr>
              <a:defRPr lang="fr-FR"/>
            </a:defPPr>
            <a:lvl1pPr algn="l" rtl="0" eaLnBrk="0" fontAlgn="base" hangingPunct="0">
              <a:spcBef>
                <a:spcPct val="0"/>
              </a:spcBef>
              <a:spcAft>
                <a:spcPct val="0"/>
              </a:spcAft>
              <a:defRPr kern="1200">
                <a:solidFill>
                  <a:schemeClr val="bg1"/>
                </a:solidFill>
                <a:latin typeface="Downtempo" panose="02000603040000020004" pitchFamily="2"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r">
              <a:defRPr/>
            </a:pPr>
            <a:fld id="{B497F5DB-0FDD-46D5-B490-BE4061BE79CB}" type="slidenum">
              <a:rPr lang="fr-FR" smtClean="0"/>
              <a:pPr algn="r">
                <a:defRPr/>
              </a:pPr>
              <a:t>‹N°›</a:t>
            </a:fld>
            <a:endParaRPr lang="fr-FR" dirty="0"/>
          </a:p>
        </p:txBody>
      </p:sp>
      <p:pic>
        <p:nvPicPr>
          <p:cNvPr id="2061" name="Image 11"/>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bwMode="auto">
          <a:xfrm>
            <a:off x="1766301" y="6272213"/>
            <a:ext cx="108384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06" r:id="rId1"/>
    <p:sldLayoutId id="2147484410" r:id="rId2"/>
    <p:sldLayoutId id="2147484411" r:id="rId3"/>
    <p:sldLayoutId id="2147484412" r:id="rId4"/>
    <p:sldLayoutId id="2147484414" r:id="rId5"/>
    <p:sldLayoutId id="2147484416" r:id="rId6"/>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4000" kern="1200">
          <a:solidFill>
            <a:schemeClr val="tx1"/>
          </a:solidFill>
          <a:latin typeface="Eurostile-Medium" panose="020B0600000000000000" pitchFamily="34" charset="0"/>
          <a:ea typeface="+mj-ea"/>
          <a:cs typeface="+mj-cs"/>
        </a:defRPr>
      </a:lvl1pPr>
      <a:lvl2pPr algn="l" rtl="0" eaLnBrk="0" fontAlgn="base" hangingPunct="0">
        <a:lnSpc>
          <a:spcPct val="90000"/>
        </a:lnSpc>
        <a:spcBef>
          <a:spcPct val="0"/>
        </a:spcBef>
        <a:spcAft>
          <a:spcPct val="0"/>
        </a:spcAft>
        <a:defRPr sz="4000">
          <a:solidFill>
            <a:schemeClr val="tx1"/>
          </a:solidFill>
          <a:latin typeface="Eurostile-Medium" panose="020B0600000000000000" pitchFamily="34" charset="0"/>
        </a:defRPr>
      </a:lvl2pPr>
      <a:lvl3pPr algn="l" rtl="0" eaLnBrk="0" fontAlgn="base" hangingPunct="0">
        <a:lnSpc>
          <a:spcPct val="90000"/>
        </a:lnSpc>
        <a:spcBef>
          <a:spcPct val="0"/>
        </a:spcBef>
        <a:spcAft>
          <a:spcPct val="0"/>
        </a:spcAft>
        <a:defRPr sz="4000">
          <a:solidFill>
            <a:schemeClr val="tx1"/>
          </a:solidFill>
          <a:latin typeface="Eurostile-Medium" panose="020B0600000000000000" pitchFamily="34" charset="0"/>
        </a:defRPr>
      </a:lvl3pPr>
      <a:lvl4pPr algn="l" rtl="0" eaLnBrk="0" fontAlgn="base" hangingPunct="0">
        <a:lnSpc>
          <a:spcPct val="90000"/>
        </a:lnSpc>
        <a:spcBef>
          <a:spcPct val="0"/>
        </a:spcBef>
        <a:spcAft>
          <a:spcPct val="0"/>
        </a:spcAft>
        <a:defRPr sz="4000">
          <a:solidFill>
            <a:schemeClr val="tx1"/>
          </a:solidFill>
          <a:latin typeface="Eurostile-Medium" panose="020B0600000000000000" pitchFamily="34" charset="0"/>
        </a:defRPr>
      </a:lvl4pPr>
      <a:lvl5pPr algn="l" rtl="0" eaLnBrk="0" fontAlgn="base" hangingPunct="0">
        <a:lnSpc>
          <a:spcPct val="90000"/>
        </a:lnSpc>
        <a:spcBef>
          <a:spcPct val="0"/>
        </a:spcBef>
        <a:spcAft>
          <a:spcPct val="0"/>
        </a:spcAft>
        <a:defRPr sz="4000">
          <a:solidFill>
            <a:schemeClr val="tx1"/>
          </a:solidFill>
          <a:latin typeface="Eurostile-Medium" panose="020B0600000000000000"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SzPct val="100000"/>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SzPct val="100000"/>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SzPct val="100000"/>
        <a:buFont typeface="Wingdings" panose="05000000000000000000" pitchFamily="2" charset="2"/>
        <a:buChar char="§"/>
        <a:defRPr kern="12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SzPct val="100000"/>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SzPct val="100000"/>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Imag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 y="6186108"/>
            <a:ext cx="12192001" cy="676656"/>
          </a:xfrm>
          <a:prstGeom prst="rect">
            <a:avLst/>
          </a:prstGeom>
        </p:spPr>
      </p:pic>
      <p:sp>
        <p:nvSpPr>
          <p:cNvPr id="3074" name="Espace réservé du titre 1"/>
          <p:cNvSpPr>
            <a:spLocks noGrp="1"/>
          </p:cNvSpPr>
          <p:nvPr>
            <p:ph type="title"/>
          </p:nvPr>
        </p:nvSpPr>
        <p:spPr bwMode="auto">
          <a:xfrm>
            <a:off x="838200" y="815975"/>
            <a:ext cx="10515600"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Modifiez le style du titre</a:t>
            </a:r>
          </a:p>
        </p:txBody>
      </p:sp>
      <p:sp>
        <p:nvSpPr>
          <p:cNvPr id="3075" name="Espace réservé du texte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dirty="0" smtClean="0"/>
              <a:t>Modifiez les styles du texte du masque</a:t>
            </a:r>
          </a:p>
          <a:p>
            <a:pPr lvl="1"/>
            <a:r>
              <a:rPr lang="fr-FR" altLang="fr-FR" dirty="0" smtClean="0"/>
              <a:t>Deuxième niveau</a:t>
            </a:r>
          </a:p>
          <a:p>
            <a:pPr lvl="2"/>
            <a:r>
              <a:rPr lang="fr-FR" altLang="fr-FR" dirty="0" smtClean="0"/>
              <a:t>Troisième niveau</a:t>
            </a:r>
          </a:p>
          <a:p>
            <a:pPr lvl="3"/>
            <a:r>
              <a:rPr lang="fr-FR" altLang="fr-FR" dirty="0" smtClean="0"/>
              <a:t>Quatrième niveau</a:t>
            </a:r>
          </a:p>
          <a:p>
            <a:pPr lvl="4"/>
            <a:r>
              <a:rPr lang="fr-FR" altLang="fr-FR" dirty="0" smtClean="0"/>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88E19955-955C-4E5D-B74B-D84AD79798F0}" type="datetimeFigureOut">
              <a:rPr lang="fr-FR"/>
              <a:pPr>
                <a:defRPr/>
              </a:pPr>
              <a:t>20/11/2021</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D176763D-DB16-45F3-8E24-8E27816120D8}" type="slidenum">
              <a:rPr lang="fr-FR"/>
              <a:pPr>
                <a:defRPr/>
              </a:pPr>
              <a:t>‹N°›</a:t>
            </a:fld>
            <a:endParaRPr lang="fr-FR"/>
          </a:p>
        </p:txBody>
      </p:sp>
      <p:pic>
        <p:nvPicPr>
          <p:cNvPr id="3081" name="Image 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bwMode="auto">
          <a:xfrm>
            <a:off x="284163" y="188659"/>
            <a:ext cx="2001837" cy="625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Image 1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bwMode="auto">
          <a:xfrm>
            <a:off x="284163" y="6242263"/>
            <a:ext cx="1439862" cy="55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Image 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bwMode="auto">
          <a:xfrm>
            <a:off x="9963150" y="-29010"/>
            <a:ext cx="2295525" cy="1053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Espace réservé du numéro de diapositive 5"/>
          <p:cNvSpPr txBox="1">
            <a:spLocks/>
          </p:cNvSpPr>
          <p:nvPr/>
        </p:nvSpPr>
        <p:spPr>
          <a:xfrm>
            <a:off x="8610600" y="6351588"/>
            <a:ext cx="2743200" cy="365125"/>
          </a:xfrm>
          <a:prstGeom prst="rect">
            <a:avLst/>
          </a:prstGeom>
        </p:spPr>
        <p:txBody>
          <a:bodyPr/>
          <a:lstStyle>
            <a:defPPr>
              <a:defRPr lang="fr-FR"/>
            </a:defPPr>
            <a:lvl1pPr algn="l" rtl="0" eaLnBrk="0" fontAlgn="base" hangingPunct="0">
              <a:spcBef>
                <a:spcPct val="0"/>
              </a:spcBef>
              <a:spcAft>
                <a:spcPct val="0"/>
              </a:spcAft>
              <a:defRPr kern="1200">
                <a:solidFill>
                  <a:schemeClr val="bg1"/>
                </a:solidFill>
                <a:latin typeface="Downtempo" panose="02000603040000020004" pitchFamily="2"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r">
              <a:defRPr/>
            </a:pPr>
            <a:fld id="{648DD95A-1342-454C-8A35-5C821A6DC5F6}" type="slidenum">
              <a:rPr lang="fr-FR" smtClean="0"/>
              <a:pPr algn="r">
                <a:defRPr/>
              </a:pPr>
              <a:t>‹N°›</a:t>
            </a:fld>
            <a:endParaRPr lang="fr-FR" dirty="0"/>
          </a:p>
        </p:txBody>
      </p:sp>
      <p:pic>
        <p:nvPicPr>
          <p:cNvPr id="3085" name="Image 11"/>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bwMode="auto">
          <a:xfrm>
            <a:off x="1766301" y="6272213"/>
            <a:ext cx="108384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19" r:id="rId1"/>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4000" kern="1200">
          <a:solidFill>
            <a:schemeClr val="tx1"/>
          </a:solidFill>
          <a:latin typeface="Eurostile-Medium" panose="020B0600000000000000" pitchFamily="34" charset="0"/>
          <a:ea typeface="+mj-ea"/>
          <a:cs typeface="+mj-cs"/>
        </a:defRPr>
      </a:lvl1pPr>
      <a:lvl2pPr algn="l" rtl="0" eaLnBrk="0" fontAlgn="base" hangingPunct="0">
        <a:lnSpc>
          <a:spcPct val="90000"/>
        </a:lnSpc>
        <a:spcBef>
          <a:spcPct val="0"/>
        </a:spcBef>
        <a:spcAft>
          <a:spcPct val="0"/>
        </a:spcAft>
        <a:defRPr sz="4000">
          <a:solidFill>
            <a:schemeClr val="tx1"/>
          </a:solidFill>
          <a:latin typeface="Eurostile-Medium" panose="020B0600000000000000" pitchFamily="34" charset="0"/>
        </a:defRPr>
      </a:lvl2pPr>
      <a:lvl3pPr algn="l" rtl="0" eaLnBrk="0" fontAlgn="base" hangingPunct="0">
        <a:lnSpc>
          <a:spcPct val="90000"/>
        </a:lnSpc>
        <a:spcBef>
          <a:spcPct val="0"/>
        </a:spcBef>
        <a:spcAft>
          <a:spcPct val="0"/>
        </a:spcAft>
        <a:defRPr sz="4000">
          <a:solidFill>
            <a:schemeClr val="tx1"/>
          </a:solidFill>
          <a:latin typeface="Eurostile-Medium" panose="020B0600000000000000" pitchFamily="34" charset="0"/>
        </a:defRPr>
      </a:lvl3pPr>
      <a:lvl4pPr algn="l" rtl="0" eaLnBrk="0" fontAlgn="base" hangingPunct="0">
        <a:lnSpc>
          <a:spcPct val="90000"/>
        </a:lnSpc>
        <a:spcBef>
          <a:spcPct val="0"/>
        </a:spcBef>
        <a:spcAft>
          <a:spcPct val="0"/>
        </a:spcAft>
        <a:defRPr sz="4000">
          <a:solidFill>
            <a:schemeClr val="tx1"/>
          </a:solidFill>
          <a:latin typeface="Eurostile-Medium" panose="020B0600000000000000" pitchFamily="34" charset="0"/>
        </a:defRPr>
      </a:lvl4pPr>
      <a:lvl5pPr algn="l" rtl="0" eaLnBrk="0" fontAlgn="base" hangingPunct="0">
        <a:lnSpc>
          <a:spcPct val="90000"/>
        </a:lnSpc>
        <a:spcBef>
          <a:spcPct val="0"/>
        </a:spcBef>
        <a:spcAft>
          <a:spcPct val="0"/>
        </a:spcAft>
        <a:defRPr sz="4000">
          <a:solidFill>
            <a:schemeClr val="tx1"/>
          </a:solidFill>
          <a:latin typeface="Eurostile-Medium" panose="020B0600000000000000"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Wingdings" panose="05000000000000000000" pitchFamily="2" charset="2"/>
        <a:buChar char="§"/>
        <a:defRPr kern="12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Imag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 y="6181344"/>
            <a:ext cx="12192001" cy="676656"/>
          </a:xfrm>
          <a:prstGeom prst="rect">
            <a:avLst/>
          </a:prstGeom>
        </p:spPr>
      </p:pic>
      <p:sp>
        <p:nvSpPr>
          <p:cNvPr id="4098" name="Espace réservé du titre 1"/>
          <p:cNvSpPr>
            <a:spLocks noGrp="1"/>
          </p:cNvSpPr>
          <p:nvPr>
            <p:ph type="title"/>
          </p:nvPr>
        </p:nvSpPr>
        <p:spPr bwMode="auto">
          <a:xfrm>
            <a:off x="838200" y="815975"/>
            <a:ext cx="10515600"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Modifiez le style du titre</a:t>
            </a:r>
          </a:p>
        </p:txBody>
      </p:sp>
      <p:sp>
        <p:nvSpPr>
          <p:cNvPr id="4099" name="Espace réservé du texte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dirty="0" smtClean="0"/>
              <a:t>Modifiez les styles du texte du masque</a:t>
            </a:r>
          </a:p>
          <a:p>
            <a:pPr lvl="1"/>
            <a:r>
              <a:rPr lang="fr-FR" altLang="fr-FR" dirty="0" smtClean="0"/>
              <a:t>Deuxième niveau</a:t>
            </a:r>
          </a:p>
          <a:p>
            <a:pPr lvl="2"/>
            <a:r>
              <a:rPr lang="fr-FR" altLang="fr-FR" dirty="0" smtClean="0"/>
              <a:t>Troisième niveau</a:t>
            </a:r>
          </a:p>
          <a:p>
            <a:pPr lvl="3"/>
            <a:r>
              <a:rPr lang="fr-FR" altLang="fr-FR" dirty="0" smtClean="0"/>
              <a:t>Quatrième niveau</a:t>
            </a:r>
          </a:p>
          <a:p>
            <a:pPr lvl="4"/>
            <a:r>
              <a:rPr lang="fr-FR" altLang="fr-FR" dirty="0" smtClean="0"/>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0220DB1E-EAA1-4495-B642-E8420768482A}" type="datetimeFigureOut">
              <a:rPr lang="fr-FR"/>
              <a:pPr>
                <a:defRPr/>
              </a:pPr>
              <a:t>20/11/2021</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9C7E03D3-B2AE-41EF-BCF1-92E7621A2746}" type="slidenum">
              <a:rPr lang="fr-FR"/>
              <a:pPr>
                <a:defRPr/>
              </a:pPr>
              <a:t>‹N°›</a:t>
            </a:fld>
            <a:endParaRPr lang="fr-FR"/>
          </a:p>
        </p:txBody>
      </p:sp>
      <p:pic>
        <p:nvPicPr>
          <p:cNvPr id="4105" name="Image 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bwMode="auto">
          <a:xfrm>
            <a:off x="284163" y="188659"/>
            <a:ext cx="2001837" cy="625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Image 1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bwMode="auto">
          <a:xfrm>
            <a:off x="284163" y="6242263"/>
            <a:ext cx="1439862" cy="55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Image 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bwMode="auto">
          <a:xfrm>
            <a:off x="9963150" y="-29010"/>
            <a:ext cx="2295525" cy="1053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Espace réservé du numéro de diapositive 5"/>
          <p:cNvSpPr txBox="1">
            <a:spLocks/>
          </p:cNvSpPr>
          <p:nvPr/>
        </p:nvSpPr>
        <p:spPr>
          <a:xfrm>
            <a:off x="8610600" y="6351588"/>
            <a:ext cx="2743200" cy="365125"/>
          </a:xfrm>
          <a:prstGeom prst="rect">
            <a:avLst/>
          </a:prstGeom>
        </p:spPr>
        <p:txBody>
          <a:bodyPr/>
          <a:lstStyle>
            <a:defPPr>
              <a:defRPr lang="fr-FR"/>
            </a:defPPr>
            <a:lvl1pPr algn="l" rtl="0" eaLnBrk="0" fontAlgn="base" hangingPunct="0">
              <a:spcBef>
                <a:spcPct val="0"/>
              </a:spcBef>
              <a:spcAft>
                <a:spcPct val="0"/>
              </a:spcAft>
              <a:defRPr kern="1200">
                <a:solidFill>
                  <a:schemeClr val="bg1"/>
                </a:solidFill>
                <a:latin typeface="Downtempo" panose="02000603040000020004" pitchFamily="2"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r">
              <a:defRPr/>
            </a:pPr>
            <a:fld id="{EE194B2D-2120-44E1-9344-FFFB6FCB9F81}" type="slidenum">
              <a:rPr lang="fr-FR" smtClean="0"/>
              <a:pPr algn="r">
                <a:defRPr/>
              </a:pPr>
              <a:t>‹N°›</a:t>
            </a:fld>
            <a:endParaRPr lang="fr-FR" dirty="0"/>
          </a:p>
        </p:txBody>
      </p:sp>
      <p:pic>
        <p:nvPicPr>
          <p:cNvPr id="4109" name="Image 11"/>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bwMode="auto">
          <a:xfrm>
            <a:off x="1766301" y="6272213"/>
            <a:ext cx="108384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20" r:id="rId1"/>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4000" kern="1200">
          <a:solidFill>
            <a:schemeClr val="tx1"/>
          </a:solidFill>
          <a:latin typeface="Eurostile-Medium" panose="020B0600000000000000" pitchFamily="34" charset="0"/>
          <a:ea typeface="+mj-ea"/>
          <a:cs typeface="+mj-cs"/>
        </a:defRPr>
      </a:lvl1pPr>
      <a:lvl2pPr algn="l" rtl="0" eaLnBrk="0" fontAlgn="base" hangingPunct="0">
        <a:lnSpc>
          <a:spcPct val="90000"/>
        </a:lnSpc>
        <a:spcBef>
          <a:spcPct val="0"/>
        </a:spcBef>
        <a:spcAft>
          <a:spcPct val="0"/>
        </a:spcAft>
        <a:defRPr sz="4000">
          <a:solidFill>
            <a:schemeClr val="tx1"/>
          </a:solidFill>
          <a:latin typeface="Eurostile-Medium" panose="020B0600000000000000" pitchFamily="34" charset="0"/>
        </a:defRPr>
      </a:lvl2pPr>
      <a:lvl3pPr algn="l" rtl="0" eaLnBrk="0" fontAlgn="base" hangingPunct="0">
        <a:lnSpc>
          <a:spcPct val="90000"/>
        </a:lnSpc>
        <a:spcBef>
          <a:spcPct val="0"/>
        </a:spcBef>
        <a:spcAft>
          <a:spcPct val="0"/>
        </a:spcAft>
        <a:defRPr sz="4000">
          <a:solidFill>
            <a:schemeClr val="tx1"/>
          </a:solidFill>
          <a:latin typeface="Eurostile-Medium" panose="020B0600000000000000" pitchFamily="34" charset="0"/>
        </a:defRPr>
      </a:lvl3pPr>
      <a:lvl4pPr algn="l" rtl="0" eaLnBrk="0" fontAlgn="base" hangingPunct="0">
        <a:lnSpc>
          <a:spcPct val="90000"/>
        </a:lnSpc>
        <a:spcBef>
          <a:spcPct val="0"/>
        </a:spcBef>
        <a:spcAft>
          <a:spcPct val="0"/>
        </a:spcAft>
        <a:defRPr sz="4000">
          <a:solidFill>
            <a:schemeClr val="tx1"/>
          </a:solidFill>
          <a:latin typeface="Eurostile-Medium" panose="020B0600000000000000" pitchFamily="34" charset="0"/>
        </a:defRPr>
      </a:lvl4pPr>
      <a:lvl5pPr algn="l" rtl="0" eaLnBrk="0" fontAlgn="base" hangingPunct="0">
        <a:lnSpc>
          <a:spcPct val="90000"/>
        </a:lnSpc>
        <a:spcBef>
          <a:spcPct val="0"/>
        </a:spcBef>
        <a:spcAft>
          <a:spcPct val="0"/>
        </a:spcAft>
        <a:defRPr sz="4000">
          <a:solidFill>
            <a:schemeClr val="tx1"/>
          </a:solidFill>
          <a:latin typeface="Eurostile-Medium" panose="020B0600000000000000"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Wingdings" panose="05000000000000000000" pitchFamily="2" charset="2"/>
        <a:buChar char="§"/>
        <a:defRPr kern="12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Imag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 y="6181344"/>
            <a:ext cx="12192001" cy="676656"/>
          </a:xfrm>
          <a:prstGeom prst="rect">
            <a:avLst/>
          </a:prstGeom>
        </p:spPr>
      </p:pic>
      <p:sp>
        <p:nvSpPr>
          <p:cNvPr id="5122" name="Espace réservé du titre 1"/>
          <p:cNvSpPr>
            <a:spLocks noGrp="1"/>
          </p:cNvSpPr>
          <p:nvPr>
            <p:ph type="title"/>
          </p:nvPr>
        </p:nvSpPr>
        <p:spPr bwMode="auto">
          <a:xfrm>
            <a:off x="838200" y="815975"/>
            <a:ext cx="10515600"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Modifiez le style du titre</a:t>
            </a:r>
          </a:p>
        </p:txBody>
      </p:sp>
      <p:sp>
        <p:nvSpPr>
          <p:cNvPr id="5123" name="Espace réservé du texte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dirty="0" smtClean="0"/>
              <a:t>Modifiez les styles du texte du masque</a:t>
            </a:r>
          </a:p>
          <a:p>
            <a:pPr lvl="1"/>
            <a:r>
              <a:rPr lang="fr-FR" altLang="fr-FR" dirty="0" smtClean="0"/>
              <a:t>Deuxième niveau</a:t>
            </a:r>
          </a:p>
          <a:p>
            <a:pPr lvl="2"/>
            <a:r>
              <a:rPr lang="fr-FR" altLang="fr-FR" dirty="0" smtClean="0"/>
              <a:t>Troisième niveau</a:t>
            </a:r>
          </a:p>
          <a:p>
            <a:pPr lvl="3"/>
            <a:r>
              <a:rPr lang="fr-FR" altLang="fr-FR" dirty="0" smtClean="0"/>
              <a:t>Quatrième niveau</a:t>
            </a:r>
          </a:p>
          <a:p>
            <a:pPr lvl="4"/>
            <a:r>
              <a:rPr lang="fr-FR" altLang="fr-FR" dirty="0" smtClean="0"/>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53086E3B-0CB6-4AAD-B40E-880EE12CA401}" type="datetimeFigureOut">
              <a:rPr lang="fr-FR"/>
              <a:pPr>
                <a:defRPr/>
              </a:pPr>
              <a:t>20/11/2021</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904495E6-E863-4020-893C-14B32A42465B}" type="slidenum">
              <a:rPr lang="fr-FR"/>
              <a:pPr>
                <a:defRPr/>
              </a:pPr>
              <a:t>‹N°›</a:t>
            </a:fld>
            <a:endParaRPr lang="fr-FR"/>
          </a:p>
        </p:txBody>
      </p:sp>
      <p:pic>
        <p:nvPicPr>
          <p:cNvPr id="5129" name="Image 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bwMode="auto">
          <a:xfrm>
            <a:off x="284163" y="188659"/>
            <a:ext cx="2001837" cy="625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0" name="Image 1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bwMode="auto">
          <a:xfrm>
            <a:off x="284163" y="6242263"/>
            <a:ext cx="1439862" cy="55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1" name="Image 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bwMode="auto">
          <a:xfrm>
            <a:off x="9963150" y="-29010"/>
            <a:ext cx="2295525" cy="1053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Espace réservé du numéro de diapositive 5"/>
          <p:cNvSpPr txBox="1">
            <a:spLocks/>
          </p:cNvSpPr>
          <p:nvPr/>
        </p:nvSpPr>
        <p:spPr>
          <a:xfrm>
            <a:off x="8610600" y="6351588"/>
            <a:ext cx="2743200" cy="365125"/>
          </a:xfrm>
          <a:prstGeom prst="rect">
            <a:avLst/>
          </a:prstGeom>
        </p:spPr>
        <p:txBody>
          <a:bodyPr/>
          <a:lstStyle>
            <a:defPPr>
              <a:defRPr lang="fr-FR"/>
            </a:defPPr>
            <a:lvl1pPr algn="l" rtl="0" eaLnBrk="0" fontAlgn="base" hangingPunct="0">
              <a:spcBef>
                <a:spcPct val="0"/>
              </a:spcBef>
              <a:spcAft>
                <a:spcPct val="0"/>
              </a:spcAft>
              <a:defRPr kern="1200">
                <a:solidFill>
                  <a:schemeClr val="bg1"/>
                </a:solidFill>
                <a:latin typeface="Downtempo" panose="02000603040000020004" pitchFamily="2"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r">
              <a:defRPr/>
            </a:pPr>
            <a:fld id="{B65016EE-CB8F-4ABD-8FE7-1C482E6E9048}" type="slidenum">
              <a:rPr lang="fr-FR" smtClean="0"/>
              <a:pPr algn="r">
                <a:defRPr/>
              </a:pPr>
              <a:t>‹N°›</a:t>
            </a:fld>
            <a:endParaRPr lang="fr-FR" dirty="0"/>
          </a:p>
        </p:txBody>
      </p:sp>
      <p:pic>
        <p:nvPicPr>
          <p:cNvPr id="5133" name="Image 11"/>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bwMode="auto">
          <a:xfrm>
            <a:off x="1766301" y="6272213"/>
            <a:ext cx="108384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21" r:id="rId1"/>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4000" kern="1200">
          <a:solidFill>
            <a:schemeClr val="tx1"/>
          </a:solidFill>
          <a:latin typeface="Eurostile-Medium" panose="020B0600000000000000" pitchFamily="34" charset="0"/>
          <a:ea typeface="+mj-ea"/>
          <a:cs typeface="+mj-cs"/>
        </a:defRPr>
      </a:lvl1pPr>
      <a:lvl2pPr algn="l" rtl="0" eaLnBrk="0" fontAlgn="base" hangingPunct="0">
        <a:lnSpc>
          <a:spcPct val="90000"/>
        </a:lnSpc>
        <a:spcBef>
          <a:spcPct val="0"/>
        </a:spcBef>
        <a:spcAft>
          <a:spcPct val="0"/>
        </a:spcAft>
        <a:defRPr sz="4000">
          <a:solidFill>
            <a:schemeClr val="tx1"/>
          </a:solidFill>
          <a:latin typeface="Eurostile-Medium" panose="020B0600000000000000" pitchFamily="34" charset="0"/>
        </a:defRPr>
      </a:lvl2pPr>
      <a:lvl3pPr algn="l" rtl="0" eaLnBrk="0" fontAlgn="base" hangingPunct="0">
        <a:lnSpc>
          <a:spcPct val="90000"/>
        </a:lnSpc>
        <a:spcBef>
          <a:spcPct val="0"/>
        </a:spcBef>
        <a:spcAft>
          <a:spcPct val="0"/>
        </a:spcAft>
        <a:defRPr sz="4000">
          <a:solidFill>
            <a:schemeClr val="tx1"/>
          </a:solidFill>
          <a:latin typeface="Eurostile-Medium" panose="020B0600000000000000" pitchFamily="34" charset="0"/>
        </a:defRPr>
      </a:lvl3pPr>
      <a:lvl4pPr algn="l" rtl="0" eaLnBrk="0" fontAlgn="base" hangingPunct="0">
        <a:lnSpc>
          <a:spcPct val="90000"/>
        </a:lnSpc>
        <a:spcBef>
          <a:spcPct val="0"/>
        </a:spcBef>
        <a:spcAft>
          <a:spcPct val="0"/>
        </a:spcAft>
        <a:defRPr sz="4000">
          <a:solidFill>
            <a:schemeClr val="tx1"/>
          </a:solidFill>
          <a:latin typeface="Eurostile-Medium" panose="020B0600000000000000" pitchFamily="34" charset="0"/>
        </a:defRPr>
      </a:lvl4pPr>
      <a:lvl5pPr algn="l" rtl="0" eaLnBrk="0" fontAlgn="base" hangingPunct="0">
        <a:lnSpc>
          <a:spcPct val="90000"/>
        </a:lnSpc>
        <a:spcBef>
          <a:spcPct val="0"/>
        </a:spcBef>
        <a:spcAft>
          <a:spcPct val="0"/>
        </a:spcAft>
        <a:defRPr sz="4000">
          <a:solidFill>
            <a:schemeClr val="tx1"/>
          </a:solidFill>
          <a:latin typeface="Eurostile-Medium" panose="020B0600000000000000"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Wingdings" panose="05000000000000000000" pitchFamily="2" charset="2"/>
        <a:buChar char="§"/>
        <a:defRPr kern="12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Imag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6193486"/>
            <a:ext cx="12192000" cy="676656"/>
          </a:xfrm>
          <a:prstGeom prst="rect">
            <a:avLst/>
          </a:prstGeom>
        </p:spPr>
      </p:pic>
      <p:sp>
        <p:nvSpPr>
          <p:cNvPr id="6146" name="Espace réservé du titre 1"/>
          <p:cNvSpPr>
            <a:spLocks noGrp="1"/>
          </p:cNvSpPr>
          <p:nvPr>
            <p:ph type="title"/>
          </p:nvPr>
        </p:nvSpPr>
        <p:spPr bwMode="auto">
          <a:xfrm>
            <a:off x="838200" y="815975"/>
            <a:ext cx="10515600"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Modifiez le style du titre</a:t>
            </a:r>
          </a:p>
        </p:txBody>
      </p:sp>
      <p:sp>
        <p:nvSpPr>
          <p:cNvPr id="6147" name="Espace réservé du texte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dirty="0" smtClean="0"/>
              <a:t>Modifiez les styles du texte du masque</a:t>
            </a:r>
          </a:p>
          <a:p>
            <a:pPr lvl="1"/>
            <a:r>
              <a:rPr lang="fr-FR" altLang="fr-FR" dirty="0" smtClean="0"/>
              <a:t>Deuxième niveau</a:t>
            </a:r>
          </a:p>
          <a:p>
            <a:pPr lvl="2"/>
            <a:r>
              <a:rPr lang="fr-FR" altLang="fr-FR" dirty="0" smtClean="0"/>
              <a:t>Troisième niveau</a:t>
            </a:r>
          </a:p>
          <a:p>
            <a:pPr lvl="3"/>
            <a:r>
              <a:rPr lang="fr-FR" altLang="fr-FR" dirty="0" smtClean="0"/>
              <a:t>Quatrième niveau</a:t>
            </a:r>
          </a:p>
          <a:p>
            <a:pPr lvl="4"/>
            <a:r>
              <a:rPr lang="fr-FR" altLang="fr-FR" dirty="0" smtClean="0"/>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3525EE59-4417-4F59-A597-549E4EB6C689}" type="datetimeFigureOut">
              <a:rPr lang="fr-FR"/>
              <a:pPr>
                <a:defRPr/>
              </a:pPr>
              <a:t>20/11/2021</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5DE16276-38AD-41A9-8E88-A8B52AC00802}" type="slidenum">
              <a:rPr lang="fr-FR"/>
              <a:pPr>
                <a:defRPr/>
              </a:pPr>
              <a:t>‹N°›</a:t>
            </a:fld>
            <a:endParaRPr lang="fr-FR"/>
          </a:p>
        </p:txBody>
      </p:sp>
      <p:pic>
        <p:nvPicPr>
          <p:cNvPr id="6153" name="Image 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bwMode="auto">
          <a:xfrm>
            <a:off x="284163" y="188659"/>
            <a:ext cx="2001837" cy="625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4" name="Image 1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bwMode="auto">
          <a:xfrm>
            <a:off x="284163" y="6242263"/>
            <a:ext cx="1439862" cy="55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5" name="Image 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bwMode="auto">
          <a:xfrm>
            <a:off x="9963150" y="-29010"/>
            <a:ext cx="2295525" cy="1053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Espace réservé du numéro de diapositive 5"/>
          <p:cNvSpPr txBox="1">
            <a:spLocks/>
          </p:cNvSpPr>
          <p:nvPr/>
        </p:nvSpPr>
        <p:spPr>
          <a:xfrm>
            <a:off x="8610600" y="6351588"/>
            <a:ext cx="2743200" cy="365125"/>
          </a:xfrm>
          <a:prstGeom prst="rect">
            <a:avLst/>
          </a:prstGeom>
        </p:spPr>
        <p:txBody>
          <a:bodyPr/>
          <a:lstStyle>
            <a:defPPr>
              <a:defRPr lang="fr-FR"/>
            </a:defPPr>
            <a:lvl1pPr algn="l" rtl="0" eaLnBrk="0" fontAlgn="base" hangingPunct="0">
              <a:spcBef>
                <a:spcPct val="0"/>
              </a:spcBef>
              <a:spcAft>
                <a:spcPct val="0"/>
              </a:spcAft>
              <a:defRPr kern="1200">
                <a:solidFill>
                  <a:schemeClr val="bg1"/>
                </a:solidFill>
                <a:latin typeface="Downtempo" panose="02000603040000020004" pitchFamily="2"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r">
              <a:defRPr/>
            </a:pPr>
            <a:fld id="{D6599A2F-33FD-41C1-8A01-730D67BE37E4}" type="slidenum">
              <a:rPr lang="fr-FR" smtClean="0"/>
              <a:pPr algn="r">
                <a:defRPr/>
              </a:pPr>
              <a:t>‹N°›</a:t>
            </a:fld>
            <a:endParaRPr lang="fr-FR" dirty="0"/>
          </a:p>
        </p:txBody>
      </p:sp>
      <p:pic>
        <p:nvPicPr>
          <p:cNvPr id="6157" name="Image 11"/>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bwMode="auto">
          <a:xfrm>
            <a:off x="1766301" y="6272213"/>
            <a:ext cx="108384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22" r:id="rId1"/>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4000" kern="1200">
          <a:solidFill>
            <a:schemeClr val="tx1"/>
          </a:solidFill>
          <a:latin typeface="Eurostile-Medium" panose="020B0600000000000000" pitchFamily="34" charset="0"/>
          <a:ea typeface="+mj-ea"/>
          <a:cs typeface="+mj-cs"/>
        </a:defRPr>
      </a:lvl1pPr>
      <a:lvl2pPr algn="l" rtl="0" eaLnBrk="0" fontAlgn="base" hangingPunct="0">
        <a:lnSpc>
          <a:spcPct val="90000"/>
        </a:lnSpc>
        <a:spcBef>
          <a:spcPct val="0"/>
        </a:spcBef>
        <a:spcAft>
          <a:spcPct val="0"/>
        </a:spcAft>
        <a:defRPr sz="4000">
          <a:solidFill>
            <a:schemeClr val="tx1"/>
          </a:solidFill>
          <a:latin typeface="Eurostile-Medium" panose="020B0600000000000000" pitchFamily="34" charset="0"/>
        </a:defRPr>
      </a:lvl2pPr>
      <a:lvl3pPr algn="l" rtl="0" eaLnBrk="0" fontAlgn="base" hangingPunct="0">
        <a:lnSpc>
          <a:spcPct val="90000"/>
        </a:lnSpc>
        <a:spcBef>
          <a:spcPct val="0"/>
        </a:spcBef>
        <a:spcAft>
          <a:spcPct val="0"/>
        </a:spcAft>
        <a:defRPr sz="4000">
          <a:solidFill>
            <a:schemeClr val="tx1"/>
          </a:solidFill>
          <a:latin typeface="Eurostile-Medium" panose="020B0600000000000000" pitchFamily="34" charset="0"/>
        </a:defRPr>
      </a:lvl3pPr>
      <a:lvl4pPr algn="l" rtl="0" eaLnBrk="0" fontAlgn="base" hangingPunct="0">
        <a:lnSpc>
          <a:spcPct val="90000"/>
        </a:lnSpc>
        <a:spcBef>
          <a:spcPct val="0"/>
        </a:spcBef>
        <a:spcAft>
          <a:spcPct val="0"/>
        </a:spcAft>
        <a:defRPr sz="4000">
          <a:solidFill>
            <a:schemeClr val="tx1"/>
          </a:solidFill>
          <a:latin typeface="Eurostile-Medium" panose="020B0600000000000000" pitchFamily="34" charset="0"/>
        </a:defRPr>
      </a:lvl4pPr>
      <a:lvl5pPr algn="l" rtl="0" eaLnBrk="0" fontAlgn="base" hangingPunct="0">
        <a:lnSpc>
          <a:spcPct val="90000"/>
        </a:lnSpc>
        <a:spcBef>
          <a:spcPct val="0"/>
        </a:spcBef>
        <a:spcAft>
          <a:spcPct val="0"/>
        </a:spcAft>
        <a:defRPr sz="4000">
          <a:solidFill>
            <a:schemeClr val="tx1"/>
          </a:solidFill>
          <a:latin typeface="Eurostile-Medium" panose="020B0600000000000000"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Wingdings" panose="05000000000000000000" pitchFamily="2" charset="2"/>
        <a:buChar char="§"/>
        <a:defRPr kern="12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Imag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6190870"/>
            <a:ext cx="12192000" cy="676655"/>
          </a:xfrm>
          <a:prstGeom prst="rect">
            <a:avLst/>
          </a:prstGeom>
        </p:spPr>
      </p:pic>
      <p:sp>
        <p:nvSpPr>
          <p:cNvPr id="7170" name="Espace réservé du titre 1"/>
          <p:cNvSpPr>
            <a:spLocks noGrp="1"/>
          </p:cNvSpPr>
          <p:nvPr>
            <p:ph type="title"/>
          </p:nvPr>
        </p:nvSpPr>
        <p:spPr bwMode="auto">
          <a:xfrm>
            <a:off x="838200" y="815975"/>
            <a:ext cx="10515600"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Modifiez le style du titre</a:t>
            </a:r>
          </a:p>
        </p:txBody>
      </p:sp>
      <p:sp>
        <p:nvSpPr>
          <p:cNvPr id="7171" name="Espace réservé du texte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dirty="0" smtClean="0"/>
              <a:t>Modifiez les styles du texte du masque</a:t>
            </a:r>
          </a:p>
          <a:p>
            <a:pPr lvl="1"/>
            <a:r>
              <a:rPr lang="fr-FR" altLang="fr-FR" dirty="0" smtClean="0"/>
              <a:t>Deuxième niveau</a:t>
            </a:r>
          </a:p>
          <a:p>
            <a:pPr lvl="2"/>
            <a:r>
              <a:rPr lang="fr-FR" altLang="fr-FR" dirty="0" smtClean="0"/>
              <a:t>Troisième niveau</a:t>
            </a:r>
          </a:p>
          <a:p>
            <a:pPr lvl="3"/>
            <a:r>
              <a:rPr lang="fr-FR" altLang="fr-FR" dirty="0" smtClean="0"/>
              <a:t>Quatrième niveau</a:t>
            </a:r>
          </a:p>
          <a:p>
            <a:pPr lvl="4"/>
            <a:r>
              <a:rPr lang="fr-FR" altLang="fr-FR" dirty="0" smtClean="0"/>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71186A42-3407-42ED-8B36-DE9116318760}" type="datetimeFigureOut">
              <a:rPr lang="fr-FR"/>
              <a:pPr>
                <a:defRPr/>
              </a:pPr>
              <a:t>20/11/2021</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814B6263-77A7-4CE5-8117-1B1B102BFCB7}" type="slidenum">
              <a:rPr lang="fr-FR"/>
              <a:pPr>
                <a:defRPr/>
              </a:pPr>
              <a:t>‹N°›</a:t>
            </a:fld>
            <a:endParaRPr lang="fr-FR"/>
          </a:p>
        </p:txBody>
      </p:sp>
      <p:pic>
        <p:nvPicPr>
          <p:cNvPr id="7177" name="Image 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bwMode="auto">
          <a:xfrm>
            <a:off x="284163" y="188659"/>
            <a:ext cx="2001837" cy="625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8" name="Image 1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bwMode="auto">
          <a:xfrm>
            <a:off x="284163" y="6242263"/>
            <a:ext cx="1439862" cy="55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9" name="Image 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bwMode="auto">
          <a:xfrm>
            <a:off x="9963150" y="-29010"/>
            <a:ext cx="2295525" cy="1053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Espace réservé du numéro de diapositive 5"/>
          <p:cNvSpPr txBox="1">
            <a:spLocks/>
          </p:cNvSpPr>
          <p:nvPr/>
        </p:nvSpPr>
        <p:spPr>
          <a:xfrm>
            <a:off x="8610600" y="6351588"/>
            <a:ext cx="2743200" cy="365125"/>
          </a:xfrm>
          <a:prstGeom prst="rect">
            <a:avLst/>
          </a:prstGeom>
        </p:spPr>
        <p:txBody>
          <a:bodyPr/>
          <a:lstStyle>
            <a:defPPr>
              <a:defRPr lang="fr-FR"/>
            </a:defPPr>
            <a:lvl1pPr algn="l" rtl="0" eaLnBrk="0" fontAlgn="base" hangingPunct="0">
              <a:spcBef>
                <a:spcPct val="0"/>
              </a:spcBef>
              <a:spcAft>
                <a:spcPct val="0"/>
              </a:spcAft>
              <a:defRPr kern="1200">
                <a:solidFill>
                  <a:schemeClr val="bg1"/>
                </a:solidFill>
                <a:latin typeface="Downtempo" panose="02000603040000020004" pitchFamily="2"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marL="285750" indent="-285750" algn="r">
              <a:buFont typeface="Arial" panose="020B0604020202020204" pitchFamily="34" charset="0"/>
              <a:buChar char="•"/>
              <a:defRPr/>
            </a:pPr>
            <a:fld id="{1E315419-03FC-469B-B356-32DB643E0FC2}" type="slidenum">
              <a:rPr lang="fr-FR" smtClean="0"/>
              <a:pPr marL="285750" indent="-285750" algn="r">
                <a:buFont typeface="Arial" panose="020B0604020202020204" pitchFamily="34" charset="0"/>
                <a:buChar char="•"/>
                <a:defRPr/>
              </a:pPr>
              <a:t>‹N°›</a:t>
            </a:fld>
            <a:endParaRPr lang="fr-FR" dirty="0"/>
          </a:p>
        </p:txBody>
      </p:sp>
      <p:pic>
        <p:nvPicPr>
          <p:cNvPr id="7181" name="Image 11"/>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bwMode="auto">
          <a:xfrm>
            <a:off x="1766301" y="6272213"/>
            <a:ext cx="108384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23" r:id="rId1"/>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4000" kern="1200">
          <a:solidFill>
            <a:schemeClr val="tx1"/>
          </a:solidFill>
          <a:latin typeface="Eurostile-Medium" panose="020B0600000000000000" pitchFamily="34" charset="0"/>
          <a:ea typeface="+mj-ea"/>
          <a:cs typeface="+mj-cs"/>
        </a:defRPr>
      </a:lvl1pPr>
      <a:lvl2pPr algn="l" rtl="0" eaLnBrk="0" fontAlgn="base" hangingPunct="0">
        <a:lnSpc>
          <a:spcPct val="90000"/>
        </a:lnSpc>
        <a:spcBef>
          <a:spcPct val="0"/>
        </a:spcBef>
        <a:spcAft>
          <a:spcPct val="0"/>
        </a:spcAft>
        <a:defRPr sz="4000">
          <a:solidFill>
            <a:schemeClr val="tx1"/>
          </a:solidFill>
          <a:latin typeface="Eurostile-Medium" panose="020B0600000000000000" pitchFamily="34" charset="0"/>
        </a:defRPr>
      </a:lvl2pPr>
      <a:lvl3pPr algn="l" rtl="0" eaLnBrk="0" fontAlgn="base" hangingPunct="0">
        <a:lnSpc>
          <a:spcPct val="90000"/>
        </a:lnSpc>
        <a:spcBef>
          <a:spcPct val="0"/>
        </a:spcBef>
        <a:spcAft>
          <a:spcPct val="0"/>
        </a:spcAft>
        <a:defRPr sz="4000">
          <a:solidFill>
            <a:schemeClr val="tx1"/>
          </a:solidFill>
          <a:latin typeface="Eurostile-Medium" panose="020B0600000000000000" pitchFamily="34" charset="0"/>
        </a:defRPr>
      </a:lvl3pPr>
      <a:lvl4pPr algn="l" rtl="0" eaLnBrk="0" fontAlgn="base" hangingPunct="0">
        <a:lnSpc>
          <a:spcPct val="90000"/>
        </a:lnSpc>
        <a:spcBef>
          <a:spcPct val="0"/>
        </a:spcBef>
        <a:spcAft>
          <a:spcPct val="0"/>
        </a:spcAft>
        <a:defRPr sz="4000">
          <a:solidFill>
            <a:schemeClr val="tx1"/>
          </a:solidFill>
          <a:latin typeface="Eurostile-Medium" panose="020B0600000000000000" pitchFamily="34" charset="0"/>
        </a:defRPr>
      </a:lvl4pPr>
      <a:lvl5pPr algn="l" rtl="0" eaLnBrk="0" fontAlgn="base" hangingPunct="0">
        <a:lnSpc>
          <a:spcPct val="90000"/>
        </a:lnSpc>
        <a:spcBef>
          <a:spcPct val="0"/>
        </a:spcBef>
        <a:spcAft>
          <a:spcPct val="0"/>
        </a:spcAft>
        <a:defRPr sz="4000">
          <a:solidFill>
            <a:schemeClr val="tx1"/>
          </a:solidFill>
          <a:latin typeface="Eurostile-Medium" panose="020B0600000000000000"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Wingdings" panose="05000000000000000000" pitchFamily="2" charset="2"/>
        <a:buChar char="§"/>
        <a:defRPr kern="12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sz="3200" dirty="0" smtClean="0"/>
              <a:t>Management </a:t>
            </a:r>
            <a:r>
              <a:rPr lang="fr-FR" sz="3200" dirty="0" err="1" smtClean="0"/>
              <a:t>operationnel</a:t>
            </a:r>
            <a:r>
              <a:rPr lang="fr-FR" sz="3200" dirty="0" smtClean="0"/>
              <a:t> et de </a:t>
            </a:r>
            <a:r>
              <a:rPr lang="fr-FR" sz="3200" dirty="0" err="1" smtClean="0"/>
              <a:t>proximite</a:t>
            </a:r>
            <a:endParaRPr lang="fr-FR" sz="3200" dirty="0"/>
          </a:p>
        </p:txBody>
      </p:sp>
      <p:sp>
        <p:nvSpPr>
          <p:cNvPr id="5" name="Sous-titre 4"/>
          <p:cNvSpPr>
            <a:spLocks noGrp="1"/>
          </p:cNvSpPr>
          <p:nvPr>
            <p:ph type="subTitle" idx="1"/>
          </p:nvPr>
        </p:nvSpPr>
        <p:spPr/>
        <p:txBody>
          <a:bodyPr/>
          <a:lstStyle/>
          <a:p>
            <a:endParaRPr lang="fr-FR"/>
          </a:p>
        </p:txBody>
      </p:sp>
    </p:spTree>
    <p:extLst>
      <p:ext uri="{BB962C8B-B14F-4D97-AF65-F5344CB8AC3E}">
        <p14:creationId xmlns:p14="http://schemas.microsoft.com/office/powerpoint/2010/main" val="10835746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valeurs de l’entreprise</a:t>
            </a:r>
            <a:endParaRPr lang="fr-FR" dirty="0"/>
          </a:p>
        </p:txBody>
      </p:sp>
      <p:sp>
        <p:nvSpPr>
          <p:cNvPr id="3" name="Espace réservé du contenu 2"/>
          <p:cNvSpPr>
            <a:spLocks noGrp="1"/>
          </p:cNvSpPr>
          <p:nvPr>
            <p:ph idx="1"/>
          </p:nvPr>
        </p:nvSpPr>
        <p:spPr/>
        <p:txBody>
          <a:bodyPr/>
          <a:lstStyle/>
          <a:p>
            <a:r>
              <a:rPr lang="fr-FR" dirty="0" smtClean="0"/>
              <a:t>Exemple : celles du réseau </a:t>
            </a:r>
            <a:r>
              <a:rPr lang="fr-FR" dirty="0" err="1" smtClean="0"/>
              <a:t>Polytech</a:t>
            </a:r>
            <a:r>
              <a:rPr lang="fr-FR" dirty="0" smtClean="0"/>
              <a:t> :	</a:t>
            </a:r>
          </a:p>
          <a:p>
            <a:endParaRPr lang="fr-FR" dirty="0" smtClean="0"/>
          </a:p>
          <a:p>
            <a:pPr lvl="1"/>
            <a:r>
              <a:rPr lang="fr-FR" dirty="0" smtClean="0"/>
              <a:t>EXIGENCE ET CREATIVITE</a:t>
            </a:r>
          </a:p>
          <a:p>
            <a:pPr lvl="1"/>
            <a:r>
              <a:rPr lang="fr-FR" dirty="0" smtClean="0"/>
              <a:t>ANTICIPATION ET ESPRIT CRITIQUE</a:t>
            </a:r>
          </a:p>
          <a:p>
            <a:pPr lvl="1"/>
            <a:r>
              <a:rPr lang="fr-FR" dirty="0" smtClean="0"/>
              <a:t>RESPECT ET OUVERTURE</a:t>
            </a:r>
          </a:p>
          <a:p>
            <a:pPr lvl="1"/>
            <a:r>
              <a:rPr lang="fr-FR" dirty="0" smtClean="0"/>
              <a:t>RESPONSABILITE ET TRANSPARENCE</a:t>
            </a:r>
          </a:p>
          <a:p>
            <a:pPr lvl="1"/>
            <a:endParaRPr lang="fr-FR" dirty="0"/>
          </a:p>
          <a:p>
            <a:r>
              <a:rPr lang="fr-FR" dirty="0" smtClean="0"/>
              <a:t>AUTRES EXEMPLES:</a:t>
            </a:r>
          </a:p>
          <a:p>
            <a:pPr lvl="1"/>
            <a:r>
              <a:rPr lang="fr-FR" dirty="0" smtClean="0"/>
              <a:t>Innovation (recherche et technologie)		Responsabilité</a:t>
            </a:r>
          </a:p>
          <a:p>
            <a:pPr lvl="1"/>
            <a:r>
              <a:rPr lang="fr-FR" dirty="0" smtClean="0"/>
              <a:t>Esprit d’équipe					Qualité</a:t>
            </a:r>
          </a:p>
          <a:p>
            <a:pPr lvl="1"/>
            <a:r>
              <a:rPr lang="fr-FR" dirty="0" smtClean="0"/>
              <a:t>Intégrité – la loyauté</a:t>
            </a:r>
          </a:p>
          <a:p>
            <a:pPr lvl="1"/>
            <a:r>
              <a:rPr lang="fr-FR" dirty="0" smtClean="0"/>
              <a:t>Respect </a:t>
            </a:r>
          </a:p>
          <a:p>
            <a:pPr marL="457200" lvl="1" indent="0">
              <a:buNone/>
            </a:pPr>
            <a:endParaRPr lang="fr-FR" dirty="0" smtClean="0"/>
          </a:p>
        </p:txBody>
      </p:sp>
    </p:spTree>
    <p:extLst>
      <p:ext uri="{BB962C8B-B14F-4D97-AF65-F5344CB8AC3E}">
        <p14:creationId xmlns:p14="http://schemas.microsoft.com/office/powerpoint/2010/main" val="375314367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Vous avez dit PQQOQCP ?</a:t>
            </a:r>
          </a:p>
        </p:txBody>
      </p:sp>
      <p:sp>
        <p:nvSpPr>
          <p:cNvPr id="3" name="Espace réservé du contenu 2"/>
          <p:cNvSpPr>
            <a:spLocks noGrp="1"/>
          </p:cNvSpPr>
          <p:nvPr>
            <p:ph idx="1"/>
          </p:nvPr>
        </p:nvSpPr>
        <p:spPr/>
        <p:txBody>
          <a:bodyPr/>
          <a:lstStyle/>
          <a:p>
            <a:r>
              <a:rPr lang="fr-FR" dirty="0" smtClean="0"/>
              <a:t>OU ?</a:t>
            </a:r>
          </a:p>
          <a:p>
            <a:pPr lvl="1"/>
            <a:r>
              <a:rPr lang="fr-FR" dirty="0" smtClean="0"/>
              <a:t>Le lieu de la réunion</a:t>
            </a:r>
          </a:p>
          <a:p>
            <a:pPr lvl="1"/>
            <a:r>
              <a:rPr lang="fr-FR" dirty="0" smtClean="0"/>
              <a:t>La salle la mieux adaptée : taille, éclairage, lieu, configuration</a:t>
            </a:r>
          </a:p>
          <a:p>
            <a:pPr lvl="1"/>
            <a:endParaRPr lang="fr-FR" dirty="0"/>
          </a:p>
          <a:p>
            <a:r>
              <a:rPr lang="fr-FR" dirty="0" smtClean="0"/>
              <a:t>COMMENT ? L’organisation de la réunion</a:t>
            </a:r>
          </a:p>
          <a:p>
            <a:pPr lvl="1"/>
            <a:r>
              <a:rPr lang="fr-FR" dirty="0" smtClean="0"/>
              <a:t>Comment aider les intervenants à préparer leur intervention ?</a:t>
            </a:r>
          </a:p>
          <a:p>
            <a:pPr lvl="1"/>
            <a:r>
              <a:rPr lang="fr-FR" dirty="0" smtClean="0"/>
              <a:t>Matériel: documents, vidéoprojecteur, tableau , feutres,..</a:t>
            </a:r>
          </a:p>
          <a:p>
            <a:pPr lvl="1"/>
            <a:r>
              <a:rPr lang="fr-FR" dirty="0" smtClean="0"/>
              <a:t>Petit déjeuner ou pauses ?</a:t>
            </a:r>
          </a:p>
          <a:p>
            <a:pPr lvl="1"/>
            <a:endParaRPr lang="fr-FR" dirty="0"/>
          </a:p>
          <a:p>
            <a:r>
              <a:rPr lang="fr-FR" dirty="0" smtClean="0"/>
              <a:t>COMBIEN ? Durée de la réunion</a:t>
            </a:r>
          </a:p>
          <a:p>
            <a:pPr marL="0" indent="0">
              <a:buNone/>
            </a:pPr>
            <a:endParaRPr lang="fr-FR" dirty="0"/>
          </a:p>
        </p:txBody>
      </p:sp>
    </p:spTree>
    <p:extLst>
      <p:ext uri="{BB962C8B-B14F-4D97-AF65-F5344CB8AC3E}">
        <p14:creationId xmlns:p14="http://schemas.microsoft.com/office/powerpoint/2010/main" val="415163197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Vous avez dit PQQOQCP ?</a:t>
            </a:r>
          </a:p>
        </p:txBody>
      </p:sp>
      <p:sp>
        <p:nvSpPr>
          <p:cNvPr id="3" name="Espace réservé du contenu 2"/>
          <p:cNvSpPr>
            <a:spLocks noGrp="1"/>
          </p:cNvSpPr>
          <p:nvPr>
            <p:ph idx="1"/>
          </p:nvPr>
        </p:nvSpPr>
        <p:spPr/>
        <p:txBody>
          <a:bodyPr/>
          <a:lstStyle/>
          <a:p>
            <a:r>
              <a:rPr lang="fr-FR" dirty="0" smtClean="0"/>
              <a:t>QUAND ?</a:t>
            </a:r>
          </a:p>
          <a:p>
            <a:pPr lvl="1"/>
            <a:r>
              <a:rPr lang="fr-FR" dirty="0" smtClean="0"/>
              <a:t>Vérifier les disponibilités des intervenants majeurs – importants (Doodle …)</a:t>
            </a:r>
          </a:p>
          <a:p>
            <a:pPr lvl="1"/>
            <a:r>
              <a:rPr lang="fr-FR" dirty="0" smtClean="0"/>
              <a:t>Envoyer la convocation : liste des participants, date, heures (début, fin, timing si possible), lieu, plan, thème, objet, ordre du jour détaillé, code d’accès si besoin, …</a:t>
            </a:r>
          </a:p>
          <a:p>
            <a:pPr lvl="1"/>
            <a:endParaRPr lang="fr-FR" dirty="0"/>
          </a:p>
          <a:p>
            <a:pPr marL="0" indent="0">
              <a:buNone/>
            </a:pPr>
            <a:r>
              <a:rPr lang="fr-FR" dirty="0" smtClean="0"/>
              <a:t>Attention : pensez à convoquer vos interlocuteurs de la réunion suffisamment tôt ( pas du jour au lendemain…)</a:t>
            </a:r>
          </a:p>
          <a:p>
            <a:pPr marL="0" indent="0">
              <a:buNone/>
            </a:pPr>
            <a:endParaRPr lang="fr-FR" dirty="0"/>
          </a:p>
          <a:p>
            <a:pPr marL="0" indent="0">
              <a:buNone/>
            </a:pPr>
            <a:r>
              <a:rPr lang="fr-FR" dirty="0" smtClean="0"/>
              <a:t>SAVOIR INVESTIR DU TEMPS DANS LA PREPARATION DE LA REUNION PERMET D’EN GAGNER BEAUCOUP AU COURS DE LA REUNION</a:t>
            </a:r>
            <a:endParaRPr lang="fr-FR" dirty="0"/>
          </a:p>
        </p:txBody>
      </p:sp>
    </p:spTree>
    <p:extLst>
      <p:ext uri="{BB962C8B-B14F-4D97-AF65-F5344CB8AC3E}">
        <p14:creationId xmlns:p14="http://schemas.microsoft.com/office/powerpoint/2010/main" val="123150405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étapes de la réunion </a:t>
            </a:r>
            <a:endParaRPr lang="fr-FR" dirty="0"/>
          </a:p>
        </p:txBody>
      </p:sp>
      <p:sp>
        <p:nvSpPr>
          <p:cNvPr id="3" name="Espace réservé du contenu 2"/>
          <p:cNvSpPr>
            <a:spLocks noGrp="1"/>
          </p:cNvSpPr>
          <p:nvPr>
            <p:ph idx="1"/>
          </p:nvPr>
        </p:nvSpPr>
        <p:spPr/>
        <p:txBody>
          <a:bodyPr/>
          <a:lstStyle/>
          <a:p>
            <a:endParaRPr lang="fr-FR" dirty="0" smtClean="0"/>
          </a:p>
          <a:p>
            <a:pPr marL="2286000" lvl="5" indent="0">
              <a:buNone/>
            </a:pPr>
            <a:r>
              <a:rPr lang="fr-FR" dirty="0" smtClean="0"/>
              <a:t>Sécuriser</a:t>
            </a:r>
          </a:p>
          <a:p>
            <a:pPr marL="2286000" lvl="5" indent="0">
              <a:buNone/>
            </a:pPr>
            <a:endParaRPr lang="fr-FR" dirty="0"/>
          </a:p>
          <a:p>
            <a:pPr marL="2286000" lvl="5" indent="0">
              <a:buNone/>
            </a:pPr>
            <a:endParaRPr lang="fr-FR" dirty="0" smtClean="0"/>
          </a:p>
          <a:p>
            <a:pPr marL="2286000" lvl="5" indent="0">
              <a:buNone/>
            </a:pPr>
            <a:r>
              <a:rPr lang="fr-FR" dirty="0"/>
              <a:t>	</a:t>
            </a:r>
            <a:r>
              <a:rPr lang="fr-FR" dirty="0" smtClean="0"/>
              <a:t>	Plaire</a:t>
            </a:r>
          </a:p>
          <a:p>
            <a:pPr marL="2286000" lvl="5" indent="0">
              <a:buNone/>
            </a:pPr>
            <a:endParaRPr lang="fr-FR" dirty="0" smtClean="0"/>
          </a:p>
          <a:p>
            <a:pPr marL="2286000" lvl="5" indent="0">
              <a:buNone/>
            </a:pPr>
            <a:endParaRPr lang="fr-FR" dirty="0"/>
          </a:p>
          <a:p>
            <a:pPr marL="2286000" lvl="5" indent="0">
              <a:buNone/>
            </a:pPr>
            <a:endParaRPr lang="fr-FR" dirty="0" smtClean="0"/>
          </a:p>
          <a:p>
            <a:pPr marL="2286000" lvl="5" indent="0">
              <a:buNone/>
            </a:pPr>
            <a:r>
              <a:rPr lang="fr-FR" dirty="0"/>
              <a:t>	</a:t>
            </a:r>
            <a:r>
              <a:rPr lang="fr-FR" dirty="0" smtClean="0"/>
              <a:t>		Intéresser</a:t>
            </a:r>
          </a:p>
          <a:p>
            <a:pPr marL="2286000" lvl="5" indent="0">
              <a:buNone/>
            </a:pPr>
            <a:endParaRPr lang="fr-FR" dirty="0"/>
          </a:p>
          <a:p>
            <a:pPr marL="2286000" lvl="5" indent="0">
              <a:buNone/>
            </a:pPr>
            <a:endParaRPr lang="fr-FR" dirty="0" smtClean="0"/>
          </a:p>
          <a:p>
            <a:pPr marL="2286000" lvl="5" indent="0">
              <a:buNone/>
            </a:pPr>
            <a:r>
              <a:rPr lang="fr-FR" dirty="0" smtClean="0"/>
              <a:t>					Ouvrir, projeter dans le futur</a:t>
            </a:r>
            <a:endParaRPr lang="fr-FR" dirty="0"/>
          </a:p>
        </p:txBody>
      </p:sp>
      <p:sp>
        <p:nvSpPr>
          <p:cNvPr id="4" name="Rectangle à coins arrondis 3"/>
          <p:cNvSpPr/>
          <p:nvPr/>
        </p:nvSpPr>
        <p:spPr>
          <a:xfrm>
            <a:off x="1330036" y="2152073"/>
            <a:ext cx="1570182" cy="7758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Accueil préalable</a:t>
            </a:r>
            <a:endParaRPr lang="fr-FR" dirty="0"/>
          </a:p>
        </p:txBody>
      </p:sp>
      <p:sp>
        <p:nvSpPr>
          <p:cNvPr id="5" name="Rectangle à coins arrondis 4"/>
          <p:cNvSpPr/>
          <p:nvPr/>
        </p:nvSpPr>
        <p:spPr>
          <a:xfrm>
            <a:off x="2355273" y="3046160"/>
            <a:ext cx="1745672" cy="8774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Ouverture</a:t>
            </a:r>
            <a:endParaRPr lang="fr-FR" dirty="0"/>
          </a:p>
        </p:txBody>
      </p:sp>
      <p:sp>
        <p:nvSpPr>
          <p:cNvPr id="7" name="Rectangle à coins arrondis 6"/>
          <p:cNvSpPr/>
          <p:nvPr/>
        </p:nvSpPr>
        <p:spPr>
          <a:xfrm>
            <a:off x="3528291" y="4120933"/>
            <a:ext cx="1782618" cy="9421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Animation</a:t>
            </a:r>
            <a:endParaRPr lang="fr-FR" dirty="0"/>
          </a:p>
        </p:txBody>
      </p:sp>
      <p:sp>
        <p:nvSpPr>
          <p:cNvPr id="8" name="Rectangle à coins arrondis 7"/>
          <p:cNvSpPr/>
          <p:nvPr/>
        </p:nvSpPr>
        <p:spPr>
          <a:xfrm>
            <a:off x="4950691" y="5197979"/>
            <a:ext cx="1773382" cy="8624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Clôture</a:t>
            </a:r>
            <a:endParaRPr lang="fr-FR" dirty="0"/>
          </a:p>
        </p:txBody>
      </p:sp>
      <p:sp>
        <p:nvSpPr>
          <p:cNvPr id="9" name="Flèche courbée vers la droite 8"/>
          <p:cNvSpPr/>
          <p:nvPr/>
        </p:nvSpPr>
        <p:spPr>
          <a:xfrm>
            <a:off x="1477818" y="3241964"/>
            <a:ext cx="526473" cy="48029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0" name="Flèche courbée vers la droite 9"/>
          <p:cNvSpPr/>
          <p:nvPr/>
        </p:nvSpPr>
        <p:spPr>
          <a:xfrm>
            <a:off x="2706255" y="4257964"/>
            <a:ext cx="517236" cy="55418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1" name="Flèche courbée vers la droite 10"/>
          <p:cNvSpPr/>
          <p:nvPr/>
        </p:nvSpPr>
        <p:spPr>
          <a:xfrm>
            <a:off x="3962400" y="5329382"/>
            <a:ext cx="526473" cy="58189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352771126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Zoom sur l’accueil …</a:t>
            </a:r>
            <a:endParaRPr lang="fr-FR" dirty="0"/>
          </a:p>
        </p:txBody>
      </p:sp>
      <p:sp>
        <p:nvSpPr>
          <p:cNvPr id="3" name="Espace réservé du contenu 2"/>
          <p:cNvSpPr>
            <a:spLocks noGrp="1"/>
          </p:cNvSpPr>
          <p:nvPr>
            <p:ph idx="1"/>
          </p:nvPr>
        </p:nvSpPr>
        <p:spPr/>
        <p:txBody>
          <a:bodyPr/>
          <a:lstStyle/>
          <a:p>
            <a:r>
              <a:rPr lang="fr-FR" dirty="0" smtClean="0"/>
              <a:t>Préparer la salle si besoin</a:t>
            </a:r>
          </a:p>
          <a:p>
            <a:r>
              <a:rPr lang="fr-FR" dirty="0" smtClean="0"/>
              <a:t>Arriver le premier</a:t>
            </a:r>
          </a:p>
          <a:p>
            <a:r>
              <a:rPr lang="fr-FR" dirty="0" smtClean="0"/>
              <a:t>Accueillir ( bonjour avec le sourire) </a:t>
            </a:r>
          </a:p>
          <a:p>
            <a:endParaRPr lang="fr-FR" dirty="0"/>
          </a:p>
        </p:txBody>
      </p:sp>
    </p:spTree>
    <p:extLst>
      <p:ext uri="{BB962C8B-B14F-4D97-AF65-F5344CB8AC3E}">
        <p14:creationId xmlns:p14="http://schemas.microsoft.com/office/powerpoint/2010/main" val="219253125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Zoom sur l’ouverture</a:t>
            </a:r>
            <a:endParaRPr lang="fr-FR" dirty="0"/>
          </a:p>
        </p:txBody>
      </p:sp>
      <p:sp>
        <p:nvSpPr>
          <p:cNvPr id="3" name="Espace réservé du contenu 2"/>
          <p:cNvSpPr>
            <a:spLocks noGrp="1"/>
          </p:cNvSpPr>
          <p:nvPr>
            <p:ph idx="1"/>
          </p:nvPr>
        </p:nvSpPr>
        <p:spPr/>
        <p:txBody>
          <a:bodyPr/>
          <a:lstStyle/>
          <a:p>
            <a:r>
              <a:rPr lang="fr-FR" dirty="0" smtClean="0"/>
              <a:t>Se présenter</a:t>
            </a:r>
          </a:p>
          <a:p>
            <a:r>
              <a:rPr lang="fr-FR" dirty="0" smtClean="0"/>
              <a:t>Légitimer son rôle</a:t>
            </a:r>
          </a:p>
          <a:p>
            <a:r>
              <a:rPr lang="fr-FR" dirty="0" smtClean="0"/>
              <a:t>Expliquer pourquoi cette réunion (contexte, enjeux, objectifs)</a:t>
            </a:r>
          </a:p>
          <a:p>
            <a:r>
              <a:rPr lang="fr-FR" dirty="0" smtClean="0"/>
              <a:t>Présenter le rôle de chacun des participants</a:t>
            </a:r>
          </a:p>
          <a:p>
            <a:r>
              <a:rPr lang="fr-FR" dirty="0" smtClean="0"/>
              <a:t>Donner le cadre de fonctionnement (le déroulement de la réunion)</a:t>
            </a:r>
          </a:p>
          <a:p>
            <a:pPr marL="0" indent="0">
              <a:buNone/>
            </a:pPr>
            <a:endParaRPr lang="fr-FR" dirty="0" smtClean="0"/>
          </a:p>
          <a:p>
            <a:pPr marL="0" indent="0" algn="ctr">
              <a:lnSpc>
                <a:spcPct val="100000"/>
              </a:lnSpc>
              <a:buNone/>
            </a:pPr>
            <a:r>
              <a:rPr lang="fr-FR" dirty="0" smtClean="0"/>
              <a:t>                    </a:t>
            </a:r>
            <a:r>
              <a:rPr lang="fr-FR" sz="1800" i="1" dirty="0" smtClean="0"/>
              <a:t>Commencer la réunion à l’heure prévue, quel que soit le </a:t>
            </a:r>
          </a:p>
          <a:p>
            <a:pPr marL="0" indent="0" algn="ctr">
              <a:lnSpc>
                <a:spcPct val="100000"/>
              </a:lnSpc>
              <a:buNone/>
            </a:pPr>
            <a:r>
              <a:rPr lang="fr-FR" sz="1800" i="1" dirty="0"/>
              <a:t> </a:t>
            </a:r>
            <a:r>
              <a:rPr lang="fr-FR" sz="1800" i="1" dirty="0" smtClean="0"/>
              <a:t>                    nombre de personnes présentes  - respecter vos engagements</a:t>
            </a:r>
          </a:p>
          <a:p>
            <a:pPr marL="0" indent="0" algn="ctr">
              <a:lnSpc>
                <a:spcPct val="100000"/>
              </a:lnSpc>
              <a:buNone/>
            </a:pPr>
            <a:r>
              <a:rPr lang="fr-FR" sz="1800" i="1" dirty="0"/>
              <a:t> </a:t>
            </a:r>
            <a:r>
              <a:rPr lang="fr-FR" sz="1800" i="1" dirty="0" smtClean="0"/>
              <a:t>                     durée prévue – écoute et respect mutuel                  </a:t>
            </a:r>
            <a:endParaRPr lang="fr-FR" sz="1800" i="1" dirty="0"/>
          </a:p>
        </p:txBody>
      </p:sp>
      <p:sp>
        <p:nvSpPr>
          <p:cNvPr id="4" name="Triangle isocèle 3"/>
          <p:cNvSpPr/>
          <p:nvPr/>
        </p:nvSpPr>
        <p:spPr>
          <a:xfrm>
            <a:off x="1154545" y="4257964"/>
            <a:ext cx="1403928" cy="136698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600" dirty="0" smtClean="0"/>
              <a:t>!</a:t>
            </a:r>
            <a:endParaRPr lang="fr-FR" sz="6600" dirty="0"/>
          </a:p>
        </p:txBody>
      </p:sp>
    </p:spTree>
    <p:extLst>
      <p:ext uri="{BB962C8B-B14F-4D97-AF65-F5344CB8AC3E}">
        <p14:creationId xmlns:p14="http://schemas.microsoft.com/office/powerpoint/2010/main" val="414678614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Zoom sur le déroulement de la réunion …</a:t>
            </a:r>
            <a:endParaRPr lang="fr-FR" dirty="0"/>
          </a:p>
        </p:txBody>
      </p:sp>
      <p:sp>
        <p:nvSpPr>
          <p:cNvPr id="3" name="Espace réservé du contenu 2"/>
          <p:cNvSpPr>
            <a:spLocks noGrp="1"/>
          </p:cNvSpPr>
          <p:nvPr>
            <p:ph idx="1"/>
          </p:nvPr>
        </p:nvSpPr>
        <p:spPr/>
        <p:txBody>
          <a:bodyPr/>
          <a:lstStyle/>
          <a:p>
            <a:r>
              <a:rPr lang="fr-FR" dirty="0" smtClean="0"/>
              <a:t>Répartir équitablement le temps de parole</a:t>
            </a:r>
          </a:p>
          <a:p>
            <a:r>
              <a:rPr lang="fr-FR" dirty="0" smtClean="0"/>
              <a:t>Gérer le groupe</a:t>
            </a:r>
          </a:p>
          <a:p>
            <a:r>
              <a:rPr lang="fr-FR" dirty="0" smtClean="0"/>
              <a:t>Suivre l’avancement de la réunion</a:t>
            </a:r>
          </a:p>
          <a:p>
            <a:r>
              <a:rPr lang="fr-FR" dirty="0" smtClean="0"/>
              <a:t>En fin d’animation interroger les participants, les sceptiques sur les décisions prises ou à prendre – attendre un « vrai oui » </a:t>
            </a:r>
          </a:p>
        </p:txBody>
      </p:sp>
    </p:spTree>
    <p:extLst>
      <p:ext uri="{BB962C8B-B14F-4D97-AF65-F5344CB8AC3E}">
        <p14:creationId xmlns:p14="http://schemas.microsoft.com/office/powerpoint/2010/main" val="316853508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Fin de la réunion</a:t>
            </a:r>
            <a:endParaRPr lang="fr-FR" dirty="0"/>
          </a:p>
        </p:txBody>
      </p:sp>
      <p:sp>
        <p:nvSpPr>
          <p:cNvPr id="3" name="Espace réservé du contenu 2"/>
          <p:cNvSpPr>
            <a:spLocks noGrp="1"/>
          </p:cNvSpPr>
          <p:nvPr>
            <p:ph idx="1"/>
          </p:nvPr>
        </p:nvSpPr>
        <p:spPr/>
        <p:txBody>
          <a:bodyPr/>
          <a:lstStyle/>
          <a:p>
            <a:pPr marL="0" indent="0">
              <a:buNone/>
            </a:pPr>
            <a:r>
              <a:rPr lang="fr-FR" dirty="0" smtClean="0"/>
              <a:t>Pour conclure la réunion, </a:t>
            </a:r>
          </a:p>
          <a:p>
            <a:r>
              <a:rPr lang="fr-FR" dirty="0" smtClean="0"/>
              <a:t>Rappeler l’ordre du jour</a:t>
            </a:r>
          </a:p>
          <a:p>
            <a:r>
              <a:rPr lang="fr-FR" dirty="0" smtClean="0"/>
              <a:t>Faire la synthèse des actions à mener</a:t>
            </a:r>
          </a:p>
          <a:p>
            <a:r>
              <a:rPr lang="fr-FR" dirty="0" smtClean="0"/>
              <a:t>Et vérifier l’accord de tous donc l’engagement de chacun </a:t>
            </a:r>
          </a:p>
          <a:p>
            <a:r>
              <a:rPr lang="fr-FR" dirty="0" smtClean="0"/>
              <a:t>Voir qui fait quoi ? Planning envisagé </a:t>
            </a:r>
          </a:p>
          <a:p>
            <a:endParaRPr lang="fr-FR" dirty="0" smtClean="0"/>
          </a:p>
          <a:p>
            <a:endParaRPr lang="fr-FR" dirty="0"/>
          </a:p>
        </p:txBody>
      </p:sp>
    </p:spTree>
    <p:extLst>
      <p:ext uri="{BB962C8B-B14F-4D97-AF65-F5344CB8AC3E}">
        <p14:creationId xmlns:p14="http://schemas.microsoft.com/office/powerpoint/2010/main" val="8037658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post - réunion </a:t>
            </a:r>
            <a:endParaRPr lang="fr-FR" dirty="0"/>
          </a:p>
        </p:txBody>
      </p:sp>
      <p:sp>
        <p:nvSpPr>
          <p:cNvPr id="3" name="Espace réservé du contenu 2"/>
          <p:cNvSpPr>
            <a:spLocks noGrp="1"/>
          </p:cNvSpPr>
          <p:nvPr>
            <p:ph idx="1"/>
          </p:nvPr>
        </p:nvSpPr>
        <p:spPr/>
        <p:txBody>
          <a:bodyPr/>
          <a:lstStyle/>
          <a:p>
            <a:r>
              <a:rPr lang="fr-FR" dirty="0" smtClean="0"/>
              <a:t>Préparer le compte rendu </a:t>
            </a:r>
          </a:p>
          <a:p>
            <a:r>
              <a:rPr lang="fr-FR" dirty="0" smtClean="0"/>
              <a:t>Transmettre ce compte  rendu</a:t>
            </a:r>
          </a:p>
          <a:p>
            <a:r>
              <a:rPr lang="fr-FR" dirty="0" smtClean="0"/>
              <a:t>Faire approuver ce compte rendu</a:t>
            </a:r>
          </a:p>
          <a:p>
            <a:r>
              <a:rPr lang="fr-FR" dirty="0" smtClean="0"/>
              <a:t>Rendre compte si besoin à son supérieur</a:t>
            </a:r>
          </a:p>
          <a:p>
            <a:r>
              <a:rPr lang="fr-FR" dirty="0" smtClean="0"/>
              <a:t>Suivre les décisions si suite … </a:t>
            </a:r>
          </a:p>
        </p:txBody>
      </p:sp>
    </p:spTree>
    <p:extLst>
      <p:ext uri="{BB962C8B-B14F-4D97-AF65-F5344CB8AC3E}">
        <p14:creationId xmlns:p14="http://schemas.microsoft.com/office/powerpoint/2010/main" val="210090093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re 5"/>
          <p:cNvSpPr>
            <a:spLocks noGrp="1"/>
          </p:cNvSpPr>
          <p:nvPr>
            <p:ph type="ctrTitle"/>
          </p:nvPr>
        </p:nvSpPr>
        <p:spPr>
          <a:xfrm>
            <a:off x="1524000" y="1122363"/>
            <a:ext cx="9144000" cy="4146550"/>
          </a:xfrm>
        </p:spPr>
        <p:txBody>
          <a:bodyPr/>
          <a:lstStyle/>
          <a:p>
            <a:r>
              <a:rPr lang="fr-FR" altLang="fr-FR" sz="4000" smtClean="0"/>
              <a:t>Questions ?</a:t>
            </a:r>
            <a:endParaRPr lang="fr-FR" altLang="fr-FR" sz="4000" dirty="0" smtClean="0"/>
          </a:p>
        </p:txBody>
      </p:sp>
    </p:spTree>
    <p:extLst>
      <p:ext uri="{BB962C8B-B14F-4D97-AF65-F5344CB8AC3E}">
        <p14:creationId xmlns:p14="http://schemas.microsoft.com/office/powerpoint/2010/main" val="412883947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re 5"/>
          <p:cNvSpPr>
            <a:spLocks noGrp="1"/>
          </p:cNvSpPr>
          <p:nvPr>
            <p:ph type="ctrTitle"/>
          </p:nvPr>
        </p:nvSpPr>
        <p:spPr>
          <a:xfrm>
            <a:off x="1524000" y="1122363"/>
            <a:ext cx="9144000" cy="4146550"/>
          </a:xfrm>
        </p:spPr>
        <p:txBody>
          <a:bodyPr/>
          <a:lstStyle/>
          <a:p>
            <a:r>
              <a:rPr lang="fr-FR" altLang="fr-FR" sz="4000" dirty="0" smtClean="0"/>
              <a:t>Merci de </a:t>
            </a:r>
            <a:r>
              <a:rPr lang="fr-FR" altLang="fr-FR" sz="4000" smtClean="0"/>
              <a:t>votre attention</a:t>
            </a:r>
            <a:endParaRPr lang="fr-FR" altLang="fr-FR" sz="4000" dirty="0" smtClean="0"/>
          </a:p>
        </p:txBody>
      </p:sp>
    </p:spTree>
    <p:extLst>
      <p:ext uri="{BB962C8B-B14F-4D97-AF65-F5344CB8AC3E}">
        <p14:creationId xmlns:p14="http://schemas.microsoft.com/office/powerpoint/2010/main" val="21105560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Faire vivre les valeurs d’une entreprise</a:t>
            </a:r>
            <a:endParaRPr lang="fr-FR" dirty="0"/>
          </a:p>
        </p:txBody>
      </p:sp>
      <p:sp>
        <p:nvSpPr>
          <p:cNvPr id="3" name="Espace réservé du contenu 2"/>
          <p:cNvSpPr>
            <a:spLocks noGrp="1"/>
          </p:cNvSpPr>
          <p:nvPr>
            <p:ph idx="1"/>
          </p:nvPr>
        </p:nvSpPr>
        <p:spPr/>
        <p:txBody>
          <a:bodyPr/>
          <a:lstStyle/>
          <a:p>
            <a:r>
              <a:rPr lang="fr-FR" dirty="0" smtClean="0"/>
              <a:t>Encourager ses collaborateurs, proposer des avantages</a:t>
            </a:r>
          </a:p>
          <a:p>
            <a:r>
              <a:rPr lang="fr-FR" dirty="0" smtClean="0"/>
              <a:t>Expliquer la culture de l’entreprise</a:t>
            </a:r>
          </a:p>
          <a:p>
            <a:r>
              <a:rPr lang="fr-FR" dirty="0" smtClean="0"/>
              <a:t>Donner un sens au travail</a:t>
            </a:r>
          </a:p>
          <a:p>
            <a:r>
              <a:rPr lang="fr-FR" dirty="0" smtClean="0"/>
              <a:t>Inciter au respect mutuel</a:t>
            </a:r>
          </a:p>
          <a:p>
            <a:r>
              <a:rPr lang="fr-FR" dirty="0" smtClean="0"/>
              <a:t>Produire de nouvelles démarches innovantes</a:t>
            </a:r>
          </a:p>
          <a:p>
            <a:r>
              <a:rPr lang="fr-FR" dirty="0" smtClean="0"/>
              <a:t>Organiser des événements, des rassemblements, des manifestations (séminaire d’entreprise, moments de convivialité entre les personnels, avec leurs familles, repas de fin d’année, voyages organisés, un simple café, un échange amical avec son équipe…)</a:t>
            </a:r>
            <a:endParaRPr lang="fr-FR" dirty="0"/>
          </a:p>
        </p:txBody>
      </p:sp>
    </p:spTree>
    <p:extLst>
      <p:ext uri="{BB962C8B-B14F-4D97-AF65-F5344CB8AC3E}">
        <p14:creationId xmlns:p14="http://schemas.microsoft.com/office/powerpoint/2010/main" val="8102330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Les règles, les valeurs de l’entreprise connues et souvent écrites permettent à chacun de s’identifier et de les rapprocher de ses propres valeurs</a:t>
            </a:r>
            <a:endParaRPr lang="fr-FR" dirty="0"/>
          </a:p>
        </p:txBody>
      </p:sp>
    </p:spTree>
    <p:extLst>
      <p:ext uri="{BB962C8B-B14F-4D97-AF65-F5344CB8AC3E}">
        <p14:creationId xmlns:p14="http://schemas.microsoft.com/office/powerpoint/2010/main" val="37912182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772237" y="1635698"/>
            <a:ext cx="10515600" cy="2206662"/>
          </a:xfrm>
        </p:spPr>
        <p:txBody>
          <a:bodyPr/>
          <a:lstStyle/>
          <a:p>
            <a:pPr marL="457200" lvl="1"/>
            <a:r>
              <a:rPr lang="fr-FR" dirty="0" smtClean="0"/>
              <a:t>2. Maîtriser </a:t>
            </a:r>
            <a:r>
              <a:rPr lang="fr-FR" dirty="0"/>
              <a:t>la délégation</a:t>
            </a:r>
          </a:p>
        </p:txBody>
      </p:sp>
    </p:spTree>
    <p:extLst>
      <p:ext uri="{BB962C8B-B14F-4D97-AF65-F5344CB8AC3E}">
        <p14:creationId xmlns:p14="http://schemas.microsoft.com/office/powerpoint/2010/main" val="8706499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délégation, de quoi parle t’on ?</a:t>
            </a:r>
            <a:endParaRPr lang="fr-FR" dirty="0"/>
          </a:p>
        </p:txBody>
      </p:sp>
      <p:sp>
        <p:nvSpPr>
          <p:cNvPr id="3" name="Espace réservé du contenu 2"/>
          <p:cNvSpPr>
            <a:spLocks noGrp="1"/>
          </p:cNvSpPr>
          <p:nvPr>
            <p:ph idx="1"/>
          </p:nvPr>
        </p:nvSpPr>
        <p:spPr/>
        <p:txBody>
          <a:bodyPr/>
          <a:lstStyle/>
          <a:p>
            <a:pPr marL="0" indent="0" algn="ctr">
              <a:buNone/>
            </a:pPr>
            <a:r>
              <a:rPr lang="fr-FR" sz="3200" dirty="0" smtClean="0"/>
              <a:t>Déléguer </a:t>
            </a:r>
          </a:p>
          <a:p>
            <a:pPr marL="0" indent="0" algn="just">
              <a:buNone/>
            </a:pPr>
            <a:endParaRPr lang="fr-FR" sz="3200" dirty="0"/>
          </a:p>
          <a:p>
            <a:pPr marL="0" indent="0" algn="just">
              <a:buNone/>
            </a:pPr>
            <a:r>
              <a:rPr lang="fr-FR" dirty="0" smtClean="0"/>
              <a:t>Donner une partie de son travail à quelqu’un d’autre,</a:t>
            </a:r>
          </a:p>
          <a:p>
            <a:pPr marL="0" indent="0" algn="just">
              <a:buNone/>
            </a:pPr>
            <a:r>
              <a:rPr lang="fr-FR" dirty="0" smtClean="0"/>
              <a:t>Lui donnant ainsi l’autorité pour prendre des décisions et les moyens nécessaires pour le réaliser</a:t>
            </a:r>
          </a:p>
          <a:p>
            <a:pPr marL="0" indent="0" algn="just">
              <a:buNone/>
            </a:pPr>
            <a:endParaRPr lang="fr-FR" dirty="0"/>
          </a:p>
          <a:p>
            <a:pPr marL="0" indent="0" algn="just">
              <a:buNone/>
            </a:pPr>
            <a:r>
              <a:rPr lang="fr-FR" dirty="0" smtClean="0"/>
              <a:t>Tout en restant responsable du résultat et également des erreurs</a:t>
            </a:r>
          </a:p>
        </p:txBody>
      </p:sp>
    </p:spTree>
    <p:extLst>
      <p:ext uri="{BB962C8B-B14F-4D97-AF65-F5344CB8AC3E}">
        <p14:creationId xmlns:p14="http://schemas.microsoft.com/office/powerpoint/2010/main" val="4770014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freins majeurs à la délégation pour le manager</a:t>
            </a:r>
            <a:endParaRPr lang="fr-FR" dirty="0"/>
          </a:p>
        </p:txBody>
      </p:sp>
      <p:sp>
        <p:nvSpPr>
          <p:cNvPr id="3" name="Espace réservé du contenu 2"/>
          <p:cNvSpPr>
            <a:spLocks noGrp="1"/>
          </p:cNvSpPr>
          <p:nvPr>
            <p:ph idx="1"/>
          </p:nvPr>
        </p:nvSpPr>
        <p:spPr/>
        <p:txBody>
          <a:bodyPr/>
          <a:lstStyle/>
          <a:p>
            <a:r>
              <a:rPr lang="fr-FR" dirty="0" smtClean="0"/>
              <a:t>Difficultés au manager de déléguer qui trouve quelquefois de bonnes raisons de ne pas le faire (pour lui …)</a:t>
            </a:r>
          </a:p>
          <a:p>
            <a:endParaRPr lang="fr-FR" dirty="0"/>
          </a:p>
          <a:p>
            <a:pPr lvl="1"/>
            <a:r>
              <a:rPr lang="fr-FR" dirty="0" smtClean="0"/>
              <a:t>hypercentralisation des décisions</a:t>
            </a:r>
          </a:p>
          <a:p>
            <a:pPr lvl="1"/>
            <a:r>
              <a:rPr lang="fr-FR" dirty="0" smtClean="0"/>
              <a:t>L’abdication : impression de renoncer à ses fonctions, capituler…</a:t>
            </a:r>
          </a:p>
          <a:p>
            <a:pPr lvl="1"/>
            <a:r>
              <a:rPr lang="fr-FR" dirty="0" smtClean="0"/>
              <a:t>La méfiance du responsable par rapport à son délégataire, son collaborateur</a:t>
            </a:r>
          </a:p>
          <a:p>
            <a:pPr lvl="1"/>
            <a:r>
              <a:rPr lang="fr-FR" dirty="0" smtClean="0"/>
              <a:t>La quête du « sosie » </a:t>
            </a:r>
          </a:p>
          <a:p>
            <a:pPr lvl="1"/>
            <a:r>
              <a:rPr lang="fr-FR" dirty="0" smtClean="0"/>
              <a:t>Le droit à l’erreur</a:t>
            </a:r>
          </a:p>
          <a:p>
            <a:pPr lvl="1"/>
            <a:r>
              <a:rPr lang="fr-FR" dirty="0" smtClean="0"/>
              <a:t>La perte du contrôle sur les résultats</a:t>
            </a:r>
          </a:p>
          <a:p>
            <a:pPr lvl="1"/>
            <a:r>
              <a:rPr lang="fr-FR" dirty="0" smtClean="0"/>
              <a:t>Le manager qui a peur de perdre son autorité</a:t>
            </a:r>
          </a:p>
          <a:p>
            <a:pPr lvl="1"/>
            <a:r>
              <a:rPr lang="fr-FR" dirty="0" smtClean="0"/>
              <a:t>La peur d’un collaborateur qui deviendrait un rival…</a:t>
            </a:r>
          </a:p>
          <a:p>
            <a:pPr lvl="1"/>
            <a:endParaRPr lang="fr-FR" dirty="0" smtClean="0"/>
          </a:p>
          <a:p>
            <a:pPr lvl="1"/>
            <a:endParaRPr lang="fr-FR" dirty="0"/>
          </a:p>
        </p:txBody>
      </p:sp>
    </p:spTree>
    <p:extLst>
      <p:ext uri="{BB962C8B-B14F-4D97-AF65-F5344CB8AC3E}">
        <p14:creationId xmlns:p14="http://schemas.microsoft.com/office/powerpoint/2010/main" val="28207884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lvl="1"/>
            <a:r>
              <a:rPr lang="fr-FR" dirty="0" smtClean="0"/>
              <a:t>Vous ne pouvez pas faire confiance à vos collaborateurs</a:t>
            </a:r>
          </a:p>
          <a:p>
            <a:pPr lvl="1"/>
            <a:r>
              <a:rPr lang="fr-FR" dirty="0" smtClean="0"/>
              <a:t>Vous êtes le seul à détenir toutes les réponses </a:t>
            </a:r>
          </a:p>
          <a:p>
            <a:pPr lvl="1"/>
            <a:r>
              <a:rPr lang="fr-FR" dirty="0" smtClean="0"/>
              <a:t>Vous travaillez plus rapidement seul</a:t>
            </a:r>
          </a:p>
          <a:p>
            <a:pPr lvl="1"/>
            <a:r>
              <a:rPr lang="fr-FR" dirty="0" smtClean="0"/>
              <a:t>Toute la reconnaissance de vos supérieurs ira à vos collaborateurs</a:t>
            </a:r>
          </a:p>
          <a:p>
            <a:pPr lvl="1"/>
            <a:r>
              <a:rPr lang="fr-FR" dirty="0" smtClean="0"/>
              <a:t>Vos collaborateurs sont trop occupés</a:t>
            </a:r>
          </a:p>
          <a:p>
            <a:pPr lvl="1"/>
            <a:r>
              <a:rPr lang="fr-FR" dirty="0" smtClean="0"/>
              <a:t>Vos collaborateurs n’ont pas une vision d’ensemble</a:t>
            </a:r>
          </a:p>
          <a:p>
            <a:pPr lvl="1"/>
            <a:r>
              <a:rPr lang="fr-FR" dirty="0" smtClean="0"/>
              <a:t>…..</a:t>
            </a:r>
          </a:p>
          <a:p>
            <a:pPr lvl="1"/>
            <a:endParaRPr lang="fr-FR" dirty="0"/>
          </a:p>
        </p:txBody>
      </p:sp>
    </p:spTree>
    <p:extLst>
      <p:ext uri="{BB962C8B-B14F-4D97-AF65-F5344CB8AC3E}">
        <p14:creationId xmlns:p14="http://schemas.microsoft.com/office/powerpoint/2010/main" val="3836870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freins majeurs à la délégation pour le </a:t>
            </a:r>
            <a:r>
              <a:rPr lang="fr-FR" dirty="0" smtClean="0"/>
              <a:t>collaborateur</a:t>
            </a:r>
            <a:endParaRPr lang="fr-FR" dirty="0"/>
          </a:p>
        </p:txBody>
      </p:sp>
      <p:sp>
        <p:nvSpPr>
          <p:cNvPr id="3" name="Espace réservé du contenu 2"/>
          <p:cNvSpPr>
            <a:spLocks noGrp="1"/>
          </p:cNvSpPr>
          <p:nvPr>
            <p:ph idx="1"/>
          </p:nvPr>
        </p:nvSpPr>
        <p:spPr/>
        <p:txBody>
          <a:bodyPr/>
          <a:lstStyle/>
          <a:p>
            <a:pPr lvl="1"/>
            <a:endParaRPr lang="fr-FR" dirty="0" smtClean="0"/>
          </a:p>
          <a:p>
            <a:pPr lvl="1"/>
            <a:r>
              <a:rPr lang="fr-FR" dirty="0" smtClean="0"/>
              <a:t>Un moyen commode pour le « chef » de se débarrasser des tâches désagréables</a:t>
            </a:r>
          </a:p>
          <a:p>
            <a:pPr lvl="1"/>
            <a:r>
              <a:rPr lang="fr-FR" dirty="0" smtClean="0"/>
              <a:t>Une façon comme une autre d’en faire faire plus pour le même salaire</a:t>
            </a:r>
          </a:p>
          <a:p>
            <a:pPr lvl="1"/>
            <a:r>
              <a:rPr lang="fr-FR" dirty="0" smtClean="0"/>
              <a:t>Une manipulation du chef pour ne pas passer pour autoritaire</a:t>
            </a:r>
          </a:p>
          <a:p>
            <a:pPr lvl="1"/>
            <a:r>
              <a:rPr lang="fr-FR" dirty="0" smtClean="0"/>
              <a:t>Un piège à courtisans</a:t>
            </a:r>
          </a:p>
          <a:p>
            <a:pPr lvl="1"/>
            <a:r>
              <a:rPr lang="fr-FR" dirty="0" smtClean="0"/>
              <a:t>Une technique habile du chef pour se faire valoir auprès de sa propre hiérarchie</a:t>
            </a:r>
          </a:p>
          <a:p>
            <a:pPr lvl="1"/>
            <a:r>
              <a:rPr lang="fr-FR" dirty="0" smtClean="0"/>
              <a:t>Une directive « masquée » qui permet de désigner des volontaires</a:t>
            </a:r>
          </a:p>
          <a:p>
            <a:pPr lvl="1"/>
            <a:r>
              <a:rPr lang="fr-FR" dirty="0" smtClean="0"/>
              <a:t>Un abus de pouvoir dans la mesure ou l’on garde le contrôle de fait en limitant abusivement le champ des responsabilités</a:t>
            </a:r>
          </a:p>
          <a:p>
            <a:pPr lvl="1"/>
            <a:endParaRPr lang="fr-FR" dirty="0"/>
          </a:p>
        </p:txBody>
      </p:sp>
    </p:spTree>
    <p:extLst>
      <p:ext uri="{BB962C8B-B14F-4D97-AF65-F5344CB8AC3E}">
        <p14:creationId xmlns:p14="http://schemas.microsoft.com/office/powerpoint/2010/main" val="32843901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De la légitimité à déléguer</a:t>
            </a:r>
            <a:endParaRPr lang="fr-FR" dirty="0"/>
          </a:p>
        </p:txBody>
      </p:sp>
      <p:sp>
        <p:nvSpPr>
          <p:cNvPr id="3" name="Espace réservé du contenu 2"/>
          <p:cNvSpPr>
            <a:spLocks noGrp="1"/>
          </p:cNvSpPr>
          <p:nvPr>
            <p:ph idx="1"/>
          </p:nvPr>
        </p:nvSpPr>
        <p:spPr/>
        <p:txBody>
          <a:bodyPr/>
          <a:lstStyle/>
          <a:p>
            <a:pPr marL="0" indent="0">
              <a:buNone/>
            </a:pPr>
            <a:r>
              <a:rPr lang="fr-FR" dirty="0" smtClean="0"/>
              <a:t>Tellement de bonnes raisons à déléguer , pourquoi ?</a:t>
            </a:r>
          </a:p>
          <a:p>
            <a:pPr marL="0" indent="0">
              <a:buNone/>
            </a:pPr>
            <a:endParaRPr lang="fr-FR" dirty="0" smtClean="0"/>
          </a:p>
          <a:p>
            <a:pPr lvl="1">
              <a:buFontTx/>
              <a:buChar char="-"/>
            </a:pPr>
            <a:r>
              <a:rPr lang="fr-FR" dirty="0" smtClean="0"/>
              <a:t>Mieux gérer son temps de travail</a:t>
            </a:r>
          </a:p>
          <a:p>
            <a:pPr lvl="1">
              <a:buFontTx/>
              <a:buChar char="-"/>
            </a:pPr>
            <a:r>
              <a:rPr lang="fr-FR" dirty="0" smtClean="0"/>
              <a:t>Faire face à une surcharge de travail</a:t>
            </a:r>
          </a:p>
          <a:p>
            <a:pPr lvl="1">
              <a:buFontTx/>
              <a:buChar char="-"/>
            </a:pPr>
            <a:r>
              <a:rPr lang="fr-FR" dirty="0" smtClean="0"/>
              <a:t>Utiliser et développer les compétences de ses collaborateurs</a:t>
            </a:r>
          </a:p>
          <a:p>
            <a:pPr lvl="1">
              <a:buFontTx/>
              <a:buChar char="-"/>
            </a:pPr>
            <a:r>
              <a:rPr lang="fr-FR" dirty="0" smtClean="0"/>
              <a:t>Augmenter leur sens des responsabilités</a:t>
            </a:r>
          </a:p>
          <a:p>
            <a:pPr lvl="1">
              <a:buFontTx/>
              <a:buChar char="-"/>
            </a:pPr>
            <a:r>
              <a:rPr lang="fr-FR" dirty="0" smtClean="0"/>
              <a:t>Développer la motivation au travail</a:t>
            </a:r>
          </a:p>
          <a:p>
            <a:pPr lvl="1">
              <a:buFontTx/>
              <a:buChar char="-"/>
            </a:pPr>
            <a:r>
              <a:rPr lang="fr-FR" dirty="0" smtClean="0"/>
              <a:t>Instaurer la confiance, un climat constructif</a:t>
            </a:r>
          </a:p>
          <a:p>
            <a:pPr lvl="1">
              <a:buFontTx/>
              <a:buChar char="-"/>
            </a:pPr>
            <a:r>
              <a:rPr lang="fr-FR" dirty="0" smtClean="0"/>
              <a:t>Dynamiser l’équipe</a:t>
            </a:r>
          </a:p>
          <a:p>
            <a:pPr lvl="1">
              <a:buFontTx/>
              <a:buChar char="-"/>
            </a:pPr>
            <a:r>
              <a:rPr lang="fr-FR" dirty="0" smtClean="0"/>
              <a:t>Obtenir un meilleur engagement de l’équipe</a:t>
            </a:r>
          </a:p>
          <a:p>
            <a:pPr lvl="1">
              <a:buFontTx/>
              <a:buChar char="-"/>
            </a:pPr>
            <a:r>
              <a:rPr lang="fr-FR" dirty="0" smtClean="0"/>
              <a:t>Gérer l’urgence et la complexité</a:t>
            </a:r>
          </a:p>
          <a:p>
            <a:pPr lvl="1">
              <a:buFontTx/>
              <a:buChar char="-"/>
            </a:pPr>
            <a:r>
              <a:rPr lang="fr-FR" dirty="0" smtClean="0"/>
              <a:t>Optimiser l’utilisation des ressources matérielles </a:t>
            </a:r>
          </a:p>
          <a:p>
            <a:pPr lvl="1">
              <a:buFontTx/>
              <a:buChar char="-"/>
            </a:pPr>
            <a:endParaRPr lang="fr-FR" dirty="0" smtClean="0"/>
          </a:p>
        </p:txBody>
      </p:sp>
    </p:spTree>
    <p:extLst>
      <p:ext uri="{BB962C8B-B14F-4D97-AF65-F5344CB8AC3E}">
        <p14:creationId xmlns:p14="http://schemas.microsoft.com/office/powerpoint/2010/main" val="8446223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Avantages de la délégation pour le collaborateur</a:t>
            </a:r>
            <a:endParaRPr lang="fr-FR" dirty="0"/>
          </a:p>
        </p:txBody>
      </p:sp>
      <p:sp>
        <p:nvSpPr>
          <p:cNvPr id="3" name="Espace réservé du contenu 2"/>
          <p:cNvSpPr>
            <a:spLocks noGrp="1"/>
          </p:cNvSpPr>
          <p:nvPr>
            <p:ph idx="1"/>
          </p:nvPr>
        </p:nvSpPr>
        <p:spPr/>
        <p:txBody>
          <a:bodyPr/>
          <a:lstStyle/>
          <a:p>
            <a:endParaRPr lang="fr-FR" dirty="0" smtClean="0"/>
          </a:p>
          <a:p>
            <a:r>
              <a:rPr lang="fr-FR" dirty="0" smtClean="0"/>
              <a:t>Se dépasser, se motiver : nouveau challenge de faire comme le « chef »</a:t>
            </a:r>
          </a:p>
          <a:p>
            <a:r>
              <a:rPr lang="fr-FR" dirty="0" smtClean="0"/>
              <a:t>Monter en compétences</a:t>
            </a:r>
          </a:p>
          <a:p>
            <a:r>
              <a:rPr lang="fr-FR" dirty="0" smtClean="0"/>
              <a:t>La reconnaissance du groupe, de son statut</a:t>
            </a:r>
          </a:p>
          <a:p>
            <a:r>
              <a:rPr lang="fr-FR" dirty="0" smtClean="0"/>
              <a:t>Les rétributions financières (?) à court terme ou moyen terme …</a:t>
            </a:r>
            <a:endParaRPr lang="fr-FR" dirty="0"/>
          </a:p>
        </p:txBody>
      </p:sp>
    </p:spTree>
    <p:extLst>
      <p:ext uri="{BB962C8B-B14F-4D97-AF65-F5344CB8AC3E}">
        <p14:creationId xmlns:p14="http://schemas.microsoft.com/office/powerpoint/2010/main" val="22959114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sz="2800" dirty="0"/>
          </a:p>
        </p:txBody>
      </p:sp>
      <p:sp>
        <p:nvSpPr>
          <p:cNvPr id="3" name="Espace réservé du contenu 2"/>
          <p:cNvSpPr>
            <a:spLocks noGrp="1"/>
          </p:cNvSpPr>
          <p:nvPr>
            <p:ph idx="1"/>
          </p:nvPr>
        </p:nvSpPr>
        <p:spPr>
          <a:xfrm>
            <a:off x="838200" y="1612415"/>
            <a:ext cx="10515600" cy="4564548"/>
          </a:xfrm>
        </p:spPr>
        <p:txBody>
          <a:bodyPr/>
          <a:lstStyle/>
          <a:p>
            <a:pPr marL="0" indent="0">
              <a:buNone/>
            </a:pPr>
            <a:r>
              <a:rPr lang="fr-FR" dirty="0" smtClean="0"/>
              <a:t>2. Animer et fédérer une équipe</a:t>
            </a:r>
          </a:p>
          <a:p>
            <a:pPr marL="0" indent="0">
              <a:buNone/>
            </a:pPr>
            <a:endParaRPr lang="fr-FR" dirty="0"/>
          </a:p>
          <a:p>
            <a:pPr marL="914400" lvl="1" indent="-457200">
              <a:buAutoNum type="arabicPeriod"/>
            </a:pPr>
            <a:r>
              <a:rPr lang="fr-FR" dirty="0" smtClean="0"/>
              <a:t>Adopter la boussole du manager : sens – valeur – rôle et respect des règles</a:t>
            </a:r>
          </a:p>
          <a:p>
            <a:pPr marL="914400" lvl="1" indent="-457200">
              <a:buAutoNum type="arabicPeriod"/>
            </a:pPr>
            <a:r>
              <a:rPr lang="fr-FR" dirty="0" smtClean="0"/>
              <a:t>Maîtriser la délégation</a:t>
            </a:r>
          </a:p>
          <a:p>
            <a:pPr marL="914400" lvl="1" indent="-457200">
              <a:buAutoNum type="arabicPeriod"/>
            </a:pPr>
            <a:r>
              <a:rPr lang="fr-FR" dirty="0" smtClean="0"/>
              <a:t>Savoir motiver et remotiver</a:t>
            </a:r>
          </a:p>
          <a:p>
            <a:pPr marL="914400" lvl="1" indent="-457200">
              <a:buAutoNum type="arabicPeriod"/>
            </a:pPr>
            <a:r>
              <a:rPr lang="fr-FR" dirty="0" smtClean="0"/>
              <a:t>Mener un entretien professionnel</a:t>
            </a:r>
          </a:p>
          <a:p>
            <a:pPr marL="914400" lvl="1" indent="-457200">
              <a:buAutoNum type="arabicPeriod"/>
            </a:pPr>
            <a:r>
              <a:rPr lang="fr-FR" dirty="0" smtClean="0"/>
              <a:t>Situer le rôle du manager dans les situations difficiles</a:t>
            </a:r>
          </a:p>
          <a:p>
            <a:pPr marL="914400" lvl="1" indent="-457200">
              <a:buAutoNum type="arabicPeriod"/>
            </a:pPr>
            <a:r>
              <a:rPr lang="fr-FR" dirty="0" smtClean="0"/>
              <a:t>Faire de la réunion un outil de travail efficient</a:t>
            </a:r>
          </a:p>
        </p:txBody>
      </p:sp>
    </p:spTree>
    <p:extLst>
      <p:ext uri="{BB962C8B-B14F-4D97-AF65-F5344CB8AC3E}">
        <p14:creationId xmlns:p14="http://schemas.microsoft.com/office/powerpoint/2010/main" val="14435463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COMPOSANTES d’une délégation réussie</a:t>
            </a:r>
            <a:endParaRPr lang="fr-FR" dirty="0"/>
          </a:p>
        </p:txBody>
      </p:sp>
      <p:sp>
        <p:nvSpPr>
          <p:cNvPr id="3" name="Espace réservé du contenu 2"/>
          <p:cNvSpPr>
            <a:spLocks noGrp="1"/>
          </p:cNvSpPr>
          <p:nvPr>
            <p:ph idx="1"/>
          </p:nvPr>
        </p:nvSpPr>
        <p:spPr/>
        <p:txBody>
          <a:bodyPr/>
          <a:lstStyle/>
          <a:p>
            <a:r>
              <a:rPr lang="fr-FR" dirty="0" smtClean="0"/>
              <a:t>Déléguer, c’est confier à un collaborateur la réalisation d’objectifs négociés, en lui laissant une autonomie réelle quant aux moyens et aux méthodes à appliquer à l’intérieur d’un cadre défini, (exemple : petit budget associé, la possibilité de prendre un stagiaire, mettre en place ses propres procédure,..), et en faisant le point sur les résultats dans le cadre du processus de contrôle dont les modalités sont définies à l’avance (calendrier, respect des normes de sécurité, des valeurs de l’entreprise..).</a:t>
            </a:r>
          </a:p>
          <a:p>
            <a:endParaRPr lang="fr-FR" dirty="0"/>
          </a:p>
          <a:p>
            <a:pPr marL="0" indent="0">
              <a:buNone/>
            </a:pPr>
            <a:r>
              <a:rPr lang="fr-FR" dirty="0" smtClean="0"/>
              <a:t>PAR CONSEQUENT, pour une délégation efficace, il faut mener une réflexion précise</a:t>
            </a:r>
            <a:endParaRPr lang="fr-FR" dirty="0"/>
          </a:p>
        </p:txBody>
      </p:sp>
    </p:spTree>
    <p:extLst>
      <p:ext uri="{BB962C8B-B14F-4D97-AF65-F5344CB8AC3E}">
        <p14:creationId xmlns:p14="http://schemas.microsoft.com/office/powerpoint/2010/main" val="42657791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 déléguer ?</a:t>
            </a:r>
            <a:endParaRPr lang="fr-FR" dirty="0"/>
          </a:p>
        </p:txBody>
      </p:sp>
      <p:sp>
        <p:nvSpPr>
          <p:cNvPr id="3" name="Espace réservé du contenu 2"/>
          <p:cNvSpPr>
            <a:spLocks noGrp="1"/>
          </p:cNvSpPr>
          <p:nvPr>
            <p:ph idx="1"/>
          </p:nvPr>
        </p:nvSpPr>
        <p:spPr/>
        <p:txBody>
          <a:bodyPr/>
          <a:lstStyle/>
          <a:p>
            <a:r>
              <a:rPr lang="fr-FR" dirty="0" smtClean="0"/>
              <a:t>On peut déléguer…tout sauf les tâches suivantes :</a:t>
            </a:r>
          </a:p>
          <a:p>
            <a:endParaRPr lang="fr-FR" dirty="0"/>
          </a:p>
          <a:p>
            <a:pPr lvl="1"/>
            <a:r>
              <a:rPr lang="fr-FR" dirty="0" smtClean="0"/>
              <a:t>Trop techniques</a:t>
            </a:r>
          </a:p>
          <a:p>
            <a:pPr lvl="1"/>
            <a:r>
              <a:rPr lang="fr-FR" dirty="0" smtClean="0"/>
              <a:t>Stratégiques, c’est-à-dire responsabilité à fort enjeu</a:t>
            </a:r>
          </a:p>
          <a:p>
            <a:pPr lvl="1"/>
            <a:r>
              <a:rPr lang="fr-FR" dirty="0" smtClean="0"/>
              <a:t>confidentielle</a:t>
            </a:r>
            <a:endParaRPr lang="fr-FR" dirty="0"/>
          </a:p>
        </p:txBody>
      </p:sp>
    </p:spTree>
    <p:extLst>
      <p:ext uri="{BB962C8B-B14F-4D97-AF65-F5344CB8AC3E}">
        <p14:creationId xmlns:p14="http://schemas.microsoft.com/office/powerpoint/2010/main" val="9468246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 qui déléguer ?</a:t>
            </a:r>
            <a:endParaRPr lang="fr-FR" dirty="0"/>
          </a:p>
        </p:txBody>
      </p:sp>
      <p:sp>
        <p:nvSpPr>
          <p:cNvPr id="3" name="Espace réservé du contenu 2"/>
          <p:cNvSpPr>
            <a:spLocks noGrp="1"/>
          </p:cNvSpPr>
          <p:nvPr>
            <p:ph idx="1"/>
          </p:nvPr>
        </p:nvSpPr>
        <p:spPr/>
        <p:txBody>
          <a:bodyPr/>
          <a:lstStyle/>
          <a:p>
            <a:r>
              <a:rPr lang="fr-FR" dirty="0" smtClean="0"/>
              <a:t>Aux collaborateurs qui ont :</a:t>
            </a:r>
          </a:p>
          <a:p>
            <a:endParaRPr lang="fr-FR" dirty="0"/>
          </a:p>
          <a:p>
            <a:pPr lvl="1"/>
            <a:r>
              <a:rPr lang="fr-FR" dirty="0" smtClean="0"/>
              <a:t>Des compétences requises pour mener à bien la mission ou qui présente des aptitudes, des capacités pour les acquérir</a:t>
            </a:r>
          </a:p>
          <a:p>
            <a:pPr lvl="1"/>
            <a:r>
              <a:rPr lang="fr-FR" dirty="0" smtClean="0"/>
              <a:t>De la motivation, </a:t>
            </a:r>
          </a:p>
          <a:p>
            <a:pPr lvl="1"/>
            <a:r>
              <a:rPr lang="fr-FR" dirty="0" smtClean="0"/>
              <a:t>De la disponibilité</a:t>
            </a:r>
          </a:p>
          <a:p>
            <a:pPr lvl="1"/>
            <a:r>
              <a:rPr lang="fr-FR" dirty="0" smtClean="0"/>
              <a:t>Et de la volonté d’élargir son champ de compétences</a:t>
            </a:r>
          </a:p>
          <a:p>
            <a:pPr lvl="1"/>
            <a:endParaRPr lang="fr-FR" dirty="0"/>
          </a:p>
          <a:p>
            <a:pPr lvl="1"/>
            <a:r>
              <a:rPr lang="fr-FR" dirty="0" smtClean="0"/>
              <a:t>DELEGUER SUPPOSE UNE BONNE CONNAISSANCE DE SES COLLABORATEURS</a:t>
            </a:r>
          </a:p>
          <a:p>
            <a:pPr lvl="1"/>
            <a:endParaRPr lang="fr-FR" dirty="0"/>
          </a:p>
        </p:txBody>
      </p:sp>
    </p:spTree>
    <p:extLst>
      <p:ext uri="{BB962C8B-B14F-4D97-AF65-F5344CB8AC3E}">
        <p14:creationId xmlns:p14="http://schemas.microsoft.com/office/powerpoint/2010/main" val="7615555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Préparer sa délégation</a:t>
            </a:r>
            <a:endParaRPr lang="fr-FR" dirty="0"/>
          </a:p>
        </p:txBody>
      </p:sp>
      <p:sp>
        <p:nvSpPr>
          <p:cNvPr id="3" name="Espace réservé du contenu 2"/>
          <p:cNvSpPr>
            <a:spLocks noGrp="1"/>
          </p:cNvSpPr>
          <p:nvPr>
            <p:ph idx="1"/>
          </p:nvPr>
        </p:nvSpPr>
        <p:spPr/>
        <p:txBody>
          <a:bodyPr/>
          <a:lstStyle/>
          <a:p>
            <a:r>
              <a:rPr lang="fr-FR" dirty="0" smtClean="0"/>
              <a:t>Identifier les actions à déléguer à partir d’une bonne connaissance de sa propre mission et de ses activités</a:t>
            </a:r>
          </a:p>
          <a:p>
            <a:r>
              <a:rPr lang="fr-FR" dirty="0" smtClean="0"/>
              <a:t>Ne pas rabattre la délégation sur les activités secondaires</a:t>
            </a:r>
          </a:p>
          <a:p>
            <a:r>
              <a:rPr lang="fr-FR" dirty="0" smtClean="0"/>
              <a:t>Décider à qui déléguer</a:t>
            </a:r>
          </a:p>
          <a:p>
            <a:r>
              <a:rPr lang="fr-FR" dirty="0" smtClean="0"/>
              <a:t>Attention, ne pas succomber à la tentation de déléguer toujours au plus compétent. Déléguer à tous, de façon peut être moins conséquente, mais montrer que vous avez confiance en votre équipe</a:t>
            </a:r>
          </a:p>
          <a:p>
            <a:r>
              <a:rPr lang="fr-FR" dirty="0" smtClean="0"/>
              <a:t>Préparer soigneusement l’entretien de délégation</a:t>
            </a:r>
          </a:p>
          <a:p>
            <a:endParaRPr lang="fr-FR" dirty="0"/>
          </a:p>
        </p:txBody>
      </p:sp>
    </p:spTree>
    <p:extLst>
      <p:ext uri="{BB962C8B-B14F-4D97-AF65-F5344CB8AC3E}">
        <p14:creationId xmlns:p14="http://schemas.microsoft.com/office/powerpoint/2010/main" val="26604192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L’entretien de délégation</a:t>
            </a:r>
            <a:endParaRPr lang="fr-FR" dirty="0"/>
          </a:p>
        </p:txBody>
      </p:sp>
      <p:sp>
        <p:nvSpPr>
          <p:cNvPr id="3" name="Espace réservé du contenu 2"/>
          <p:cNvSpPr>
            <a:spLocks noGrp="1"/>
          </p:cNvSpPr>
          <p:nvPr>
            <p:ph idx="1"/>
          </p:nvPr>
        </p:nvSpPr>
        <p:spPr/>
        <p:txBody>
          <a:bodyPr/>
          <a:lstStyle/>
          <a:p>
            <a:r>
              <a:rPr lang="fr-FR" dirty="0" smtClean="0"/>
              <a:t>Déléguer, c’est mettre en œuvre un processus, c’est caler les conditions de réussite en respectant certaines étapes :</a:t>
            </a:r>
          </a:p>
          <a:p>
            <a:pPr marL="0" indent="0">
              <a:buNone/>
            </a:pPr>
            <a:endParaRPr lang="fr-FR" dirty="0" smtClean="0"/>
          </a:p>
          <a:p>
            <a:pPr lvl="1"/>
            <a:r>
              <a:rPr lang="fr-FR" b="1" u="sng" dirty="0" smtClean="0"/>
              <a:t>Proposer</a:t>
            </a:r>
            <a:r>
              <a:rPr lang="fr-FR" dirty="0" smtClean="0"/>
              <a:t> : vérifier que le collaborateur accepte cette délégation. Elle peut être refusée </a:t>
            </a:r>
          </a:p>
          <a:p>
            <a:pPr lvl="1"/>
            <a:endParaRPr lang="fr-FR" dirty="0"/>
          </a:p>
          <a:p>
            <a:pPr marL="457200" lvl="1" indent="0">
              <a:buNone/>
            </a:pPr>
            <a:r>
              <a:rPr lang="fr-FR" dirty="0" smtClean="0"/>
              <a:t>LE DROIT DE REFUSER FAIT PARTIE INTEGRANTE DE LA DELEGATION</a:t>
            </a:r>
          </a:p>
          <a:p>
            <a:pPr marL="457200" lvl="1" indent="0">
              <a:buNone/>
            </a:pPr>
            <a:endParaRPr lang="fr-FR" dirty="0"/>
          </a:p>
          <a:p>
            <a:pPr lvl="1"/>
            <a:r>
              <a:rPr lang="fr-FR" dirty="0" smtClean="0"/>
              <a:t>Définir le champ de la délégation : présenter le contexte et les enjeux, les </a:t>
            </a:r>
            <a:r>
              <a:rPr lang="fr-FR" dirty="0" err="1" smtClean="0"/>
              <a:t>régles</a:t>
            </a:r>
            <a:r>
              <a:rPr lang="fr-FR" dirty="0" smtClean="0"/>
              <a:t> </a:t>
            </a:r>
          </a:p>
          <a:p>
            <a:pPr marL="457200" lvl="1" indent="0">
              <a:buNone/>
            </a:pPr>
            <a:endParaRPr lang="fr-FR" dirty="0"/>
          </a:p>
        </p:txBody>
      </p:sp>
    </p:spTree>
    <p:extLst>
      <p:ext uri="{BB962C8B-B14F-4D97-AF65-F5344CB8AC3E}">
        <p14:creationId xmlns:p14="http://schemas.microsoft.com/office/powerpoint/2010/main" val="23656097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Deux principes fondamentaux à préciser :</a:t>
            </a:r>
          </a:p>
          <a:p>
            <a:endParaRPr lang="fr-FR" dirty="0" smtClean="0"/>
          </a:p>
          <a:p>
            <a:pPr lvl="1"/>
            <a:r>
              <a:rPr lang="fr-FR" dirty="0" smtClean="0"/>
              <a:t>La coresponsabilité </a:t>
            </a:r>
          </a:p>
          <a:p>
            <a:pPr lvl="1"/>
            <a:r>
              <a:rPr lang="fr-FR" dirty="0" smtClean="0"/>
              <a:t>L’</a:t>
            </a:r>
            <a:r>
              <a:rPr lang="fr-FR" dirty="0" err="1" smtClean="0"/>
              <a:t>irreversabilité</a:t>
            </a:r>
            <a:endParaRPr lang="fr-FR" dirty="0" smtClean="0"/>
          </a:p>
          <a:p>
            <a:pPr lvl="1"/>
            <a:endParaRPr lang="fr-FR" dirty="0"/>
          </a:p>
          <a:p>
            <a:pPr lvl="1"/>
            <a:endParaRPr lang="fr-FR" dirty="0" smtClean="0"/>
          </a:p>
          <a:p>
            <a:pPr lvl="1"/>
            <a:r>
              <a:rPr lang="fr-FR" dirty="0" smtClean="0"/>
              <a:t>Se rendre disponible pour son collaborateur s’il a besoin d’aide et accepter qu’il a droit à l’erreur. Ne pas appliquer de sanction matérielle ou affective en cas d’erreur. Cette règle de jeu permet au collaborateur d’adopter un comportement plus efficace, de prendre des décisions et initiatives en toute confiance et sérénité</a:t>
            </a:r>
          </a:p>
        </p:txBody>
      </p:sp>
    </p:spTree>
    <p:extLst>
      <p:ext uri="{BB962C8B-B14F-4D97-AF65-F5344CB8AC3E}">
        <p14:creationId xmlns:p14="http://schemas.microsoft.com/office/powerpoint/2010/main" val="4810451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Définir l’objectif </a:t>
            </a:r>
            <a:endParaRPr lang="fr-FR" dirty="0"/>
          </a:p>
        </p:txBody>
      </p:sp>
      <p:sp>
        <p:nvSpPr>
          <p:cNvPr id="3" name="Espace réservé du contenu 2"/>
          <p:cNvSpPr>
            <a:spLocks noGrp="1"/>
          </p:cNvSpPr>
          <p:nvPr>
            <p:ph idx="1"/>
          </p:nvPr>
        </p:nvSpPr>
        <p:spPr/>
        <p:txBody>
          <a:bodyPr/>
          <a:lstStyle/>
          <a:p>
            <a:r>
              <a:rPr lang="fr-FR" dirty="0" smtClean="0"/>
              <a:t>Attention, ne pas confondre délégation et répartition des tâches : erreur en termes de management et dévalorisation de la mission pour le collaborateur</a:t>
            </a:r>
          </a:p>
          <a:p>
            <a:endParaRPr lang="fr-FR" dirty="0"/>
          </a:p>
          <a:p>
            <a:r>
              <a:rPr lang="fr-FR" dirty="0" smtClean="0"/>
              <a:t>Déléguer, c’est confier à un collaborateur la réalisation d’un objectif ainsi que les responsabilités </a:t>
            </a:r>
          </a:p>
          <a:p>
            <a:r>
              <a:rPr lang="fr-FR" dirty="0" smtClean="0"/>
              <a:t>La notion de tâche transforme en effet le collaborateur en un simple </a:t>
            </a:r>
            <a:r>
              <a:rPr lang="fr-FR" dirty="0" err="1" smtClean="0"/>
              <a:t>excécutant</a:t>
            </a:r>
            <a:r>
              <a:rPr lang="fr-FR" dirty="0" smtClean="0"/>
              <a:t> : démotivation immédiate et absence d’autonomie…alors que motivation et autonomie sont des éléments moteurs de la délégation.</a:t>
            </a:r>
          </a:p>
          <a:p>
            <a:r>
              <a:rPr lang="fr-FR" dirty="0" smtClean="0"/>
              <a:t>La notion d’objectif renvoie au contraire à une logique de responsabilité et d’initiative</a:t>
            </a:r>
            <a:endParaRPr lang="fr-FR" dirty="0"/>
          </a:p>
        </p:txBody>
      </p:sp>
    </p:spTree>
    <p:extLst>
      <p:ext uri="{BB962C8B-B14F-4D97-AF65-F5344CB8AC3E}">
        <p14:creationId xmlns:p14="http://schemas.microsoft.com/office/powerpoint/2010/main" val="39048075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Définir l’objectif….le compas de la délégation</a:t>
            </a:r>
            <a:endParaRPr lang="fr-FR" dirty="0"/>
          </a:p>
        </p:txBody>
      </p:sp>
      <p:sp>
        <p:nvSpPr>
          <p:cNvPr id="3" name="Espace réservé du contenu 2"/>
          <p:cNvSpPr>
            <a:spLocks noGrp="1"/>
          </p:cNvSpPr>
          <p:nvPr>
            <p:ph idx="1"/>
          </p:nvPr>
        </p:nvSpPr>
        <p:spPr/>
        <p:txBody>
          <a:bodyPr/>
          <a:lstStyle/>
          <a:p>
            <a:r>
              <a:rPr lang="fr-FR" dirty="0" smtClean="0"/>
              <a:t>Bien décrire l’objectif, l’activité déléguée</a:t>
            </a:r>
          </a:p>
          <a:p>
            <a:pPr marL="0" indent="0">
              <a:buNone/>
            </a:pPr>
            <a:r>
              <a:rPr lang="fr-FR" dirty="0" smtClean="0"/>
              <a:t>Le QQOCCQ sont les 6 questions que vous devez vous poser avant toute action</a:t>
            </a:r>
          </a:p>
          <a:p>
            <a:pPr marL="0" indent="0">
              <a:buNone/>
            </a:pPr>
            <a:r>
              <a:rPr lang="fr-FR" dirty="0" smtClean="0"/>
              <a:t>																															</a:t>
            </a:r>
            <a:r>
              <a:rPr lang="fr-FR" sz="1800" b="1" dirty="0" smtClean="0"/>
              <a:t>le Pourquoi </a:t>
            </a:r>
            <a:r>
              <a:rPr lang="fr-FR" sz="1800" dirty="0" smtClean="0"/>
              <a:t>doit </a:t>
            </a:r>
          </a:p>
          <a:p>
            <a:pPr marL="0" indent="0">
              <a:buNone/>
            </a:pPr>
            <a:r>
              <a:rPr lang="fr-FR" sz="1800" dirty="0"/>
              <a:t>	</a:t>
            </a:r>
            <a:r>
              <a:rPr lang="fr-FR" sz="1800" dirty="0" smtClean="0"/>
              <a:t>						</a:t>
            </a:r>
            <a:r>
              <a:rPr lang="fr-FR" sz="1800" dirty="0"/>
              <a:t>	</a:t>
            </a:r>
            <a:r>
              <a:rPr lang="fr-FR" sz="1800" dirty="0" smtClean="0"/>
              <a:t>	rester le centre du</a:t>
            </a:r>
          </a:p>
          <a:p>
            <a:pPr marL="0" indent="0">
              <a:buNone/>
            </a:pPr>
            <a:r>
              <a:rPr lang="fr-FR" sz="1800" dirty="0" smtClean="0"/>
              <a:t>									projet et restée 										cachée derrière 										chacune des 										questions</a:t>
            </a:r>
          </a:p>
        </p:txBody>
      </p:sp>
      <p:sp>
        <p:nvSpPr>
          <p:cNvPr id="4" name="Hexagone 3"/>
          <p:cNvSpPr/>
          <p:nvPr/>
        </p:nvSpPr>
        <p:spPr>
          <a:xfrm>
            <a:off x="4826000" y="3866179"/>
            <a:ext cx="1671782" cy="97905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 </a:t>
            </a:r>
          </a:p>
          <a:p>
            <a:pPr algn="ctr"/>
            <a:r>
              <a:rPr lang="fr-FR" dirty="0" smtClean="0"/>
              <a:t>Pourquoi </a:t>
            </a:r>
          </a:p>
        </p:txBody>
      </p:sp>
      <p:sp>
        <p:nvSpPr>
          <p:cNvPr id="5" name="Ellipse 4"/>
          <p:cNvSpPr/>
          <p:nvPr/>
        </p:nvSpPr>
        <p:spPr>
          <a:xfrm>
            <a:off x="4913745" y="2721914"/>
            <a:ext cx="1394691" cy="8128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Q</a:t>
            </a:r>
          </a:p>
          <a:p>
            <a:pPr algn="ctr"/>
            <a:r>
              <a:rPr lang="fr-FR" dirty="0" smtClean="0">
                <a:solidFill>
                  <a:schemeClr val="tx1"/>
                </a:solidFill>
              </a:rPr>
              <a:t>qui</a:t>
            </a:r>
            <a:endParaRPr lang="fr-FR" dirty="0">
              <a:solidFill>
                <a:schemeClr val="tx1"/>
              </a:solidFill>
            </a:endParaRPr>
          </a:p>
        </p:txBody>
      </p:sp>
      <p:sp>
        <p:nvSpPr>
          <p:cNvPr id="6" name="Ellipse 5"/>
          <p:cNvSpPr/>
          <p:nvPr/>
        </p:nvSpPr>
        <p:spPr>
          <a:xfrm>
            <a:off x="7445662" y="3020291"/>
            <a:ext cx="1385455" cy="98829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Q </a:t>
            </a:r>
          </a:p>
          <a:p>
            <a:pPr algn="ctr"/>
            <a:r>
              <a:rPr lang="fr-FR" dirty="0" smtClean="0">
                <a:solidFill>
                  <a:schemeClr val="tx1"/>
                </a:solidFill>
              </a:rPr>
              <a:t>Quand</a:t>
            </a:r>
            <a:endParaRPr lang="fr-FR" dirty="0">
              <a:solidFill>
                <a:schemeClr val="tx1"/>
              </a:solidFill>
            </a:endParaRPr>
          </a:p>
        </p:txBody>
      </p:sp>
      <p:sp>
        <p:nvSpPr>
          <p:cNvPr id="7" name="Ellipse 6"/>
          <p:cNvSpPr/>
          <p:nvPr/>
        </p:nvSpPr>
        <p:spPr>
          <a:xfrm>
            <a:off x="7574972" y="4456545"/>
            <a:ext cx="1458192" cy="106218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O</a:t>
            </a:r>
          </a:p>
          <a:p>
            <a:pPr algn="ctr"/>
            <a:r>
              <a:rPr lang="fr-FR" dirty="0" smtClean="0">
                <a:solidFill>
                  <a:schemeClr val="tx1"/>
                </a:solidFill>
              </a:rPr>
              <a:t>Où</a:t>
            </a:r>
            <a:endParaRPr lang="fr-FR" dirty="0">
              <a:solidFill>
                <a:schemeClr val="tx1"/>
              </a:solidFill>
            </a:endParaRPr>
          </a:p>
        </p:txBody>
      </p:sp>
      <p:sp>
        <p:nvSpPr>
          <p:cNvPr id="8" name="Ellipse 7"/>
          <p:cNvSpPr/>
          <p:nvPr/>
        </p:nvSpPr>
        <p:spPr>
          <a:xfrm>
            <a:off x="2391062" y="3128314"/>
            <a:ext cx="1422400" cy="98367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Q </a:t>
            </a:r>
          </a:p>
          <a:p>
            <a:pPr algn="ctr"/>
            <a:r>
              <a:rPr lang="fr-FR" dirty="0" smtClean="0">
                <a:solidFill>
                  <a:schemeClr val="tx1"/>
                </a:solidFill>
              </a:rPr>
              <a:t>quoi</a:t>
            </a:r>
            <a:endParaRPr lang="fr-FR" dirty="0">
              <a:solidFill>
                <a:schemeClr val="tx1"/>
              </a:solidFill>
            </a:endParaRPr>
          </a:p>
        </p:txBody>
      </p:sp>
      <p:sp>
        <p:nvSpPr>
          <p:cNvPr id="9" name="Ellipse 8"/>
          <p:cNvSpPr/>
          <p:nvPr/>
        </p:nvSpPr>
        <p:spPr>
          <a:xfrm>
            <a:off x="2348928" y="4456545"/>
            <a:ext cx="1529192" cy="102523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C </a:t>
            </a:r>
          </a:p>
          <a:p>
            <a:pPr algn="ctr"/>
            <a:r>
              <a:rPr lang="fr-FR" dirty="0" smtClean="0">
                <a:solidFill>
                  <a:schemeClr val="tx1"/>
                </a:solidFill>
              </a:rPr>
              <a:t>combien</a:t>
            </a:r>
            <a:endParaRPr lang="fr-FR" dirty="0">
              <a:solidFill>
                <a:schemeClr val="tx1"/>
              </a:solidFill>
            </a:endParaRPr>
          </a:p>
        </p:txBody>
      </p:sp>
      <p:sp>
        <p:nvSpPr>
          <p:cNvPr id="10" name="Ellipse 9"/>
          <p:cNvSpPr/>
          <p:nvPr/>
        </p:nvSpPr>
        <p:spPr>
          <a:xfrm>
            <a:off x="4867562" y="5181603"/>
            <a:ext cx="1630219" cy="99536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C</a:t>
            </a:r>
          </a:p>
          <a:p>
            <a:pPr algn="ctr"/>
            <a:r>
              <a:rPr lang="fr-FR" dirty="0" smtClean="0">
                <a:solidFill>
                  <a:schemeClr val="tx1"/>
                </a:solidFill>
              </a:rPr>
              <a:t>comment</a:t>
            </a:r>
            <a:endParaRPr lang="fr-FR" dirty="0">
              <a:solidFill>
                <a:schemeClr val="tx1"/>
              </a:solidFill>
            </a:endParaRPr>
          </a:p>
        </p:txBody>
      </p:sp>
      <p:cxnSp>
        <p:nvCxnSpPr>
          <p:cNvPr id="12" name="Connecteur droit avec flèche 11"/>
          <p:cNvCxnSpPr/>
          <p:nvPr/>
        </p:nvCxnSpPr>
        <p:spPr>
          <a:xfrm flipV="1">
            <a:off x="5634182" y="3534714"/>
            <a:ext cx="0" cy="331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flipV="1">
            <a:off x="6382327" y="3759200"/>
            <a:ext cx="1063335" cy="352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a:off x="6354620" y="4664364"/>
            <a:ext cx="1155700" cy="180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a:off x="5634182" y="4845233"/>
            <a:ext cx="0" cy="336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flipH="1" flipV="1">
            <a:off x="3694545" y="3866179"/>
            <a:ext cx="1219200" cy="245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p:nvPr/>
        </p:nvCxnSpPr>
        <p:spPr>
          <a:xfrm flipH="1">
            <a:off x="3878120" y="4664364"/>
            <a:ext cx="1081809" cy="180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48078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fixation d’objectifs SMART (e)</a:t>
            </a:r>
            <a:endParaRPr lang="fr-FR" dirty="0"/>
          </a:p>
        </p:txBody>
      </p:sp>
      <p:sp>
        <p:nvSpPr>
          <p:cNvPr id="3" name="Espace réservé du contenu 2"/>
          <p:cNvSpPr>
            <a:spLocks noGrp="1"/>
          </p:cNvSpPr>
          <p:nvPr>
            <p:ph idx="1"/>
          </p:nvPr>
        </p:nvSpPr>
        <p:spPr/>
        <p:txBody>
          <a:bodyPr/>
          <a:lstStyle/>
          <a:p>
            <a:r>
              <a:rPr lang="fr-FR" b="1" dirty="0" smtClean="0">
                <a:solidFill>
                  <a:schemeClr val="accent6"/>
                </a:solidFill>
              </a:rPr>
              <a:t>S</a:t>
            </a:r>
            <a:r>
              <a:rPr lang="fr-FR" dirty="0" smtClean="0"/>
              <a:t>pécifique : doit concerner une activité ou une compétence spécifique</a:t>
            </a:r>
          </a:p>
          <a:p>
            <a:r>
              <a:rPr lang="fr-FR" b="1" dirty="0" smtClean="0">
                <a:solidFill>
                  <a:schemeClr val="accent6"/>
                </a:solidFill>
              </a:rPr>
              <a:t>M</a:t>
            </a:r>
            <a:r>
              <a:rPr lang="fr-FR" dirty="0" smtClean="0"/>
              <a:t>esurable : doit faire apparaître la performance attendue</a:t>
            </a:r>
          </a:p>
          <a:p>
            <a:r>
              <a:rPr lang="fr-FR" b="1" dirty="0" smtClean="0">
                <a:solidFill>
                  <a:schemeClr val="accent6"/>
                </a:solidFill>
              </a:rPr>
              <a:t>A</a:t>
            </a:r>
            <a:r>
              <a:rPr lang="fr-FR" dirty="0" smtClean="0"/>
              <a:t>ccessible : Et tenir compte de la performance actuelle</a:t>
            </a:r>
          </a:p>
          <a:p>
            <a:r>
              <a:rPr lang="fr-FR" b="1" dirty="0" smtClean="0">
                <a:solidFill>
                  <a:schemeClr val="accent6"/>
                </a:solidFill>
              </a:rPr>
              <a:t>R</a:t>
            </a:r>
            <a:r>
              <a:rPr lang="fr-FR" dirty="0" smtClean="0"/>
              <a:t>éaliste : doit tenir compte de la disponibilité des moyens à mettre en œuvre</a:t>
            </a:r>
          </a:p>
          <a:p>
            <a:r>
              <a:rPr lang="fr-FR" b="1" dirty="0" smtClean="0">
                <a:solidFill>
                  <a:schemeClr val="accent6"/>
                </a:solidFill>
              </a:rPr>
              <a:t>T</a:t>
            </a:r>
            <a:r>
              <a:rPr lang="fr-FR" dirty="0" smtClean="0"/>
              <a:t>emporel : Doit comporter un délai (calendrier – </a:t>
            </a:r>
            <a:r>
              <a:rPr lang="fr-FR" dirty="0" err="1" smtClean="0"/>
              <a:t>rétroplanning</a:t>
            </a:r>
            <a:r>
              <a:rPr lang="fr-FR" dirty="0" smtClean="0"/>
              <a:t>)</a:t>
            </a:r>
          </a:p>
          <a:p>
            <a:r>
              <a:rPr lang="fr-FR" b="1" dirty="0" smtClean="0">
                <a:solidFill>
                  <a:schemeClr val="accent6"/>
                </a:solidFill>
              </a:rPr>
              <a:t>E</a:t>
            </a:r>
            <a:r>
              <a:rPr lang="fr-FR" dirty="0" smtClean="0"/>
              <a:t>quilibré : doit analyser et prendre en compte les conséquences de ce qui est demandé (le bénéfice doit être supérieur à l’implication)</a:t>
            </a:r>
            <a:endParaRPr lang="fr-FR" dirty="0"/>
          </a:p>
        </p:txBody>
      </p:sp>
    </p:spTree>
    <p:extLst>
      <p:ext uri="{BB962C8B-B14F-4D97-AF65-F5344CB8AC3E}">
        <p14:creationId xmlns:p14="http://schemas.microsoft.com/office/powerpoint/2010/main" val="33400316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Négocier les moyens</a:t>
            </a:r>
            <a:endParaRPr lang="fr-FR" dirty="0"/>
          </a:p>
        </p:txBody>
      </p:sp>
      <p:sp>
        <p:nvSpPr>
          <p:cNvPr id="3" name="Espace réservé du contenu 2"/>
          <p:cNvSpPr>
            <a:spLocks noGrp="1"/>
          </p:cNvSpPr>
          <p:nvPr>
            <p:ph idx="1"/>
          </p:nvPr>
        </p:nvSpPr>
        <p:spPr/>
        <p:txBody>
          <a:bodyPr/>
          <a:lstStyle/>
          <a:p>
            <a:r>
              <a:rPr lang="fr-FR" dirty="0" smtClean="0"/>
              <a:t>Donner les moyens à son collaborateur pour atteindre l’objectifs :	</a:t>
            </a:r>
          </a:p>
          <a:p>
            <a:pPr marL="457200" lvl="1" indent="0">
              <a:buNone/>
            </a:pPr>
            <a:endParaRPr lang="fr-FR" dirty="0"/>
          </a:p>
          <a:p>
            <a:pPr lvl="1"/>
            <a:r>
              <a:rPr lang="fr-FR" dirty="0" smtClean="0"/>
              <a:t>	Moyens humains ( stagiaire- collègues – autre service mis à disposition)</a:t>
            </a:r>
          </a:p>
          <a:p>
            <a:pPr lvl="1"/>
            <a:r>
              <a:rPr lang="fr-FR" dirty="0" smtClean="0"/>
              <a:t>	Financier (petit budget mis à disposition)</a:t>
            </a:r>
          </a:p>
          <a:p>
            <a:pPr lvl="1"/>
            <a:r>
              <a:rPr lang="fr-FR" dirty="0"/>
              <a:t>	</a:t>
            </a:r>
            <a:r>
              <a:rPr lang="fr-FR" dirty="0" smtClean="0"/>
              <a:t>Matériels</a:t>
            </a:r>
          </a:p>
          <a:p>
            <a:pPr lvl="1"/>
            <a:r>
              <a:rPr lang="fr-FR" dirty="0"/>
              <a:t>	</a:t>
            </a:r>
            <a:r>
              <a:rPr lang="fr-FR" dirty="0" smtClean="0"/>
              <a:t>Formation </a:t>
            </a:r>
            <a:endParaRPr lang="fr-FR" dirty="0"/>
          </a:p>
        </p:txBody>
      </p:sp>
    </p:spTree>
    <p:extLst>
      <p:ext uri="{BB962C8B-B14F-4D97-AF65-F5344CB8AC3E}">
        <p14:creationId xmlns:p14="http://schemas.microsoft.com/office/powerpoint/2010/main" val="23556472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772237" y="1635698"/>
            <a:ext cx="10515600" cy="2206662"/>
          </a:xfrm>
        </p:spPr>
        <p:txBody>
          <a:bodyPr/>
          <a:lstStyle/>
          <a:p>
            <a:pPr marL="0" indent="0">
              <a:buNone/>
            </a:pPr>
            <a:r>
              <a:rPr lang="fr-FR" dirty="0" smtClean="0"/>
              <a:t>2. Animer </a:t>
            </a:r>
            <a:r>
              <a:rPr lang="fr-FR" dirty="0"/>
              <a:t>et fédérer une équipe</a:t>
            </a:r>
          </a:p>
        </p:txBody>
      </p:sp>
    </p:spTree>
    <p:extLst>
      <p:ext uri="{BB962C8B-B14F-4D97-AF65-F5344CB8AC3E}">
        <p14:creationId xmlns:p14="http://schemas.microsoft.com/office/powerpoint/2010/main" val="15182536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Contrôler</a:t>
            </a:r>
            <a:endParaRPr lang="fr-FR" dirty="0"/>
          </a:p>
        </p:txBody>
      </p:sp>
      <p:sp>
        <p:nvSpPr>
          <p:cNvPr id="3" name="Espace réservé du contenu 2"/>
          <p:cNvSpPr>
            <a:spLocks noGrp="1"/>
          </p:cNvSpPr>
          <p:nvPr>
            <p:ph idx="1"/>
          </p:nvPr>
        </p:nvSpPr>
        <p:spPr/>
        <p:txBody>
          <a:bodyPr/>
          <a:lstStyle/>
          <a:p>
            <a:r>
              <a:rPr lang="fr-FR" dirty="0" smtClean="0"/>
              <a:t>Déléguer, c’est rester responsable.</a:t>
            </a:r>
          </a:p>
          <a:p>
            <a:pPr marL="0" indent="0">
              <a:buNone/>
            </a:pPr>
            <a:r>
              <a:rPr lang="fr-FR" dirty="0" smtClean="0"/>
              <a:t>Suivre le projet et faire des points réguliers avec son collaborateur. En définir la nature de la fréquence (suivant la mission, le degré d’autonomie du collaborateur)</a:t>
            </a:r>
          </a:p>
          <a:p>
            <a:pPr marL="0" indent="0">
              <a:buNone/>
            </a:pPr>
            <a:r>
              <a:rPr lang="fr-FR" dirty="0"/>
              <a:t>	</a:t>
            </a:r>
            <a:r>
              <a:rPr lang="fr-FR" dirty="0" smtClean="0"/>
              <a:t>exemple : un point d’une heure tous les vendredis – tous les lundis .</a:t>
            </a:r>
          </a:p>
          <a:p>
            <a:pPr marL="0" indent="0">
              <a:buNone/>
            </a:pPr>
            <a:endParaRPr lang="fr-FR" dirty="0"/>
          </a:p>
          <a:p>
            <a:pPr marL="0" indent="0">
              <a:buNone/>
            </a:pPr>
            <a:r>
              <a:rPr lang="fr-FR" dirty="0" smtClean="0"/>
              <a:t>Avantage pour le manager : suivi régulier de l’avancement du projet – faire le point concernant l’objectif et  le mesurer (mesurer les écarts si retard – proposer des actions correctrices). </a:t>
            </a:r>
          </a:p>
          <a:p>
            <a:pPr marL="0" indent="0">
              <a:buNone/>
            </a:pPr>
            <a:r>
              <a:rPr lang="fr-FR" dirty="0" smtClean="0"/>
              <a:t>Ce n’est pas un contrôle coercitif mais une AIDE apportée à la demande du collaborateur</a:t>
            </a:r>
          </a:p>
        </p:txBody>
      </p:sp>
    </p:spTree>
    <p:extLst>
      <p:ext uri="{BB962C8B-B14F-4D97-AF65-F5344CB8AC3E}">
        <p14:creationId xmlns:p14="http://schemas.microsoft.com/office/powerpoint/2010/main" val="32300522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délégation : un outil de formation et de motivation</a:t>
            </a:r>
            <a:endParaRPr lang="fr-FR" dirty="0"/>
          </a:p>
        </p:txBody>
      </p:sp>
      <p:sp>
        <p:nvSpPr>
          <p:cNvPr id="3" name="Espace réservé du contenu 2"/>
          <p:cNvSpPr>
            <a:spLocks noGrp="1"/>
          </p:cNvSpPr>
          <p:nvPr>
            <p:ph idx="1"/>
          </p:nvPr>
        </p:nvSpPr>
        <p:spPr/>
        <p:txBody>
          <a:bodyPr/>
          <a:lstStyle/>
          <a:p>
            <a:r>
              <a:rPr lang="fr-FR" dirty="0" smtClean="0"/>
              <a:t>Développer l’autonomie de vos collaborateurs : ne pas intervenir si vous n’êtes pas sollicité… </a:t>
            </a:r>
          </a:p>
          <a:p>
            <a:r>
              <a:rPr lang="fr-FR" dirty="0" smtClean="0"/>
              <a:t>Évitez de dire : « si j’étais à votre place… »</a:t>
            </a:r>
          </a:p>
          <a:p>
            <a:r>
              <a:rPr lang="fr-FR" dirty="0" smtClean="0"/>
              <a:t>Accepter de se mettre en retrait, et laisser son collaborateur faire sa propre expérience.</a:t>
            </a:r>
          </a:p>
          <a:p>
            <a:r>
              <a:rPr lang="fr-FR" dirty="0" smtClean="0"/>
              <a:t>Apporter une aide efficace (information, conseil, aide) quand son collaborateur en formule la demande</a:t>
            </a:r>
          </a:p>
          <a:p>
            <a:r>
              <a:rPr lang="fr-FR" dirty="0" smtClean="0"/>
              <a:t>Evaluer : bilan  à faire à l’issue de la mission : quelle suite donnée quand l’objectif est réalisé ? Faut il poursuivre ce management avec ce collaborateur ? </a:t>
            </a:r>
          </a:p>
        </p:txBody>
      </p:sp>
    </p:spTree>
    <p:extLst>
      <p:ext uri="{BB962C8B-B14F-4D97-AF65-F5344CB8AC3E}">
        <p14:creationId xmlns:p14="http://schemas.microsoft.com/office/powerpoint/2010/main" val="13132993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a:t>Il faut reconnaître la « paternité » de la réussite de cette délégation à son </a:t>
            </a:r>
            <a:r>
              <a:rPr lang="fr-FR" dirty="0" smtClean="0"/>
              <a:t>collaborateur</a:t>
            </a:r>
          </a:p>
          <a:p>
            <a:pPr marL="0" indent="0">
              <a:buNone/>
            </a:pPr>
            <a:endParaRPr lang="fr-FR" dirty="0"/>
          </a:p>
          <a:p>
            <a:endParaRPr lang="fr-FR" dirty="0"/>
          </a:p>
        </p:txBody>
      </p:sp>
    </p:spTree>
    <p:extLst>
      <p:ext uri="{BB962C8B-B14F-4D97-AF65-F5344CB8AC3E}">
        <p14:creationId xmlns:p14="http://schemas.microsoft.com/office/powerpoint/2010/main" val="25863561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délégation, c’est ..</a:t>
            </a:r>
            <a:endParaRPr lang="fr-FR" dirty="0"/>
          </a:p>
        </p:txBody>
      </p:sp>
      <p:sp>
        <p:nvSpPr>
          <p:cNvPr id="3" name="Espace réservé du contenu 2"/>
          <p:cNvSpPr>
            <a:spLocks noGrp="1"/>
          </p:cNvSpPr>
          <p:nvPr>
            <p:ph idx="1"/>
          </p:nvPr>
        </p:nvSpPr>
        <p:spPr/>
        <p:txBody>
          <a:bodyPr/>
          <a:lstStyle/>
          <a:p>
            <a:r>
              <a:rPr lang="fr-FR" dirty="0" smtClean="0"/>
              <a:t>D’une part, se donner les moyens de l’</a:t>
            </a:r>
            <a:r>
              <a:rPr lang="fr-FR" dirty="0"/>
              <a:t>e</a:t>
            </a:r>
            <a:r>
              <a:rPr lang="fr-FR" dirty="0" smtClean="0"/>
              <a:t>fficacité et de la réussite</a:t>
            </a:r>
          </a:p>
          <a:p>
            <a:r>
              <a:rPr lang="fr-FR" dirty="0" smtClean="0"/>
              <a:t>D’autre part, établir entre le manager et le collaborateur, une relation de confiance irremplaçable, gage d’une collaboration future, simple, ouverte et fructueuse pour les acteurs</a:t>
            </a:r>
          </a:p>
          <a:p>
            <a:endParaRPr lang="fr-FR" dirty="0" smtClean="0"/>
          </a:p>
          <a:p>
            <a:endParaRPr lang="fr-FR" dirty="0"/>
          </a:p>
          <a:p>
            <a:pPr marL="0" indent="0">
              <a:buNone/>
            </a:pPr>
            <a:endParaRPr lang="fr-FR" dirty="0"/>
          </a:p>
        </p:txBody>
      </p:sp>
    </p:spTree>
    <p:extLst>
      <p:ext uri="{BB962C8B-B14F-4D97-AF65-F5344CB8AC3E}">
        <p14:creationId xmlns:p14="http://schemas.microsoft.com/office/powerpoint/2010/main" val="13234296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Et les pièges à éviter, </a:t>
            </a:r>
            <a:endParaRPr lang="fr-FR" dirty="0"/>
          </a:p>
        </p:txBody>
      </p:sp>
      <p:sp>
        <p:nvSpPr>
          <p:cNvPr id="3" name="Espace réservé du contenu 2"/>
          <p:cNvSpPr>
            <a:spLocks noGrp="1"/>
          </p:cNvSpPr>
          <p:nvPr>
            <p:ph idx="1"/>
          </p:nvPr>
        </p:nvSpPr>
        <p:spPr>
          <a:xfrm>
            <a:off x="838200" y="1465407"/>
            <a:ext cx="10515600" cy="4351338"/>
          </a:xfrm>
        </p:spPr>
        <p:txBody>
          <a:bodyPr/>
          <a:lstStyle/>
          <a:p>
            <a:r>
              <a:rPr lang="fr-FR" dirty="0" smtClean="0"/>
              <a:t>Ne pas confondre délégation et répartition des tâches</a:t>
            </a:r>
          </a:p>
          <a:p>
            <a:r>
              <a:rPr lang="fr-FR" dirty="0" smtClean="0"/>
              <a:t>Ne pas définir les objectifs clairement</a:t>
            </a:r>
          </a:p>
          <a:p>
            <a:r>
              <a:rPr lang="fr-FR" dirty="0" smtClean="0"/>
              <a:t>Ne déléguer que des missions peu enrichissantes</a:t>
            </a:r>
          </a:p>
          <a:p>
            <a:r>
              <a:rPr lang="fr-FR" dirty="0" smtClean="0"/>
              <a:t>Imposer une délégation</a:t>
            </a:r>
          </a:p>
          <a:p>
            <a:r>
              <a:rPr lang="fr-FR" dirty="0" smtClean="0"/>
              <a:t>Ne pas laisser de marge de manœuvre à son collaborateur</a:t>
            </a:r>
          </a:p>
          <a:p>
            <a:r>
              <a:rPr lang="fr-FR" dirty="0" smtClean="0"/>
              <a:t>Proposer une mission trop compliquée à son collaborateur</a:t>
            </a:r>
          </a:p>
          <a:p>
            <a:r>
              <a:rPr lang="fr-FR" dirty="0" smtClean="0"/>
              <a:t>Déléguer sans contrôler</a:t>
            </a:r>
          </a:p>
          <a:p>
            <a:r>
              <a:rPr lang="fr-FR" dirty="0" smtClean="0"/>
              <a:t>Intervenir sur la façon de faire et la réalisation de l’objectif sans en avoir été sollicité</a:t>
            </a:r>
          </a:p>
          <a:p>
            <a:r>
              <a:rPr lang="fr-FR" dirty="0" smtClean="0"/>
              <a:t>Ne pas donner droit à l’erreur</a:t>
            </a:r>
          </a:p>
          <a:p>
            <a:r>
              <a:rPr lang="fr-FR" smtClean="0"/>
              <a:t>S’attribuer </a:t>
            </a:r>
            <a:r>
              <a:rPr lang="fr-FR" dirty="0" smtClean="0"/>
              <a:t>la paternité de la réussite de la délégation</a:t>
            </a:r>
            <a:endParaRPr lang="fr-FR" dirty="0"/>
          </a:p>
        </p:txBody>
      </p:sp>
    </p:spTree>
    <p:extLst>
      <p:ext uri="{BB962C8B-B14F-4D97-AF65-F5344CB8AC3E}">
        <p14:creationId xmlns:p14="http://schemas.microsoft.com/office/powerpoint/2010/main" val="13480138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Et s’</a:t>
            </a:r>
            <a:r>
              <a:rPr lang="fr-FR" dirty="0" err="1" smtClean="0"/>
              <a:t>autodiagnostiquer</a:t>
            </a:r>
            <a:r>
              <a:rPr lang="fr-FR" dirty="0"/>
              <a:t> </a:t>
            </a:r>
            <a:r>
              <a:rPr lang="fr-FR" dirty="0" smtClean="0"/>
              <a:t>sur la délégation</a:t>
            </a:r>
            <a:endParaRPr lang="fr-FR" dirty="0"/>
          </a:p>
        </p:txBody>
      </p:sp>
      <p:sp>
        <p:nvSpPr>
          <p:cNvPr id="3" name="Espace réservé du contenu 2"/>
          <p:cNvSpPr>
            <a:spLocks noGrp="1"/>
          </p:cNvSpPr>
          <p:nvPr>
            <p:ph idx="1"/>
          </p:nvPr>
        </p:nvSpPr>
        <p:spPr/>
        <p:txBody>
          <a:bodyPr/>
          <a:lstStyle/>
          <a:p>
            <a:endParaRPr lang="fr-FR" dirty="0" smtClean="0"/>
          </a:p>
          <a:p>
            <a:endParaRPr lang="fr-FR" dirty="0"/>
          </a:p>
          <a:p>
            <a:pPr marL="0" indent="0">
              <a:buNone/>
            </a:pPr>
            <a:r>
              <a:rPr lang="fr-FR" sz="3200" dirty="0" smtClean="0"/>
              <a:t>Savoir prendre du recul et analyser son comportement sur la délégation donnée </a:t>
            </a:r>
          </a:p>
          <a:p>
            <a:pPr marL="0" indent="0">
              <a:buNone/>
            </a:pPr>
            <a:endParaRPr lang="fr-FR" dirty="0"/>
          </a:p>
        </p:txBody>
      </p:sp>
    </p:spTree>
    <p:extLst>
      <p:ext uri="{BB962C8B-B14F-4D97-AF65-F5344CB8AC3E}">
        <p14:creationId xmlns:p14="http://schemas.microsoft.com/office/powerpoint/2010/main" val="20821808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772237" y="1635698"/>
            <a:ext cx="10515600" cy="2206662"/>
          </a:xfrm>
        </p:spPr>
        <p:txBody>
          <a:bodyPr/>
          <a:lstStyle/>
          <a:p>
            <a:pPr marL="457200" lvl="1"/>
            <a:r>
              <a:rPr lang="fr-FR" dirty="0" smtClean="0"/>
              <a:t>3. Savoir </a:t>
            </a:r>
            <a:r>
              <a:rPr lang="fr-FR" dirty="0"/>
              <a:t>motiver et remotiver</a:t>
            </a:r>
          </a:p>
        </p:txBody>
      </p:sp>
    </p:spTree>
    <p:extLst>
      <p:ext uri="{BB962C8B-B14F-4D97-AF65-F5344CB8AC3E}">
        <p14:creationId xmlns:p14="http://schemas.microsoft.com/office/powerpoint/2010/main" val="8040287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motivation</a:t>
            </a:r>
            <a:endParaRPr lang="fr-FR" dirty="0"/>
          </a:p>
        </p:txBody>
      </p:sp>
      <p:sp>
        <p:nvSpPr>
          <p:cNvPr id="3" name="Espace réservé du contenu 2"/>
          <p:cNvSpPr>
            <a:spLocks noGrp="1"/>
          </p:cNvSpPr>
          <p:nvPr>
            <p:ph idx="1"/>
          </p:nvPr>
        </p:nvSpPr>
        <p:spPr/>
        <p:txBody>
          <a:bodyPr/>
          <a:lstStyle/>
          <a:p>
            <a:pPr marL="0" indent="0">
              <a:buNone/>
            </a:pPr>
            <a:r>
              <a:rPr lang="fr-FR" b="1" u="sng" dirty="0" smtClean="0"/>
              <a:t>Définition :</a:t>
            </a:r>
            <a:endParaRPr lang="fr-FR" b="1" u="sng" dirty="0"/>
          </a:p>
          <a:p>
            <a:r>
              <a:rPr lang="fr-FR" dirty="0" smtClean="0"/>
              <a:t>La motivation au travail, c’est un ensemble de facteurs personnels, économiques,, sociaux, environnementaux, conduisant les salariés à s’investir pleinement dans la réalisation de leurs missions et l’atteinte de leurs objectifs</a:t>
            </a:r>
            <a:endParaRPr lang="fr-FR" dirty="0"/>
          </a:p>
        </p:txBody>
      </p:sp>
    </p:spTree>
    <p:extLst>
      <p:ext uri="{BB962C8B-B14F-4D97-AF65-F5344CB8AC3E}">
        <p14:creationId xmlns:p14="http://schemas.microsoft.com/office/powerpoint/2010/main" val="13369492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Concept de Victor VROOM (psychologue et universitaire)</a:t>
            </a:r>
            <a:endParaRPr lang="fr-FR" dirty="0"/>
          </a:p>
        </p:txBody>
      </p:sp>
      <p:sp>
        <p:nvSpPr>
          <p:cNvPr id="3" name="Espace réservé du contenu 2"/>
          <p:cNvSpPr>
            <a:spLocks noGrp="1"/>
          </p:cNvSpPr>
          <p:nvPr>
            <p:ph idx="1"/>
          </p:nvPr>
        </p:nvSpPr>
        <p:spPr/>
        <p:txBody>
          <a:bodyPr/>
          <a:lstStyle/>
          <a:p>
            <a:r>
              <a:rPr lang="fr-FR" b="1" dirty="0"/>
              <a:t>Vroom</a:t>
            </a:r>
            <a:r>
              <a:rPr lang="fr-FR" dirty="0"/>
              <a:t> affirme que la force motivationnelle dépend de trois facteurs : </a:t>
            </a:r>
            <a:endParaRPr lang="fr-FR" dirty="0" smtClean="0"/>
          </a:p>
          <a:p>
            <a:pPr marL="0" indent="0">
              <a:buNone/>
            </a:pPr>
            <a:r>
              <a:rPr lang="fr-FR" b="1" dirty="0" smtClean="0">
                <a:solidFill>
                  <a:srgbClr val="FF0000"/>
                </a:solidFill>
              </a:rPr>
              <a:t>Expectation</a:t>
            </a:r>
            <a:r>
              <a:rPr lang="fr-FR" dirty="0" smtClean="0"/>
              <a:t> </a:t>
            </a:r>
            <a:r>
              <a:rPr lang="fr-FR" dirty="0"/>
              <a:t>: l'attente de pouvoir réaliser des objectifs ; se penser capable d'atteindre les objectifs</a:t>
            </a:r>
            <a:r>
              <a:rPr lang="fr-FR" dirty="0" smtClean="0"/>
              <a:t>.</a:t>
            </a:r>
          </a:p>
          <a:p>
            <a:pPr marL="0" indent="0">
              <a:buNone/>
            </a:pPr>
            <a:r>
              <a:rPr lang="fr-FR" b="1" dirty="0" smtClean="0"/>
              <a:t> </a:t>
            </a:r>
            <a:r>
              <a:rPr lang="fr-FR" b="1" dirty="0">
                <a:solidFill>
                  <a:srgbClr val="FF0000"/>
                </a:solidFill>
              </a:rPr>
              <a:t>Instrumentalité</a:t>
            </a:r>
            <a:r>
              <a:rPr lang="fr-FR" b="1" dirty="0"/>
              <a:t> </a:t>
            </a:r>
            <a:r>
              <a:rPr lang="fr-FR" dirty="0"/>
              <a:t>: la probabilité d'être récompensé en fonction de la performance</a:t>
            </a:r>
            <a:r>
              <a:rPr lang="fr-FR" dirty="0" smtClean="0"/>
              <a:t>.</a:t>
            </a:r>
          </a:p>
          <a:p>
            <a:pPr marL="0" indent="0">
              <a:buNone/>
            </a:pPr>
            <a:r>
              <a:rPr lang="fr-FR" b="1" dirty="0" smtClean="0">
                <a:solidFill>
                  <a:srgbClr val="FF0000"/>
                </a:solidFill>
              </a:rPr>
              <a:t>Valeur</a:t>
            </a:r>
            <a:r>
              <a:rPr lang="fr-FR" dirty="0" smtClean="0"/>
              <a:t> </a:t>
            </a:r>
            <a:r>
              <a:rPr lang="fr-FR" b="1" dirty="0"/>
              <a:t>:</a:t>
            </a:r>
            <a:r>
              <a:rPr lang="fr-FR" dirty="0"/>
              <a:t> l'attrait ressenti vis-à-vis des objectifs fixés ; quelle valeur le collaborateur leur accorde-t-il </a:t>
            </a:r>
            <a:r>
              <a:rPr lang="fr-FR" dirty="0" smtClean="0"/>
              <a:t>?</a:t>
            </a:r>
          </a:p>
          <a:p>
            <a:pPr marL="0" indent="0">
              <a:buNone/>
            </a:pPr>
            <a:endParaRPr lang="fr-FR" dirty="0" smtClean="0"/>
          </a:p>
        </p:txBody>
      </p:sp>
    </p:spTree>
    <p:extLst>
      <p:ext uri="{BB962C8B-B14F-4D97-AF65-F5344CB8AC3E}">
        <p14:creationId xmlns:p14="http://schemas.microsoft.com/office/powerpoint/2010/main" val="1491795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1355" y="1040606"/>
            <a:ext cx="6172200" cy="4295775"/>
          </a:xfrm>
        </p:spPr>
      </p:pic>
    </p:spTree>
    <p:extLst>
      <p:ext uri="{BB962C8B-B14F-4D97-AF65-F5344CB8AC3E}">
        <p14:creationId xmlns:p14="http://schemas.microsoft.com/office/powerpoint/2010/main" val="31261711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772237" y="1635698"/>
            <a:ext cx="10515600" cy="2206662"/>
          </a:xfrm>
        </p:spPr>
        <p:txBody>
          <a:bodyPr/>
          <a:lstStyle/>
          <a:p>
            <a:pPr marL="914400" lvl="1" indent="-457200">
              <a:buAutoNum type="arabicPeriod"/>
            </a:pPr>
            <a:r>
              <a:rPr lang="fr-FR" dirty="0"/>
              <a:t>Adopter la boussole du manager : sens – valeur – rôle et respect des règles</a:t>
            </a:r>
          </a:p>
        </p:txBody>
      </p:sp>
    </p:spTree>
    <p:extLst>
      <p:ext uri="{BB962C8B-B14F-4D97-AF65-F5344CB8AC3E}">
        <p14:creationId xmlns:p14="http://schemas.microsoft.com/office/powerpoint/2010/main" val="1653669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Théorie </a:t>
            </a:r>
            <a:r>
              <a:rPr lang="fr-FR" dirty="0" err="1" smtClean="0"/>
              <a:t>bifactorielle</a:t>
            </a:r>
            <a:r>
              <a:rPr lang="fr-FR" dirty="0" smtClean="0"/>
              <a:t> de HERZBERG F. </a:t>
            </a:r>
            <a:r>
              <a:rPr lang="fr-FR" sz="1800" dirty="0" smtClean="0"/>
              <a:t>(psychologue américain)</a:t>
            </a:r>
            <a:endParaRPr lang="fr-FR" sz="1800" dirty="0"/>
          </a:p>
        </p:txBody>
      </p:sp>
      <p:sp>
        <p:nvSpPr>
          <p:cNvPr id="3" name="Espace réservé du contenu 2"/>
          <p:cNvSpPr>
            <a:spLocks noGrp="1"/>
          </p:cNvSpPr>
          <p:nvPr>
            <p:ph idx="1"/>
          </p:nvPr>
        </p:nvSpPr>
        <p:spPr/>
        <p:txBody>
          <a:bodyPr/>
          <a:lstStyle/>
          <a:p>
            <a:r>
              <a:rPr lang="fr-FR" dirty="0" smtClean="0"/>
              <a:t>La motivation au travail est liée  à deux facteurs :</a:t>
            </a:r>
          </a:p>
          <a:p>
            <a:pPr marL="457200" lvl="1" indent="0">
              <a:buNone/>
            </a:pPr>
            <a:endParaRPr lang="fr-FR" dirty="0" smtClean="0"/>
          </a:p>
          <a:p>
            <a:pPr lvl="1">
              <a:buFontTx/>
              <a:buChar char="-"/>
            </a:pPr>
            <a:r>
              <a:rPr lang="fr-FR" dirty="0" smtClean="0"/>
              <a:t>La satisfaction</a:t>
            </a:r>
          </a:p>
          <a:p>
            <a:pPr lvl="1">
              <a:buFontTx/>
              <a:buChar char="-"/>
            </a:pPr>
            <a:r>
              <a:rPr lang="fr-FR" dirty="0" smtClean="0"/>
              <a:t>L’insatisfaction</a:t>
            </a:r>
          </a:p>
          <a:p>
            <a:pPr lvl="1">
              <a:buFontTx/>
              <a:buChar char="-"/>
            </a:pPr>
            <a:endParaRPr lang="fr-FR" dirty="0"/>
          </a:p>
          <a:p>
            <a:pPr marL="0" indent="0">
              <a:buNone/>
            </a:pPr>
            <a:r>
              <a:rPr lang="fr-FR" dirty="0" smtClean="0"/>
              <a:t>Qui agissent de manière indépendante l’une de l’autre</a:t>
            </a:r>
            <a:endParaRPr lang="fr-FR" dirty="0"/>
          </a:p>
        </p:txBody>
      </p:sp>
    </p:spTree>
    <p:extLst>
      <p:ext uri="{BB962C8B-B14F-4D97-AF65-F5344CB8AC3E}">
        <p14:creationId xmlns:p14="http://schemas.microsoft.com/office/powerpoint/2010/main" val="35027987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2724715449"/>
              </p:ext>
            </p:extLst>
          </p:nvPr>
        </p:nvGraphicFramePr>
        <p:xfrm>
          <a:off x="838200" y="880533"/>
          <a:ext cx="10515600" cy="48463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101403332"/>
                    </a:ext>
                  </a:extLst>
                </a:gridCol>
                <a:gridCol w="5257800">
                  <a:extLst>
                    <a:ext uri="{9D8B030D-6E8A-4147-A177-3AD203B41FA5}">
                      <a16:colId xmlns:a16="http://schemas.microsoft.com/office/drawing/2014/main" val="3475446442"/>
                    </a:ext>
                  </a:extLst>
                </a:gridCol>
              </a:tblGrid>
              <a:tr h="2299963">
                <a:tc>
                  <a:txBody>
                    <a:bodyPr/>
                    <a:lstStyle/>
                    <a:p>
                      <a:pPr algn="ctr"/>
                      <a:r>
                        <a:rPr lang="fr-FR" dirty="0" smtClean="0"/>
                        <a:t> Les facteurs d’insatisfaction = d’hygiènes</a:t>
                      </a:r>
                    </a:p>
                    <a:p>
                      <a:endParaRPr lang="fr-FR" dirty="0" smtClean="0"/>
                    </a:p>
                    <a:p>
                      <a:pPr algn="ctr"/>
                      <a:r>
                        <a:rPr lang="fr-FR" dirty="0" smtClean="0"/>
                        <a:t>Relations</a:t>
                      </a:r>
                      <a:r>
                        <a:rPr lang="fr-FR" baseline="0" dirty="0" smtClean="0"/>
                        <a:t> interpersonnelles</a:t>
                      </a:r>
                    </a:p>
                    <a:p>
                      <a:pPr algn="ctr"/>
                      <a:r>
                        <a:rPr lang="fr-FR" baseline="0" dirty="0" smtClean="0"/>
                        <a:t>Statut</a:t>
                      </a:r>
                    </a:p>
                    <a:p>
                      <a:pPr algn="ctr"/>
                      <a:r>
                        <a:rPr lang="fr-FR" baseline="0" dirty="0" smtClean="0"/>
                        <a:t>Sécurité de l’emploi</a:t>
                      </a:r>
                    </a:p>
                    <a:p>
                      <a:pPr algn="ctr"/>
                      <a:r>
                        <a:rPr lang="fr-FR" baseline="0" dirty="0" smtClean="0"/>
                        <a:t>Politique de l’entreprise</a:t>
                      </a:r>
                    </a:p>
                    <a:p>
                      <a:pPr algn="ctr"/>
                      <a:r>
                        <a:rPr lang="fr-FR" baseline="0" dirty="0" smtClean="0"/>
                        <a:t>Conditions de travail (rémunérations, les relations d’équipe,..)</a:t>
                      </a:r>
                      <a:endParaRPr lang="fr-FR" dirty="0"/>
                    </a:p>
                  </a:txBody>
                  <a:tcPr/>
                </a:tc>
                <a:tc>
                  <a:txBody>
                    <a:bodyPr/>
                    <a:lstStyle/>
                    <a:p>
                      <a:pPr algn="ctr"/>
                      <a:r>
                        <a:rPr lang="fr-FR" dirty="0" smtClean="0"/>
                        <a:t>Les facteurs de satisfaction = internes</a:t>
                      </a:r>
                    </a:p>
                    <a:p>
                      <a:pPr algn="ctr"/>
                      <a:endParaRPr lang="fr-FR" dirty="0" smtClean="0"/>
                    </a:p>
                    <a:p>
                      <a:pPr algn="ctr"/>
                      <a:r>
                        <a:rPr lang="fr-FR" dirty="0" smtClean="0"/>
                        <a:t>Accomplissement</a:t>
                      </a:r>
                    </a:p>
                    <a:p>
                      <a:pPr algn="ctr"/>
                      <a:r>
                        <a:rPr lang="fr-FR" dirty="0" smtClean="0"/>
                        <a:t>Progression</a:t>
                      </a:r>
                    </a:p>
                    <a:p>
                      <a:pPr algn="ctr"/>
                      <a:r>
                        <a:rPr lang="fr-FR" dirty="0" smtClean="0"/>
                        <a:t>Reconnaissance</a:t>
                      </a:r>
                    </a:p>
                    <a:p>
                      <a:pPr algn="ctr"/>
                      <a:r>
                        <a:rPr lang="fr-FR" dirty="0" smtClean="0"/>
                        <a:t>Responsabilités</a:t>
                      </a:r>
                    </a:p>
                    <a:p>
                      <a:pPr algn="ctr"/>
                      <a:r>
                        <a:rPr lang="fr-FR" dirty="0" smtClean="0"/>
                        <a:t>Promotions</a:t>
                      </a:r>
                    </a:p>
                    <a:p>
                      <a:pPr algn="ctr"/>
                      <a:r>
                        <a:rPr lang="fr-FR" dirty="0" smtClean="0"/>
                        <a:t>Autonomie</a:t>
                      </a:r>
                    </a:p>
                    <a:p>
                      <a:pPr algn="ctr"/>
                      <a:r>
                        <a:rPr lang="fr-FR" dirty="0" smtClean="0"/>
                        <a:t>Le travail en lui même</a:t>
                      </a:r>
                      <a:endParaRPr lang="fr-FR" dirty="0"/>
                    </a:p>
                  </a:txBody>
                  <a:tcPr/>
                </a:tc>
                <a:extLst>
                  <a:ext uri="{0D108BD9-81ED-4DB2-BD59-A6C34878D82A}">
                    <a16:rowId xmlns:a16="http://schemas.microsoft.com/office/drawing/2014/main" val="364485781"/>
                  </a:ext>
                </a:extLst>
              </a:tr>
              <a:tr h="2053539">
                <a:tc>
                  <a:txBody>
                    <a:bodyPr/>
                    <a:lstStyle/>
                    <a:p>
                      <a:endParaRPr lang="fr-FR" dirty="0" smtClean="0"/>
                    </a:p>
                    <a:p>
                      <a:r>
                        <a:rPr lang="fr-FR" dirty="0" smtClean="0"/>
                        <a:t>Les besoins d’hygiène,</a:t>
                      </a:r>
                      <a:r>
                        <a:rPr lang="fr-FR" baseline="0" dirty="0" smtClean="0"/>
                        <a:t> dès qu’ils sont pourvus réduisent l’insatisfaction mais ne sont pas motivants. Par contre, la non satisfaction de ces besoins peut être source de mécontentement, donc d’insatisfaction</a:t>
                      </a:r>
                    </a:p>
                    <a:p>
                      <a:endParaRPr lang="fr-FR" baseline="0" dirty="0" smtClean="0"/>
                    </a:p>
                    <a:p>
                      <a:endParaRPr lang="fr-FR" dirty="0"/>
                    </a:p>
                  </a:txBody>
                  <a:tcPr/>
                </a:tc>
                <a:tc>
                  <a:txBody>
                    <a:bodyPr/>
                    <a:lstStyle/>
                    <a:p>
                      <a:endParaRPr lang="fr-FR" dirty="0" smtClean="0"/>
                    </a:p>
                    <a:p>
                      <a:r>
                        <a:rPr lang="fr-FR" dirty="0" smtClean="0"/>
                        <a:t>Les besoins internes sont sources de motivation</a:t>
                      </a:r>
                      <a:endParaRPr lang="fr-FR" dirty="0"/>
                    </a:p>
                  </a:txBody>
                  <a:tcPr/>
                </a:tc>
                <a:extLst>
                  <a:ext uri="{0D108BD9-81ED-4DB2-BD59-A6C34878D82A}">
                    <a16:rowId xmlns:a16="http://schemas.microsoft.com/office/drawing/2014/main" val="2090681793"/>
                  </a:ext>
                </a:extLst>
              </a:tr>
            </a:tbl>
          </a:graphicData>
        </a:graphic>
      </p:graphicFrame>
    </p:spTree>
    <p:extLst>
      <p:ext uri="{BB962C8B-B14F-4D97-AF65-F5344CB8AC3E}">
        <p14:creationId xmlns:p14="http://schemas.microsoft.com/office/powerpoint/2010/main" val="22947553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situation de l’entreprise</a:t>
            </a:r>
            <a:endParaRPr lang="fr-FR" dirty="0"/>
          </a:p>
        </p:txBody>
      </p:sp>
      <p:sp>
        <p:nvSpPr>
          <p:cNvPr id="3" name="Espace réservé du contenu 2"/>
          <p:cNvSpPr>
            <a:spLocks noGrp="1"/>
          </p:cNvSpPr>
          <p:nvPr>
            <p:ph idx="1"/>
          </p:nvPr>
        </p:nvSpPr>
        <p:spPr/>
        <p:txBody>
          <a:bodyPr/>
          <a:lstStyle/>
          <a:p>
            <a:r>
              <a:rPr lang="fr-FR" dirty="0" smtClean="0"/>
              <a:t>les résultats de l’entreprise ont une influence directe sur la motivation des personnels</a:t>
            </a:r>
          </a:p>
          <a:p>
            <a:pPr lvl="1"/>
            <a:r>
              <a:rPr lang="fr-FR" dirty="0" smtClean="0"/>
              <a:t>Une entreprise au CA élevé est engagée dans une dynamique de succès : meilleur moral des salariés – contribution à la réussite de l’entreprise – rétribution des salariés sur les bénéfices (participation, intéressement)</a:t>
            </a:r>
          </a:p>
          <a:p>
            <a:pPr lvl="1"/>
            <a:r>
              <a:rPr lang="fr-FR" dirty="0" smtClean="0"/>
              <a:t> une entreprise aux résultats moyens se trouve confrontée à la nécessité d’améliorer sa performance : investissement matériel à faire, dans la formation entrainant une réduction voire suppression de la rétribution de ses salariés aux bénéfices</a:t>
            </a:r>
          </a:p>
          <a:p>
            <a:pPr lvl="1"/>
            <a:r>
              <a:rPr lang="fr-FR" dirty="0" smtClean="0"/>
              <a:t>Une entreprise sur le déclin : lutte pour survivre et donc incapacité de rétribuer ses salariés – voire à sauver l’emploi de leurs salariés…. La motivation est difficile à trouver</a:t>
            </a:r>
          </a:p>
          <a:p>
            <a:endParaRPr lang="fr-FR" dirty="0"/>
          </a:p>
        </p:txBody>
      </p:sp>
    </p:spTree>
    <p:extLst>
      <p:ext uri="{BB962C8B-B14F-4D97-AF65-F5344CB8AC3E}">
        <p14:creationId xmlns:p14="http://schemas.microsoft.com/office/powerpoint/2010/main" val="13145357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structures</a:t>
            </a:r>
            <a:endParaRPr lang="fr-FR" dirty="0"/>
          </a:p>
        </p:txBody>
      </p:sp>
      <p:sp>
        <p:nvSpPr>
          <p:cNvPr id="3" name="Espace réservé du contenu 2"/>
          <p:cNvSpPr>
            <a:spLocks noGrp="1"/>
          </p:cNvSpPr>
          <p:nvPr>
            <p:ph idx="1"/>
          </p:nvPr>
        </p:nvSpPr>
        <p:spPr/>
        <p:txBody>
          <a:bodyPr/>
          <a:lstStyle/>
          <a:p>
            <a:r>
              <a:rPr lang="fr-FR" dirty="0" smtClean="0"/>
              <a:t>Les modes d’organisation de l’entreprise : facteurs également essentiels du développement ou non de comportements motivés des salariés</a:t>
            </a:r>
          </a:p>
          <a:p>
            <a:r>
              <a:rPr lang="fr-FR" dirty="0" smtClean="0"/>
              <a:t>Connaître les réponses aux questions suivantes permet d’éclairer les salariés sur le poids des structures dans le fonctionnement de l’entreprise, et sur la volonté réelle ou pas à soutenir la motivation des salariés:</a:t>
            </a:r>
          </a:p>
          <a:p>
            <a:pPr lvl="1"/>
            <a:r>
              <a:rPr lang="fr-FR" dirty="0" smtClean="0"/>
              <a:t>Entreprise structurée de façon pyramidale ou en réseaux ?</a:t>
            </a:r>
          </a:p>
          <a:p>
            <a:pPr lvl="1"/>
            <a:r>
              <a:rPr lang="fr-FR" dirty="0" smtClean="0"/>
              <a:t>Règles, valeurs, procédures connues de tous ? Sont elles les mêmes pour les salariés ?</a:t>
            </a:r>
          </a:p>
          <a:p>
            <a:pPr lvl="1"/>
            <a:r>
              <a:rPr lang="fr-FR" dirty="0" smtClean="0"/>
              <a:t>Mode de contrôle incitatif ? Centrer pour résoudre les problèmes et la reconnaissance des initiatives ? Ou pour sanctionner  ?</a:t>
            </a:r>
          </a:p>
          <a:p>
            <a:pPr lvl="1"/>
            <a:r>
              <a:rPr lang="fr-FR" dirty="0" smtClean="0"/>
              <a:t>Pouvoir centralisé ? Ou partagé c’est-à-dire centralisé ?</a:t>
            </a:r>
          </a:p>
          <a:p>
            <a:pPr lvl="1"/>
            <a:r>
              <a:rPr lang="fr-FR" dirty="0" smtClean="0"/>
              <a:t>Politique de ressources humaines (recrutement, évolution des postes, rémunérations) centrée sur le court terme ou le moyen terme ?</a:t>
            </a:r>
            <a:endParaRPr lang="fr-FR" dirty="0"/>
          </a:p>
          <a:p>
            <a:endParaRPr lang="fr-FR" dirty="0"/>
          </a:p>
        </p:txBody>
      </p:sp>
    </p:spTree>
    <p:extLst>
      <p:ext uri="{BB962C8B-B14F-4D97-AF65-F5344CB8AC3E}">
        <p14:creationId xmlns:p14="http://schemas.microsoft.com/office/powerpoint/2010/main" val="34795231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La politique RH favorise l’émergence de comportements d’ouverture ? D’implication ? D’initiative ? Ou au contraire d’obéissance ? De conformité ? Recrutement externe ? Ou promotion interne ?</a:t>
            </a:r>
            <a:endParaRPr lang="fr-FR" dirty="0"/>
          </a:p>
        </p:txBody>
      </p:sp>
    </p:spTree>
    <p:extLst>
      <p:ext uri="{BB962C8B-B14F-4D97-AF65-F5344CB8AC3E}">
        <p14:creationId xmlns:p14="http://schemas.microsoft.com/office/powerpoint/2010/main" val="1479869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culture managériale</a:t>
            </a:r>
            <a:endParaRPr lang="fr-FR" dirty="0"/>
          </a:p>
        </p:txBody>
      </p:sp>
      <p:sp>
        <p:nvSpPr>
          <p:cNvPr id="3" name="Espace réservé du contenu 2"/>
          <p:cNvSpPr>
            <a:spLocks noGrp="1"/>
          </p:cNvSpPr>
          <p:nvPr>
            <p:ph idx="1"/>
          </p:nvPr>
        </p:nvSpPr>
        <p:spPr/>
        <p:txBody>
          <a:bodyPr/>
          <a:lstStyle/>
          <a:p>
            <a:r>
              <a:rPr lang="fr-FR" dirty="0" smtClean="0"/>
              <a:t>Le mode de management : Directif ? </a:t>
            </a:r>
            <a:r>
              <a:rPr lang="fr-FR" dirty="0" err="1" smtClean="0"/>
              <a:t>Délégatif</a:t>
            </a:r>
            <a:r>
              <a:rPr lang="fr-FR" dirty="0" smtClean="0"/>
              <a:t> ? Participatif ? Persuasif ? </a:t>
            </a:r>
          </a:p>
          <a:p>
            <a:r>
              <a:rPr lang="fr-FR" dirty="0" smtClean="0"/>
              <a:t>Quels types de relations entre l’encadrement et les personnels ? Confiance , méfiance, autoritaire, entente, compétition, coopération ?? </a:t>
            </a:r>
          </a:p>
          <a:p>
            <a:r>
              <a:rPr lang="fr-FR" dirty="0" smtClean="0"/>
              <a:t>Respect de la hiérarchie vis-à-vis des personnels ? </a:t>
            </a:r>
          </a:p>
          <a:p>
            <a:r>
              <a:rPr lang="fr-FR" dirty="0" smtClean="0"/>
              <a:t>Participation des salariés dans les décisions qui les concernent ? Ou absence de dialogue ?</a:t>
            </a:r>
          </a:p>
          <a:p>
            <a:endParaRPr lang="fr-FR" dirty="0"/>
          </a:p>
          <a:p>
            <a:pPr marL="0" indent="0" algn="ctr">
              <a:buNone/>
            </a:pPr>
            <a:r>
              <a:rPr lang="fr-FR" sz="3200" dirty="0" smtClean="0"/>
              <a:t>La motivation n’est pas uniquement calquée sur les relations humaines mais également sur le système existant.</a:t>
            </a:r>
            <a:endParaRPr lang="fr-FR" sz="3200" dirty="0"/>
          </a:p>
        </p:txBody>
      </p:sp>
    </p:spTree>
    <p:extLst>
      <p:ext uri="{BB962C8B-B14F-4D97-AF65-F5344CB8AC3E}">
        <p14:creationId xmlns:p14="http://schemas.microsoft.com/office/powerpoint/2010/main" val="3581268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Une dernière théorie bien connue…</a:t>
            </a:r>
            <a:endParaRPr lang="fr-FR" dirty="0"/>
          </a:p>
        </p:txBody>
      </p:sp>
      <p:sp>
        <p:nvSpPr>
          <p:cNvPr id="3" name="Espace réservé du contenu 2"/>
          <p:cNvSpPr>
            <a:spLocks noGrp="1"/>
          </p:cNvSpPr>
          <p:nvPr>
            <p:ph idx="1"/>
          </p:nvPr>
        </p:nvSpPr>
        <p:spPr/>
        <p:txBody>
          <a:bodyPr/>
          <a:lstStyle/>
          <a:p>
            <a:r>
              <a:rPr lang="fr-FR" dirty="0" smtClean="0"/>
              <a:t>La pyramide de Maslow (psychologue Américain connu pour ses travaux concernant la motivation et l’approche humaniste du travail)</a:t>
            </a:r>
          </a:p>
          <a:p>
            <a:endParaRPr lang="fr-FR" dirty="0" smtClean="0"/>
          </a:p>
          <a:p>
            <a:r>
              <a:rPr lang="fr-FR" dirty="0" smtClean="0"/>
              <a:t>Hiérarchie des besoins : 5 groupes de besoins fondamentaux</a:t>
            </a:r>
          </a:p>
          <a:p>
            <a:pPr marL="457200" lvl="1" indent="0">
              <a:buNone/>
            </a:pPr>
            <a:endParaRPr lang="fr-FR" dirty="0"/>
          </a:p>
          <a:p>
            <a:pPr marL="457200" lvl="1" indent="0">
              <a:buNone/>
            </a:pPr>
            <a:r>
              <a:rPr lang="fr-FR" dirty="0" smtClean="0"/>
              <a:t>Besoins physiologiques : manger – dormir – se loger – se chauffer</a:t>
            </a:r>
          </a:p>
          <a:p>
            <a:pPr marL="457200" lvl="1" indent="0">
              <a:buNone/>
            </a:pPr>
            <a:r>
              <a:rPr lang="fr-FR" dirty="0" smtClean="0"/>
              <a:t>Besoins de sécurité  : pas d’accident économique – sécurité de l’emploi</a:t>
            </a:r>
          </a:p>
          <a:p>
            <a:pPr marL="457200" lvl="1" indent="0">
              <a:buNone/>
            </a:pPr>
            <a:r>
              <a:rPr lang="fr-FR" dirty="0" smtClean="0"/>
              <a:t>Besoins de contacts sociaux : Pouvoir échanger – s’exprimer</a:t>
            </a:r>
          </a:p>
          <a:p>
            <a:pPr marL="457200" lvl="1" indent="0">
              <a:buNone/>
            </a:pPr>
            <a:r>
              <a:rPr lang="fr-FR" dirty="0" smtClean="0"/>
              <a:t>Besoins de considération : être reconnu </a:t>
            </a:r>
          </a:p>
          <a:p>
            <a:pPr marL="457200" lvl="1" indent="0">
              <a:buNone/>
            </a:pPr>
            <a:r>
              <a:rPr lang="fr-FR" dirty="0" smtClean="0"/>
              <a:t>Besoins d’accomplissement de soi : se sentir utile – développement personnel</a:t>
            </a:r>
            <a:endParaRPr lang="fr-FR" dirty="0"/>
          </a:p>
        </p:txBody>
      </p:sp>
      <p:sp>
        <p:nvSpPr>
          <p:cNvPr id="7" name="Flèche vers le bas 6"/>
          <p:cNvSpPr/>
          <p:nvPr/>
        </p:nvSpPr>
        <p:spPr>
          <a:xfrm>
            <a:off x="748145" y="3888509"/>
            <a:ext cx="443346" cy="15609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401496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00727" y="1376218"/>
            <a:ext cx="9938328" cy="4756727"/>
          </a:xfrm>
        </p:spPr>
      </p:pic>
    </p:spTree>
    <p:extLst>
      <p:ext uri="{BB962C8B-B14F-4D97-AF65-F5344CB8AC3E}">
        <p14:creationId xmlns:p14="http://schemas.microsoft.com/office/powerpoint/2010/main" val="28926019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En résumé…la motivation</a:t>
            </a:r>
            <a:endParaRPr lang="fr-FR" dirty="0"/>
          </a:p>
        </p:txBody>
      </p:sp>
      <p:sp>
        <p:nvSpPr>
          <p:cNvPr id="3" name="Espace réservé du contenu 2"/>
          <p:cNvSpPr>
            <a:spLocks noGrp="1"/>
          </p:cNvSpPr>
          <p:nvPr>
            <p:ph idx="1"/>
          </p:nvPr>
        </p:nvSpPr>
        <p:spPr>
          <a:xfrm>
            <a:off x="838200" y="1530062"/>
            <a:ext cx="10515600" cy="4351338"/>
          </a:xfrm>
        </p:spPr>
        <p:txBody>
          <a:bodyPr/>
          <a:lstStyle/>
          <a:p>
            <a:r>
              <a:rPr lang="fr-FR" dirty="0" smtClean="0"/>
              <a:t>N’est pas uniquement le salaire (facteur d’hygiène ou physiologique)</a:t>
            </a:r>
          </a:p>
          <a:p>
            <a:r>
              <a:rPr lang="fr-FR" dirty="0" smtClean="0"/>
              <a:t>La motivation regroupe :</a:t>
            </a:r>
          </a:p>
          <a:p>
            <a:pPr lvl="1"/>
            <a:r>
              <a:rPr lang="fr-FR" dirty="0" smtClean="0"/>
              <a:t>Les valeurs de l’entreprise et les siennes : sentiment d’appartenance</a:t>
            </a:r>
          </a:p>
          <a:p>
            <a:pPr lvl="1"/>
            <a:r>
              <a:rPr lang="fr-FR" dirty="0" smtClean="0"/>
              <a:t>Les objectifs affichés clairement pour les personnels</a:t>
            </a:r>
          </a:p>
          <a:p>
            <a:pPr lvl="1"/>
            <a:r>
              <a:rPr lang="fr-FR" dirty="0" smtClean="0"/>
              <a:t>Résultante du management (apporter aide et conseil – savoir donner des signes de reconnaissance positifs directs ou indirects – reconnaître ses erreurs – savoir adresser une critique constructive..)</a:t>
            </a:r>
          </a:p>
          <a:p>
            <a:pPr lvl="1"/>
            <a:r>
              <a:rPr lang="fr-FR" dirty="0" smtClean="0"/>
              <a:t>Développer une éthique, soit une certaine morale dans les relations établies entre le manager et ses collaborateurs (confiance réciproque – traitement de ses collaborateurs avec équité – entretenir des relations simples et directes</a:t>
            </a:r>
          </a:p>
          <a:p>
            <a:pPr lvl="1"/>
            <a:endParaRPr lang="fr-FR" dirty="0"/>
          </a:p>
          <a:p>
            <a:pPr marL="0" indent="0">
              <a:buNone/>
            </a:pPr>
            <a:r>
              <a:rPr lang="fr-FR" dirty="0" smtClean="0"/>
              <a:t>L’ensemble de ces points résument souvent la mise en œuvre d’une politique de gestion des ressources humaines ( qui ne se résume  pas qu’aux </a:t>
            </a:r>
            <a:r>
              <a:rPr lang="fr-FR" dirty="0" err="1" smtClean="0"/>
              <a:t>salaires..mais</a:t>
            </a:r>
            <a:r>
              <a:rPr lang="fr-FR" dirty="0" smtClean="0"/>
              <a:t> à l’écoute de ses collaborateurs)</a:t>
            </a:r>
            <a:endParaRPr lang="fr-FR" dirty="0"/>
          </a:p>
        </p:txBody>
      </p:sp>
    </p:spTree>
    <p:extLst>
      <p:ext uri="{BB962C8B-B14F-4D97-AF65-F5344CB8AC3E}">
        <p14:creationId xmlns:p14="http://schemas.microsoft.com/office/powerpoint/2010/main" val="35385278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r>
              <a:rPr lang="fr-FR" dirty="0" smtClean="0"/>
              <a:t>Ecouter, consulter ses collaborateurs, aider, c’est changer les relations que vous aurez avec eux et donc changer les résultats pour plus d’efficacité..</a:t>
            </a:r>
            <a:endParaRPr lang="fr-FR" dirty="0"/>
          </a:p>
        </p:txBody>
      </p:sp>
    </p:spTree>
    <p:extLst>
      <p:ext uri="{BB962C8B-B14F-4D97-AF65-F5344CB8AC3E}">
        <p14:creationId xmlns:p14="http://schemas.microsoft.com/office/powerpoint/2010/main" val="2372080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A quoi servent les règles de jeu ?</a:t>
            </a:r>
            <a:endParaRPr lang="fr-FR" dirty="0"/>
          </a:p>
        </p:txBody>
      </p:sp>
      <p:sp>
        <p:nvSpPr>
          <p:cNvPr id="3" name="Espace réservé du contenu 2"/>
          <p:cNvSpPr>
            <a:spLocks noGrp="1"/>
          </p:cNvSpPr>
          <p:nvPr>
            <p:ph idx="1"/>
          </p:nvPr>
        </p:nvSpPr>
        <p:spPr/>
        <p:txBody>
          <a:bodyPr/>
          <a:lstStyle/>
          <a:p>
            <a:r>
              <a:rPr lang="fr-FR" dirty="0" smtClean="0"/>
              <a:t>Définir les règles du jeu de son équipe, de son service : donner à chacun de ses collaborateurs des repères, des impératifs  et des priorités</a:t>
            </a:r>
          </a:p>
          <a:p>
            <a:pPr lvl="1"/>
            <a:r>
              <a:rPr lang="fr-FR" dirty="0" smtClean="0"/>
              <a:t>Préciser ainsi les critères de la réussite individuelle et collective</a:t>
            </a:r>
          </a:p>
          <a:p>
            <a:pPr lvl="1"/>
            <a:endParaRPr lang="fr-FR" dirty="0"/>
          </a:p>
          <a:p>
            <a:r>
              <a:rPr lang="fr-FR" dirty="0" smtClean="0"/>
              <a:t>Définir les règles du jeu au sein d’une entreprise ou d’un service, c’est répondre aux questions que tout collaborateur se pose </a:t>
            </a:r>
          </a:p>
        </p:txBody>
      </p:sp>
    </p:spTree>
    <p:extLst>
      <p:ext uri="{BB962C8B-B14F-4D97-AF65-F5344CB8AC3E}">
        <p14:creationId xmlns:p14="http://schemas.microsoft.com/office/powerpoint/2010/main" val="35444439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conseils… </a:t>
            </a:r>
            <a:endParaRPr lang="fr-FR" dirty="0"/>
          </a:p>
        </p:txBody>
      </p:sp>
      <p:sp>
        <p:nvSpPr>
          <p:cNvPr id="3" name="Espace réservé du contenu 2"/>
          <p:cNvSpPr>
            <a:spLocks noGrp="1"/>
          </p:cNvSpPr>
          <p:nvPr>
            <p:ph idx="1"/>
          </p:nvPr>
        </p:nvSpPr>
        <p:spPr/>
        <p:txBody>
          <a:bodyPr/>
          <a:lstStyle/>
          <a:p>
            <a:r>
              <a:rPr lang="fr-FR" dirty="0" smtClean="0"/>
              <a:t>reconnaître ses erreurs sinon conséquences désastreuses sur votre image et sur les relations avec votre équipe – ne pas reporter la faute sur autrui – tout le monde a le droit de se tromper</a:t>
            </a:r>
          </a:p>
          <a:p>
            <a:r>
              <a:rPr lang="fr-FR" dirty="0" smtClean="0"/>
              <a:t>Etre responsable, c’est savoir prendre des risques et assumer ses erreurs </a:t>
            </a:r>
          </a:p>
          <a:p>
            <a:r>
              <a:rPr lang="fr-FR" dirty="0" smtClean="0"/>
              <a:t>Reconnaître ses erreurs permet d’accepter plus aisément celles des autres </a:t>
            </a:r>
          </a:p>
          <a:p>
            <a:r>
              <a:rPr lang="fr-FR" dirty="0" smtClean="0"/>
              <a:t>Savoir donner des signes de reconnaissance positifs (remotiver son équipe)</a:t>
            </a:r>
          </a:p>
          <a:p>
            <a:pPr marL="0" indent="0">
              <a:buNone/>
            </a:pPr>
            <a:endParaRPr lang="fr-FR" dirty="0"/>
          </a:p>
        </p:txBody>
      </p:sp>
    </p:spTree>
    <p:extLst>
      <p:ext uri="{BB962C8B-B14F-4D97-AF65-F5344CB8AC3E}">
        <p14:creationId xmlns:p14="http://schemas.microsoft.com/office/powerpoint/2010/main" val="27735665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Des signes de reconnaissance positifs directs</a:t>
            </a:r>
            <a:endParaRPr lang="fr-FR" dirty="0"/>
          </a:p>
        </p:txBody>
      </p:sp>
      <p:sp>
        <p:nvSpPr>
          <p:cNvPr id="3" name="Espace réservé du contenu 2"/>
          <p:cNvSpPr>
            <a:spLocks noGrp="1"/>
          </p:cNvSpPr>
          <p:nvPr>
            <p:ph idx="1"/>
          </p:nvPr>
        </p:nvSpPr>
        <p:spPr>
          <a:xfrm>
            <a:off x="838200" y="1437698"/>
            <a:ext cx="10515600" cy="4351338"/>
          </a:xfrm>
        </p:spPr>
        <p:txBody>
          <a:bodyPr/>
          <a:lstStyle/>
          <a:p>
            <a:r>
              <a:rPr lang="fr-FR" dirty="0" smtClean="0"/>
              <a:t>Féliciter même un résultat partiel</a:t>
            </a:r>
          </a:p>
          <a:p>
            <a:r>
              <a:rPr lang="fr-FR" dirty="0"/>
              <a:t>F</a:t>
            </a:r>
            <a:r>
              <a:rPr lang="fr-FR" dirty="0" smtClean="0"/>
              <a:t>élicitez même ce qui est normal et pas seulement la performance exceptionnelle</a:t>
            </a:r>
          </a:p>
          <a:p>
            <a:r>
              <a:rPr lang="fr-FR" dirty="0" smtClean="0"/>
              <a:t>Félicitez tout de suite – à chaud – exemple pendant une réunion</a:t>
            </a:r>
          </a:p>
          <a:p>
            <a:r>
              <a:rPr lang="fr-FR" dirty="0" smtClean="0"/>
              <a:t>Osez féliciter même maladroitement, mais sincèrement</a:t>
            </a:r>
          </a:p>
          <a:p>
            <a:r>
              <a:rPr lang="fr-FR" dirty="0" smtClean="0"/>
              <a:t>Ne félicitez pas tout le monde en même temps</a:t>
            </a:r>
          </a:p>
          <a:p>
            <a:r>
              <a:rPr lang="fr-FR" dirty="0" smtClean="0"/>
              <a:t>Considérez davantage les aspects positifs des collaborateurs et pas les aspects négatifs</a:t>
            </a:r>
          </a:p>
          <a:p>
            <a:r>
              <a:rPr lang="fr-FR" dirty="0" smtClean="0"/>
              <a:t>Attachez vous aux conséquences positives</a:t>
            </a:r>
          </a:p>
          <a:p>
            <a:pPr marL="0" indent="0">
              <a:buNone/>
            </a:pPr>
            <a:r>
              <a:rPr lang="fr-FR" dirty="0" smtClean="0"/>
              <a:t>C’est ce qu’on appelle la SPIRALE DU SUCCES… qui entraine l’estime de soi, la confiance en soi et leur donne envie d’aller plus </a:t>
            </a:r>
            <a:r>
              <a:rPr lang="fr-FR" dirty="0" err="1" smtClean="0"/>
              <a:t>loin..donc</a:t>
            </a:r>
            <a:r>
              <a:rPr lang="fr-FR" dirty="0" smtClean="0"/>
              <a:t> la motivation</a:t>
            </a:r>
          </a:p>
          <a:p>
            <a:endParaRPr lang="fr-FR" dirty="0"/>
          </a:p>
        </p:txBody>
      </p:sp>
    </p:spTree>
    <p:extLst>
      <p:ext uri="{BB962C8B-B14F-4D97-AF65-F5344CB8AC3E}">
        <p14:creationId xmlns:p14="http://schemas.microsoft.com/office/powerpoint/2010/main" val="6233938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Des signes de reconnaissance positifs </a:t>
            </a:r>
            <a:r>
              <a:rPr lang="fr-FR" dirty="0" smtClean="0"/>
              <a:t>indirects</a:t>
            </a:r>
            <a:endParaRPr lang="fr-FR" dirty="0"/>
          </a:p>
        </p:txBody>
      </p:sp>
      <p:sp>
        <p:nvSpPr>
          <p:cNvPr id="3" name="Espace réservé du contenu 2"/>
          <p:cNvSpPr>
            <a:spLocks noGrp="1"/>
          </p:cNvSpPr>
          <p:nvPr>
            <p:ph idx="1"/>
          </p:nvPr>
        </p:nvSpPr>
        <p:spPr/>
        <p:txBody>
          <a:bodyPr/>
          <a:lstStyle/>
          <a:p>
            <a:r>
              <a:rPr lang="fr-FR" dirty="0" smtClean="0"/>
              <a:t>Ecouter ses collaborateurs, prendre le temps pour échanger </a:t>
            </a:r>
          </a:p>
          <a:p>
            <a:r>
              <a:rPr lang="fr-FR" dirty="0" smtClean="0"/>
              <a:t>Tenir compte de leurs avis</a:t>
            </a:r>
          </a:p>
          <a:p>
            <a:r>
              <a:rPr lang="fr-FR" dirty="0" smtClean="0"/>
              <a:t>Encourager les initiatives, leurs critiques et je les prends en compte</a:t>
            </a:r>
          </a:p>
          <a:p>
            <a:r>
              <a:rPr lang="fr-FR" dirty="0" smtClean="0"/>
              <a:t>Donner l’occasion aux collaborateurs de former leurs collègues, d’animer une réunion</a:t>
            </a:r>
          </a:p>
          <a:p>
            <a:r>
              <a:rPr lang="fr-FR" dirty="0" smtClean="0"/>
              <a:t>Confier des responsabilités nouvelles et déléguer….</a:t>
            </a:r>
          </a:p>
          <a:p>
            <a:endParaRPr lang="fr-FR" dirty="0"/>
          </a:p>
          <a:p>
            <a:r>
              <a:rPr lang="fr-FR" dirty="0" smtClean="0"/>
              <a:t>Ce sont aussi des actions qui vont remotiver vos collaborateurs</a:t>
            </a:r>
            <a:endParaRPr lang="fr-FR" dirty="0"/>
          </a:p>
        </p:txBody>
      </p:sp>
    </p:spTree>
    <p:extLst>
      <p:ext uri="{BB962C8B-B14F-4D97-AF65-F5344CB8AC3E}">
        <p14:creationId xmlns:p14="http://schemas.microsoft.com/office/powerpoint/2010/main" val="26294064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772237" y="1635698"/>
            <a:ext cx="10515600" cy="2206662"/>
          </a:xfrm>
        </p:spPr>
        <p:txBody>
          <a:bodyPr/>
          <a:lstStyle/>
          <a:p>
            <a:pPr marL="457200" lvl="1"/>
            <a:r>
              <a:rPr lang="fr-FR" dirty="0" smtClean="0"/>
              <a:t>4. Mener </a:t>
            </a:r>
            <a:r>
              <a:rPr lang="fr-FR" dirty="0"/>
              <a:t>un entretien professionnel</a:t>
            </a:r>
          </a:p>
        </p:txBody>
      </p:sp>
    </p:spTree>
    <p:extLst>
      <p:ext uri="{BB962C8B-B14F-4D97-AF65-F5344CB8AC3E}">
        <p14:creationId xmlns:p14="http://schemas.microsoft.com/office/powerpoint/2010/main" val="20128252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un entretien ?</a:t>
            </a:r>
            <a:endParaRPr lang="fr-FR" dirty="0"/>
          </a:p>
        </p:txBody>
      </p:sp>
      <p:sp>
        <p:nvSpPr>
          <p:cNvPr id="3" name="Espace réservé du contenu 2"/>
          <p:cNvSpPr>
            <a:spLocks noGrp="1"/>
          </p:cNvSpPr>
          <p:nvPr>
            <p:ph idx="1"/>
          </p:nvPr>
        </p:nvSpPr>
        <p:spPr/>
        <p:txBody>
          <a:bodyPr/>
          <a:lstStyle/>
          <a:p>
            <a:r>
              <a:rPr lang="fr-FR" dirty="0" smtClean="0"/>
              <a:t>Evaluer les résultats de ses collaborateurs annuellement et apprécier les performances</a:t>
            </a:r>
          </a:p>
          <a:p>
            <a:r>
              <a:rPr lang="fr-FR" dirty="0" smtClean="0"/>
              <a:t>Recadrer en cas de difficulté sur les missions, le comportement, …</a:t>
            </a:r>
            <a:endParaRPr lang="fr-FR" dirty="0"/>
          </a:p>
        </p:txBody>
      </p:sp>
    </p:spTree>
    <p:extLst>
      <p:ext uri="{BB962C8B-B14F-4D97-AF65-F5344CB8AC3E}">
        <p14:creationId xmlns:p14="http://schemas.microsoft.com/office/powerpoint/2010/main" val="26249624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Préparer un entretien…. ATROCE </a:t>
            </a:r>
            <a:endParaRPr lang="fr-FR" dirty="0"/>
          </a:p>
        </p:txBody>
      </p:sp>
      <p:sp>
        <p:nvSpPr>
          <p:cNvPr id="3" name="Espace réservé du contenu 2"/>
          <p:cNvSpPr>
            <a:spLocks noGrp="1"/>
          </p:cNvSpPr>
          <p:nvPr>
            <p:ph idx="1"/>
          </p:nvPr>
        </p:nvSpPr>
        <p:spPr/>
        <p:txBody>
          <a:bodyPr/>
          <a:lstStyle/>
          <a:p>
            <a:r>
              <a:rPr lang="fr-FR" dirty="0" smtClean="0"/>
              <a:t>A </a:t>
            </a:r>
            <a:r>
              <a:rPr lang="fr-FR" dirty="0" err="1" smtClean="0"/>
              <a:t>cteurs</a:t>
            </a:r>
            <a:r>
              <a:rPr lang="fr-FR" dirty="0" smtClean="0"/>
              <a:t> : qui sont les acteurs (moi, mes collaborateurs ce qu’ils veulent, pensent, croient..)</a:t>
            </a:r>
          </a:p>
          <a:p>
            <a:r>
              <a:rPr lang="fr-FR" dirty="0" smtClean="0"/>
              <a:t>T </a:t>
            </a:r>
            <a:r>
              <a:rPr lang="fr-FR" dirty="0" err="1" smtClean="0"/>
              <a:t>errain</a:t>
            </a:r>
            <a:r>
              <a:rPr lang="fr-FR" dirty="0" smtClean="0"/>
              <a:t> : Quels sont les sujets à aborder</a:t>
            </a:r>
          </a:p>
          <a:p>
            <a:r>
              <a:rPr lang="fr-FR" dirty="0" smtClean="0"/>
              <a:t>R apport de force : entre les interlocuteurs. Il est important qu’il soit équilibré</a:t>
            </a:r>
          </a:p>
          <a:p>
            <a:r>
              <a:rPr lang="fr-FR" dirty="0" smtClean="0"/>
              <a:t>O </a:t>
            </a:r>
            <a:r>
              <a:rPr lang="fr-FR" dirty="0" err="1" smtClean="0"/>
              <a:t>bjectifs</a:t>
            </a:r>
            <a:r>
              <a:rPr lang="fr-FR" dirty="0" smtClean="0"/>
              <a:t> : avec un objectif minimum et un objectif maximum (qualitatif et quantitatif)</a:t>
            </a:r>
          </a:p>
          <a:p>
            <a:r>
              <a:rPr lang="fr-FR" dirty="0" smtClean="0"/>
              <a:t>C </a:t>
            </a:r>
            <a:r>
              <a:rPr lang="fr-FR" dirty="0" err="1" smtClean="0"/>
              <a:t>onfrontation</a:t>
            </a:r>
            <a:r>
              <a:rPr lang="fr-FR" dirty="0" smtClean="0"/>
              <a:t> d’objectifs et argumentation – synthèse des objectifs de l’année précédente</a:t>
            </a:r>
          </a:p>
          <a:p>
            <a:r>
              <a:rPr lang="fr-FR" dirty="0" smtClean="0"/>
              <a:t>Etapes : établir des échéanciers raisonnables pour arriver à terme des objectifs</a:t>
            </a:r>
            <a:endParaRPr lang="fr-FR" dirty="0"/>
          </a:p>
        </p:txBody>
      </p:sp>
    </p:spTree>
    <p:extLst>
      <p:ext uri="{BB962C8B-B14F-4D97-AF65-F5344CB8AC3E}">
        <p14:creationId xmlns:p14="http://schemas.microsoft.com/office/powerpoint/2010/main" val="30994432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freins à la mise en œuvre de l’entretien</a:t>
            </a:r>
            <a:endParaRPr lang="fr-FR" dirty="0"/>
          </a:p>
        </p:txBody>
      </p:sp>
      <p:sp>
        <p:nvSpPr>
          <p:cNvPr id="3" name="Espace réservé du contenu 2"/>
          <p:cNvSpPr>
            <a:spLocks noGrp="1"/>
          </p:cNvSpPr>
          <p:nvPr>
            <p:ph idx="1"/>
          </p:nvPr>
        </p:nvSpPr>
        <p:spPr/>
        <p:txBody>
          <a:bodyPr/>
          <a:lstStyle/>
          <a:p>
            <a:r>
              <a:rPr lang="fr-FR" dirty="0" smtClean="0"/>
              <a:t>Pour le salarié, l’entretien annuel est perçu comme une épreuve..</a:t>
            </a:r>
          </a:p>
          <a:p>
            <a:pPr marL="0" indent="0">
              <a:buNone/>
            </a:pPr>
            <a:endParaRPr lang="fr-FR" dirty="0" smtClean="0"/>
          </a:p>
          <a:p>
            <a:r>
              <a:rPr lang="fr-FR" dirty="0" smtClean="0"/>
              <a:t>Pour le manager :	</a:t>
            </a:r>
          </a:p>
          <a:p>
            <a:pPr marL="0" indent="0">
              <a:buNone/>
            </a:pPr>
            <a:endParaRPr lang="fr-FR" dirty="0" smtClean="0"/>
          </a:p>
          <a:p>
            <a:pPr lvl="1"/>
            <a:r>
              <a:rPr lang="fr-FR" dirty="0" smtClean="0"/>
              <a:t>Une communication institutionnelle pendant l’entretien mais aussi après l’entretien dans ses conséquences officielles ( salaire, évolution de poste, comportements à venir de son collaborateur ..)</a:t>
            </a:r>
          </a:p>
          <a:p>
            <a:pPr lvl="1"/>
            <a:r>
              <a:rPr lang="fr-FR" dirty="0" smtClean="0"/>
              <a:t>Un communication personnelle et constructive entre le manager et son collaborateur dans un échange le plus libre possible</a:t>
            </a:r>
          </a:p>
          <a:p>
            <a:pPr lvl="1"/>
            <a:endParaRPr lang="fr-FR" dirty="0"/>
          </a:p>
        </p:txBody>
      </p:sp>
    </p:spTree>
    <p:extLst>
      <p:ext uri="{BB962C8B-B14F-4D97-AF65-F5344CB8AC3E}">
        <p14:creationId xmlns:p14="http://schemas.microsoft.com/office/powerpoint/2010/main" val="18237455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668097"/>
            <a:ext cx="10515600" cy="810155"/>
          </a:xfrm>
        </p:spPr>
        <p:txBody>
          <a:bodyPr/>
          <a:lstStyle/>
          <a:p>
            <a:endParaRPr lang="fr-FR"/>
          </a:p>
        </p:txBody>
      </p:sp>
      <p:sp>
        <p:nvSpPr>
          <p:cNvPr id="3" name="Espace réservé du contenu 2"/>
          <p:cNvSpPr>
            <a:spLocks noGrp="1"/>
          </p:cNvSpPr>
          <p:nvPr>
            <p:ph idx="1"/>
          </p:nvPr>
        </p:nvSpPr>
        <p:spPr>
          <a:xfrm>
            <a:off x="838200" y="1478252"/>
            <a:ext cx="10515600" cy="4351338"/>
          </a:xfrm>
        </p:spPr>
        <p:txBody>
          <a:bodyPr/>
          <a:lstStyle/>
          <a:p>
            <a:r>
              <a:rPr lang="fr-FR" dirty="0" smtClean="0"/>
              <a:t>Quelques commentaires émis par des managers ou des collaborateurs suite à leur entretien:</a:t>
            </a:r>
          </a:p>
          <a:p>
            <a:pPr lvl="1"/>
            <a:r>
              <a:rPr lang="fr-FR" dirty="0" smtClean="0"/>
              <a:t>L’entretien n’a jamais rien changé, les difficultés subsistent..</a:t>
            </a:r>
          </a:p>
          <a:p>
            <a:pPr lvl="1"/>
            <a:r>
              <a:rPr lang="fr-FR" dirty="0" smtClean="0"/>
              <a:t>On se voit toute l’année, et je ne vois pas ce que je dois dire</a:t>
            </a:r>
          </a:p>
          <a:p>
            <a:pPr lvl="1"/>
            <a:r>
              <a:rPr lang="fr-FR" dirty="0" smtClean="0"/>
              <a:t>Je ne suis qu’un </a:t>
            </a:r>
            <a:r>
              <a:rPr lang="fr-FR" dirty="0" err="1" smtClean="0"/>
              <a:t>excécutant</a:t>
            </a:r>
            <a:endParaRPr lang="fr-FR" dirty="0" smtClean="0"/>
          </a:p>
          <a:p>
            <a:pPr lvl="1"/>
            <a:r>
              <a:rPr lang="fr-FR" dirty="0" smtClean="0"/>
              <a:t>Je fais les entretiens mais je n’ai aucun pouvoir de décision  pour agir ensuite</a:t>
            </a:r>
          </a:p>
          <a:p>
            <a:pPr lvl="1"/>
            <a:r>
              <a:rPr lang="fr-FR" dirty="0" smtClean="0"/>
              <a:t>Perte de temps…</a:t>
            </a:r>
          </a:p>
          <a:p>
            <a:pPr lvl="1"/>
            <a:endParaRPr lang="fr-FR" dirty="0"/>
          </a:p>
          <a:p>
            <a:r>
              <a:rPr lang="fr-FR" dirty="0" smtClean="0"/>
              <a:t>L’entretien se situe dans un contexte d’une double relation d’influence entre le supérieur et le subordonné. Chacun craint d’avoir à exprimer ou à entendre des messages difficiles à accepter psychologiquement : retombées possibles en terme d’estime de soi – d’image de marque.. : implication de chacun très forte</a:t>
            </a:r>
            <a:endParaRPr lang="fr-FR" dirty="0"/>
          </a:p>
        </p:txBody>
      </p:sp>
    </p:spTree>
    <p:extLst>
      <p:ext uri="{BB962C8B-B14F-4D97-AF65-F5344CB8AC3E}">
        <p14:creationId xmlns:p14="http://schemas.microsoft.com/office/powerpoint/2010/main" val="8125848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enjeux de l’entretien annuel</a:t>
            </a:r>
            <a:endParaRPr lang="fr-FR" dirty="0"/>
          </a:p>
        </p:txBody>
      </p:sp>
      <p:sp>
        <p:nvSpPr>
          <p:cNvPr id="3" name="Espace réservé du contenu 2"/>
          <p:cNvSpPr>
            <a:spLocks noGrp="1"/>
          </p:cNvSpPr>
          <p:nvPr>
            <p:ph idx="1"/>
          </p:nvPr>
        </p:nvSpPr>
        <p:spPr>
          <a:xfrm>
            <a:off x="838200" y="1428461"/>
            <a:ext cx="10515600" cy="4351338"/>
          </a:xfrm>
        </p:spPr>
        <p:txBody>
          <a:bodyPr/>
          <a:lstStyle/>
          <a:p>
            <a:pPr marL="0" indent="0">
              <a:buNone/>
            </a:pPr>
            <a:r>
              <a:rPr lang="fr-FR" dirty="0"/>
              <a:t>I</a:t>
            </a:r>
            <a:r>
              <a:rPr lang="fr-FR" dirty="0" smtClean="0"/>
              <a:t>ls sont les suivants :</a:t>
            </a:r>
          </a:p>
          <a:p>
            <a:pPr marL="0" indent="0">
              <a:buNone/>
            </a:pPr>
            <a:r>
              <a:rPr lang="fr-FR" dirty="0"/>
              <a:t>	</a:t>
            </a:r>
            <a:r>
              <a:rPr lang="fr-FR" dirty="0" smtClean="0"/>
              <a:t>- développer une relation de qualité avec son collaborateur</a:t>
            </a:r>
          </a:p>
          <a:p>
            <a:pPr marL="0" indent="0">
              <a:buNone/>
            </a:pPr>
            <a:r>
              <a:rPr lang="fr-FR" dirty="0" smtClean="0"/>
              <a:t>	- faire le bilan de l’</a:t>
            </a:r>
            <a:r>
              <a:rPr lang="fr-FR" dirty="0"/>
              <a:t>a</a:t>
            </a:r>
            <a:r>
              <a:rPr lang="fr-FR" dirty="0" smtClean="0"/>
              <a:t>nnée écoulée</a:t>
            </a:r>
          </a:p>
          <a:p>
            <a:pPr marL="0" indent="0">
              <a:buNone/>
            </a:pPr>
            <a:r>
              <a:rPr lang="fr-FR" dirty="0"/>
              <a:t>	</a:t>
            </a:r>
            <a:r>
              <a:rPr lang="fr-FR" dirty="0" smtClean="0"/>
              <a:t>- apprécier le collaborateur par rapport à son travail, dans sa fonction 	(et inversement)</a:t>
            </a:r>
          </a:p>
          <a:p>
            <a:pPr marL="0" indent="0">
              <a:buNone/>
            </a:pPr>
            <a:r>
              <a:rPr lang="fr-FR" dirty="0" smtClean="0"/>
              <a:t>	- négocier les objectifs de l’année à venir</a:t>
            </a:r>
          </a:p>
          <a:p>
            <a:pPr marL="0" indent="0">
              <a:buNone/>
            </a:pPr>
            <a:r>
              <a:rPr lang="fr-FR" dirty="0" smtClean="0"/>
              <a:t>	- servir de bases pour d’éventuelles augmentations individuelles</a:t>
            </a:r>
          </a:p>
          <a:p>
            <a:pPr marL="0" indent="0">
              <a:buNone/>
            </a:pPr>
            <a:r>
              <a:rPr lang="fr-FR" dirty="0"/>
              <a:t>	</a:t>
            </a:r>
            <a:r>
              <a:rPr lang="fr-FR" dirty="0" smtClean="0"/>
              <a:t>- proposer les formations nécessaires pour mieux tenir la fonction </a:t>
            </a:r>
          </a:p>
          <a:p>
            <a:pPr marL="0" indent="0">
              <a:buNone/>
            </a:pPr>
            <a:r>
              <a:rPr lang="fr-FR" dirty="0"/>
              <a:t>	</a:t>
            </a:r>
            <a:r>
              <a:rPr lang="fr-FR" dirty="0" smtClean="0"/>
              <a:t>- proposer des délégations à venir</a:t>
            </a:r>
          </a:p>
          <a:p>
            <a:pPr marL="0" indent="0">
              <a:buNone/>
            </a:pPr>
            <a:r>
              <a:rPr lang="fr-FR" dirty="0"/>
              <a:t>	</a:t>
            </a:r>
            <a:r>
              <a:rPr lang="fr-FR" dirty="0" smtClean="0"/>
              <a:t>- envisager l’évolution de son collaborateur dans un avenir à moyen terme (promotion, mutation..)</a:t>
            </a:r>
          </a:p>
          <a:p>
            <a:endParaRPr lang="fr-FR" dirty="0"/>
          </a:p>
        </p:txBody>
      </p:sp>
    </p:spTree>
    <p:extLst>
      <p:ext uri="{BB962C8B-B14F-4D97-AF65-F5344CB8AC3E}">
        <p14:creationId xmlns:p14="http://schemas.microsoft.com/office/powerpoint/2010/main" val="8280480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enjeux de l’entretien annuel</a:t>
            </a:r>
          </a:p>
        </p:txBody>
      </p:sp>
      <p:sp>
        <p:nvSpPr>
          <p:cNvPr id="3" name="Espace réservé du contenu 2"/>
          <p:cNvSpPr>
            <a:spLocks noGrp="1"/>
          </p:cNvSpPr>
          <p:nvPr>
            <p:ph idx="1"/>
          </p:nvPr>
        </p:nvSpPr>
        <p:spPr/>
        <p:txBody>
          <a:bodyPr/>
          <a:lstStyle/>
          <a:p>
            <a:pPr marL="0" indent="0">
              <a:buNone/>
            </a:pPr>
            <a:endParaRPr lang="fr-FR" dirty="0"/>
          </a:p>
          <a:p>
            <a:r>
              <a:rPr lang="fr-FR" dirty="0" smtClean="0"/>
              <a:t>Moment privilégié entre le manager et son collaborateur :</a:t>
            </a:r>
          </a:p>
          <a:p>
            <a:pPr marL="0" indent="0">
              <a:buNone/>
            </a:pPr>
            <a:endParaRPr lang="fr-FR" dirty="0" smtClean="0"/>
          </a:p>
          <a:p>
            <a:pPr lvl="1"/>
            <a:r>
              <a:rPr lang="fr-FR" dirty="0" smtClean="0"/>
              <a:t>Motiver / remotiver</a:t>
            </a:r>
          </a:p>
          <a:p>
            <a:pPr lvl="1"/>
            <a:r>
              <a:rPr lang="fr-FR" dirty="0" smtClean="0"/>
              <a:t>Faire monter son collaborateur, son équipe en compétence</a:t>
            </a:r>
          </a:p>
          <a:p>
            <a:pPr lvl="1"/>
            <a:r>
              <a:rPr lang="fr-FR" dirty="0" smtClean="0"/>
              <a:t>Ajuster</a:t>
            </a:r>
          </a:p>
          <a:p>
            <a:pPr marL="457200" lvl="1" indent="0">
              <a:buNone/>
            </a:pPr>
            <a:endParaRPr lang="fr-FR" dirty="0" smtClean="0"/>
          </a:p>
          <a:p>
            <a:r>
              <a:rPr lang="fr-FR" dirty="0" smtClean="0"/>
              <a:t>Outil de management et de communication indispensable pour la gestion des ressources humaines. Mais il faut créer les conditions de sa réussite</a:t>
            </a:r>
            <a:endParaRPr lang="fr-FR" dirty="0"/>
          </a:p>
        </p:txBody>
      </p:sp>
    </p:spTree>
    <p:extLst>
      <p:ext uri="{BB962C8B-B14F-4D97-AF65-F5344CB8AC3E}">
        <p14:creationId xmlns:p14="http://schemas.microsoft.com/office/powerpoint/2010/main" val="1946048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 quoi servent les règles de jeu ?</a:t>
            </a:r>
            <a:endParaRPr lang="fr-FR" dirty="0"/>
          </a:p>
        </p:txBody>
      </p:sp>
      <p:sp>
        <p:nvSpPr>
          <p:cNvPr id="3" name="Espace réservé du contenu 2"/>
          <p:cNvSpPr>
            <a:spLocks noGrp="1"/>
          </p:cNvSpPr>
          <p:nvPr>
            <p:ph idx="1"/>
          </p:nvPr>
        </p:nvSpPr>
        <p:spPr/>
        <p:txBody>
          <a:bodyPr/>
          <a:lstStyle/>
          <a:p>
            <a:r>
              <a:rPr lang="fr-FR" dirty="0" smtClean="0"/>
              <a:t>Expliciter les règles de jeu permet de :</a:t>
            </a:r>
          </a:p>
          <a:p>
            <a:pPr marL="0" indent="0">
              <a:buNone/>
            </a:pPr>
            <a:endParaRPr lang="fr-FR" dirty="0" smtClean="0"/>
          </a:p>
          <a:p>
            <a:pPr lvl="1"/>
            <a:r>
              <a:rPr lang="fr-FR" dirty="0" smtClean="0"/>
              <a:t>Préciser les valeurs communes</a:t>
            </a:r>
          </a:p>
          <a:p>
            <a:pPr lvl="1"/>
            <a:r>
              <a:rPr lang="fr-FR" dirty="0" smtClean="0"/>
              <a:t>Clarifier les objectifs du service, de l’équipe et les situer dans la perspective de l’entreprise</a:t>
            </a:r>
          </a:p>
          <a:p>
            <a:pPr lvl="1"/>
            <a:r>
              <a:rPr lang="fr-FR" dirty="0" smtClean="0"/>
              <a:t>Développer une meilleure cohésion d’équipe</a:t>
            </a:r>
          </a:p>
          <a:p>
            <a:pPr lvl="1"/>
            <a:r>
              <a:rPr lang="fr-FR" dirty="0" smtClean="0"/>
              <a:t>Susciter l’implication de chacun et servir de référence en cas de désaccord ou de conflit</a:t>
            </a:r>
          </a:p>
          <a:p>
            <a:pPr marL="457200" lvl="1" indent="0">
              <a:buNone/>
            </a:pPr>
            <a:endParaRPr lang="fr-FR" dirty="0"/>
          </a:p>
        </p:txBody>
      </p:sp>
    </p:spTree>
    <p:extLst>
      <p:ext uri="{BB962C8B-B14F-4D97-AF65-F5344CB8AC3E}">
        <p14:creationId xmlns:p14="http://schemas.microsoft.com/office/powerpoint/2010/main" val="149242442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6 étapes de l’entretien</a:t>
            </a:r>
            <a:endParaRPr lang="fr-FR" dirty="0"/>
          </a:p>
        </p:txBody>
      </p:sp>
      <p:sp>
        <p:nvSpPr>
          <p:cNvPr id="3" name="Espace réservé du contenu 2"/>
          <p:cNvSpPr>
            <a:spLocks noGrp="1"/>
          </p:cNvSpPr>
          <p:nvPr>
            <p:ph idx="1"/>
          </p:nvPr>
        </p:nvSpPr>
        <p:spPr>
          <a:xfrm>
            <a:off x="838200" y="1724458"/>
            <a:ext cx="10515600" cy="4351338"/>
          </a:xfrm>
        </p:spPr>
        <p:txBody>
          <a:bodyPr/>
          <a:lstStyle/>
          <a:p>
            <a:r>
              <a:rPr lang="fr-FR" dirty="0" smtClean="0"/>
              <a:t>Phase préliminaire : une préparation réciproque </a:t>
            </a:r>
          </a:p>
          <a:p>
            <a:pPr lvl="1"/>
            <a:r>
              <a:rPr lang="fr-FR" dirty="0" smtClean="0"/>
              <a:t>Recenser les faits essentiels sur l’année écoulée et les faits marquants (les situations inattendues – exemple : le confinement - un congé maternité…)</a:t>
            </a:r>
          </a:p>
          <a:p>
            <a:pPr lvl="1"/>
            <a:r>
              <a:rPr lang="fr-FR" dirty="0" smtClean="0"/>
              <a:t>Les résultats obtenus</a:t>
            </a:r>
          </a:p>
          <a:p>
            <a:pPr lvl="1"/>
            <a:r>
              <a:rPr lang="fr-FR" dirty="0" smtClean="0"/>
              <a:t>Les initiatives prises par le collaborateur</a:t>
            </a:r>
          </a:p>
          <a:p>
            <a:pPr lvl="1"/>
            <a:r>
              <a:rPr lang="fr-FR" dirty="0" smtClean="0"/>
              <a:t>Les points positifs de l’évolution du salarié</a:t>
            </a:r>
          </a:p>
          <a:p>
            <a:pPr lvl="1"/>
            <a:r>
              <a:rPr lang="fr-FR" dirty="0" smtClean="0"/>
              <a:t>Lister des propositions d’objectifs  futurs</a:t>
            </a:r>
          </a:p>
          <a:p>
            <a:pPr lvl="1"/>
            <a:r>
              <a:rPr lang="fr-FR" dirty="0" smtClean="0"/>
              <a:t>Engagement du collaborateur sur les points à améliorer (formation ) </a:t>
            </a:r>
          </a:p>
          <a:p>
            <a:pPr lvl="1"/>
            <a:r>
              <a:rPr lang="fr-FR" dirty="0" smtClean="0"/>
              <a:t>Règles du jeu à rappeler pour créer un climat de bonnes relations</a:t>
            </a:r>
          </a:p>
          <a:p>
            <a:pPr lvl="1"/>
            <a:r>
              <a:rPr lang="fr-FR" dirty="0" smtClean="0"/>
              <a:t>L’entretien doit se dérouler dans un esprit positif et ouvert : dialogue entre deux personnes, d’échanges, de confrontations fructueux</a:t>
            </a:r>
          </a:p>
          <a:p>
            <a:pPr lvl="1"/>
            <a:endParaRPr lang="fr-FR" dirty="0"/>
          </a:p>
        </p:txBody>
      </p:sp>
    </p:spTree>
    <p:extLst>
      <p:ext uri="{BB962C8B-B14F-4D97-AF65-F5344CB8AC3E}">
        <p14:creationId xmlns:p14="http://schemas.microsoft.com/office/powerpoint/2010/main" val="3320717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1</a:t>
            </a:r>
            <a:r>
              <a:rPr lang="fr-FR" dirty="0" smtClean="0"/>
              <a:t>. l’accueil</a:t>
            </a:r>
            <a:endParaRPr lang="fr-FR" dirty="0"/>
          </a:p>
        </p:txBody>
      </p:sp>
      <p:sp>
        <p:nvSpPr>
          <p:cNvPr id="3" name="Espace réservé du contenu 2"/>
          <p:cNvSpPr>
            <a:spLocks noGrp="1"/>
          </p:cNvSpPr>
          <p:nvPr>
            <p:ph idx="1"/>
          </p:nvPr>
        </p:nvSpPr>
        <p:spPr/>
        <p:txBody>
          <a:bodyPr/>
          <a:lstStyle/>
          <a:p>
            <a:r>
              <a:rPr lang="fr-FR" dirty="0" smtClean="0"/>
              <a:t>Étape importante : </a:t>
            </a:r>
          </a:p>
          <a:p>
            <a:pPr marL="0" indent="0">
              <a:buNone/>
            </a:pPr>
            <a:endParaRPr lang="fr-FR" dirty="0" smtClean="0"/>
          </a:p>
          <a:p>
            <a:pPr lvl="1"/>
            <a:r>
              <a:rPr lang="fr-FR" dirty="0" smtClean="0"/>
              <a:t>donner le temps à son collaborateur de s’installer, se mettre à l’aise pour conduire un entretien dans un esprit de coopération </a:t>
            </a:r>
          </a:p>
          <a:p>
            <a:pPr lvl="1"/>
            <a:r>
              <a:rPr lang="fr-FR" dirty="0" smtClean="0"/>
              <a:t>Rassurer votre collaborateur </a:t>
            </a:r>
          </a:p>
          <a:p>
            <a:pPr lvl="1"/>
            <a:r>
              <a:rPr lang="fr-FR" dirty="0" smtClean="0"/>
              <a:t>Inviter son collaborateur à s’installer confortablement</a:t>
            </a:r>
          </a:p>
          <a:p>
            <a:pPr lvl="1"/>
            <a:r>
              <a:rPr lang="fr-FR" dirty="0" smtClean="0"/>
              <a:t>Exprimer vous clairement</a:t>
            </a:r>
          </a:p>
          <a:p>
            <a:pPr lvl="1"/>
            <a:r>
              <a:rPr lang="fr-FR" dirty="0" smtClean="0"/>
              <a:t>Etre vous-même détendu</a:t>
            </a:r>
          </a:p>
          <a:p>
            <a:pPr lvl="1"/>
            <a:r>
              <a:rPr lang="fr-FR" dirty="0" smtClean="0"/>
              <a:t>Donner la disponibilité qu’il faut – ne pas être dérangé – prendre le temps nécessaire pour échanger</a:t>
            </a:r>
          </a:p>
          <a:p>
            <a:pPr lvl="1"/>
            <a:r>
              <a:rPr lang="fr-FR" dirty="0" smtClean="0"/>
              <a:t>Lui rappeler le déroulement de cet entretien et de son objectif</a:t>
            </a:r>
            <a:endParaRPr lang="fr-FR" dirty="0"/>
          </a:p>
        </p:txBody>
      </p:sp>
    </p:spTree>
    <p:extLst>
      <p:ext uri="{BB962C8B-B14F-4D97-AF65-F5344CB8AC3E}">
        <p14:creationId xmlns:p14="http://schemas.microsoft.com/office/powerpoint/2010/main" val="22622243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2. Le bilan</a:t>
            </a:r>
            <a:endParaRPr lang="fr-FR" dirty="0"/>
          </a:p>
        </p:txBody>
      </p:sp>
      <p:sp>
        <p:nvSpPr>
          <p:cNvPr id="3" name="Espace réservé du contenu 2"/>
          <p:cNvSpPr>
            <a:spLocks noGrp="1"/>
          </p:cNvSpPr>
          <p:nvPr>
            <p:ph idx="1"/>
          </p:nvPr>
        </p:nvSpPr>
        <p:spPr/>
        <p:txBody>
          <a:bodyPr/>
          <a:lstStyle/>
          <a:p>
            <a:pPr marL="0" indent="0">
              <a:buNone/>
            </a:pPr>
            <a:r>
              <a:rPr lang="fr-FR" dirty="0" smtClean="0"/>
              <a:t>La phase de bilan comporte deux étapes:	</a:t>
            </a:r>
          </a:p>
          <a:p>
            <a:r>
              <a:rPr lang="fr-FR" b="1" dirty="0" smtClean="0"/>
              <a:t>Autoévaluation par le collaborateur </a:t>
            </a:r>
            <a:r>
              <a:rPr lang="fr-FR" dirty="0" smtClean="0"/>
              <a:t>: laisser votre collaborateur porter sa propre évaluation sur l’année écoulée. (position d’écoute attentive - ne pas l’</a:t>
            </a:r>
            <a:r>
              <a:rPr lang="fr-FR" dirty="0" err="1" smtClean="0"/>
              <a:t>intérrompre</a:t>
            </a:r>
            <a:r>
              <a:rPr lang="fr-FR" dirty="0" smtClean="0"/>
              <a:t>). </a:t>
            </a:r>
          </a:p>
          <a:p>
            <a:pPr marL="0" indent="0">
              <a:buNone/>
            </a:pPr>
            <a:r>
              <a:rPr lang="fr-FR" dirty="0" smtClean="0"/>
              <a:t>Cette autoévaluation est d’autant plus importante pour votre collaborateur qu’il acceptera plus facilement les critiques positives ou négatives de votre part. </a:t>
            </a:r>
          </a:p>
          <a:p>
            <a:pPr marL="0" indent="0">
              <a:buNone/>
            </a:pPr>
            <a:endParaRPr lang="fr-FR" dirty="0"/>
          </a:p>
          <a:p>
            <a:r>
              <a:rPr lang="fr-FR" b="1" dirty="0" smtClean="0"/>
              <a:t>Appréciation du manager </a:t>
            </a:r>
            <a:r>
              <a:rPr lang="fr-FR" dirty="0" smtClean="0"/>
              <a:t>sur le bilan de l’année écoulée: phase la plus sensible de l’entretien et la plus délicate pour le manager</a:t>
            </a:r>
            <a:endParaRPr lang="fr-FR" dirty="0"/>
          </a:p>
        </p:txBody>
      </p:sp>
    </p:spTree>
    <p:extLst>
      <p:ext uri="{BB962C8B-B14F-4D97-AF65-F5344CB8AC3E}">
        <p14:creationId xmlns:p14="http://schemas.microsoft.com/office/powerpoint/2010/main" val="12050041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Faire ressortir les points forts et les points à améliorer ainsi que les raisons qui vous conduisent à porter cette évaluation</a:t>
            </a:r>
          </a:p>
          <a:p>
            <a:r>
              <a:rPr lang="fr-FR" dirty="0" smtClean="0"/>
              <a:t>Savoir féliciter son collaborateur sur des actions positives , savoir « critiquer » sur les actions négatives – mais attention, il faut accepter les critiques qui peuvent émaner de votre collaborateur sur certaines actions</a:t>
            </a:r>
          </a:p>
          <a:p>
            <a:r>
              <a:rPr lang="fr-FR" dirty="0" smtClean="0"/>
              <a:t>Ne pas oublier que l’on évalue l’atteinte des résultats par rapport aux normes  et aux objectifs définis l’année précédente</a:t>
            </a:r>
          </a:p>
          <a:p>
            <a:endParaRPr lang="fr-FR" dirty="0"/>
          </a:p>
          <a:p>
            <a:pPr marL="0" indent="0" algn="ctr">
              <a:buNone/>
            </a:pPr>
            <a:r>
              <a:rPr lang="fr-FR" b="1" dirty="0" smtClean="0"/>
              <a:t>MENER UN ENTRETIEN C’EST EVALUER LES RESULTATS, NON LA PERSONNE </a:t>
            </a:r>
            <a:endParaRPr lang="fr-FR" b="1" dirty="0"/>
          </a:p>
        </p:txBody>
      </p:sp>
    </p:spTree>
    <p:extLst>
      <p:ext uri="{BB962C8B-B14F-4D97-AF65-F5344CB8AC3E}">
        <p14:creationId xmlns:p14="http://schemas.microsoft.com/office/powerpoint/2010/main" val="10948061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conseils sur cette étape</a:t>
            </a:r>
            <a:endParaRPr lang="fr-FR" dirty="0"/>
          </a:p>
        </p:txBody>
      </p:sp>
      <p:sp>
        <p:nvSpPr>
          <p:cNvPr id="3" name="Espace réservé du contenu 2"/>
          <p:cNvSpPr>
            <a:spLocks noGrp="1"/>
          </p:cNvSpPr>
          <p:nvPr>
            <p:ph idx="1"/>
          </p:nvPr>
        </p:nvSpPr>
        <p:spPr/>
        <p:txBody>
          <a:bodyPr/>
          <a:lstStyle/>
          <a:p>
            <a:r>
              <a:rPr lang="fr-FR" dirty="0" smtClean="0"/>
              <a:t>Est-ce que les conditions d’atteinte des objectifs étaient t’elles réunies  ou pas ?</a:t>
            </a:r>
          </a:p>
          <a:p>
            <a:r>
              <a:rPr lang="fr-FR" dirty="0" smtClean="0"/>
              <a:t>Des modifications sont elles intervenues en cours d’année ? </a:t>
            </a:r>
          </a:p>
          <a:p>
            <a:r>
              <a:rPr lang="fr-FR" dirty="0" smtClean="0"/>
              <a:t>Quelles ont été les incidences (en plus ou en moins) dans l’atteinte des objectifs ?</a:t>
            </a:r>
          </a:p>
          <a:p>
            <a:r>
              <a:rPr lang="fr-FR" dirty="0" smtClean="0"/>
              <a:t>A quel niveau de qualité est on parvenu ?</a:t>
            </a:r>
          </a:p>
          <a:p>
            <a:r>
              <a:rPr lang="fr-FR" dirty="0" smtClean="0"/>
              <a:t>Quel a été le degré d’autonomie de mon collaborateur ?</a:t>
            </a:r>
          </a:p>
          <a:p>
            <a:endParaRPr lang="fr-FR" dirty="0"/>
          </a:p>
          <a:p>
            <a:pPr marL="0" indent="0">
              <a:buNone/>
            </a:pPr>
            <a:r>
              <a:rPr lang="fr-FR" dirty="0" smtClean="0"/>
              <a:t>Si les points de vue divergent entre les deux acteurs de l’entretien, à charge de trouver un ajustement et prendre des cas concrets pour les expliquer</a:t>
            </a:r>
            <a:endParaRPr lang="fr-FR" dirty="0"/>
          </a:p>
        </p:txBody>
      </p:sp>
    </p:spTree>
    <p:extLst>
      <p:ext uri="{BB962C8B-B14F-4D97-AF65-F5344CB8AC3E}">
        <p14:creationId xmlns:p14="http://schemas.microsoft.com/office/powerpoint/2010/main" val="12725019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3. Fixation des objectifs pour l’année à venir</a:t>
            </a:r>
            <a:endParaRPr lang="fr-FR" dirty="0"/>
          </a:p>
        </p:txBody>
      </p:sp>
      <p:sp>
        <p:nvSpPr>
          <p:cNvPr id="3" name="Espace réservé du contenu 2"/>
          <p:cNvSpPr>
            <a:spLocks noGrp="1"/>
          </p:cNvSpPr>
          <p:nvPr>
            <p:ph idx="1"/>
          </p:nvPr>
        </p:nvSpPr>
        <p:spPr>
          <a:xfrm>
            <a:off x="838200" y="1474643"/>
            <a:ext cx="10515600" cy="4351338"/>
          </a:xfrm>
        </p:spPr>
        <p:txBody>
          <a:bodyPr/>
          <a:lstStyle/>
          <a:p>
            <a:pPr marL="0" indent="0">
              <a:buNone/>
            </a:pPr>
            <a:r>
              <a:rPr lang="fr-FR" dirty="0" smtClean="0"/>
              <a:t>Engagement réciproque du manager et du collaborateur sur les objectifs à venir:</a:t>
            </a:r>
          </a:p>
          <a:p>
            <a:pPr lvl="1"/>
            <a:r>
              <a:rPr lang="fr-FR" dirty="0" smtClean="0"/>
              <a:t>Définir les objectifs à venir</a:t>
            </a:r>
          </a:p>
          <a:p>
            <a:pPr lvl="1"/>
            <a:r>
              <a:rPr lang="fr-FR" dirty="0" smtClean="0"/>
              <a:t>Les moyens à mettre en </a:t>
            </a:r>
            <a:r>
              <a:rPr lang="fr-FR" dirty="0" err="1" smtClean="0"/>
              <a:t>eouvre</a:t>
            </a:r>
            <a:r>
              <a:rPr lang="fr-FR" dirty="0" smtClean="0"/>
              <a:t> pour améliorer les points faibles</a:t>
            </a:r>
          </a:p>
          <a:p>
            <a:pPr lvl="1"/>
            <a:r>
              <a:rPr lang="fr-FR" dirty="0" smtClean="0"/>
              <a:t>Les moyens à mettre en </a:t>
            </a:r>
            <a:r>
              <a:rPr lang="fr-FR" dirty="0" err="1" smtClean="0"/>
              <a:t>eouvre</a:t>
            </a:r>
            <a:r>
              <a:rPr lang="fr-FR" dirty="0" smtClean="0"/>
              <a:t> pour atteindre ces nouveaux objectifs</a:t>
            </a:r>
          </a:p>
          <a:p>
            <a:pPr lvl="1"/>
            <a:endParaRPr lang="fr-FR" dirty="0"/>
          </a:p>
          <a:p>
            <a:pPr marL="0" indent="0">
              <a:buNone/>
            </a:pPr>
            <a:r>
              <a:rPr lang="fr-FR" dirty="0" smtClean="0"/>
              <a:t>CONSEIL : adopter une attitude de coopération.  </a:t>
            </a:r>
            <a:r>
              <a:rPr lang="fr-FR" dirty="0"/>
              <a:t>S</a:t>
            </a:r>
            <a:r>
              <a:rPr lang="fr-FR" dirty="0" smtClean="0"/>
              <a:t>i vous imposez les objectifs, ils ne seront pas appropriés par votre collaborateur mais ressentis comme directives….</a:t>
            </a:r>
          </a:p>
          <a:p>
            <a:pPr marL="0" indent="0">
              <a:buNone/>
            </a:pPr>
            <a:r>
              <a:rPr lang="fr-FR" dirty="0" smtClean="0"/>
              <a:t>Négocier les objectifs à atteindre ainsi que les critères de la réussite, les moyens (formation, petit budget, matériel, ..)</a:t>
            </a:r>
          </a:p>
          <a:p>
            <a:pPr marL="0" indent="0">
              <a:buNone/>
            </a:pPr>
            <a:r>
              <a:rPr lang="fr-FR" dirty="0" smtClean="0"/>
              <a:t>Laisser aussi votre collaborateur vous proposer un ou deux objectifs (motivation boostée…)</a:t>
            </a:r>
          </a:p>
          <a:p>
            <a:endParaRPr lang="fr-FR" dirty="0"/>
          </a:p>
        </p:txBody>
      </p:sp>
    </p:spTree>
    <p:extLst>
      <p:ext uri="{BB962C8B-B14F-4D97-AF65-F5344CB8AC3E}">
        <p14:creationId xmlns:p14="http://schemas.microsoft.com/office/powerpoint/2010/main" val="17625324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4. Points sur les besoins en formation</a:t>
            </a:r>
            <a:endParaRPr lang="fr-FR" dirty="0"/>
          </a:p>
        </p:txBody>
      </p:sp>
      <p:sp>
        <p:nvSpPr>
          <p:cNvPr id="3" name="Espace réservé du contenu 2"/>
          <p:cNvSpPr>
            <a:spLocks noGrp="1"/>
          </p:cNvSpPr>
          <p:nvPr>
            <p:ph idx="1"/>
          </p:nvPr>
        </p:nvSpPr>
        <p:spPr/>
        <p:txBody>
          <a:bodyPr/>
          <a:lstStyle/>
          <a:p>
            <a:endParaRPr lang="fr-FR" dirty="0" smtClean="0"/>
          </a:p>
          <a:p>
            <a:r>
              <a:rPr lang="fr-FR" dirty="0" smtClean="0"/>
              <a:t>Recensement des formations effectuées sur l’année écoulée et comprendre si ces formations ont été bénéfiques pour votre collaborateur</a:t>
            </a:r>
          </a:p>
          <a:p>
            <a:pPr marL="0" indent="0">
              <a:buNone/>
            </a:pPr>
            <a:endParaRPr lang="fr-FR" dirty="0" smtClean="0"/>
          </a:p>
          <a:p>
            <a:r>
              <a:rPr lang="fr-FR" dirty="0" smtClean="0"/>
              <a:t>Recensement des formations nécessaires dans le cadre des objectifs de l’année à venir </a:t>
            </a:r>
            <a:endParaRPr lang="fr-FR" dirty="0"/>
          </a:p>
        </p:txBody>
      </p:sp>
    </p:spTree>
    <p:extLst>
      <p:ext uri="{BB962C8B-B14F-4D97-AF65-F5344CB8AC3E}">
        <p14:creationId xmlns:p14="http://schemas.microsoft.com/office/powerpoint/2010/main" val="36074887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5</a:t>
            </a:r>
            <a:r>
              <a:rPr lang="fr-FR" dirty="0" smtClean="0"/>
              <a:t>. l’avenir</a:t>
            </a:r>
            <a:endParaRPr lang="fr-FR" dirty="0"/>
          </a:p>
        </p:txBody>
      </p:sp>
      <p:sp>
        <p:nvSpPr>
          <p:cNvPr id="3" name="Espace réservé du contenu 2"/>
          <p:cNvSpPr>
            <a:spLocks noGrp="1"/>
          </p:cNvSpPr>
          <p:nvPr>
            <p:ph idx="1"/>
          </p:nvPr>
        </p:nvSpPr>
        <p:spPr/>
        <p:txBody>
          <a:bodyPr/>
          <a:lstStyle/>
          <a:p>
            <a:r>
              <a:rPr lang="fr-FR" dirty="0" smtClean="0"/>
              <a:t>Faire le point avec votre collaborateur de comment il envisage son avenir à moyen terme:</a:t>
            </a:r>
          </a:p>
          <a:p>
            <a:pPr lvl="1"/>
            <a:r>
              <a:rPr lang="fr-FR" dirty="0" smtClean="0"/>
              <a:t>Quels sont ses projets ?</a:t>
            </a:r>
          </a:p>
          <a:p>
            <a:pPr lvl="1"/>
            <a:r>
              <a:rPr lang="fr-FR" dirty="0" smtClean="0"/>
              <a:t>Quelle perspective de carrière envisage t’il ?</a:t>
            </a:r>
          </a:p>
          <a:p>
            <a:pPr lvl="1"/>
            <a:r>
              <a:rPr lang="fr-FR" dirty="0" smtClean="0"/>
              <a:t>Vers quels types de fonctions aimerait il évoluer ?</a:t>
            </a:r>
          </a:p>
          <a:p>
            <a:pPr marL="457200" lvl="1" indent="0">
              <a:buNone/>
            </a:pPr>
            <a:endParaRPr lang="fr-FR" dirty="0" smtClean="0"/>
          </a:p>
          <a:p>
            <a:pPr marL="457200" lvl="1" indent="0">
              <a:buNone/>
            </a:pPr>
            <a:r>
              <a:rPr lang="fr-FR" dirty="0" smtClean="0"/>
              <a:t>Moment délicat pour le manager qui peut entendre l’envie de départ de son collaborateur, de promotion, ..</a:t>
            </a:r>
          </a:p>
          <a:p>
            <a:pPr marL="457200" lvl="1" indent="0">
              <a:buNone/>
            </a:pPr>
            <a:endParaRPr lang="fr-FR" dirty="0"/>
          </a:p>
          <a:p>
            <a:pPr marL="457200" lvl="1" indent="0">
              <a:buNone/>
            </a:pPr>
            <a:r>
              <a:rPr lang="fr-FR" dirty="0" smtClean="0"/>
              <a:t>CONSEIL : NE VOUS ENGAGER PAS SUR DES PROMESSES QUE VOUS NE POURREZ PAS TENIR SINON VOUS RISQUEZ DE VOUS DISCRIDITER ET DE DEMOTIVER VOTRE COLLABORATEUR </a:t>
            </a:r>
            <a:endParaRPr lang="fr-FR" dirty="0"/>
          </a:p>
        </p:txBody>
      </p:sp>
    </p:spTree>
    <p:extLst>
      <p:ext uri="{BB962C8B-B14F-4D97-AF65-F5344CB8AC3E}">
        <p14:creationId xmlns:p14="http://schemas.microsoft.com/office/powerpoint/2010/main" val="29330813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6. La conclusion positive</a:t>
            </a:r>
            <a:endParaRPr lang="fr-FR" dirty="0"/>
          </a:p>
        </p:txBody>
      </p:sp>
      <p:sp>
        <p:nvSpPr>
          <p:cNvPr id="3" name="Espace réservé du contenu 2"/>
          <p:cNvSpPr>
            <a:spLocks noGrp="1"/>
          </p:cNvSpPr>
          <p:nvPr>
            <p:ph idx="1"/>
          </p:nvPr>
        </p:nvSpPr>
        <p:spPr/>
        <p:txBody>
          <a:bodyPr/>
          <a:lstStyle/>
          <a:p>
            <a:r>
              <a:rPr lang="fr-FR" dirty="0" smtClean="0"/>
              <a:t>Inviter votre collaborateur à donner son sentiment sur la façon dont s’est déroulé l’entretien</a:t>
            </a:r>
          </a:p>
          <a:p>
            <a:r>
              <a:rPr lang="fr-FR" dirty="0" smtClean="0"/>
              <a:t>Rappelez l’essentiel des constats et décisions pris en commun</a:t>
            </a:r>
          </a:p>
          <a:p>
            <a:r>
              <a:rPr lang="fr-FR" dirty="0" smtClean="0"/>
              <a:t>Réaffirmez votre disponibilité en cas de besoin</a:t>
            </a:r>
          </a:p>
          <a:p>
            <a:r>
              <a:rPr lang="fr-FR" dirty="0" smtClean="0"/>
              <a:t>Précisez la date de votre prochaine rencontre </a:t>
            </a:r>
          </a:p>
          <a:p>
            <a:endParaRPr lang="fr-FR" dirty="0"/>
          </a:p>
          <a:p>
            <a:pPr marL="0" indent="0" algn="just">
              <a:buNone/>
            </a:pPr>
            <a:r>
              <a:rPr lang="fr-FR" dirty="0" smtClean="0"/>
              <a:t>L’engagement des deux acteurs de l’entretien est matérialisé par la </a:t>
            </a:r>
            <a:r>
              <a:rPr lang="fr-FR" dirty="0" err="1" smtClean="0"/>
              <a:t>co</a:t>
            </a:r>
            <a:r>
              <a:rPr lang="fr-FR" dirty="0" smtClean="0"/>
              <a:t>- signature du formulaire : gage d’une coopération fructueuse pour l’avenir et développe des relations fondées sur la confiance et le respect mutuel</a:t>
            </a:r>
          </a:p>
          <a:p>
            <a:endParaRPr lang="fr-FR" dirty="0"/>
          </a:p>
        </p:txBody>
      </p:sp>
    </p:spTree>
    <p:extLst>
      <p:ext uri="{BB962C8B-B14F-4D97-AF65-F5344CB8AC3E}">
        <p14:creationId xmlns:p14="http://schemas.microsoft.com/office/powerpoint/2010/main" val="173787600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Mener un entretien de recyclage</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221662536"/>
              </p:ext>
            </p:extLst>
          </p:nvPr>
        </p:nvGraphicFramePr>
        <p:xfrm>
          <a:off x="838200" y="1585479"/>
          <a:ext cx="10515600" cy="1371600"/>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1721981875"/>
                    </a:ext>
                  </a:extLst>
                </a:gridCol>
              </a:tblGrid>
              <a:tr h="370840">
                <a:tc>
                  <a:txBody>
                    <a:bodyPr/>
                    <a:lstStyle/>
                    <a:p>
                      <a:pPr algn="ctr"/>
                      <a:endParaRPr lang="fr-FR" sz="2800" dirty="0" smtClean="0"/>
                    </a:p>
                    <a:p>
                      <a:pPr algn="ctr"/>
                      <a:r>
                        <a:rPr lang="fr-FR" sz="2800" dirty="0" smtClean="0"/>
                        <a:t>LES 8 ETAPES DE L’ENTRETIEN DE RECADRAGE</a:t>
                      </a:r>
                    </a:p>
                    <a:p>
                      <a:pPr algn="ctr"/>
                      <a:endParaRPr lang="fr-FR" sz="2800" dirty="0"/>
                    </a:p>
                  </a:txBody>
                  <a:tcPr/>
                </a:tc>
                <a:extLst>
                  <a:ext uri="{0D108BD9-81ED-4DB2-BD59-A6C34878D82A}">
                    <a16:rowId xmlns:a16="http://schemas.microsoft.com/office/drawing/2014/main" val="1910227779"/>
                  </a:ext>
                </a:extLst>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2370895332"/>
              </p:ext>
            </p:extLst>
          </p:nvPr>
        </p:nvGraphicFramePr>
        <p:xfrm>
          <a:off x="838199" y="3093410"/>
          <a:ext cx="10515600" cy="118872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699747064"/>
                    </a:ext>
                  </a:extLst>
                </a:gridCol>
                <a:gridCol w="2628900">
                  <a:extLst>
                    <a:ext uri="{9D8B030D-6E8A-4147-A177-3AD203B41FA5}">
                      <a16:colId xmlns:a16="http://schemas.microsoft.com/office/drawing/2014/main" val="2936153442"/>
                    </a:ext>
                  </a:extLst>
                </a:gridCol>
                <a:gridCol w="2628900">
                  <a:extLst>
                    <a:ext uri="{9D8B030D-6E8A-4147-A177-3AD203B41FA5}">
                      <a16:colId xmlns:a16="http://schemas.microsoft.com/office/drawing/2014/main" val="1101855082"/>
                    </a:ext>
                  </a:extLst>
                </a:gridCol>
                <a:gridCol w="2628900">
                  <a:extLst>
                    <a:ext uri="{9D8B030D-6E8A-4147-A177-3AD203B41FA5}">
                      <a16:colId xmlns:a16="http://schemas.microsoft.com/office/drawing/2014/main" val="919063587"/>
                    </a:ext>
                  </a:extLst>
                </a:gridCol>
              </a:tblGrid>
              <a:tr h="1127607">
                <a:tc>
                  <a:txBody>
                    <a:bodyPr/>
                    <a:lstStyle/>
                    <a:p>
                      <a:pPr algn="ctr"/>
                      <a:r>
                        <a:rPr lang="fr-FR" b="0" dirty="0" smtClean="0">
                          <a:solidFill>
                            <a:schemeClr val="tx1"/>
                          </a:solidFill>
                        </a:rPr>
                        <a:t>1.</a:t>
                      </a:r>
                      <a:r>
                        <a:rPr lang="fr-FR" b="0" baseline="0" dirty="0" smtClean="0">
                          <a:solidFill>
                            <a:schemeClr val="tx1"/>
                          </a:solidFill>
                        </a:rPr>
                        <a:t> Je souligne l’importance de l’entretien</a:t>
                      </a:r>
                      <a:endParaRPr lang="fr-FR" b="0" dirty="0">
                        <a:solidFill>
                          <a:schemeClr val="tx1"/>
                        </a:solidFill>
                      </a:endParaRPr>
                    </a:p>
                  </a:txBody>
                  <a:tcPr>
                    <a:solidFill>
                      <a:schemeClr val="bg1">
                        <a:lumMod val="75000"/>
                      </a:schemeClr>
                    </a:solidFill>
                  </a:tcPr>
                </a:tc>
                <a:tc>
                  <a:txBody>
                    <a:bodyPr/>
                    <a:lstStyle/>
                    <a:p>
                      <a:pPr algn="ctr"/>
                      <a:r>
                        <a:rPr lang="fr-FR" b="0" dirty="0" smtClean="0">
                          <a:solidFill>
                            <a:schemeClr val="tx1"/>
                          </a:solidFill>
                        </a:rPr>
                        <a:t>3. J’obtiens du</a:t>
                      </a:r>
                      <a:r>
                        <a:rPr lang="fr-FR" b="0" baseline="0" dirty="0" smtClean="0">
                          <a:solidFill>
                            <a:schemeClr val="tx1"/>
                          </a:solidFill>
                        </a:rPr>
                        <a:t> collaborateur un « oui » face à une règle/valeur de l’entreprise</a:t>
                      </a:r>
                      <a:endParaRPr lang="fr-FR" b="0" dirty="0">
                        <a:solidFill>
                          <a:schemeClr val="tx1"/>
                        </a:solidFill>
                      </a:endParaRPr>
                    </a:p>
                  </a:txBody>
                  <a:tcPr>
                    <a:solidFill>
                      <a:schemeClr val="bg1">
                        <a:lumMod val="75000"/>
                      </a:schemeClr>
                    </a:solidFill>
                  </a:tcPr>
                </a:tc>
                <a:tc>
                  <a:txBody>
                    <a:bodyPr/>
                    <a:lstStyle/>
                    <a:p>
                      <a:pPr algn="ctr"/>
                      <a:r>
                        <a:rPr lang="fr-FR" b="0" dirty="0" smtClean="0">
                          <a:solidFill>
                            <a:schemeClr val="tx1"/>
                          </a:solidFill>
                        </a:rPr>
                        <a:t>5. Je sollicite sa validation face à cet énoncé</a:t>
                      </a:r>
                      <a:endParaRPr lang="fr-FR" b="0" dirty="0">
                        <a:solidFill>
                          <a:schemeClr val="tx1"/>
                        </a:solidFill>
                      </a:endParaRPr>
                    </a:p>
                  </a:txBody>
                  <a:tcPr>
                    <a:solidFill>
                      <a:schemeClr val="bg1">
                        <a:lumMod val="75000"/>
                      </a:schemeClr>
                    </a:solidFill>
                  </a:tcPr>
                </a:tc>
                <a:tc>
                  <a:txBody>
                    <a:bodyPr/>
                    <a:lstStyle/>
                    <a:p>
                      <a:pPr algn="ctr"/>
                      <a:r>
                        <a:rPr lang="fr-FR" b="0" dirty="0" smtClean="0">
                          <a:solidFill>
                            <a:schemeClr val="tx1"/>
                          </a:solidFill>
                        </a:rPr>
                        <a:t>7. Je l’aide à déterminer des solutions et engagements pour éviter cet écart</a:t>
                      </a:r>
                      <a:endParaRPr lang="fr-FR" b="0" dirty="0">
                        <a:solidFill>
                          <a:schemeClr val="tx1"/>
                        </a:solidFill>
                      </a:endParaRPr>
                    </a:p>
                  </a:txBody>
                  <a:tcPr>
                    <a:solidFill>
                      <a:schemeClr val="bg1">
                        <a:lumMod val="75000"/>
                      </a:schemeClr>
                    </a:solidFill>
                  </a:tcPr>
                </a:tc>
                <a:extLst>
                  <a:ext uri="{0D108BD9-81ED-4DB2-BD59-A6C34878D82A}">
                    <a16:rowId xmlns:a16="http://schemas.microsoft.com/office/drawing/2014/main" val="2151515552"/>
                  </a:ext>
                </a:extLst>
              </a:tr>
            </a:tbl>
          </a:graphicData>
        </a:graphic>
      </p:graphicFrame>
      <p:graphicFrame>
        <p:nvGraphicFramePr>
          <p:cNvPr id="6" name="Tableau 5"/>
          <p:cNvGraphicFramePr>
            <a:graphicFrameLocks noGrp="1"/>
          </p:cNvGraphicFramePr>
          <p:nvPr>
            <p:extLst>
              <p:ext uri="{D42A27DB-BD31-4B8C-83A1-F6EECF244321}">
                <p14:modId xmlns:p14="http://schemas.microsoft.com/office/powerpoint/2010/main" val="2154097234"/>
              </p:ext>
            </p:extLst>
          </p:nvPr>
        </p:nvGraphicFramePr>
        <p:xfrm>
          <a:off x="838199" y="4692782"/>
          <a:ext cx="10515600" cy="146304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131458578"/>
                    </a:ext>
                  </a:extLst>
                </a:gridCol>
                <a:gridCol w="2628900">
                  <a:extLst>
                    <a:ext uri="{9D8B030D-6E8A-4147-A177-3AD203B41FA5}">
                      <a16:colId xmlns:a16="http://schemas.microsoft.com/office/drawing/2014/main" val="3129622134"/>
                    </a:ext>
                  </a:extLst>
                </a:gridCol>
                <a:gridCol w="2628900">
                  <a:extLst>
                    <a:ext uri="{9D8B030D-6E8A-4147-A177-3AD203B41FA5}">
                      <a16:colId xmlns:a16="http://schemas.microsoft.com/office/drawing/2014/main" val="3091195872"/>
                    </a:ext>
                  </a:extLst>
                </a:gridCol>
                <a:gridCol w="2628900">
                  <a:extLst>
                    <a:ext uri="{9D8B030D-6E8A-4147-A177-3AD203B41FA5}">
                      <a16:colId xmlns:a16="http://schemas.microsoft.com/office/drawing/2014/main" val="1535827131"/>
                    </a:ext>
                  </a:extLst>
                </a:gridCol>
              </a:tblGrid>
              <a:tr h="1403218">
                <a:tc>
                  <a:txBody>
                    <a:bodyPr/>
                    <a:lstStyle/>
                    <a:p>
                      <a:pPr algn="ctr"/>
                      <a:r>
                        <a:rPr lang="fr-FR" b="0" dirty="0" smtClean="0">
                          <a:solidFill>
                            <a:schemeClr val="tx1"/>
                          </a:solidFill>
                        </a:rPr>
                        <a:t>2. Je témoigne mon estime à la personne</a:t>
                      </a:r>
                      <a:endParaRPr lang="fr-FR" b="0" dirty="0">
                        <a:solidFill>
                          <a:schemeClr val="tx1"/>
                        </a:solidFill>
                      </a:endParaRPr>
                    </a:p>
                  </a:txBody>
                  <a:tcPr>
                    <a:solidFill>
                      <a:schemeClr val="bg1">
                        <a:lumMod val="75000"/>
                      </a:schemeClr>
                    </a:solidFill>
                  </a:tcPr>
                </a:tc>
                <a:tc>
                  <a:txBody>
                    <a:bodyPr/>
                    <a:lstStyle/>
                    <a:p>
                      <a:pPr algn="ctr"/>
                      <a:r>
                        <a:rPr lang="fr-FR" b="0" dirty="0" smtClean="0">
                          <a:solidFill>
                            <a:schemeClr val="tx1"/>
                          </a:solidFill>
                        </a:rPr>
                        <a:t>4. J’énonce les faits précis constituant son écart avec</a:t>
                      </a:r>
                      <a:r>
                        <a:rPr lang="fr-FR" b="0" baseline="0" dirty="0" smtClean="0">
                          <a:solidFill>
                            <a:schemeClr val="tx1"/>
                          </a:solidFill>
                        </a:rPr>
                        <a:t> cette règle/ cette valeur</a:t>
                      </a:r>
                      <a:endParaRPr lang="fr-FR" b="0" dirty="0">
                        <a:solidFill>
                          <a:schemeClr val="tx1"/>
                        </a:solidFill>
                      </a:endParaRPr>
                    </a:p>
                  </a:txBody>
                  <a:tcPr>
                    <a:solidFill>
                      <a:schemeClr val="bg1">
                        <a:lumMod val="75000"/>
                      </a:schemeClr>
                    </a:solidFill>
                  </a:tcPr>
                </a:tc>
                <a:tc>
                  <a:txBody>
                    <a:bodyPr/>
                    <a:lstStyle/>
                    <a:p>
                      <a:pPr algn="ctr"/>
                      <a:r>
                        <a:rPr lang="fr-FR" b="0" dirty="0" smtClean="0">
                          <a:solidFill>
                            <a:schemeClr val="tx1"/>
                          </a:solidFill>
                        </a:rPr>
                        <a:t>6. J’énonce les risques face à cet écart</a:t>
                      </a:r>
                      <a:endParaRPr lang="fr-FR" b="0" dirty="0">
                        <a:solidFill>
                          <a:schemeClr val="tx1"/>
                        </a:solidFill>
                      </a:endParaRPr>
                    </a:p>
                  </a:txBody>
                  <a:tcPr>
                    <a:solidFill>
                      <a:schemeClr val="bg1">
                        <a:lumMod val="75000"/>
                      </a:schemeClr>
                    </a:solidFill>
                  </a:tcPr>
                </a:tc>
                <a:tc>
                  <a:txBody>
                    <a:bodyPr/>
                    <a:lstStyle/>
                    <a:p>
                      <a:pPr algn="ctr"/>
                      <a:r>
                        <a:rPr lang="fr-FR" b="0" dirty="0" smtClean="0">
                          <a:solidFill>
                            <a:schemeClr val="tx1"/>
                          </a:solidFill>
                        </a:rPr>
                        <a:t>8. Je reformule son engagement</a:t>
                      </a:r>
                      <a:r>
                        <a:rPr lang="fr-FR" b="0" baseline="0" dirty="0" smtClean="0">
                          <a:solidFill>
                            <a:schemeClr val="tx1"/>
                          </a:solidFill>
                        </a:rPr>
                        <a:t> et suscite de sa part une confirmation (« oui » physiologique)</a:t>
                      </a:r>
                      <a:endParaRPr lang="fr-FR" b="0" dirty="0">
                        <a:solidFill>
                          <a:schemeClr val="tx1"/>
                        </a:solidFill>
                      </a:endParaRPr>
                    </a:p>
                  </a:txBody>
                  <a:tcPr>
                    <a:solidFill>
                      <a:schemeClr val="bg1">
                        <a:lumMod val="75000"/>
                      </a:schemeClr>
                    </a:solidFill>
                  </a:tcPr>
                </a:tc>
                <a:extLst>
                  <a:ext uri="{0D108BD9-81ED-4DB2-BD59-A6C34878D82A}">
                    <a16:rowId xmlns:a16="http://schemas.microsoft.com/office/drawing/2014/main" val="498471242"/>
                  </a:ext>
                </a:extLst>
              </a:tr>
            </a:tbl>
          </a:graphicData>
        </a:graphic>
      </p:graphicFrame>
    </p:spTree>
    <p:extLst>
      <p:ext uri="{BB962C8B-B14F-4D97-AF65-F5344CB8AC3E}">
        <p14:creationId xmlns:p14="http://schemas.microsoft.com/office/powerpoint/2010/main" val="7900371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qualités d’une règle du jeu efficace</a:t>
            </a:r>
            <a:endParaRPr lang="fr-FR" dirty="0"/>
          </a:p>
        </p:txBody>
      </p:sp>
      <p:sp>
        <p:nvSpPr>
          <p:cNvPr id="3" name="Espace réservé du contenu 2"/>
          <p:cNvSpPr>
            <a:spLocks noGrp="1"/>
          </p:cNvSpPr>
          <p:nvPr>
            <p:ph idx="1"/>
          </p:nvPr>
        </p:nvSpPr>
        <p:spPr/>
        <p:txBody>
          <a:bodyPr/>
          <a:lstStyle/>
          <a:p>
            <a:r>
              <a:rPr lang="fr-FR" dirty="0" smtClean="0"/>
              <a:t>6 qualités nécessaires:</a:t>
            </a:r>
          </a:p>
          <a:p>
            <a:pPr lvl="1"/>
            <a:r>
              <a:rPr lang="fr-FR" dirty="0" smtClean="0"/>
              <a:t>Elle est exprimée clairement</a:t>
            </a:r>
          </a:p>
          <a:p>
            <a:pPr lvl="1"/>
            <a:r>
              <a:rPr lang="fr-FR" dirty="0" smtClean="0"/>
              <a:t>Elle est applicable </a:t>
            </a:r>
          </a:p>
          <a:p>
            <a:pPr lvl="1"/>
            <a:r>
              <a:rPr lang="fr-FR" dirty="0" smtClean="0"/>
              <a:t>Elle est utile</a:t>
            </a:r>
          </a:p>
          <a:p>
            <a:pPr lvl="1"/>
            <a:r>
              <a:rPr lang="fr-FR" dirty="0" smtClean="0"/>
              <a:t>Elle est contractuelle	</a:t>
            </a:r>
          </a:p>
          <a:p>
            <a:pPr lvl="1"/>
            <a:r>
              <a:rPr lang="fr-FR" dirty="0" smtClean="0"/>
              <a:t>Elle est protectrice </a:t>
            </a:r>
          </a:p>
          <a:p>
            <a:pPr lvl="1"/>
            <a:r>
              <a:rPr lang="fr-FR" dirty="0" smtClean="0"/>
              <a:t>Elle est souple</a:t>
            </a:r>
            <a:endParaRPr lang="fr-FR" dirty="0"/>
          </a:p>
        </p:txBody>
      </p:sp>
    </p:spTree>
    <p:extLst>
      <p:ext uri="{BB962C8B-B14F-4D97-AF65-F5344CB8AC3E}">
        <p14:creationId xmlns:p14="http://schemas.microsoft.com/office/powerpoint/2010/main" val="248980657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Mener un entretien de recyclage</a:t>
            </a:r>
          </a:p>
        </p:txBody>
      </p:sp>
      <p:sp>
        <p:nvSpPr>
          <p:cNvPr id="3" name="Espace réservé du contenu 2"/>
          <p:cNvSpPr>
            <a:spLocks noGrp="1"/>
          </p:cNvSpPr>
          <p:nvPr>
            <p:ph idx="1"/>
          </p:nvPr>
        </p:nvSpPr>
        <p:spPr/>
        <p:txBody>
          <a:bodyPr/>
          <a:lstStyle/>
          <a:p>
            <a:endParaRPr lang="fr-FR" dirty="0" smtClean="0"/>
          </a:p>
          <a:p>
            <a:r>
              <a:rPr lang="fr-FR" dirty="0" smtClean="0"/>
              <a:t>Exercice difficile mais nécessaire pour le collaborateur, l’équipe et vous-même</a:t>
            </a:r>
          </a:p>
          <a:p>
            <a:pPr marL="0" indent="0">
              <a:buNone/>
            </a:pPr>
            <a:endParaRPr lang="fr-FR" dirty="0" smtClean="0"/>
          </a:p>
          <a:p>
            <a:r>
              <a:rPr lang="fr-FR" dirty="0" smtClean="0"/>
              <a:t>Penser à laisser aussi le collaborateur s’exprimer sur cette situation mais réaffirmer en dernier lieu l’objectif à atteindre et que son travail, ses compétences sont nécessaires pour la bonne réalisation du projet (y compris pour l’équipe)</a:t>
            </a:r>
            <a:endParaRPr lang="fr-FR" dirty="0"/>
          </a:p>
        </p:txBody>
      </p:sp>
    </p:spTree>
    <p:extLst>
      <p:ext uri="{BB962C8B-B14F-4D97-AF65-F5344CB8AC3E}">
        <p14:creationId xmlns:p14="http://schemas.microsoft.com/office/powerpoint/2010/main" val="39451831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772237" y="1635698"/>
            <a:ext cx="10515600" cy="2206662"/>
          </a:xfrm>
        </p:spPr>
        <p:txBody>
          <a:bodyPr/>
          <a:lstStyle/>
          <a:p>
            <a:pPr marL="457200" lvl="1"/>
            <a:r>
              <a:rPr lang="fr-FR" dirty="0" smtClean="0"/>
              <a:t>5. Situer </a:t>
            </a:r>
            <a:r>
              <a:rPr lang="fr-FR" dirty="0"/>
              <a:t>le rôle du </a:t>
            </a:r>
            <a:r>
              <a:rPr lang="fr-FR" dirty="0" smtClean="0"/>
              <a:t>manager </a:t>
            </a:r>
            <a:r>
              <a:rPr lang="fr-FR" dirty="0"/>
              <a:t>dans les situations difficiles</a:t>
            </a:r>
          </a:p>
        </p:txBody>
      </p:sp>
    </p:spTree>
    <p:extLst>
      <p:ext uri="{BB962C8B-B14F-4D97-AF65-F5344CB8AC3E}">
        <p14:creationId xmlns:p14="http://schemas.microsoft.com/office/powerpoint/2010/main" val="87634311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Adresser une critique et gérer les conflits…</a:t>
            </a:r>
            <a:endParaRPr lang="fr-FR" dirty="0"/>
          </a:p>
        </p:txBody>
      </p:sp>
      <p:sp>
        <p:nvSpPr>
          <p:cNvPr id="3" name="Espace réservé du contenu 2"/>
          <p:cNvSpPr>
            <a:spLocks noGrp="1"/>
          </p:cNvSpPr>
          <p:nvPr>
            <p:ph idx="1"/>
          </p:nvPr>
        </p:nvSpPr>
        <p:spPr/>
        <p:txBody>
          <a:bodyPr/>
          <a:lstStyle/>
          <a:p>
            <a:endParaRPr lang="fr-FR" dirty="0" smtClean="0"/>
          </a:p>
          <a:p>
            <a:r>
              <a:rPr lang="fr-FR" dirty="0" smtClean="0"/>
              <a:t>Devoir adresser une critique </a:t>
            </a:r>
          </a:p>
          <a:p>
            <a:r>
              <a:rPr lang="fr-FR" dirty="0" smtClean="0"/>
              <a:t>Être amené à trancher</a:t>
            </a:r>
          </a:p>
          <a:p>
            <a:r>
              <a:rPr lang="fr-FR" dirty="0" smtClean="0"/>
              <a:t>Jouer le « médiateur »</a:t>
            </a:r>
          </a:p>
          <a:p>
            <a:endParaRPr lang="fr-FR" dirty="0"/>
          </a:p>
          <a:p>
            <a:pPr marL="0" indent="0">
              <a:buNone/>
            </a:pPr>
            <a:r>
              <a:rPr lang="fr-FR" dirty="0" smtClean="0"/>
              <a:t>Ce sont des situations difficiles à gérer et qui mettent mal à l’aise… pourtant l’attitude du manager sera regardé avec attention par les collaborateurs…</a:t>
            </a:r>
            <a:endParaRPr lang="fr-FR" dirty="0"/>
          </a:p>
        </p:txBody>
      </p:sp>
    </p:spTree>
    <p:extLst>
      <p:ext uri="{BB962C8B-B14F-4D97-AF65-F5344CB8AC3E}">
        <p14:creationId xmlns:p14="http://schemas.microsoft.com/office/powerpoint/2010/main" val="5830328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outils et méthodes  pour vous aider</a:t>
            </a:r>
            <a:endParaRPr lang="fr-FR" dirty="0"/>
          </a:p>
        </p:txBody>
      </p:sp>
      <p:sp>
        <p:nvSpPr>
          <p:cNvPr id="3" name="Espace réservé du contenu 2"/>
          <p:cNvSpPr>
            <a:spLocks noGrp="1"/>
          </p:cNvSpPr>
          <p:nvPr>
            <p:ph idx="1"/>
          </p:nvPr>
        </p:nvSpPr>
        <p:spPr/>
        <p:txBody>
          <a:bodyPr/>
          <a:lstStyle/>
          <a:p>
            <a:r>
              <a:rPr lang="fr-FR" dirty="0" smtClean="0"/>
              <a:t>Savoir adresser une critique justifiée :</a:t>
            </a:r>
          </a:p>
          <a:p>
            <a:pPr lvl="1"/>
            <a:r>
              <a:rPr lang="fr-FR" dirty="0" smtClean="0"/>
              <a:t>Attention au ton employé : Inconsciemment, si le ton est agressif, l’agressivité sera de retour également : ce n’est pas un dialogue constructif</a:t>
            </a:r>
          </a:p>
          <a:p>
            <a:pPr lvl="1"/>
            <a:endParaRPr lang="fr-FR" dirty="0"/>
          </a:p>
          <a:p>
            <a:pPr marL="457200" lvl="1" indent="0">
              <a:buNone/>
            </a:pPr>
            <a:r>
              <a:rPr lang="fr-FR" dirty="0" smtClean="0"/>
              <a:t>LA MANIÈRE dont vous adressez la critique joue un rôle important dans la réaction de votre collaborateur : le comportement de l’autre est une réponse à mon propre comportement</a:t>
            </a:r>
          </a:p>
          <a:p>
            <a:pPr marL="457200" lvl="1" indent="0">
              <a:buNone/>
            </a:pPr>
            <a:endParaRPr lang="fr-FR" dirty="0"/>
          </a:p>
          <a:p>
            <a:pPr marL="457200" lvl="1" indent="0">
              <a:buNone/>
            </a:pPr>
            <a:r>
              <a:rPr lang="fr-FR" dirty="0" smtClean="0"/>
              <a:t>Eviter certains mots comme : jamais – encore – toujours – rien</a:t>
            </a:r>
          </a:p>
          <a:p>
            <a:pPr marL="457200" lvl="1" indent="0">
              <a:buNone/>
            </a:pPr>
            <a:r>
              <a:rPr lang="fr-FR" dirty="0" smtClean="0"/>
              <a:t>Exemple : </a:t>
            </a:r>
            <a:r>
              <a:rPr lang="fr-FR" i="1" dirty="0" smtClean="0"/>
              <a:t>« </a:t>
            </a:r>
            <a:r>
              <a:rPr lang="fr-FR" i="1" smtClean="0"/>
              <a:t>Mme </a:t>
            </a:r>
            <a:r>
              <a:rPr lang="fr-FR" i="1" smtClean="0"/>
              <a:t>MARTIN, </a:t>
            </a:r>
            <a:r>
              <a:rPr lang="fr-FR" i="1" dirty="0" smtClean="0"/>
              <a:t>vous êtes encore en retard  ! »</a:t>
            </a:r>
          </a:p>
          <a:p>
            <a:pPr marL="457200" lvl="1" indent="0">
              <a:buNone/>
            </a:pPr>
            <a:r>
              <a:rPr lang="fr-FR" dirty="0" smtClean="0"/>
              <a:t>Ces mots ont tendance à provoquer en retour, une « poussée négative d’adrénaline » de la part du collaborateur et de la colère…</a:t>
            </a:r>
            <a:endParaRPr lang="fr-FR" dirty="0"/>
          </a:p>
        </p:txBody>
      </p:sp>
    </p:spTree>
    <p:extLst>
      <p:ext uri="{BB962C8B-B14F-4D97-AF65-F5344CB8AC3E}">
        <p14:creationId xmlns:p14="http://schemas.microsoft.com/office/powerpoint/2010/main" val="30076524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marL="0" indent="0" algn="ctr">
              <a:lnSpc>
                <a:spcPct val="200000"/>
              </a:lnSpc>
              <a:buNone/>
            </a:pPr>
            <a:r>
              <a:rPr lang="fr-FR" sz="3200" dirty="0" smtClean="0"/>
              <a:t> Pour adresser une critique de façon efficace; évitez de rechercher le coupable, de généraliser, et faites en sorte d’être constructif dans cette situation</a:t>
            </a:r>
            <a:endParaRPr lang="fr-FR" sz="3200" dirty="0"/>
          </a:p>
        </p:txBody>
      </p:sp>
    </p:spTree>
    <p:extLst>
      <p:ext uri="{BB962C8B-B14F-4D97-AF65-F5344CB8AC3E}">
        <p14:creationId xmlns:p14="http://schemas.microsoft.com/office/powerpoint/2010/main" val="4702475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pratique du DESC</a:t>
            </a:r>
            <a:endParaRPr lang="fr-FR" dirty="0"/>
          </a:p>
        </p:txBody>
      </p:sp>
      <p:sp>
        <p:nvSpPr>
          <p:cNvPr id="3" name="Espace réservé du contenu 2"/>
          <p:cNvSpPr>
            <a:spLocks noGrp="1"/>
          </p:cNvSpPr>
          <p:nvPr>
            <p:ph idx="1"/>
          </p:nvPr>
        </p:nvSpPr>
        <p:spPr/>
        <p:txBody>
          <a:bodyPr/>
          <a:lstStyle/>
          <a:p>
            <a:pPr marL="0" indent="0">
              <a:buNone/>
            </a:pPr>
            <a:r>
              <a:rPr lang="fr-FR" dirty="0" smtClean="0"/>
              <a:t>Respecter la chronologie de ces 4 étapes:</a:t>
            </a:r>
          </a:p>
          <a:p>
            <a:r>
              <a:rPr lang="fr-FR" b="1" dirty="0" smtClean="0">
                <a:solidFill>
                  <a:schemeClr val="accent3">
                    <a:lumMod val="60000"/>
                    <a:lumOff val="40000"/>
                  </a:schemeClr>
                </a:solidFill>
              </a:rPr>
              <a:t>D</a:t>
            </a:r>
            <a:r>
              <a:rPr lang="fr-FR" b="1" dirty="0" smtClean="0">
                <a:solidFill>
                  <a:srgbClr val="00B050"/>
                </a:solidFill>
              </a:rPr>
              <a:t>écrivez les faits </a:t>
            </a:r>
            <a:r>
              <a:rPr lang="fr-FR" dirty="0" smtClean="0"/>
              <a:t>: au lieu d’appuyer vos propos sur des sentiments, opinions, des on-dit, partez de faits précis qui sont pas nature indiscutables</a:t>
            </a:r>
          </a:p>
          <a:p>
            <a:r>
              <a:rPr lang="fr-FR" b="1" dirty="0" smtClean="0">
                <a:solidFill>
                  <a:schemeClr val="accent3">
                    <a:lumMod val="60000"/>
                    <a:lumOff val="40000"/>
                  </a:schemeClr>
                </a:solidFill>
              </a:rPr>
              <a:t>E</a:t>
            </a:r>
            <a:r>
              <a:rPr lang="fr-FR" b="1" dirty="0" smtClean="0">
                <a:solidFill>
                  <a:srgbClr val="00B050"/>
                </a:solidFill>
              </a:rPr>
              <a:t>xprimez votre sentiment </a:t>
            </a:r>
            <a:r>
              <a:rPr lang="fr-FR" dirty="0" smtClean="0"/>
              <a:t>: Il s’agit d’exprimer les préoccupations que cette situation fait naître en vous. Dites « je » plutôt que « vous »</a:t>
            </a:r>
          </a:p>
          <a:p>
            <a:r>
              <a:rPr lang="fr-FR" b="1" dirty="0" smtClean="0">
                <a:solidFill>
                  <a:schemeClr val="accent3">
                    <a:lumMod val="60000"/>
                    <a:lumOff val="40000"/>
                  </a:schemeClr>
                </a:solidFill>
              </a:rPr>
              <a:t>S</a:t>
            </a:r>
            <a:r>
              <a:rPr lang="fr-FR" b="1" dirty="0" smtClean="0">
                <a:solidFill>
                  <a:srgbClr val="00B050"/>
                </a:solidFill>
              </a:rPr>
              <a:t>uggérez des solutions </a:t>
            </a:r>
            <a:r>
              <a:rPr lang="fr-FR" dirty="0" smtClean="0"/>
              <a:t>: vous proposez des solutions susceptibles de faire cesser ces désagréments. Cette phrase est importante, car la critique devient constructive. Elle oriente la recherche de la solution à deux…</a:t>
            </a:r>
          </a:p>
          <a:p>
            <a:r>
              <a:rPr lang="fr-FR" b="1" dirty="0" smtClean="0">
                <a:solidFill>
                  <a:schemeClr val="accent3">
                    <a:lumMod val="60000"/>
                    <a:lumOff val="40000"/>
                  </a:schemeClr>
                </a:solidFill>
              </a:rPr>
              <a:t>S</a:t>
            </a:r>
            <a:r>
              <a:rPr lang="fr-FR" b="1" dirty="0" smtClean="0">
                <a:solidFill>
                  <a:srgbClr val="00B050"/>
                </a:solidFill>
              </a:rPr>
              <a:t>oyez convaincant </a:t>
            </a:r>
            <a:r>
              <a:rPr lang="fr-FR" dirty="0" smtClean="0"/>
              <a:t>: Convaincre votre collaborateur de l’intérêt qu’il a </a:t>
            </a:r>
            <a:r>
              <a:rPr lang="fr-FR" dirty="0"/>
              <a:t>à</a:t>
            </a:r>
            <a:r>
              <a:rPr lang="fr-FR" dirty="0" smtClean="0"/>
              <a:t> mettre en œuvre une solution</a:t>
            </a:r>
            <a:endParaRPr lang="fr-FR" dirty="0"/>
          </a:p>
        </p:txBody>
      </p:sp>
    </p:spTree>
    <p:extLst>
      <p:ext uri="{BB962C8B-B14F-4D97-AF65-F5344CB8AC3E}">
        <p14:creationId xmlns:p14="http://schemas.microsoft.com/office/powerpoint/2010/main" val="2208356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Gérer les conflits</a:t>
            </a:r>
            <a:endParaRPr lang="fr-FR" dirty="0"/>
          </a:p>
        </p:txBody>
      </p:sp>
      <p:sp>
        <p:nvSpPr>
          <p:cNvPr id="3" name="Espace réservé du contenu 2"/>
          <p:cNvSpPr>
            <a:spLocks noGrp="1"/>
          </p:cNvSpPr>
          <p:nvPr>
            <p:ph idx="1"/>
          </p:nvPr>
        </p:nvSpPr>
        <p:spPr/>
        <p:txBody>
          <a:bodyPr/>
          <a:lstStyle/>
          <a:p>
            <a:r>
              <a:rPr lang="fr-FR" dirty="0" smtClean="0"/>
              <a:t>Le conflit, est un élément inhérent à la vie professionnelle et il est inévitable.</a:t>
            </a:r>
          </a:p>
          <a:p>
            <a:r>
              <a:rPr lang="fr-FR" dirty="0" smtClean="0"/>
              <a:t>Existence de différents conflits au sein d’une entreprise :</a:t>
            </a:r>
          </a:p>
          <a:p>
            <a:pPr lvl="1"/>
            <a:r>
              <a:rPr lang="fr-FR" dirty="0" smtClean="0"/>
              <a:t>A l’intérieur d’une entreprise : refonte de la structure : apparition d’objectifs, de valeurs, d’intérêts différents ..comme entre deux services (commercial et la production)</a:t>
            </a:r>
          </a:p>
          <a:p>
            <a:pPr lvl="1"/>
            <a:r>
              <a:rPr lang="fr-FR" dirty="0" smtClean="0"/>
              <a:t>A l’intérieur de la ligne hiérarchique (l’arrivée d’un nouveau responsable au management très autoritaire et centralisé)</a:t>
            </a:r>
          </a:p>
          <a:p>
            <a:pPr lvl="1"/>
            <a:r>
              <a:rPr lang="fr-FR" dirty="0" smtClean="0"/>
              <a:t>Au sein de l’équipe, à l’occasion d’une modification de règle (exemple : mise en place d’une délégation qui modifie la place d’un collaborateur, ..)</a:t>
            </a:r>
          </a:p>
          <a:p>
            <a:pPr lvl="1"/>
            <a:r>
              <a:rPr lang="fr-FR" dirty="0" smtClean="0"/>
              <a:t>Entre deux personnes qui ont accumulé du contentieux depuis des jours, des semaines, des mois, ..</a:t>
            </a:r>
          </a:p>
          <a:p>
            <a:pPr lvl="1"/>
            <a:endParaRPr lang="fr-FR" dirty="0"/>
          </a:p>
        </p:txBody>
      </p:sp>
    </p:spTree>
    <p:extLst>
      <p:ext uri="{BB962C8B-B14F-4D97-AF65-F5344CB8AC3E}">
        <p14:creationId xmlns:p14="http://schemas.microsoft.com/office/powerpoint/2010/main" val="36262997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Gérer les conflits</a:t>
            </a:r>
            <a:endParaRPr lang="fr-FR" dirty="0"/>
          </a:p>
        </p:txBody>
      </p:sp>
      <p:sp>
        <p:nvSpPr>
          <p:cNvPr id="3" name="Espace réservé du contenu 2"/>
          <p:cNvSpPr>
            <a:spLocks noGrp="1"/>
          </p:cNvSpPr>
          <p:nvPr>
            <p:ph idx="1"/>
          </p:nvPr>
        </p:nvSpPr>
        <p:spPr/>
        <p:txBody>
          <a:bodyPr/>
          <a:lstStyle/>
          <a:p>
            <a:r>
              <a:rPr lang="fr-FR" dirty="0" smtClean="0"/>
              <a:t>Manager, c’est régler des relations entre des personnes qui occupent des fonctions différentes, sans oublier que les objectifs sont communs !!!</a:t>
            </a:r>
          </a:p>
          <a:p>
            <a:pPr marL="0" indent="0">
              <a:buNone/>
            </a:pPr>
            <a:r>
              <a:rPr lang="fr-FR" dirty="0" smtClean="0"/>
              <a:t>Les enjeux du manager sont donc les suivants :</a:t>
            </a:r>
          </a:p>
          <a:p>
            <a:pPr>
              <a:buFontTx/>
              <a:buChar char="-"/>
            </a:pPr>
            <a:r>
              <a:rPr lang="fr-FR" dirty="0" smtClean="0"/>
              <a:t>Transformer la compétition en saine stimulation</a:t>
            </a:r>
          </a:p>
          <a:p>
            <a:pPr>
              <a:buFontTx/>
              <a:buChar char="-"/>
            </a:pPr>
            <a:r>
              <a:rPr lang="fr-FR" dirty="0" smtClean="0"/>
              <a:t>Intégrer les différences, sources d’enrichissements</a:t>
            </a:r>
          </a:p>
          <a:p>
            <a:pPr>
              <a:buFontTx/>
              <a:buChar char="-"/>
            </a:pPr>
            <a:r>
              <a:rPr lang="fr-FR" dirty="0" smtClean="0"/>
              <a:t>Gérer les désaccords</a:t>
            </a:r>
          </a:p>
          <a:p>
            <a:pPr>
              <a:buFontTx/>
              <a:buChar char="-"/>
            </a:pPr>
            <a:endParaRPr lang="fr-FR" dirty="0"/>
          </a:p>
          <a:p>
            <a:pPr marL="0" indent="0">
              <a:buNone/>
            </a:pPr>
            <a:r>
              <a:rPr lang="fr-FR" dirty="0" smtClean="0"/>
              <a:t>Afin que chacun garde en mémoire l’atteinte des objectifs individuels et collectifs et donc la pérennité de l’entreprise</a:t>
            </a:r>
          </a:p>
          <a:p>
            <a:pPr marL="0" indent="0">
              <a:buNone/>
            </a:pPr>
            <a:r>
              <a:rPr lang="fr-FR" dirty="0" smtClean="0"/>
              <a:t>CAPACITES DE NEGOCIATION  et MEDIATION NECESSAIRES </a:t>
            </a:r>
            <a:endParaRPr lang="fr-FR" dirty="0"/>
          </a:p>
        </p:txBody>
      </p:sp>
    </p:spTree>
    <p:extLst>
      <p:ext uri="{BB962C8B-B14F-4D97-AF65-F5344CB8AC3E}">
        <p14:creationId xmlns:p14="http://schemas.microsoft.com/office/powerpoint/2010/main" val="9801646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Analyser l’origine du conflit</a:t>
            </a:r>
            <a:endParaRPr lang="fr-FR" dirty="0"/>
          </a:p>
        </p:txBody>
      </p:sp>
      <p:sp>
        <p:nvSpPr>
          <p:cNvPr id="3" name="Espace réservé du contenu 2"/>
          <p:cNvSpPr>
            <a:spLocks noGrp="1"/>
          </p:cNvSpPr>
          <p:nvPr>
            <p:ph idx="1"/>
          </p:nvPr>
        </p:nvSpPr>
        <p:spPr>
          <a:xfrm>
            <a:off x="838200" y="1530061"/>
            <a:ext cx="10515600" cy="4351338"/>
          </a:xfrm>
        </p:spPr>
        <p:txBody>
          <a:bodyPr/>
          <a:lstStyle/>
          <a:p>
            <a:r>
              <a:rPr lang="fr-FR" dirty="0" smtClean="0"/>
              <a:t>Indispensable et premier réflexe à avoir pour le manager. </a:t>
            </a:r>
          </a:p>
          <a:p>
            <a:pPr marL="0" indent="0">
              <a:buNone/>
            </a:pPr>
            <a:r>
              <a:rPr lang="fr-FR" dirty="0" smtClean="0"/>
              <a:t>Le conflit peut être d’ordre social mais aussi structurel (exemple : conflit entre deux services avec des objectifs contradictoires)</a:t>
            </a:r>
          </a:p>
          <a:p>
            <a:pPr marL="0" indent="0">
              <a:buNone/>
            </a:pPr>
            <a:endParaRPr lang="fr-FR" dirty="0"/>
          </a:p>
          <a:p>
            <a:pPr marL="0" indent="0">
              <a:buNone/>
            </a:pPr>
            <a:r>
              <a:rPr lang="fr-FR" dirty="0" smtClean="0"/>
              <a:t>Deux dimensions qui déterminent l’émergence des conflits :</a:t>
            </a:r>
          </a:p>
          <a:p>
            <a:pPr>
              <a:buFontTx/>
              <a:buChar char="-"/>
            </a:pPr>
            <a:r>
              <a:rPr lang="fr-FR" dirty="0" smtClean="0"/>
              <a:t>La dimension organisationnelle : c’est-à-dire la structure de l’entreprise en différents services aux objectifs plus ou moins convergents</a:t>
            </a:r>
          </a:p>
          <a:p>
            <a:pPr>
              <a:buFontTx/>
              <a:buChar char="-"/>
            </a:pPr>
            <a:r>
              <a:rPr lang="fr-FR" dirty="0" smtClean="0"/>
              <a:t>La dimension sociologique, c’est-à-dire les intérêts individuels liés aux statuts et à la zone de liberté des acteurs</a:t>
            </a:r>
          </a:p>
          <a:p>
            <a:pPr>
              <a:buFontTx/>
              <a:buChar char="-"/>
            </a:pPr>
            <a:endParaRPr lang="fr-FR" dirty="0"/>
          </a:p>
          <a:p>
            <a:pPr marL="0" indent="0" algn="ctr">
              <a:buNone/>
            </a:pPr>
            <a:r>
              <a:rPr lang="fr-FR" dirty="0" smtClean="0"/>
              <a:t>PRENDRE DU RECUL POUR ANALYSER LES EVENEMENTS</a:t>
            </a:r>
            <a:endParaRPr lang="fr-FR" dirty="0"/>
          </a:p>
        </p:txBody>
      </p:sp>
    </p:spTree>
    <p:extLst>
      <p:ext uri="{BB962C8B-B14F-4D97-AF65-F5344CB8AC3E}">
        <p14:creationId xmlns:p14="http://schemas.microsoft.com/office/powerpoint/2010/main" val="35914693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Déterminer la nature du conflit</a:t>
            </a:r>
            <a:endParaRPr lang="fr-FR" dirty="0"/>
          </a:p>
        </p:txBody>
      </p:sp>
      <p:sp>
        <p:nvSpPr>
          <p:cNvPr id="3" name="Espace réservé du contenu 2"/>
          <p:cNvSpPr>
            <a:spLocks noGrp="1"/>
          </p:cNvSpPr>
          <p:nvPr>
            <p:ph idx="1"/>
          </p:nvPr>
        </p:nvSpPr>
        <p:spPr/>
        <p:txBody>
          <a:bodyPr/>
          <a:lstStyle/>
          <a:p>
            <a:r>
              <a:rPr lang="fr-FR" b="1" dirty="0" smtClean="0">
                <a:solidFill>
                  <a:schemeClr val="accent3">
                    <a:lumMod val="60000"/>
                    <a:lumOff val="40000"/>
                  </a:schemeClr>
                </a:solidFill>
              </a:rPr>
              <a:t>Le désaccord sur les faits  </a:t>
            </a:r>
            <a:r>
              <a:rPr lang="fr-FR" dirty="0" smtClean="0"/>
              <a:t>: chaque protagoniste a sa propre vision, son interprétation des faits</a:t>
            </a:r>
          </a:p>
          <a:p>
            <a:pPr lvl="1"/>
            <a:r>
              <a:rPr lang="fr-FR" dirty="0" smtClean="0"/>
              <a:t>Exemple : un collaborateur soutient qu’une note a circulé sur le sujet, et l’autre non</a:t>
            </a:r>
          </a:p>
          <a:p>
            <a:pPr lvl="1"/>
            <a:endParaRPr lang="fr-FR" dirty="0"/>
          </a:p>
          <a:p>
            <a:r>
              <a:rPr lang="fr-FR" b="1" dirty="0" smtClean="0">
                <a:solidFill>
                  <a:schemeClr val="accent3">
                    <a:lumMod val="60000"/>
                    <a:lumOff val="40000"/>
                  </a:schemeClr>
                </a:solidFill>
              </a:rPr>
              <a:t>Le désaccord sur les méthodes </a:t>
            </a:r>
            <a:r>
              <a:rPr lang="fr-FR" dirty="0" smtClean="0"/>
              <a:t>: c’est sans doute le plus fréquent . Concerne souvent les procédures, les moyens à mettre en œuvre pour atteinte un objectif</a:t>
            </a:r>
          </a:p>
          <a:p>
            <a:r>
              <a:rPr lang="fr-FR" b="1" dirty="0" smtClean="0">
                <a:solidFill>
                  <a:schemeClr val="accent3">
                    <a:lumMod val="60000"/>
                    <a:lumOff val="40000"/>
                  </a:schemeClr>
                </a:solidFill>
              </a:rPr>
              <a:t>Le désaccord sur les objectifs et/ou les personnes </a:t>
            </a:r>
            <a:r>
              <a:rPr lang="fr-FR" dirty="0" smtClean="0"/>
              <a:t>: le désaccord porte sur le but que l’on veut atteindre </a:t>
            </a:r>
          </a:p>
          <a:p>
            <a:pPr lvl="1"/>
            <a:r>
              <a:rPr lang="fr-FR" dirty="0" smtClean="0"/>
              <a:t>Exemple : un collaborateur veut faire passer la sécurité avant la productivité</a:t>
            </a:r>
          </a:p>
        </p:txBody>
      </p:sp>
    </p:spTree>
    <p:extLst>
      <p:ext uri="{BB962C8B-B14F-4D97-AF65-F5344CB8AC3E}">
        <p14:creationId xmlns:p14="http://schemas.microsoft.com/office/powerpoint/2010/main" val="190321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Un manager doit donc :</a:t>
            </a:r>
          </a:p>
          <a:p>
            <a:pPr marL="0" indent="0">
              <a:buNone/>
            </a:pPr>
            <a:endParaRPr lang="fr-FR" dirty="0" smtClean="0"/>
          </a:p>
          <a:p>
            <a:pPr lvl="1"/>
            <a:r>
              <a:rPr lang="fr-FR" dirty="0" smtClean="0"/>
              <a:t>Définir les règles du jeu en vigueur dans l’entreprise</a:t>
            </a:r>
          </a:p>
          <a:p>
            <a:pPr lvl="1"/>
            <a:r>
              <a:rPr lang="fr-FR" dirty="0" smtClean="0"/>
              <a:t>Les faire connaître de tous</a:t>
            </a:r>
          </a:p>
          <a:p>
            <a:pPr lvl="1"/>
            <a:r>
              <a:rPr lang="fr-FR" dirty="0" smtClean="0"/>
              <a:t>Vérifier l’adhésion de ses collaborateurs</a:t>
            </a:r>
          </a:p>
          <a:p>
            <a:pPr lvl="1"/>
            <a:r>
              <a:rPr lang="fr-FR" dirty="0" smtClean="0"/>
              <a:t>Et les faire respecter en sanctionnant si besoin en cas de non respect </a:t>
            </a:r>
          </a:p>
        </p:txBody>
      </p:sp>
    </p:spTree>
    <p:extLst>
      <p:ext uri="{BB962C8B-B14F-4D97-AF65-F5344CB8AC3E}">
        <p14:creationId xmlns:p14="http://schemas.microsoft.com/office/powerpoint/2010/main" val="101077597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Déterminer la nature du conflit</a:t>
            </a:r>
          </a:p>
        </p:txBody>
      </p:sp>
      <p:sp>
        <p:nvSpPr>
          <p:cNvPr id="3" name="Espace réservé du contenu 2"/>
          <p:cNvSpPr>
            <a:spLocks noGrp="1"/>
          </p:cNvSpPr>
          <p:nvPr>
            <p:ph idx="1"/>
          </p:nvPr>
        </p:nvSpPr>
        <p:spPr/>
        <p:txBody>
          <a:bodyPr/>
          <a:lstStyle/>
          <a:p>
            <a:pPr marL="0" indent="0">
              <a:buNone/>
            </a:pPr>
            <a:r>
              <a:rPr lang="fr-FR" dirty="0" smtClean="0"/>
              <a:t>Souvent, deux personnes sont susceptibles de prendre comme prétexte un désaccord sur les objectifs afin de camoufler un problème réel : une incompatibilité d’humeur</a:t>
            </a:r>
          </a:p>
          <a:p>
            <a:pPr lvl="1"/>
            <a:r>
              <a:rPr lang="fr-FR" dirty="0" smtClean="0"/>
              <a:t>Exemple : deux personnes en compétition (mêmes objectifs) ou en opposition  (intérêts divergents)</a:t>
            </a:r>
          </a:p>
          <a:p>
            <a:pPr lvl="1"/>
            <a:endParaRPr lang="fr-FR" dirty="0"/>
          </a:p>
          <a:p>
            <a:r>
              <a:rPr lang="fr-FR" b="1" dirty="0" smtClean="0">
                <a:solidFill>
                  <a:schemeClr val="accent3">
                    <a:lumMod val="60000"/>
                    <a:lumOff val="40000"/>
                  </a:schemeClr>
                </a:solidFill>
              </a:rPr>
              <a:t>Le désaccord sur les valeurs </a:t>
            </a:r>
            <a:r>
              <a:rPr lang="fr-FR" dirty="0" smtClean="0"/>
              <a:t>: conflits souvent ingérables…le plus souvent, ces désaccords portent sur nos différences d’appartenance, idéologiques, religieuse, morale…</a:t>
            </a:r>
            <a:endParaRPr lang="fr-FR" dirty="0"/>
          </a:p>
        </p:txBody>
      </p:sp>
    </p:spTree>
    <p:extLst>
      <p:ext uri="{BB962C8B-B14F-4D97-AF65-F5344CB8AC3E}">
        <p14:creationId xmlns:p14="http://schemas.microsoft.com/office/powerpoint/2010/main" val="34738043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Déterminer la forme du conflit</a:t>
            </a:r>
            <a:endParaRPr lang="fr-FR" dirty="0"/>
          </a:p>
        </p:txBody>
      </p:sp>
      <p:sp>
        <p:nvSpPr>
          <p:cNvPr id="3" name="Espace réservé du contenu 2"/>
          <p:cNvSpPr>
            <a:spLocks noGrp="1"/>
          </p:cNvSpPr>
          <p:nvPr>
            <p:ph idx="1"/>
          </p:nvPr>
        </p:nvSpPr>
        <p:spPr/>
        <p:txBody>
          <a:bodyPr/>
          <a:lstStyle/>
          <a:p>
            <a:pPr marL="0" indent="0">
              <a:buNone/>
            </a:pPr>
            <a:r>
              <a:rPr lang="fr-FR" dirty="0" smtClean="0"/>
              <a:t>En fonction des situations, des intérêts, du pouvoir de chacun, les conflits peuvent prendre différentes formes:</a:t>
            </a:r>
          </a:p>
          <a:p>
            <a:r>
              <a:rPr lang="fr-FR" b="1" u="sng" dirty="0" smtClean="0">
                <a:solidFill>
                  <a:schemeClr val="accent3">
                    <a:lumMod val="60000"/>
                    <a:lumOff val="40000"/>
                  </a:schemeClr>
                </a:solidFill>
              </a:rPr>
              <a:t>Le conflit test </a:t>
            </a:r>
            <a:r>
              <a:rPr lang="fr-FR" dirty="0" smtClean="0"/>
              <a:t>: les personnes pensent « oui » mais disent « non ». Il s’agit de repérer comment réagit les uns et les autres. 	</a:t>
            </a:r>
          </a:p>
          <a:p>
            <a:pPr lvl="1"/>
            <a:r>
              <a:rPr lang="fr-FR" dirty="0" smtClean="0"/>
              <a:t>Exemple: tester la réaction d’un nouveau responsable à l’humour, au stress.</a:t>
            </a:r>
          </a:p>
          <a:p>
            <a:r>
              <a:rPr lang="fr-FR" b="1" u="sng" dirty="0" smtClean="0">
                <a:solidFill>
                  <a:schemeClr val="accent3">
                    <a:lumMod val="60000"/>
                    <a:lumOff val="40000"/>
                  </a:schemeClr>
                </a:solidFill>
              </a:rPr>
              <a:t>Le conflit ouvert</a:t>
            </a:r>
            <a:r>
              <a:rPr lang="fr-FR" dirty="0" smtClean="0"/>
              <a:t>: les personnes pensent « non » et disent « non »</a:t>
            </a:r>
          </a:p>
          <a:p>
            <a:r>
              <a:rPr lang="fr-FR" b="1" u="sng" dirty="0" smtClean="0">
                <a:solidFill>
                  <a:schemeClr val="accent3">
                    <a:lumMod val="60000"/>
                    <a:lumOff val="40000"/>
                  </a:schemeClr>
                </a:solidFill>
              </a:rPr>
              <a:t>Le conflit dit larvé </a:t>
            </a:r>
            <a:r>
              <a:rPr lang="fr-FR" dirty="0" smtClean="0"/>
              <a:t>: </a:t>
            </a:r>
            <a:r>
              <a:rPr lang="fr-FR" dirty="0"/>
              <a:t>les personnes pensent « </a:t>
            </a:r>
            <a:r>
              <a:rPr lang="fr-FR" dirty="0" smtClean="0"/>
              <a:t>non</a:t>
            </a:r>
            <a:r>
              <a:rPr lang="fr-FR" dirty="0"/>
              <a:t> » mais disent « </a:t>
            </a:r>
            <a:r>
              <a:rPr lang="fr-FR" dirty="0" smtClean="0"/>
              <a:t>oui</a:t>
            </a:r>
            <a:r>
              <a:rPr lang="fr-FR" dirty="0"/>
              <a:t> ». </a:t>
            </a:r>
            <a:r>
              <a:rPr lang="fr-FR" dirty="0" smtClean="0"/>
              <a:t>Le désaccord existe mais n’est pas exprimé ouvertement. Repérer ce type de conflit nécessite de mettre quelques indicateurs en marche:</a:t>
            </a:r>
          </a:p>
          <a:p>
            <a:pPr lvl="1"/>
            <a:r>
              <a:rPr lang="fr-FR" dirty="0" smtClean="0"/>
              <a:t>L’augmentation de l’absentéisme, le </a:t>
            </a:r>
            <a:r>
              <a:rPr lang="fr-FR" dirty="0" err="1" smtClean="0"/>
              <a:t>turn</a:t>
            </a:r>
            <a:r>
              <a:rPr lang="fr-FR" dirty="0" smtClean="0"/>
              <a:t> over, les rumeurs, les réunions tendues..</a:t>
            </a:r>
          </a:p>
          <a:p>
            <a:pPr lvl="1"/>
            <a:r>
              <a:rPr lang="fr-FR" dirty="0" smtClean="0"/>
              <a:t>La diminution de la productivité, des indices qualité… </a:t>
            </a:r>
            <a:endParaRPr lang="fr-FR" dirty="0"/>
          </a:p>
        </p:txBody>
      </p:sp>
    </p:spTree>
    <p:extLst>
      <p:ext uri="{BB962C8B-B14F-4D97-AF65-F5344CB8AC3E}">
        <p14:creationId xmlns:p14="http://schemas.microsoft.com/office/powerpoint/2010/main" val="219773086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Choisir l’attitude appropriée</a:t>
            </a:r>
            <a:endParaRPr lang="fr-FR" dirty="0"/>
          </a:p>
        </p:txBody>
      </p:sp>
      <p:sp>
        <p:nvSpPr>
          <p:cNvPr id="3" name="Espace réservé du contenu 2"/>
          <p:cNvSpPr>
            <a:spLocks noGrp="1"/>
          </p:cNvSpPr>
          <p:nvPr>
            <p:ph idx="1"/>
          </p:nvPr>
        </p:nvSpPr>
        <p:spPr/>
        <p:txBody>
          <a:bodyPr/>
          <a:lstStyle/>
          <a:p>
            <a:r>
              <a:rPr lang="fr-FR" dirty="0" smtClean="0"/>
              <a:t>Pas de solution toute construite, pas de « bonne » ou « mauvaise » attitude mais la gestion du conflit dépendra de la prise en compte d’un certain nombre d’éléments tels que :</a:t>
            </a:r>
          </a:p>
          <a:p>
            <a:pPr lvl="1"/>
            <a:r>
              <a:rPr lang="fr-FR" dirty="0" smtClean="0"/>
              <a:t>Les « pouvoirs » de l’un et l’autre</a:t>
            </a:r>
          </a:p>
          <a:p>
            <a:pPr lvl="1"/>
            <a:r>
              <a:rPr lang="fr-FR" dirty="0" smtClean="0"/>
              <a:t>Les enjeux</a:t>
            </a:r>
          </a:p>
          <a:p>
            <a:pPr lvl="1"/>
            <a:r>
              <a:rPr lang="fr-FR" dirty="0" smtClean="0"/>
              <a:t>Les règles du jeu en vigueur</a:t>
            </a:r>
          </a:p>
          <a:p>
            <a:pPr lvl="1"/>
            <a:r>
              <a:rPr lang="fr-FR" dirty="0" smtClean="0"/>
              <a:t>La stratégie à court ou moyen terme</a:t>
            </a:r>
          </a:p>
          <a:p>
            <a:pPr lvl="1"/>
            <a:r>
              <a:rPr lang="fr-FR" dirty="0" smtClean="0"/>
              <a:t>Les coûts humains et financiers</a:t>
            </a:r>
          </a:p>
          <a:p>
            <a:pPr lvl="1"/>
            <a:r>
              <a:rPr lang="fr-FR" dirty="0" smtClean="0"/>
              <a:t>La volonté de maintenir ou non la relation</a:t>
            </a:r>
          </a:p>
          <a:p>
            <a:pPr lvl="1"/>
            <a:r>
              <a:rPr lang="fr-FR" dirty="0" smtClean="0"/>
              <a:t>La personnalité de chacun</a:t>
            </a:r>
            <a:endParaRPr lang="fr-FR" dirty="0"/>
          </a:p>
        </p:txBody>
      </p:sp>
    </p:spTree>
    <p:extLst>
      <p:ext uri="{BB962C8B-B14F-4D97-AF65-F5344CB8AC3E}">
        <p14:creationId xmlns:p14="http://schemas.microsoft.com/office/powerpoint/2010/main" val="12338596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Choisir l’attitude appropriée</a:t>
            </a:r>
          </a:p>
        </p:txBody>
      </p:sp>
      <p:sp>
        <p:nvSpPr>
          <p:cNvPr id="3" name="Espace réservé du contenu 2"/>
          <p:cNvSpPr>
            <a:spLocks noGrp="1"/>
          </p:cNvSpPr>
          <p:nvPr>
            <p:ph idx="1"/>
          </p:nvPr>
        </p:nvSpPr>
        <p:spPr/>
        <p:txBody>
          <a:bodyPr/>
          <a:lstStyle/>
          <a:p>
            <a:r>
              <a:rPr lang="fr-FR" dirty="0" smtClean="0"/>
              <a:t>Deux cas peuvent se présenter :</a:t>
            </a:r>
          </a:p>
          <a:p>
            <a:pPr marL="0" indent="0">
              <a:buNone/>
            </a:pPr>
            <a:endParaRPr lang="fr-FR" dirty="0" smtClean="0"/>
          </a:p>
          <a:p>
            <a:pPr lvl="1"/>
            <a:r>
              <a:rPr lang="fr-FR" sz="2400" dirty="0" smtClean="0"/>
              <a:t>Le manager est directement concerné par le conflit</a:t>
            </a:r>
          </a:p>
          <a:p>
            <a:pPr marL="457200" lvl="1" indent="0">
              <a:buNone/>
            </a:pPr>
            <a:endParaRPr lang="fr-FR" sz="2400" dirty="0" smtClean="0"/>
          </a:p>
          <a:p>
            <a:pPr lvl="1"/>
            <a:r>
              <a:rPr lang="fr-FR" sz="2400" dirty="0" smtClean="0"/>
              <a:t>Le manager est extérieur au conflit et ses collaborateurs attendent son action pour mettre fin au conflit</a:t>
            </a:r>
          </a:p>
          <a:p>
            <a:pPr lvl="1"/>
            <a:endParaRPr lang="fr-FR" dirty="0" smtClean="0"/>
          </a:p>
        </p:txBody>
      </p:sp>
    </p:spTree>
    <p:extLst>
      <p:ext uri="{BB962C8B-B14F-4D97-AF65-F5344CB8AC3E}">
        <p14:creationId xmlns:p14="http://schemas.microsoft.com/office/powerpoint/2010/main" val="267420623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manager est directement concerné par le conflit</a:t>
            </a:r>
            <a:endParaRPr lang="fr-FR" dirty="0"/>
          </a:p>
        </p:txBody>
      </p:sp>
      <p:sp>
        <p:nvSpPr>
          <p:cNvPr id="3" name="Espace réservé du contenu 2"/>
          <p:cNvSpPr>
            <a:spLocks noGrp="1"/>
          </p:cNvSpPr>
          <p:nvPr>
            <p:ph idx="1"/>
          </p:nvPr>
        </p:nvSpPr>
        <p:spPr/>
        <p:txBody>
          <a:bodyPr/>
          <a:lstStyle/>
          <a:p>
            <a:pPr algn="just"/>
            <a:r>
              <a:rPr lang="fr-FR" dirty="0" smtClean="0"/>
              <a:t>Faire un choix : difficile car le manager vit la situation de façon affective, et subit une pression supplémentaire</a:t>
            </a:r>
          </a:p>
          <a:p>
            <a:pPr algn="just"/>
            <a:r>
              <a:rPr lang="fr-FR" dirty="0" smtClean="0"/>
              <a:t>Regard attentif de vos collaborateurs sur votre décision</a:t>
            </a:r>
          </a:p>
          <a:p>
            <a:pPr marL="0" indent="0" algn="just">
              <a:buNone/>
            </a:pPr>
            <a:r>
              <a:rPr lang="fr-FR" dirty="0" smtClean="0"/>
              <a:t>Choisir, prendre une décision, est un exercice difficile. La légitimité de la fonction de manager est ici en jeu !</a:t>
            </a:r>
          </a:p>
          <a:p>
            <a:pPr algn="just"/>
            <a:r>
              <a:rPr lang="fr-FR" dirty="0" smtClean="0"/>
              <a:t>Il faut s’engager dans une démarche proactive : prendre du recul sur le problème – garder à l’esprit les valeurs et la volonté de mettre fin au conflit. Le conflit est une source d’évolution, et n’est plus seulement source de stress mais également d’opportunité, l’occasion de changement d’organisation, par exemple….</a:t>
            </a:r>
            <a:endParaRPr lang="fr-FR" dirty="0"/>
          </a:p>
        </p:txBody>
      </p:sp>
    </p:spTree>
    <p:extLst>
      <p:ext uri="{BB962C8B-B14F-4D97-AF65-F5344CB8AC3E}">
        <p14:creationId xmlns:p14="http://schemas.microsoft.com/office/powerpoint/2010/main" val="11680598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a:lnSpc>
                <a:spcPct val="150000"/>
              </a:lnSpc>
            </a:pPr>
            <a:r>
              <a:rPr lang="fr-FR" dirty="0" smtClean="0"/>
              <a:t>Le conflit devient un instrument dans les mains du responsable pour mettre à profit l’écoute, échanger sur les désaccords. Il faut aborder le conflit comme une vision positive.</a:t>
            </a:r>
          </a:p>
          <a:p>
            <a:pPr>
              <a:lnSpc>
                <a:spcPct val="150000"/>
              </a:lnSpc>
            </a:pPr>
            <a:endParaRPr lang="fr-FR" dirty="0"/>
          </a:p>
          <a:p>
            <a:pPr marL="0" indent="0">
              <a:lnSpc>
                <a:spcPct val="150000"/>
              </a:lnSpc>
              <a:buNone/>
            </a:pPr>
            <a:r>
              <a:rPr lang="fr-FR" dirty="0" smtClean="0"/>
              <a:t>Le manager doit respecter les enjeux et les intérêts de chacun et faire en sorte de léser personne. C’est jouer gagnant/gagnant. </a:t>
            </a:r>
          </a:p>
        </p:txBody>
      </p:sp>
    </p:spTree>
    <p:extLst>
      <p:ext uri="{BB962C8B-B14F-4D97-AF65-F5344CB8AC3E}">
        <p14:creationId xmlns:p14="http://schemas.microsoft.com/office/powerpoint/2010/main" val="32909491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marL="0" indent="0">
              <a:lnSpc>
                <a:spcPct val="150000"/>
              </a:lnSpc>
              <a:buNone/>
            </a:pPr>
            <a:r>
              <a:rPr lang="fr-FR" dirty="0" smtClean="0"/>
              <a:t>1. Aborder séparément </a:t>
            </a:r>
            <a:r>
              <a:rPr lang="fr-FR" dirty="0"/>
              <a:t>les questions liées aux personnes et l’objet du désaccord</a:t>
            </a:r>
          </a:p>
          <a:p>
            <a:pPr marL="0" indent="0">
              <a:lnSpc>
                <a:spcPct val="150000"/>
              </a:lnSpc>
              <a:buNone/>
            </a:pPr>
            <a:r>
              <a:rPr lang="fr-FR" dirty="0" smtClean="0"/>
              <a:t>2. Basez </a:t>
            </a:r>
            <a:r>
              <a:rPr lang="fr-FR" dirty="0"/>
              <a:t>votre attention sur les </a:t>
            </a:r>
            <a:r>
              <a:rPr lang="fr-FR" dirty="0" smtClean="0"/>
              <a:t>intérêts </a:t>
            </a:r>
            <a:r>
              <a:rPr lang="fr-FR" dirty="0"/>
              <a:t>en jeu et non sur les positions</a:t>
            </a:r>
          </a:p>
          <a:p>
            <a:pPr marL="0" indent="0">
              <a:lnSpc>
                <a:spcPct val="150000"/>
              </a:lnSpc>
              <a:buNone/>
            </a:pPr>
            <a:r>
              <a:rPr lang="fr-FR" dirty="0" smtClean="0"/>
              <a:t>3. Créer </a:t>
            </a:r>
            <a:r>
              <a:rPr lang="fr-FR" dirty="0"/>
              <a:t>un nombre de solutions complémentaires donnant des gains réciproques </a:t>
            </a:r>
            <a:endParaRPr lang="fr-FR" dirty="0" smtClean="0"/>
          </a:p>
          <a:p>
            <a:pPr marL="0" indent="0">
              <a:lnSpc>
                <a:spcPct val="150000"/>
              </a:lnSpc>
              <a:buNone/>
            </a:pPr>
            <a:r>
              <a:rPr lang="fr-FR" dirty="0" smtClean="0"/>
              <a:t>4. Déterminer des critères véritables de l’accord</a:t>
            </a:r>
          </a:p>
          <a:p>
            <a:pPr marL="0" indent="0">
              <a:buNone/>
            </a:pPr>
            <a:endParaRPr lang="fr-FR" dirty="0"/>
          </a:p>
        </p:txBody>
      </p:sp>
    </p:spTree>
    <p:extLst>
      <p:ext uri="{BB962C8B-B14F-4D97-AF65-F5344CB8AC3E}">
        <p14:creationId xmlns:p14="http://schemas.microsoft.com/office/powerpoint/2010/main" val="242227908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manager est extérieur au conflit</a:t>
            </a:r>
            <a:endParaRPr lang="fr-FR" dirty="0"/>
          </a:p>
        </p:txBody>
      </p:sp>
      <p:sp>
        <p:nvSpPr>
          <p:cNvPr id="3" name="Espace réservé du contenu 2"/>
          <p:cNvSpPr>
            <a:spLocks noGrp="1"/>
          </p:cNvSpPr>
          <p:nvPr>
            <p:ph idx="1"/>
          </p:nvPr>
        </p:nvSpPr>
        <p:spPr>
          <a:xfrm>
            <a:off x="838200" y="1474643"/>
            <a:ext cx="10515600" cy="4351338"/>
          </a:xfrm>
        </p:spPr>
        <p:txBody>
          <a:bodyPr/>
          <a:lstStyle/>
          <a:p>
            <a:pPr marL="0" indent="0">
              <a:buNone/>
            </a:pPr>
            <a:r>
              <a:rPr lang="fr-FR" dirty="0" smtClean="0"/>
              <a:t>L’objectif du manager est de conduire les personnes à coopérer dans la recherche de solutions satisfaisantes pour chacun</a:t>
            </a:r>
            <a:endParaRPr lang="fr-FR" dirty="0"/>
          </a:p>
          <a:p>
            <a:pPr marL="0" indent="0">
              <a:buNone/>
            </a:pPr>
            <a:r>
              <a:rPr lang="fr-FR" dirty="0" smtClean="0"/>
              <a:t>La démarche à suivre:</a:t>
            </a:r>
          </a:p>
          <a:p>
            <a:pPr lvl="1"/>
            <a:r>
              <a:rPr lang="fr-FR" dirty="0" smtClean="0"/>
              <a:t>demander successivement à chacun ce qu’il veut et en quoi c’est important pour lui. </a:t>
            </a:r>
          </a:p>
          <a:p>
            <a:pPr lvl="1"/>
            <a:r>
              <a:rPr lang="fr-FR" dirty="0" smtClean="0"/>
              <a:t>Reformuler ce que chacun a dit jusqu’à obtenir un accord</a:t>
            </a:r>
          </a:p>
          <a:p>
            <a:pPr lvl="1"/>
            <a:r>
              <a:rPr lang="fr-FR" dirty="0" smtClean="0"/>
              <a:t>Demandez à chacun ce que va lui apporter l’atteinte de son objectif.</a:t>
            </a:r>
          </a:p>
          <a:p>
            <a:pPr lvl="1"/>
            <a:r>
              <a:rPr lang="fr-FR" dirty="0" smtClean="0"/>
              <a:t>Formulez un but commun jusqu’à ce que chacun des protagonistes soit d’accord avec votre formulation</a:t>
            </a:r>
          </a:p>
          <a:p>
            <a:pPr lvl="1"/>
            <a:r>
              <a:rPr lang="fr-FR" dirty="0" smtClean="0"/>
              <a:t>Vérifier chez chacun l’adhésion à la demande coopérative </a:t>
            </a:r>
          </a:p>
          <a:p>
            <a:pPr lvl="1"/>
            <a:r>
              <a:rPr lang="fr-FR" dirty="0" smtClean="0"/>
              <a:t>Donner des éclairages sur la situation sans prendre de position</a:t>
            </a:r>
          </a:p>
          <a:p>
            <a:pPr lvl="1"/>
            <a:r>
              <a:rPr lang="fr-FR" dirty="0" smtClean="0"/>
              <a:t>Soyez une force de propositions dans la recherche de solutions concrètes</a:t>
            </a:r>
          </a:p>
          <a:p>
            <a:pPr lvl="1"/>
            <a:r>
              <a:rPr lang="fr-FR" dirty="0" smtClean="0"/>
              <a:t>Ne décidez pas en lieu et place de vos collaborateurs mais exercez une pression pour qu’ils aboutissent un accord</a:t>
            </a:r>
          </a:p>
          <a:p>
            <a:endParaRPr lang="fr-FR" dirty="0"/>
          </a:p>
        </p:txBody>
      </p:sp>
    </p:spTree>
    <p:extLst>
      <p:ext uri="{BB962C8B-B14F-4D97-AF65-F5344CB8AC3E}">
        <p14:creationId xmlns:p14="http://schemas.microsoft.com/office/powerpoint/2010/main" val="285887172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Conflit sur un « malentendu »</a:t>
            </a:r>
            <a:endParaRPr lang="fr-FR" dirty="0"/>
          </a:p>
        </p:txBody>
      </p:sp>
      <p:sp>
        <p:nvSpPr>
          <p:cNvPr id="3" name="Espace réservé du contenu 2"/>
          <p:cNvSpPr>
            <a:spLocks noGrp="1"/>
          </p:cNvSpPr>
          <p:nvPr>
            <p:ph idx="1"/>
          </p:nvPr>
        </p:nvSpPr>
        <p:spPr/>
        <p:txBody>
          <a:bodyPr/>
          <a:lstStyle/>
          <a:p>
            <a:r>
              <a:rPr lang="fr-FR" dirty="0" smtClean="0"/>
              <a:t>Rester attentif aux comportements de ses collaborateurs et rester attentif aux premiers signes de tension entre ses collaborateurs</a:t>
            </a:r>
          </a:p>
          <a:p>
            <a:r>
              <a:rPr lang="fr-FR" dirty="0" smtClean="0"/>
              <a:t>il faut inviter ses collaborateurs à un entretien commun – l’objectif étant que vos collaborateurs s’expliquent et se parlent de nouveau</a:t>
            </a:r>
          </a:p>
          <a:p>
            <a:r>
              <a:rPr lang="fr-FR" dirty="0" smtClean="0"/>
              <a:t>Demander à ses collaborateurs d’exposer leur point de vue, chacun leur tour et sans être interrompu</a:t>
            </a:r>
          </a:p>
          <a:p>
            <a:r>
              <a:rPr lang="fr-FR" dirty="0" smtClean="0"/>
              <a:t>Ecoute du manager : son intervention est déterminante</a:t>
            </a:r>
            <a:endParaRPr lang="fr-FR" dirty="0"/>
          </a:p>
        </p:txBody>
      </p:sp>
    </p:spTree>
    <p:extLst>
      <p:ext uri="{BB962C8B-B14F-4D97-AF65-F5344CB8AC3E}">
        <p14:creationId xmlns:p14="http://schemas.microsoft.com/office/powerpoint/2010/main" val="182878871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 collaborateur exprime sa colère au manager sur un autre collaborateur</a:t>
            </a:r>
            <a:endParaRPr lang="fr-FR" dirty="0"/>
          </a:p>
        </p:txBody>
      </p:sp>
      <p:sp>
        <p:nvSpPr>
          <p:cNvPr id="3" name="Espace réservé du contenu 2"/>
          <p:cNvSpPr>
            <a:spLocks noGrp="1"/>
          </p:cNvSpPr>
          <p:nvPr>
            <p:ph idx="1"/>
          </p:nvPr>
        </p:nvSpPr>
        <p:spPr/>
        <p:txBody>
          <a:bodyPr/>
          <a:lstStyle/>
          <a:p>
            <a:endParaRPr lang="fr-FR" dirty="0" smtClean="0"/>
          </a:p>
          <a:p>
            <a:r>
              <a:rPr lang="fr-FR" dirty="0" smtClean="0"/>
              <a:t>Il faut rester neutre – ne signifie pas passivité</a:t>
            </a:r>
          </a:p>
          <a:p>
            <a:r>
              <a:rPr lang="fr-FR" dirty="0" smtClean="0"/>
              <a:t>Ne pas plonger dans l’émotionnel </a:t>
            </a:r>
          </a:p>
          <a:p>
            <a:r>
              <a:rPr lang="fr-FR" dirty="0" smtClean="0"/>
              <a:t>Le manager doit aider son collaborateur à « </a:t>
            </a:r>
            <a:r>
              <a:rPr lang="fr-FR" dirty="0" err="1" smtClean="0"/>
              <a:t>factualiser</a:t>
            </a:r>
            <a:r>
              <a:rPr lang="fr-FR" dirty="0" smtClean="0"/>
              <a:t> » son exaspération vis-à-vis de son collègue</a:t>
            </a:r>
          </a:p>
          <a:p>
            <a:r>
              <a:rPr lang="fr-FR" dirty="0" smtClean="0"/>
              <a:t>On parle de manager –coach</a:t>
            </a:r>
          </a:p>
          <a:p>
            <a:r>
              <a:rPr lang="fr-FR" dirty="0" smtClean="0"/>
              <a:t>Inciter ses collaborateurs à reformuler leurs griefs de manière plus rationnelle et aider leur intelligence relationnelle à trouver un terrain d’entente</a:t>
            </a:r>
            <a:endParaRPr lang="fr-FR" dirty="0"/>
          </a:p>
        </p:txBody>
      </p:sp>
    </p:spTree>
    <p:extLst>
      <p:ext uri="{BB962C8B-B14F-4D97-AF65-F5344CB8AC3E}">
        <p14:creationId xmlns:p14="http://schemas.microsoft.com/office/powerpoint/2010/main" val="3008437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valeurs de l’entreprise</a:t>
            </a:r>
            <a:endParaRPr lang="fr-FR" dirty="0"/>
          </a:p>
        </p:txBody>
      </p:sp>
      <p:sp>
        <p:nvSpPr>
          <p:cNvPr id="3" name="Espace réservé du contenu 2"/>
          <p:cNvSpPr>
            <a:spLocks noGrp="1"/>
          </p:cNvSpPr>
          <p:nvPr>
            <p:ph idx="1"/>
          </p:nvPr>
        </p:nvSpPr>
        <p:spPr/>
        <p:txBody>
          <a:bodyPr/>
          <a:lstStyle/>
          <a:p>
            <a:r>
              <a:rPr lang="fr-FR" dirty="0" smtClean="0"/>
              <a:t>Définition : ce sont des principes moraux , sociétaux sur lesquels l’entreprise se base pour évoluer et prendre des décisions stratégiques. Elles reflètent la vision de son dirigeant. Elles permettent d’évoluer dans le secteur d’activité de l’entreprise.</a:t>
            </a:r>
          </a:p>
          <a:p>
            <a:r>
              <a:rPr lang="fr-FR" dirty="0" smtClean="0"/>
              <a:t>Exemple : </a:t>
            </a:r>
          </a:p>
          <a:p>
            <a:pPr marL="0" indent="0">
              <a:buNone/>
            </a:pPr>
            <a:endParaRPr lang="fr-FR" dirty="0" smtClean="0"/>
          </a:p>
          <a:p>
            <a:pPr lvl="1"/>
            <a:r>
              <a:rPr lang="fr-FR" dirty="0" smtClean="0"/>
              <a:t>la loyauté envers ses clients et ses collaborateurs</a:t>
            </a:r>
          </a:p>
          <a:p>
            <a:pPr lvl="1"/>
            <a:r>
              <a:rPr lang="fr-FR" dirty="0" smtClean="0"/>
              <a:t>Respect de l’environnement</a:t>
            </a:r>
          </a:p>
          <a:p>
            <a:pPr lvl="1"/>
            <a:r>
              <a:rPr lang="fr-FR" dirty="0" smtClean="0"/>
              <a:t>Un modèle économique plus éthique</a:t>
            </a:r>
            <a:endParaRPr lang="fr-FR" dirty="0"/>
          </a:p>
        </p:txBody>
      </p:sp>
    </p:spTree>
    <p:extLst>
      <p:ext uri="{BB962C8B-B14F-4D97-AF65-F5344CB8AC3E}">
        <p14:creationId xmlns:p14="http://schemas.microsoft.com/office/powerpoint/2010/main" val="220861885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liens sont brisés entre les collaborateurs</a:t>
            </a:r>
            <a:endParaRPr lang="fr-FR" dirty="0"/>
          </a:p>
        </p:txBody>
      </p:sp>
      <p:sp>
        <p:nvSpPr>
          <p:cNvPr id="3" name="Espace réservé du contenu 2"/>
          <p:cNvSpPr>
            <a:spLocks noGrp="1"/>
          </p:cNvSpPr>
          <p:nvPr>
            <p:ph idx="1"/>
          </p:nvPr>
        </p:nvSpPr>
        <p:spPr/>
        <p:txBody>
          <a:bodyPr/>
          <a:lstStyle/>
          <a:p>
            <a:r>
              <a:rPr lang="fr-FR" dirty="0" smtClean="0"/>
              <a:t>Rencontrer individuellement ses collaborateurs</a:t>
            </a:r>
          </a:p>
          <a:p>
            <a:r>
              <a:rPr lang="fr-FR" dirty="0" smtClean="0"/>
              <a:t>Ne pas se laisser embarquer par le fond </a:t>
            </a:r>
          </a:p>
          <a:p>
            <a:r>
              <a:rPr lang="fr-FR" dirty="0" smtClean="0"/>
              <a:t>Ne pas oublier que chaque personne est en souffrance et faire en sorte après chaque entretien que les deux protagonistes puissent se rencontrer avec leur accord pour exprimer leur mal être</a:t>
            </a:r>
          </a:p>
          <a:p>
            <a:r>
              <a:rPr lang="fr-FR" dirty="0" smtClean="0"/>
              <a:t>trouver une solution ensemble pour que chacun puisse retrouver sa sérénité au travail</a:t>
            </a:r>
          </a:p>
          <a:p>
            <a:r>
              <a:rPr lang="fr-FR" dirty="0" smtClean="0"/>
              <a:t>Ne pas hésiter à faire appel au DRH qui sera un médiateur </a:t>
            </a:r>
          </a:p>
          <a:p>
            <a:r>
              <a:rPr lang="fr-FR" dirty="0" smtClean="0"/>
              <a:t>Possibilité de mobilité interne de l’un des collaborateurs si le conflit est très profond – les collaborateurs ne doivent pas tomber dans la dépression (risques psychosociaux dits RPS)</a:t>
            </a:r>
            <a:endParaRPr lang="fr-FR" dirty="0"/>
          </a:p>
        </p:txBody>
      </p:sp>
    </p:spTree>
    <p:extLst>
      <p:ext uri="{BB962C8B-B14F-4D97-AF65-F5344CB8AC3E}">
        <p14:creationId xmlns:p14="http://schemas.microsoft.com/office/powerpoint/2010/main" val="341269557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marL="0" indent="0" algn="ctr">
              <a:lnSpc>
                <a:spcPct val="150000"/>
              </a:lnSpc>
              <a:buNone/>
            </a:pPr>
            <a:r>
              <a:rPr lang="fr-FR" sz="3600" dirty="0" smtClean="0"/>
              <a:t>Encore une fois, la gestion des conflits va reposer sur la gestion de l’humain et de la communication…</a:t>
            </a:r>
            <a:endParaRPr lang="fr-FR" sz="3600" dirty="0"/>
          </a:p>
        </p:txBody>
      </p:sp>
    </p:spTree>
    <p:extLst>
      <p:ext uri="{BB962C8B-B14F-4D97-AF65-F5344CB8AC3E}">
        <p14:creationId xmlns:p14="http://schemas.microsoft.com/office/powerpoint/2010/main" val="294813469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772237" y="1635698"/>
            <a:ext cx="10515600" cy="2206662"/>
          </a:xfrm>
        </p:spPr>
        <p:txBody>
          <a:bodyPr/>
          <a:lstStyle/>
          <a:p>
            <a:pPr marL="457200" lvl="1"/>
            <a:r>
              <a:rPr lang="fr-FR" dirty="0"/>
              <a:t>6</a:t>
            </a:r>
            <a:r>
              <a:rPr lang="fr-FR" dirty="0" smtClean="0"/>
              <a:t>. </a:t>
            </a:r>
            <a:r>
              <a:rPr lang="fr-FR" dirty="0"/>
              <a:t>Faire de la réunion un outil de travail efficient</a:t>
            </a:r>
          </a:p>
        </p:txBody>
      </p:sp>
    </p:spTree>
    <p:extLst>
      <p:ext uri="{BB962C8B-B14F-4D97-AF65-F5344CB8AC3E}">
        <p14:creationId xmlns:p14="http://schemas.microsoft.com/office/powerpoint/2010/main" val="324916194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une réunion ?</a:t>
            </a:r>
            <a:endParaRPr lang="fr-FR" dirty="0"/>
          </a:p>
        </p:txBody>
      </p:sp>
      <p:sp>
        <p:nvSpPr>
          <p:cNvPr id="3" name="Espace réservé du contenu 2"/>
          <p:cNvSpPr>
            <a:spLocks noGrp="1"/>
          </p:cNvSpPr>
          <p:nvPr>
            <p:ph idx="1"/>
          </p:nvPr>
        </p:nvSpPr>
        <p:spPr/>
        <p:txBody>
          <a:bodyPr/>
          <a:lstStyle/>
          <a:p>
            <a:r>
              <a:rPr lang="fr-FR" dirty="0" smtClean="0"/>
              <a:t>Pour informer </a:t>
            </a:r>
          </a:p>
          <a:p>
            <a:endParaRPr lang="fr-FR" dirty="0"/>
          </a:p>
          <a:p>
            <a:r>
              <a:rPr lang="fr-FR" dirty="0" smtClean="0"/>
              <a:t>Informer</a:t>
            </a:r>
          </a:p>
          <a:p>
            <a:endParaRPr lang="fr-FR" dirty="0"/>
          </a:p>
          <a:p>
            <a:r>
              <a:rPr lang="fr-FR" dirty="0" smtClean="0"/>
              <a:t>Débattre</a:t>
            </a:r>
          </a:p>
          <a:p>
            <a:endParaRPr lang="fr-FR" dirty="0"/>
          </a:p>
          <a:p>
            <a:r>
              <a:rPr lang="fr-FR" dirty="0" smtClean="0"/>
              <a:t>Résoudre un problème </a:t>
            </a:r>
            <a:endParaRPr lang="fr-FR" dirty="0"/>
          </a:p>
        </p:txBody>
      </p:sp>
    </p:spTree>
    <p:extLst>
      <p:ext uri="{BB962C8B-B14F-4D97-AF65-F5344CB8AC3E}">
        <p14:creationId xmlns:p14="http://schemas.microsoft.com/office/powerpoint/2010/main" val="398695462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chiffres…</a:t>
            </a:r>
            <a:endParaRPr lang="fr-FR" dirty="0"/>
          </a:p>
        </p:txBody>
      </p:sp>
      <p:sp>
        <p:nvSpPr>
          <p:cNvPr id="3" name="Espace réservé du contenu 2"/>
          <p:cNvSpPr>
            <a:spLocks noGrp="1"/>
          </p:cNvSpPr>
          <p:nvPr>
            <p:ph idx="1"/>
          </p:nvPr>
        </p:nvSpPr>
        <p:spPr/>
        <p:txBody>
          <a:bodyPr/>
          <a:lstStyle/>
          <a:p>
            <a:r>
              <a:rPr lang="fr-FR" dirty="0" smtClean="0"/>
              <a:t>En France, nous sommes les rois de la réunionite !!</a:t>
            </a:r>
          </a:p>
          <a:p>
            <a:endParaRPr lang="fr-FR" dirty="0"/>
          </a:p>
          <a:p>
            <a:pPr marL="0" indent="0">
              <a:buNone/>
            </a:pPr>
            <a:r>
              <a:rPr lang="fr-FR" dirty="0" smtClean="0"/>
              <a:t>Plus de 76% des cadres sont excédés par les réunions</a:t>
            </a:r>
          </a:p>
          <a:p>
            <a:pPr marL="0" indent="0">
              <a:buNone/>
            </a:pPr>
            <a:r>
              <a:rPr lang="fr-FR" dirty="0" smtClean="0"/>
              <a:t>18H passées en moyenne chaque semaine en réunion pour un cadre</a:t>
            </a:r>
          </a:p>
          <a:p>
            <a:pPr marL="0" indent="0">
              <a:buNone/>
            </a:pPr>
            <a:r>
              <a:rPr lang="fr-FR" dirty="0" smtClean="0"/>
              <a:t>14 ans passés en réunion par un cadre dans sa vie professionnelle</a:t>
            </a:r>
          </a:p>
          <a:p>
            <a:pPr marL="0" indent="0">
              <a:buNone/>
            </a:pPr>
            <a:r>
              <a:rPr lang="fr-FR" dirty="0" smtClean="0"/>
              <a:t>35% de salariés ne comprennent pas pourquoi ils ont été convoqués à la réunion….</a:t>
            </a:r>
          </a:p>
          <a:p>
            <a:pPr marL="0" indent="0">
              <a:buNone/>
            </a:pPr>
            <a:endParaRPr lang="fr-FR" dirty="0"/>
          </a:p>
          <a:p>
            <a:pPr marL="0" indent="0">
              <a:buNone/>
            </a:pPr>
            <a:r>
              <a:rPr lang="fr-FR" dirty="0" smtClean="0"/>
              <a:t>COMMENT FAIRE UNE REUNION EN TEMPS LIMITE, en traitant tous les sujets ??</a:t>
            </a:r>
            <a:endParaRPr lang="fr-FR" dirty="0"/>
          </a:p>
        </p:txBody>
      </p:sp>
    </p:spTree>
    <p:extLst>
      <p:ext uri="{BB962C8B-B14F-4D97-AF65-F5344CB8AC3E}">
        <p14:creationId xmlns:p14="http://schemas.microsoft.com/office/powerpoint/2010/main" val="218242956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réunions….</a:t>
            </a:r>
            <a:endParaRPr lang="fr-FR" dirty="0"/>
          </a:p>
        </p:txBody>
      </p:sp>
      <p:sp>
        <p:nvSpPr>
          <p:cNvPr id="3" name="Espace réservé du contenu 2"/>
          <p:cNvSpPr>
            <a:spLocks noGrp="1"/>
          </p:cNvSpPr>
          <p:nvPr>
            <p:ph idx="1"/>
          </p:nvPr>
        </p:nvSpPr>
        <p:spPr/>
        <p:txBody>
          <a:bodyPr/>
          <a:lstStyle/>
          <a:p>
            <a:r>
              <a:rPr lang="fr-FR" dirty="0" smtClean="0"/>
              <a:t>Activités très chronophages pour le manager. </a:t>
            </a:r>
          </a:p>
          <a:p>
            <a:pPr marL="0" indent="0">
              <a:buNone/>
            </a:pPr>
            <a:endParaRPr lang="fr-FR" dirty="0" smtClean="0"/>
          </a:p>
          <a:p>
            <a:r>
              <a:rPr lang="fr-FR" dirty="0" smtClean="0"/>
              <a:t>L’absence ou le manque de préparation les font durer….et conduisent les managers et leurs collaborateurs à s’interroger sur leur efficacité….</a:t>
            </a:r>
          </a:p>
          <a:p>
            <a:endParaRPr lang="fr-FR" dirty="0"/>
          </a:p>
          <a:p>
            <a:r>
              <a:rPr lang="fr-FR" dirty="0" smtClean="0"/>
              <a:t>Il faut mettre quelques outils, exceptions de réunions dites « urgentes » face à une situation à problèmes  pour gérer les réunions et qu’elles deviennent un outil de management</a:t>
            </a:r>
            <a:endParaRPr lang="fr-FR" dirty="0"/>
          </a:p>
        </p:txBody>
      </p:sp>
    </p:spTree>
    <p:extLst>
      <p:ext uri="{BB962C8B-B14F-4D97-AF65-F5344CB8AC3E}">
        <p14:creationId xmlns:p14="http://schemas.microsoft.com/office/powerpoint/2010/main" val="280542350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Savoir utiliser l’outil « réunion »</a:t>
            </a:r>
            <a:endParaRPr lang="fr-FR" dirty="0"/>
          </a:p>
        </p:txBody>
      </p:sp>
      <p:sp>
        <p:nvSpPr>
          <p:cNvPr id="3" name="Espace réservé du contenu 2"/>
          <p:cNvSpPr>
            <a:spLocks noGrp="1"/>
          </p:cNvSpPr>
          <p:nvPr>
            <p:ph idx="1"/>
          </p:nvPr>
        </p:nvSpPr>
        <p:spPr/>
        <p:txBody>
          <a:bodyPr/>
          <a:lstStyle/>
          <a:p>
            <a:pPr marL="0" indent="0">
              <a:buNone/>
            </a:pPr>
            <a:r>
              <a:rPr lang="fr-FR" dirty="0" smtClean="0"/>
              <a:t>           AVANT </a:t>
            </a:r>
          </a:p>
          <a:p>
            <a:pPr marL="0" indent="0">
              <a:buNone/>
            </a:pPr>
            <a:endParaRPr lang="fr-FR" dirty="0" smtClean="0"/>
          </a:p>
          <a:p>
            <a:pPr marL="0" indent="0">
              <a:buNone/>
            </a:pPr>
            <a:endParaRPr lang="fr-FR" dirty="0" smtClean="0"/>
          </a:p>
          <a:p>
            <a:pPr marL="0" indent="0">
              <a:buNone/>
            </a:pPr>
            <a:r>
              <a:rPr lang="fr-FR" dirty="0" smtClean="0"/>
              <a:t>					PENDANT</a:t>
            </a:r>
          </a:p>
          <a:p>
            <a:pPr marL="0" indent="0">
              <a:buNone/>
            </a:pPr>
            <a:endParaRPr lang="fr-FR" dirty="0"/>
          </a:p>
          <a:p>
            <a:pPr marL="0" indent="0">
              <a:buNone/>
            </a:pPr>
            <a:endParaRPr lang="fr-FR" dirty="0" smtClean="0"/>
          </a:p>
          <a:p>
            <a:pPr marL="0" indent="0">
              <a:buNone/>
            </a:pPr>
            <a:r>
              <a:rPr lang="fr-FR" dirty="0"/>
              <a:t>	</a:t>
            </a:r>
            <a:r>
              <a:rPr lang="fr-FR" dirty="0" smtClean="0"/>
              <a:t>							APRES</a:t>
            </a:r>
          </a:p>
          <a:p>
            <a:pPr marL="0" indent="0">
              <a:buNone/>
            </a:pPr>
            <a:r>
              <a:rPr lang="fr-FR" dirty="0" smtClean="0"/>
              <a:t>        Si suite</a:t>
            </a:r>
          </a:p>
          <a:p>
            <a:pPr marL="0" indent="0">
              <a:buNone/>
            </a:pPr>
            <a:endParaRPr lang="fr-FR" dirty="0"/>
          </a:p>
        </p:txBody>
      </p:sp>
      <p:sp>
        <p:nvSpPr>
          <p:cNvPr id="4" name="Rectangle à coins arrondis 3"/>
          <p:cNvSpPr/>
          <p:nvPr/>
        </p:nvSpPr>
        <p:spPr>
          <a:xfrm>
            <a:off x="1062182" y="2179782"/>
            <a:ext cx="2558472" cy="6188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Actions préalables</a:t>
            </a:r>
            <a:endParaRPr lang="fr-FR" dirty="0"/>
          </a:p>
        </p:txBody>
      </p:sp>
      <p:sp>
        <p:nvSpPr>
          <p:cNvPr id="5" name="Rectangle à coins arrondis 4"/>
          <p:cNvSpPr/>
          <p:nvPr/>
        </p:nvSpPr>
        <p:spPr>
          <a:xfrm>
            <a:off x="4904509" y="3528291"/>
            <a:ext cx="2798618" cy="692727"/>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Réunion</a:t>
            </a:r>
            <a:endParaRPr lang="fr-FR" dirty="0"/>
          </a:p>
        </p:txBody>
      </p:sp>
      <p:sp>
        <p:nvSpPr>
          <p:cNvPr id="6" name="Rectangle à coins arrondis 5"/>
          <p:cNvSpPr/>
          <p:nvPr/>
        </p:nvSpPr>
        <p:spPr>
          <a:xfrm>
            <a:off x="7703127" y="4950691"/>
            <a:ext cx="2401455" cy="65578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Clôture</a:t>
            </a:r>
            <a:endParaRPr lang="fr-FR" dirty="0"/>
          </a:p>
        </p:txBody>
      </p:sp>
      <p:sp>
        <p:nvSpPr>
          <p:cNvPr id="7" name="Flèche courbée vers la droite 6"/>
          <p:cNvSpPr/>
          <p:nvPr/>
        </p:nvSpPr>
        <p:spPr>
          <a:xfrm>
            <a:off x="2770909" y="3132932"/>
            <a:ext cx="969818" cy="74172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8" name="Flèche courbée vers la droite 7"/>
          <p:cNvSpPr/>
          <p:nvPr/>
        </p:nvSpPr>
        <p:spPr>
          <a:xfrm>
            <a:off x="5985164" y="4562764"/>
            <a:ext cx="979054" cy="71581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cxnSp>
        <p:nvCxnSpPr>
          <p:cNvPr id="18" name="Connecteur droit avec flèche 17"/>
          <p:cNvCxnSpPr/>
          <p:nvPr/>
        </p:nvCxnSpPr>
        <p:spPr>
          <a:xfrm flipH="1" flipV="1">
            <a:off x="1496291" y="3503793"/>
            <a:ext cx="4599709" cy="2213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612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Avant la réunion…</a:t>
            </a:r>
            <a:endParaRPr lang="fr-FR" dirty="0"/>
          </a:p>
        </p:txBody>
      </p:sp>
      <p:sp>
        <p:nvSpPr>
          <p:cNvPr id="3" name="Espace réservé du contenu 2"/>
          <p:cNvSpPr>
            <a:spLocks noGrp="1"/>
          </p:cNvSpPr>
          <p:nvPr>
            <p:ph idx="1"/>
          </p:nvPr>
        </p:nvSpPr>
        <p:spPr/>
        <p:txBody>
          <a:bodyPr/>
          <a:lstStyle/>
          <a:p>
            <a:r>
              <a:rPr lang="fr-FR" dirty="0" smtClean="0"/>
              <a:t>Préparer</a:t>
            </a:r>
          </a:p>
          <a:p>
            <a:pPr lvl="1">
              <a:lnSpc>
                <a:spcPct val="150000"/>
              </a:lnSpc>
            </a:pPr>
            <a:r>
              <a:rPr lang="fr-FR" dirty="0" smtClean="0"/>
              <a:t>Le contexte et les enjeux</a:t>
            </a:r>
          </a:p>
          <a:p>
            <a:pPr lvl="1">
              <a:lnSpc>
                <a:spcPct val="150000"/>
              </a:lnSpc>
            </a:pPr>
            <a:r>
              <a:rPr lang="fr-FR" dirty="0" smtClean="0"/>
              <a:t>Les échanges</a:t>
            </a:r>
            <a:endParaRPr lang="fr-FR" dirty="0"/>
          </a:p>
        </p:txBody>
      </p:sp>
    </p:spTree>
    <p:extLst>
      <p:ext uri="{BB962C8B-B14F-4D97-AF65-F5344CB8AC3E}">
        <p14:creationId xmlns:p14="http://schemas.microsoft.com/office/powerpoint/2010/main" val="67318633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Préparer contexte et enjeux : PQQOCCQ</a:t>
            </a:r>
            <a:endParaRPr lang="fr-FR" dirty="0"/>
          </a:p>
        </p:txBody>
      </p:sp>
      <p:sp>
        <p:nvSpPr>
          <p:cNvPr id="3" name="Espace réservé du contenu 2"/>
          <p:cNvSpPr>
            <a:spLocks noGrp="1"/>
          </p:cNvSpPr>
          <p:nvPr>
            <p:ph idx="1"/>
          </p:nvPr>
        </p:nvSpPr>
        <p:spPr/>
        <p:txBody>
          <a:bodyPr/>
          <a:lstStyle/>
          <a:p>
            <a:pPr marL="0" indent="0">
              <a:buNone/>
            </a:pPr>
            <a:r>
              <a:rPr lang="fr-FR" dirty="0" smtClean="0"/>
              <a:t>																															</a:t>
            </a:r>
            <a:endParaRPr lang="fr-FR" sz="1800" dirty="0" smtClean="0"/>
          </a:p>
        </p:txBody>
      </p:sp>
      <p:sp>
        <p:nvSpPr>
          <p:cNvPr id="4" name="Hexagone 3"/>
          <p:cNvSpPr/>
          <p:nvPr/>
        </p:nvSpPr>
        <p:spPr>
          <a:xfrm>
            <a:off x="4826000" y="3866179"/>
            <a:ext cx="1671782" cy="97905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 </a:t>
            </a:r>
          </a:p>
          <a:p>
            <a:pPr algn="ctr"/>
            <a:r>
              <a:rPr lang="fr-FR" dirty="0" smtClean="0"/>
              <a:t>Pourquoi </a:t>
            </a:r>
          </a:p>
        </p:txBody>
      </p:sp>
      <p:sp>
        <p:nvSpPr>
          <p:cNvPr id="5" name="Ellipse 4"/>
          <p:cNvSpPr/>
          <p:nvPr/>
        </p:nvSpPr>
        <p:spPr>
          <a:xfrm>
            <a:off x="4913745" y="2721914"/>
            <a:ext cx="1394691" cy="8128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Q</a:t>
            </a:r>
          </a:p>
          <a:p>
            <a:pPr algn="ctr"/>
            <a:r>
              <a:rPr lang="fr-FR" dirty="0" smtClean="0">
                <a:solidFill>
                  <a:schemeClr val="tx1"/>
                </a:solidFill>
              </a:rPr>
              <a:t>qui</a:t>
            </a:r>
            <a:endParaRPr lang="fr-FR" dirty="0">
              <a:solidFill>
                <a:schemeClr val="tx1"/>
              </a:solidFill>
            </a:endParaRPr>
          </a:p>
        </p:txBody>
      </p:sp>
      <p:sp>
        <p:nvSpPr>
          <p:cNvPr id="6" name="Ellipse 5"/>
          <p:cNvSpPr/>
          <p:nvPr/>
        </p:nvSpPr>
        <p:spPr>
          <a:xfrm>
            <a:off x="7445662" y="3020291"/>
            <a:ext cx="1385455" cy="98829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Q </a:t>
            </a:r>
          </a:p>
          <a:p>
            <a:pPr algn="ctr"/>
            <a:r>
              <a:rPr lang="fr-FR" dirty="0" smtClean="0">
                <a:solidFill>
                  <a:schemeClr val="tx1"/>
                </a:solidFill>
              </a:rPr>
              <a:t>Quand</a:t>
            </a:r>
            <a:endParaRPr lang="fr-FR" dirty="0">
              <a:solidFill>
                <a:schemeClr val="tx1"/>
              </a:solidFill>
            </a:endParaRPr>
          </a:p>
        </p:txBody>
      </p:sp>
      <p:sp>
        <p:nvSpPr>
          <p:cNvPr id="7" name="Ellipse 6"/>
          <p:cNvSpPr/>
          <p:nvPr/>
        </p:nvSpPr>
        <p:spPr>
          <a:xfrm>
            <a:off x="7574972" y="4456545"/>
            <a:ext cx="1458192" cy="106218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O</a:t>
            </a:r>
          </a:p>
          <a:p>
            <a:pPr algn="ctr"/>
            <a:r>
              <a:rPr lang="fr-FR" dirty="0" smtClean="0">
                <a:solidFill>
                  <a:schemeClr val="tx1"/>
                </a:solidFill>
              </a:rPr>
              <a:t>Où</a:t>
            </a:r>
            <a:endParaRPr lang="fr-FR" dirty="0">
              <a:solidFill>
                <a:schemeClr val="tx1"/>
              </a:solidFill>
            </a:endParaRPr>
          </a:p>
        </p:txBody>
      </p:sp>
      <p:sp>
        <p:nvSpPr>
          <p:cNvPr id="8" name="Ellipse 7"/>
          <p:cNvSpPr/>
          <p:nvPr/>
        </p:nvSpPr>
        <p:spPr>
          <a:xfrm>
            <a:off x="2391062" y="3128314"/>
            <a:ext cx="1422400" cy="98367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Q </a:t>
            </a:r>
          </a:p>
          <a:p>
            <a:pPr algn="ctr"/>
            <a:r>
              <a:rPr lang="fr-FR" dirty="0" smtClean="0">
                <a:solidFill>
                  <a:schemeClr val="tx1"/>
                </a:solidFill>
              </a:rPr>
              <a:t>quoi</a:t>
            </a:r>
            <a:endParaRPr lang="fr-FR" dirty="0">
              <a:solidFill>
                <a:schemeClr val="tx1"/>
              </a:solidFill>
            </a:endParaRPr>
          </a:p>
        </p:txBody>
      </p:sp>
      <p:sp>
        <p:nvSpPr>
          <p:cNvPr id="9" name="Ellipse 8"/>
          <p:cNvSpPr/>
          <p:nvPr/>
        </p:nvSpPr>
        <p:spPr>
          <a:xfrm>
            <a:off x="2348928" y="4456545"/>
            <a:ext cx="1529192" cy="102523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C </a:t>
            </a:r>
          </a:p>
          <a:p>
            <a:pPr algn="ctr"/>
            <a:r>
              <a:rPr lang="fr-FR" dirty="0" smtClean="0">
                <a:solidFill>
                  <a:schemeClr val="tx1"/>
                </a:solidFill>
              </a:rPr>
              <a:t>combien</a:t>
            </a:r>
            <a:endParaRPr lang="fr-FR" dirty="0">
              <a:solidFill>
                <a:schemeClr val="tx1"/>
              </a:solidFill>
            </a:endParaRPr>
          </a:p>
        </p:txBody>
      </p:sp>
      <p:sp>
        <p:nvSpPr>
          <p:cNvPr id="10" name="Ellipse 9"/>
          <p:cNvSpPr/>
          <p:nvPr/>
        </p:nvSpPr>
        <p:spPr>
          <a:xfrm>
            <a:off x="4867562" y="5181603"/>
            <a:ext cx="1630219" cy="99536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C</a:t>
            </a:r>
          </a:p>
          <a:p>
            <a:pPr algn="ctr"/>
            <a:r>
              <a:rPr lang="fr-FR" dirty="0" smtClean="0">
                <a:solidFill>
                  <a:schemeClr val="tx1"/>
                </a:solidFill>
              </a:rPr>
              <a:t>comment</a:t>
            </a:r>
            <a:endParaRPr lang="fr-FR" dirty="0">
              <a:solidFill>
                <a:schemeClr val="tx1"/>
              </a:solidFill>
            </a:endParaRPr>
          </a:p>
        </p:txBody>
      </p:sp>
      <p:cxnSp>
        <p:nvCxnSpPr>
          <p:cNvPr id="12" name="Connecteur droit avec flèche 11"/>
          <p:cNvCxnSpPr/>
          <p:nvPr/>
        </p:nvCxnSpPr>
        <p:spPr>
          <a:xfrm flipV="1">
            <a:off x="5634182" y="3534714"/>
            <a:ext cx="0" cy="331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flipV="1">
            <a:off x="6382327" y="3759200"/>
            <a:ext cx="1063335" cy="352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a:off x="6354620" y="4664364"/>
            <a:ext cx="1155700" cy="180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a:off x="5634182" y="4845233"/>
            <a:ext cx="0" cy="336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flipH="1" flipV="1">
            <a:off x="3694545" y="3866179"/>
            <a:ext cx="1219200" cy="245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p:nvPr/>
        </p:nvCxnSpPr>
        <p:spPr>
          <a:xfrm flipH="1">
            <a:off x="3878120" y="4664364"/>
            <a:ext cx="1081809" cy="180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720373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Vous avez dit PQQOQCP ?</a:t>
            </a:r>
            <a:endParaRPr lang="fr-FR" dirty="0"/>
          </a:p>
        </p:txBody>
      </p:sp>
      <p:sp>
        <p:nvSpPr>
          <p:cNvPr id="3" name="Espace réservé du contenu 2"/>
          <p:cNvSpPr>
            <a:spLocks noGrp="1"/>
          </p:cNvSpPr>
          <p:nvPr>
            <p:ph idx="1"/>
          </p:nvPr>
        </p:nvSpPr>
        <p:spPr>
          <a:xfrm>
            <a:off x="838200" y="1456171"/>
            <a:ext cx="10515600" cy="4759902"/>
          </a:xfrm>
        </p:spPr>
        <p:txBody>
          <a:bodyPr/>
          <a:lstStyle/>
          <a:p>
            <a:r>
              <a:rPr lang="fr-FR" dirty="0" smtClean="0"/>
              <a:t>POURQUOI ? Pour quoi ?</a:t>
            </a:r>
          </a:p>
          <a:p>
            <a:pPr lvl="1"/>
            <a:r>
              <a:rPr lang="fr-FR" dirty="0" smtClean="0"/>
              <a:t>Pour quelle(s) raison(s) organisons nous une réunion de notre groupe de travail ?</a:t>
            </a:r>
          </a:p>
          <a:p>
            <a:pPr lvl="1"/>
            <a:r>
              <a:rPr lang="fr-FR" dirty="0" smtClean="0"/>
              <a:t>Pour quel(s) objectif(s) ?</a:t>
            </a:r>
          </a:p>
          <a:p>
            <a:pPr lvl="1"/>
            <a:endParaRPr lang="fr-FR" dirty="0"/>
          </a:p>
          <a:p>
            <a:r>
              <a:rPr lang="fr-FR" dirty="0" smtClean="0"/>
              <a:t>QUOI ? L’ordre du jour</a:t>
            </a:r>
          </a:p>
          <a:p>
            <a:pPr lvl="1"/>
            <a:r>
              <a:rPr lang="fr-FR" dirty="0" smtClean="0"/>
              <a:t>Déclinaison de l’objectif de la réunion</a:t>
            </a:r>
          </a:p>
          <a:p>
            <a:pPr lvl="1"/>
            <a:endParaRPr lang="fr-FR" dirty="0"/>
          </a:p>
          <a:p>
            <a:r>
              <a:rPr lang="fr-FR" dirty="0" smtClean="0"/>
              <a:t>QUI ? Les personnes concernées</a:t>
            </a:r>
          </a:p>
          <a:p>
            <a:pPr lvl="1"/>
            <a:r>
              <a:rPr lang="fr-FR" dirty="0" smtClean="0"/>
              <a:t>Les participants et les personnes à informer (concernées par l’ordre de jour de la réunion)</a:t>
            </a:r>
          </a:p>
          <a:p>
            <a:pPr lvl="1"/>
            <a:r>
              <a:rPr lang="fr-FR" dirty="0" smtClean="0"/>
              <a:t>Leur rôle ? Ce que l’on attend d’eux ?</a:t>
            </a:r>
          </a:p>
          <a:p>
            <a:pPr lvl="1"/>
            <a:r>
              <a:rPr lang="fr-FR" dirty="0" smtClean="0"/>
              <a:t>Leurs expertises ou capacités ?</a:t>
            </a:r>
          </a:p>
          <a:p>
            <a:pPr lvl="1"/>
            <a:r>
              <a:rPr lang="fr-FR" dirty="0" smtClean="0"/>
              <a:t>En quoi serviront ils l’atteinte des objectifs ?</a:t>
            </a:r>
            <a:endParaRPr lang="fr-FR" dirty="0"/>
          </a:p>
        </p:txBody>
      </p:sp>
    </p:spTree>
    <p:extLst>
      <p:ext uri="{BB962C8B-B14F-4D97-AF65-F5344CB8AC3E}">
        <p14:creationId xmlns:p14="http://schemas.microsoft.com/office/powerpoint/2010/main" val="641538709"/>
      </p:ext>
    </p:extLst>
  </p:cSld>
  <p:clrMapOvr>
    <a:masterClrMapping/>
  </p:clrMapOvr>
</p:sld>
</file>

<file path=ppt/theme/theme1.xml><?xml version="1.0" encoding="utf-8"?>
<a:theme xmlns:a="http://schemas.openxmlformats.org/drawingml/2006/main" name="Thème1">
  <a:themeElements>
    <a:clrScheme name="Polytech">
      <a:dk1>
        <a:sysClr val="windowText" lastClr="000000"/>
      </a:dk1>
      <a:lt1>
        <a:sysClr val="window" lastClr="FFFFFF"/>
      </a:lt1>
      <a:dk2>
        <a:srgbClr val="44546A"/>
      </a:dk2>
      <a:lt2>
        <a:srgbClr val="E7E6E6"/>
      </a:lt2>
      <a:accent1>
        <a:srgbClr val="00AFEC"/>
      </a:accent1>
      <a:accent2>
        <a:srgbClr val="004976"/>
      </a:accent2>
      <a:accent3>
        <a:srgbClr val="EA008B"/>
      </a:accent3>
      <a:accent4>
        <a:srgbClr val="BFD741"/>
      </a:accent4>
      <a:accent5>
        <a:srgbClr val="F69230"/>
      </a:accent5>
      <a:accent6>
        <a:srgbClr val="EB0E3F"/>
      </a:accent6>
      <a:hlink>
        <a:srgbClr val="48A1FA"/>
      </a:hlink>
      <a:folHlink>
        <a:srgbClr val="C00000"/>
      </a:folHlink>
    </a:clrScheme>
    <a:fontScheme name="Personnalisé 1">
      <a:majorFont>
        <a:latin typeface="Eurostile-Medium"/>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ème1" id="{66A303D6-900B-4143-892A-874B1CE02A4E}" vid="{8339188A-A9FC-484D-BCDB-BFDB59F3AAE0}"/>
    </a:ext>
  </a:extLst>
</a:theme>
</file>

<file path=ppt/theme/theme2.xml><?xml version="1.0" encoding="utf-8"?>
<a:theme xmlns:a="http://schemas.openxmlformats.org/drawingml/2006/main" name="Thème Office">
  <a:themeElements>
    <a:clrScheme name="Personnalisé 9">
      <a:dk1>
        <a:sysClr val="windowText" lastClr="000000"/>
      </a:dk1>
      <a:lt1>
        <a:sysClr val="window" lastClr="FFFFFF"/>
      </a:lt1>
      <a:dk2>
        <a:srgbClr val="A0539F"/>
      </a:dk2>
      <a:lt2>
        <a:srgbClr val="E7E6E6"/>
      </a:lt2>
      <a:accent1>
        <a:srgbClr val="00AFEC"/>
      </a:accent1>
      <a:accent2>
        <a:srgbClr val="004976"/>
      </a:accent2>
      <a:accent3>
        <a:srgbClr val="EA008B"/>
      </a:accent3>
      <a:accent4>
        <a:srgbClr val="BFD741"/>
      </a:accent4>
      <a:accent5>
        <a:srgbClr val="F69230"/>
      </a:accent5>
      <a:accent6>
        <a:srgbClr val="EB0E3F"/>
      </a:accent6>
      <a:hlink>
        <a:srgbClr val="48A1FA"/>
      </a:hlink>
      <a:folHlink>
        <a:srgbClr val="C00000"/>
      </a:folHlink>
    </a:clrScheme>
    <a:fontScheme name="Personnalisé 1">
      <a:majorFont>
        <a:latin typeface="Eurostile-Medium"/>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 Polytech Nancy JPO 2017 2 [Mode de compatibilité]" id="{6F9BEB4F-2CCF-4026-977E-892D974A6C84}" vid="{CC573778-D1BC-4E5F-A0D5-3A03C2DA2821}"/>
    </a:ext>
  </a:extLst>
</a:theme>
</file>

<file path=ppt/theme/theme3.xml><?xml version="1.0" encoding="utf-8"?>
<a:theme xmlns:a="http://schemas.openxmlformats.org/drawingml/2006/main" name="1_Thème Office">
  <a:themeElements>
    <a:clrScheme name="Polytech">
      <a:dk1>
        <a:srgbClr val="000000"/>
      </a:dk1>
      <a:lt1>
        <a:srgbClr val="FFFFFF"/>
      </a:lt1>
      <a:dk2>
        <a:srgbClr val="000000"/>
      </a:dk2>
      <a:lt2>
        <a:srgbClr val="FFFFFF"/>
      </a:lt2>
      <a:accent1>
        <a:srgbClr val="00AFEC"/>
      </a:accent1>
      <a:accent2>
        <a:srgbClr val="004976"/>
      </a:accent2>
      <a:accent3>
        <a:srgbClr val="EA008B"/>
      </a:accent3>
      <a:accent4>
        <a:srgbClr val="BFD741"/>
      </a:accent4>
      <a:accent5>
        <a:srgbClr val="F69230"/>
      </a:accent5>
      <a:accent6>
        <a:srgbClr val="EB0E3F"/>
      </a:accent6>
      <a:hlink>
        <a:srgbClr val="A0539F"/>
      </a:hlink>
      <a:folHlink>
        <a:srgbClr val="C00000"/>
      </a:folHlink>
    </a:clrScheme>
    <a:fontScheme name="Personnalisé 1">
      <a:majorFont>
        <a:latin typeface="Eurostile-Medium"/>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 Polytech Nancy JPO 2017 2 [Mode de compatibilité]" id="{6F9BEB4F-2CCF-4026-977E-892D974A6C84}" vid="{332BF1EF-AB0D-48A2-81DF-702A30BC3ADD}"/>
    </a:ext>
  </a:extLst>
</a:theme>
</file>

<file path=ppt/theme/theme4.xml><?xml version="1.0" encoding="utf-8"?>
<a:theme xmlns:a="http://schemas.openxmlformats.org/drawingml/2006/main" name="2_Thème Office">
  <a:themeElements>
    <a:clrScheme name="Polytech">
      <a:dk1>
        <a:sysClr val="windowText" lastClr="000000"/>
      </a:dk1>
      <a:lt1>
        <a:sysClr val="window" lastClr="FFFFFF"/>
      </a:lt1>
      <a:dk2>
        <a:srgbClr val="44546A"/>
      </a:dk2>
      <a:lt2>
        <a:srgbClr val="E7E6E6"/>
      </a:lt2>
      <a:accent1>
        <a:srgbClr val="00AFEC"/>
      </a:accent1>
      <a:accent2>
        <a:srgbClr val="004976"/>
      </a:accent2>
      <a:accent3>
        <a:srgbClr val="EA008B"/>
      </a:accent3>
      <a:accent4>
        <a:srgbClr val="BFD741"/>
      </a:accent4>
      <a:accent5>
        <a:srgbClr val="F69230"/>
      </a:accent5>
      <a:accent6>
        <a:srgbClr val="EB0E3F"/>
      </a:accent6>
      <a:hlink>
        <a:srgbClr val="48A1FA"/>
      </a:hlink>
      <a:folHlink>
        <a:srgbClr val="C00000"/>
      </a:folHlink>
    </a:clrScheme>
    <a:fontScheme name="Personnalisé 1">
      <a:majorFont>
        <a:latin typeface="Eurostile-Medium"/>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 Polytech Nancy JPO 2017 2 [Mode de compatibilité]" id="{6F9BEB4F-2CCF-4026-977E-892D974A6C84}" vid="{BDBB4453-956D-43B7-8E30-807112ECF43A}"/>
    </a:ext>
  </a:extLst>
</a:theme>
</file>

<file path=ppt/theme/theme5.xml><?xml version="1.0" encoding="utf-8"?>
<a:theme xmlns:a="http://schemas.openxmlformats.org/drawingml/2006/main" name="4_Thème Office">
  <a:themeElements>
    <a:clrScheme name="Polytech">
      <a:dk1>
        <a:sysClr val="windowText" lastClr="000000"/>
      </a:dk1>
      <a:lt1>
        <a:sysClr val="window" lastClr="FFFFFF"/>
      </a:lt1>
      <a:dk2>
        <a:srgbClr val="44546A"/>
      </a:dk2>
      <a:lt2>
        <a:srgbClr val="E7E6E6"/>
      </a:lt2>
      <a:accent1>
        <a:srgbClr val="00AFEC"/>
      </a:accent1>
      <a:accent2>
        <a:srgbClr val="004976"/>
      </a:accent2>
      <a:accent3>
        <a:srgbClr val="EA008B"/>
      </a:accent3>
      <a:accent4>
        <a:srgbClr val="BFD741"/>
      </a:accent4>
      <a:accent5>
        <a:srgbClr val="F69230"/>
      </a:accent5>
      <a:accent6>
        <a:srgbClr val="EB0E3F"/>
      </a:accent6>
      <a:hlink>
        <a:srgbClr val="48A1FA"/>
      </a:hlink>
      <a:folHlink>
        <a:srgbClr val="C00000"/>
      </a:folHlink>
    </a:clrScheme>
    <a:fontScheme name="Personnalisé 1">
      <a:majorFont>
        <a:latin typeface="Eurostile-Medium"/>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 Polytech Nancy JPO 2017 2 [Mode de compatibilité]" id="{6F9BEB4F-2CCF-4026-977E-892D974A6C84}" vid="{BCC1A98B-C47A-4E44-BA7F-C85AD64995F9}"/>
    </a:ext>
  </a:extLst>
</a:theme>
</file>

<file path=ppt/theme/theme6.xml><?xml version="1.0" encoding="utf-8"?>
<a:theme xmlns:a="http://schemas.openxmlformats.org/drawingml/2006/main" name="5_Thème Office">
  <a:themeElements>
    <a:clrScheme name="Polytech">
      <a:dk1>
        <a:sysClr val="windowText" lastClr="000000"/>
      </a:dk1>
      <a:lt1>
        <a:sysClr val="window" lastClr="FFFFFF"/>
      </a:lt1>
      <a:dk2>
        <a:srgbClr val="44546A"/>
      </a:dk2>
      <a:lt2>
        <a:srgbClr val="E7E6E6"/>
      </a:lt2>
      <a:accent1>
        <a:srgbClr val="00AFEC"/>
      </a:accent1>
      <a:accent2>
        <a:srgbClr val="004976"/>
      </a:accent2>
      <a:accent3>
        <a:srgbClr val="EA008B"/>
      </a:accent3>
      <a:accent4>
        <a:srgbClr val="BFD741"/>
      </a:accent4>
      <a:accent5>
        <a:srgbClr val="F69230"/>
      </a:accent5>
      <a:accent6>
        <a:srgbClr val="EB0E3F"/>
      </a:accent6>
      <a:hlink>
        <a:srgbClr val="48A1FA"/>
      </a:hlink>
      <a:folHlink>
        <a:srgbClr val="C00000"/>
      </a:folHlink>
    </a:clrScheme>
    <a:fontScheme name="Personnalisé 1">
      <a:majorFont>
        <a:latin typeface="Eurostile-Medium"/>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 Polytech Nancy JPO 2017 2 [Mode de compatibilité]" id="{6F9BEB4F-2CCF-4026-977E-892D974A6C84}" vid="{F65F09ED-BF81-4C4A-8344-E852C3D6821D}"/>
    </a:ext>
  </a:extLst>
</a:theme>
</file>

<file path=ppt/theme/theme7.xml><?xml version="1.0" encoding="utf-8"?>
<a:theme xmlns:a="http://schemas.openxmlformats.org/drawingml/2006/main" name="6_Thème Office">
  <a:themeElements>
    <a:clrScheme name="Polytech">
      <a:dk1>
        <a:sysClr val="windowText" lastClr="000000"/>
      </a:dk1>
      <a:lt1>
        <a:sysClr val="window" lastClr="FFFFFF"/>
      </a:lt1>
      <a:dk2>
        <a:srgbClr val="44546A"/>
      </a:dk2>
      <a:lt2>
        <a:srgbClr val="E7E6E6"/>
      </a:lt2>
      <a:accent1>
        <a:srgbClr val="00AFEC"/>
      </a:accent1>
      <a:accent2>
        <a:srgbClr val="004976"/>
      </a:accent2>
      <a:accent3>
        <a:srgbClr val="EA008B"/>
      </a:accent3>
      <a:accent4>
        <a:srgbClr val="BFD741"/>
      </a:accent4>
      <a:accent5>
        <a:srgbClr val="F69230"/>
      </a:accent5>
      <a:accent6>
        <a:srgbClr val="EB0E3F"/>
      </a:accent6>
      <a:hlink>
        <a:srgbClr val="48A1FA"/>
      </a:hlink>
      <a:folHlink>
        <a:srgbClr val="C00000"/>
      </a:folHlink>
    </a:clrScheme>
    <a:fontScheme name="Personnalisé 1">
      <a:majorFont>
        <a:latin typeface="Eurostile-Medium"/>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 Polytech Nancy JPO 2017 2 [Mode de compatibilité]" id="{6F9BEB4F-2CCF-4026-977E-892D974A6C84}" vid="{A6432811-7218-430F-A0F2-EA9C004B42DD}"/>
    </a:ext>
  </a:extLst>
</a:theme>
</file>

<file path=ppt/theme/theme8.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Thème1</Template>
  <TotalTime>20180</TotalTime>
  <Words>6807</Words>
  <Application>Microsoft Office PowerPoint</Application>
  <PresentationFormat>Grand écran</PresentationFormat>
  <Paragraphs>727</Paragraphs>
  <Slides>109</Slides>
  <Notes>0</Notes>
  <HiddenSlides>0</HiddenSlides>
  <MMClips>0</MMClips>
  <ScaleCrop>false</ScaleCrop>
  <HeadingPairs>
    <vt:vector size="6" baseType="variant">
      <vt:variant>
        <vt:lpstr>Polices utilisées</vt:lpstr>
      </vt:variant>
      <vt:variant>
        <vt:i4>6</vt:i4>
      </vt:variant>
      <vt:variant>
        <vt:lpstr>Thème</vt:lpstr>
      </vt:variant>
      <vt:variant>
        <vt:i4>7</vt:i4>
      </vt:variant>
      <vt:variant>
        <vt:lpstr>Titres des diapositives</vt:lpstr>
      </vt:variant>
      <vt:variant>
        <vt:i4>109</vt:i4>
      </vt:variant>
    </vt:vector>
  </HeadingPairs>
  <TitlesOfParts>
    <vt:vector size="122" baseType="lpstr">
      <vt:lpstr>Arial</vt:lpstr>
      <vt:lpstr>Calibri</vt:lpstr>
      <vt:lpstr>Calibri Light</vt:lpstr>
      <vt:lpstr>Downtempo</vt:lpstr>
      <vt:lpstr>Eurostile-Medium</vt:lpstr>
      <vt:lpstr>Wingdings</vt:lpstr>
      <vt:lpstr>Thème1</vt:lpstr>
      <vt:lpstr>Thème Office</vt:lpstr>
      <vt:lpstr>1_Thème Office</vt:lpstr>
      <vt:lpstr>2_Thème Office</vt:lpstr>
      <vt:lpstr>4_Thème Office</vt:lpstr>
      <vt:lpstr>5_Thème Office</vt:lpstr>
      <vt:lpstr>6_Thème Office</vt:lpstr>
      <vt:lpstr>Management operationnel et de proximite</vt:lpstr>
      <vt:lpstr>Présentation PowerPoint</vt:lpstr>
      <vt:lpstr>2. Animer et fédérer une équipe</vt:lpstr>
      <vt:lpstr>Adopter la boussole du manager : sens – valeur – rôle et respect des règles</vt:lpstr>
      <vt:lpstr>A quoi servent les règles de jeu ?</vt:lpstr>
      <vt:lpstr>A quoi servent les règles de jeu ?</vt:lpstr>
      <vt:lpstr>Les qualités d’une règle du jeu efficace</vt:lpstr>
      <vt:lpstr>Présentation PowerPoint</vt:lpstr>
      <vt:lpstr>Les valeurs de l’entreprise</vt:lpstr>
      <vt:lpstr>Les valeurs de l’entreprise</vt:lpstr>
      <vt:lpstr>Faire vivre les valeurs d’une entreprise</vt:lpstr>
      <vt:lpstr>Présentation PowerPoint</vt:lpstr>
      <vt:lpstr>2. Maîtriser la délégation</vt:lpstr>
      <vt:lpstr>La délégation, de quoi parle t’on ?</vt:lpstr>
      <vt:lpstr>Les freins majeurs à la délégation pour le manager</vt:lpstr>
      <vt:lpstr>Présentation PowerPoint</vt:lpstr>
      <vt:lpstr>Les freins majeurs à la délégation pour le collaborateur</vt:lpstr>
      <vt:lpstr>De la légitimité à déléguer</vt:lpstr>
      <vt:lpstr>Avantages de la délégation pour le collaborateur</vt:lpstr>
      <vt:lpstr>LES COMPOSANTES d’une délégation réussie</vt:lpstr>
      <vt:lpstr>Que déléguer ?</vt:lpstr>
      <vt:lpstr>A qui déléguer ?</vt:lpstr>
      <vt:lpstr>Préparer sa délégation</vt:lpstr>
      <vt:lpstr>L’entretien de délégation</vt:lpstr>
      <vt:lpstr>Présentation PowerPoint</vt:lpstr>
      <vt:lpstr>Définir l’objectif </vt:lpstr>
      <vt:lpstr>Définir l’objectif….le compas de la délégation</vt:lpstr>
      <vt:lpstr>La fixation d’objectifs SMART (e)</vt:lpstr>
      <vt:lpstr>Négocier les moyens</vt:lpstr>
      <vt:lpstr>Contrôler</vt:lpstr>
      <vt:lpstr>La délégation : un outil de formation et de motivation</vt:lpstr>
      <vt:lpstr>Présentation PowerPoint</vt:lpstr>
      <vt:lpstr>La délégation, c’est ..</vt:lpstr>
      <vt:lpstr>Et les pièges à éviter, </vt:lpstr>
      <vt:lpstr>Et s’autodiagnostiquer sur la délégation</vt:lpstr>
      <vt:lpstr>3. Savoir motiver et remotiver</vt:lpstr>
      <vt:lpstr>La motivation</vt:lpstr>
      <vt:lpstr>Concept de Victor VROOM (psychologue et universitaire)</vt:lpstr>
      <vt:lpstr>Présentation PowerPoint</vt:lpstr>
      <vt:lpstr>Théorie bifactorielle de HERZBERG F. (psychologue américain)</vt:lpstr>
      <vt:lpstr>Présentation PowerPoint</vt:lpstr>
      <vt:lpstr>La situation de l’entreprise</vt:lpstr>
      <vt:lpstr>Les structures</vt:lpstr>
      <vt:lpstr>Présentation PowerPoint</vt:lpstr>
      <vt:lpstr>La culture managériale</vt:lpstr>
      <vt:lpstr>Une dernière théorie bien connue…</vt:lpstr>
      <vt:lpstr>Présentation PowerPoint</vt:lpstr>
      <vt:lpstr>En résumé…la motivation</vt:lpstr>
      <vt:lpstr>Présentation PowerPoint</vt:lpstr>
      <vt:lpstr>Quelques conseils… </vt:lpstr>
      <vt:lpstr>Des signes de reconnaissance positifs directs</vt:lpstr>
      <vt:lpstr>Des signes de reconnaissance positifs indirects</vt:lpstr>
      <vt:lpstr>4. Mener un entretien professionnel</vt:lpstr>
      <vt:lpstr>Pourquoi un entretien ?</vt:lpstr>
      <vt:lpstr>Préparer un entretien…. ATROCE </vt:lpstr>
      <vt:lpstr>Les freins à la mise en œuvre de l’entretien</vt:lpstr>
      <vt:lpstr>Présentation PowerPoint</vt:lpstr>
      <vt:lpstr>Les enjeux de l’entretien annuel</vt:lpstr>
      <vt:lpstr>Les enjeux de l’entretien annuel</vt:lpstr>
      <vt:lpstr>Les 6 étapes de l’entretien</vt:lpstr>
      <vt:lpstr>1. l’accueil</vt:lpstr>
      <vt:lpstr>2. Le bilan</vt:lpstr>
      <vt:lpstr>Présentation PowerPoint</vt:lpstr>
      <vt:lpstr>Quelques conseils sur cette étape</vt:lpstr>
      <vt:lpstr>3. Fixation des objectifs pour l’année à venir</vt:lpstr>
      <vt:lpstr>4. Points sur les besoins en formation</vt:lpstr>
      <vt:lpstr>5. l’avenir</vt:lpstr>
      <vt:lpstr>6. La conclusion positive</vt:lpstr>
      <vt:lpstr>Mener un entretien de recyclage</vt:lpstr>
      <vt:lpstr>Mener un entretien de recyclage</vt:lpstr>
      <vt:lpstr>5. Situer le rôle du manager dans les situations difficiles</vt:lpstr>
      <vt:lpstr>Adresser une critique et gérer les conflits…</vt:lpstr>
      <vt:lpstr>Quelques outils et méthodes  pour vous aider</vt:lpstr>
      <vt:lpstr>Présentation PowerPoint</vt:lpstr>
      <vt:lpstr>La pratique du DESC</vt:lpstr>
      <vt:lpstr>Gérer les conflits</vt:lpstr>
      <vt:lpstr>Gérer les conflits</vt:lpstr>
      <vt:lpstr>Analyser l’origine du conflit</vt:lpstr>
      <vt:lpstr>Déterminer la nature du conflit</vt:lpstr>
      <vt:lpstr>Déterminer la nature du conflit</vt:lpstr>
      <vt:lpstr>Déterminer la forme du conflit</vt:lpstr>
      <vt:lpstr>Choisir l’attitude appropriée</vt:lpstr>
      <vt:lpstr>Choisir l’attitude appropriée</vt:lpstr>
      <vt:lpstr>Le manager est directement concerné par le conflit</vt:lpstr>
      <vt:lpstr>Présentation PowerPoint</vt:lpstr>
      <vt:lpstr>Présentation PowerPoint</vt:lpstr>
      <vt:lpstr>Le manager est extérieur au conflit</vt:lpstr>
      <vt:lpstr>Conflit sur un « malentendu »</vt:lpstr>
      <vt:lpstr>Un collaborateur exprime sa colère au manager sur un autre collaborateur</vt:lpstr>
      <vt:lpstr>Les liens sont brisés entre les collaborateurs</vt:lpstr>
      <vt:lpstr>Présentation PowerPoint</vt:lpstr>
      <vt:lpstr>6. Faire de la réunion un outil de travail efficient</vt:lpstr>
      <vt:lpstr>Pourquoi une réunion ?</vt:lpstr>
      <vt:lpstr>Quelques chiffres…</vt:lpstr>
      <vt:lpstr>Les réunions….</vt:lpstr>
      <vt:lpstr>Savoir utiliser l’outil « réunion »</vt:lpstr>
      <vt:lpstr>Avant la réunion…</vt:lpstr>
      <vt:lpstr>Préparer contexte et enjeux : PQQOCCQ</vt:lpstr>
      <vt:lpstr>Vous avez dit PQQOQCP ?</vt:lpstr>
      <vt:lpstr>Vous avez dit PQQOQCP ?</vt:lpstr>
      <vt:lpstr>Vous avez dit PQQOQCP ?</vt:lpstr>
      <vt:lpstr>Les étapes de la réunion </vt:lpstr>
      <vt:lpstr>Zoom sur l’accueil …</vt:lpstr>
      <vt:lpstr>Zoom sur l’ouverture</vt:lpstr>
      <vt:lpstr>Zoom sur le déroulement de la réunion …</vt:lpstr>
      <vt:lpstr>Fin de la réunion</vt:lpstr>
      <vt:lpstr>La post - réunion </vt:lpstr>
      <vt:lpstr>Questions ?</vt:lpstr>
      <vt:lpstr>Merci de votre attention</vt:lpstr>
    </vt:vector>
  </TitlesOfParts>
  <Company>universitaire de lorraine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Aurelie Schmitt</dc:creator>
  <cp:lastModifiedBy>Isabelle Jacquot</cp:lastModifiedBy>
  <cp:revision>361</cp:revision>
  <cp:lastPrinted>2020-11-23T16:35:42Z</cp:lastPrinted>
  <dcterms:created xsi:type="dcterms:W3CDTF">2017-09-17T21:12:38Z</dcterms:created>
  <dcterms:modified xsi:type="dcterms:W3CDTF">2021-11-20T21:08:44Z</dcterms:modified>
</cp:coreProperties>
</file>