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13"/>
  </p:notesMasterIdLst>
  <p:sldIdLst>
    <p:sldId id="256" r:id="rId2"/>
    <p:sldId id="259" r:id="rId3"/>
    <p:sldId id="338" r:id="rId4"/>
    <p:sldId id="341" r:id="rId5"/>
    <p:sldId id="350" r:id="rId6"/>
    <p:sldId id="335" r:id="rId7"/>
    <p:sldId id="337" r:id="rId8"/>
    <p:sldId id="336" r:id="rId9"/>
    <p:sldId id="257" r:id="rId10"/>
    <p:sldId id="339" r:id="rId11"/>
    <p:sldId id="342" r:id="rId12"/>
    <p:sldId id="343" r:id="rId13"/>
    <p:sldId id="349" r:id="rId14"/>
    <p:sldId id="353" r:id="rId15"/>
    <p:sldId id="345" r:id="rId16"/>
    <p:sldId id="356" r:id="rId17"/>
    <p:sldId id="348" r:id="rId18"/>
    <p:sldId id="351" r:id="rId19"/>
    <p:sldId id="354" r:id="rId20"/>
    <p:sldId id="352" r:id="rId21"/>
    <p:sldId id="355" r:id="rId22"/>
    <p:sldId id="357" r:id="rId23"/>
    <p:sldId id="360" r:id="rId24"/>
    <p:sldId id="358" r:id="rId25"/>
    <p:sldId id="359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62" r:id="rId35"/>
    <p:sldId id="376" r:id="rId36"/>
    <p:sldId id="377" r:id="rId37"/>
    <p:sldId id="378" r:id="rId38"/>
    <p:sldId id="379" r:id="rId39"/>
    <p:sldId id="380" r:id="rId40"/>
    <p:sldId id="373" r:id="rId41"/>
    <p:sldId id="374" r:id="rId42"/>
    <p:sldId id="375" r:id="rId43"/>
    <p:sldId id="334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4" r:id="rId56"/>
    <p:sldId id="278" r:id="rId57"/>
    <p:sldId id="381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08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31" r:id="rId111"/>
    <p:sldId id="332" r:id="rId1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7046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1462-E560-B24B-BC21-66170877ED6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F582-DF73-D84B-BD42-6E7DC4329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677ea10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677ea10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ac9c75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ac9c75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c9c753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c9c753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ac9c753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ac9c753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cb03c6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cb03c6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cb03c6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cb03c6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ac9c753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ac9c753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82ab4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82ab4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d82ab4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d82ab4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cb03c6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cb03c6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cb03c6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cb03c6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77ea10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77ea10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b03c6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cb03c6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cb03c6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cb03c6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cb03c6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cb03c6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2cb03c6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2cb03c6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cb03c67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cb03c67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b03c6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cb03c6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d82ab4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d82ab4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2d82ab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2d82ab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d82ab4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d82ab4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2d82ab4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2d82ab4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c9c75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c9c75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b88afda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b88afda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d82ab4c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d82ab4c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2d82ab4c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2d82ab4c3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2d82ab4c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2d82ab4c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d82ab4c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2d82ab4c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2d82ab4c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2d82ab4c3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06a4c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06a4c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206a4cc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206a4cc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06a4cc6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06a4cc6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06a4cc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206a4cc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ac9c75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ac9c75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206a4cc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206a4cc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d82ab4c3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d82ab4c3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06a4cc6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06a4cc6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2d82ab4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2d82ab4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d82ab4c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d82ab4c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2d82ab4c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2d82ab4c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d82ab4c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d82ab4c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2fc0639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2fc0639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2d82ab4c3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2d82ab4c3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d82ab4c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2d82ab4c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ac9c753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ac9c753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2fc0639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2fc0639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2d82ab4c3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2d82ab4c3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d82ab4c3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d82ab4c3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fc0639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2fc0639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2d82ab4c3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2d82ab4c3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2d82ab4c3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2d82ab4c3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fc0639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2fc0639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2fc0639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2fc0639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2348f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2348f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2348f7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32348f7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c9c753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c9c753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2fc063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2fc063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2fc0639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2fc0639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2fc0639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2fc0639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2fc0639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2fc0639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2fc06395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2fc06395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62fc06395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62fc06395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2348f7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2348f7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37df24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37df24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ac9c753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ac9c753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ac9c75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ac9c75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ac9c75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ac9c753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7711-EF80-E845-B435-26F4F5390387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1093-FA3D-5944-934B-B10FF9DDE105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6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9AB-183E-7249-B599-5EED711FD69C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4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6800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8721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e">
  <p:cSld name="Title On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</a:defRPr>
            </a:lvl1pPr>
            <a:lvl2pPr lvl="1" algn="ctr">
              <a:buNone/>
              <a:defRPr sz="1733">
                <a:solidFill>
                  <a:srgbClr val="FFFFFF"/>
                </a:solidFill>
              </a:defRPr>
            </a:lvl2pPr>
            <a:lvl3pPr lvl="2" algn="ctr">
              <a:buNone/>
              <a:defRPr sz="1733">
                <a:solidFill>
                  <a:srgbClr val="FFFFFF"/>
                </a:solidFill>
              </a:defRPr>
            </a:lvl3pPr>
            <a:lvl4pPr lvl="3" algn="ctr">
              <a:buNone/>
              <a:defRPr sz="1733">
                <a:solidFill>
                  <a:srgbClr val="FFFFFF"/>
                </a:solidFill>
              </a:defRPr>
            </a:lvl4pPr>
            <a:lvl5pPr lvl="4" algn="ctr">
              <a:buNone/>
              <a:defRPr sz="1733">
                <a:solidFill>
                  <a:srgbClr val="FFFFFF"/>
                </a:solidFill>
              </a:defRPr>
            </a:lvl5pPr>
            <a:lvl6pPr lvl="5" algn="ctr">
              <a:buNone/>
              <a:defRPr sz="1733">
                <a:solidFill>
                  <a:srgbClr val="FFFFFF"/>
                </a:solidFill>
              </a:defRPr>
            </a:lvl6pPr>
            <a:lvl7pPr lvl="6" algn="ctr">
              <a:buNone/>
              <a:defRPr sz="1733">
                <a:solidFill>
                  <a:srgbClr val="FFFFFF"/>
                </a:solidFill>
              </a:defRPr>
            </a:lvl7pPr>
            <a:lvl8pPr lvl="7" algn="ctr">
              <a:buNone/>
              <a:defRPr sz="1733">
                <a:solidFill>
                  <a:srgbClr val="FFFFFF"/>
                </a:solidFill>
              </a:defRPr>
            </a:lvl8pPr>
            <a:lvl9pPr lvl="8" algn="ctr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0133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93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re et corps 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8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6660-7819-194D-B164-89679D3624D7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2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E34E-7404-7745-A7CE-71200E6884A3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7E1F-8984-8440-B7CF-84595C30438B}" type="datetime1">
              <a:rPr lang="fr-LU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4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EB61-2D69-5440-BA69-307CB98D9CEC}" type="datetime1">
              <a:rPr lang="fr-LU" smtClean="0"/>
              <a:t>28/09/2022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D368-E276-FE49-82D9-124E9FFC10E9}" type="datetime1">
              <a:rPr lang="fr-LU" smtClean="0"/>
              <a:t>28/09/2022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5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517B-E663-6A46-9E1A-CBCCE119C21E}" type="datetime1">
              <a:rPr lang="fr-LU" smtClean="0"/>
              <a:t>28/09/2022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34C-0B12-1947-A927-F2D8292E555C}" type="datetime1">
              <a:rPr lang="fr-LU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0311-8C8F-6E4F-98FD-7442E742177E}" type="datetime1">
              <a:rPr lang="fr-LU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7B41-061E-CA44-A797-EC39B9114115}" type="datetime1">
              <a:rPr lang="fr-LU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5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-valid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swagger.io/" TargetMode="External"/><Relationship Id="rId2" Type="http://schemas.openxmlformats.org/officeDocument/2006/relationships/hyperlink" Target="https://github.com/OAI/OpenAPI-Specification/blob/main/versions/3.1.0.m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tt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Respons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resourc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0F0D-759D-F32D-759C-C9B410965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00698F-B88B-3C05-BCE0-38D3BEC3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6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/>
              <a:t>Initialisation du projet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77002-2AB6-C728-455F-DD77500C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https://start.spring.io/</a:t>
            </a:r>
            <a:endParaRPr lang="en-US" sz="2200" dirty="0"/>
          </a:p>
          <a:p>
            <a:endParaRPr lang="en-US" sz="2200" dirty="0"/>
          </a:p>
          <a:p>
            <a:endParaRPr lang="fr-FR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53F8CC-37F8-2561-1D4B-D0508099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485803"/>
            <a:ext cx="8054702" cy="38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66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Remplacer</a:t>
            </a:r>
            <a:r>
              <a:rPr lang="en" dirty="0"/>
              <a:t> la </a:t>
            </a:r>
            <a:r>
              <a:rPr lang="en" dirty="0" err="1"/>
              <a:t>méthode</a:t>
            </a:r>
            <a:r>
              <a:rPr lang="en" dirty="0"/>
              <a:t> </a:t>
            </a:r>
            <a:r>
              <a:rPr lang="en" dirty="0" err="1"/>
              <a:t>retournant</a:t>
            </a:r>
            <a:r>
              <a:rPr lang="en" dirty="0"/>
              <a:t> la </a:t>
            </a:r>
            <a:r>
              <a:rPr lang="en" dirty="0" err="1"/>
              <a:t>liste</a:t>
            </a:r>
            <a:r>
              <a:rPr lang="en" dirty="0"/>
              <a:t> des </a:t>
            </a:r>
            <a:r>
              <a:rPr lang="en" dirty="0" err="1"/>
              <a:t>utilisateurs</a:t>
            </a:r>
            <a:r>
              <a:rPr lang="en" dirty="0"/>
              <a:t> dans le service au profit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requête</a:t>
            </a:r>
            <a:r>
              <a:rPr lang="en" dirty="0"/>
              <a:t> HTTP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8F9CB-DF26-C570-96EE-0424C2CCB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100</a:t>
            </a:fld>
            <a:endParaRPr lang="fr-LU"/>
          </a:p>
        </p:txBody>
      </p:sp>
      <p:sp>
        <p:nvSpPr>
          <p:cNvPr id="723" name="Google Shape;723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24" name="Google Shape;724;p7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50BB8D-AC4C-527B-FF57-9BAF66244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101</a:t>
            </a:fld>
            <a:endParaRPr lang="fr-L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possible de </a:t>
            </a:r>
            <a:r>
              <a:rPr lang="en" sz="2400" dirty="0" err="1"/>
              <a:t>manipuler</a:t>
            </a:r>
            <a:r>
              <a:rPr lang="en" sz="2400" dirty="0"/>
              <a:t> </a:t>
            </a:r>
            <a:r>
              <a:rPr lang="en" sz="2400" dirty="0" err="1"/>
              <a:t>directement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(</a:t>
            </a:r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balises</a:t>
            </a:r>
            <a:r>
              <a:rPr lang="en" sz="2400" dirty="0"/>
              <a:t> HTML) </a:t>
            </a:r>
            <a:r>
              <a:rPr lang="en" sz="2400" dirty="0" err="1"/>
              <a:t>depuis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</a:t>
            </a:r>
            <a:r>
              <a:rPr lang="en" sz="2400" dirty="0" err="1"/>
              <a:t>ou</a:t>
            </a:r>
            <a:r>
              <a:rPr lang="en" sz="2400" dirty="0"/>
              <a:t> template</a:t>
            </a:r>
            <a:endParaRPr sz="2400" dirty="0"/>
          </a:p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nécessaire</a:t>
            </a:r>
            <a:r>
              <a:rPr lang="en" sz="2400" dirty="0"/>
              <a:t> pour </a:t>
            </a:r>
            <a:r>
              <a:rPr lang="en" sz="2400" dirty="0" err="1"/>
              <a:t>cela</a:t>
            </a:r>
            <a:r>
              <a:rPr lang="en" sz="2400" dirty="0"/>
              <a:t> de passer par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endParaRPr sz="2400" dirty="0"/>
          </a:p>
          <a:p>
            <a:r>
              <a:rPr lang="en" sz="2400" dirty="0"/>
              <a:t>Les </a:t>
            </a:r>
            <a:r>
              <a:rPr lang="en" sz="2400" dirty="0" err="1"/>
              <a:t>références</a:t>
            </a:r>
            <a:r>
              <a:rPr lang="en" sz="2400" dirty="0"/>
              <a:t> se </a:t>
            </a:r>
            <a:r>
              <a:rPr lang="en" sz="2400" dirty="0" err="1"/>
              <a:t>placent</a:t>
            </a:r>
            <a:r>
              <a:rPr lang="en" sz="2400" dirty="0"/>
              <a:t> sur les tags dans les templates et </a:t>
            </a:r>
            <a:r>
              <a:rPr lang="en" sz="2400" dirty="0" err="1"/>
              <a:t>commencent</a:t>
            </a:r>
            <a:r>
              <a:rPr lang="en" sz="2400" dirty="0"/>
              <a:t> par un #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F2245-3D66-9DB5-CBA5-CDC3F2311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102</a:t>
            </a:fld>
            <a:endParaRPr lang="fr-LU"/>
          </a:p>
        </p:txBody>
      </p:sp>
      <p:sp>
        <p:nvSpPr>
          <p:cNvPr id="737" name="Google Shape;737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38" name="Google Shape;738;p8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body" idx="4294967295"/>
          </p:nvPr>
        </p:nvSpPr>
        <p:spPr>
          <a:xfrm>
            <a:off x="0" y="4189413"/>
            <a:ext cx="11360150" cy="192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 err="1"/>
              <a:t>Cette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r>
              <a:rPr lang="en" sz="2400" dirty="0"/>
              <a:t> </a:t>
            </a:r>
            <a:r>
              <a:rPr lang="en" sz="2400" dirty="0" err="1"/>
              <a:t>peut</a:t>
            </a:r>
            <a:r>
              <a:rPr lang="en" sz="2400" dirty="0"/>
              <a:t> </a:t>
            </a:r>
            <a:r>
              <a:rPr lang="en" sz="2400" dirty="0" err="1"/>
              <a:t>être</a:t>
            </a:r>
            <a:r>
              <a:rPr lang="en" sz="2400" dirty="0"/>
              <a:t> </a:t>
            </a:r>
            <a:r>
              <a:rPr lang="en" sz="2400" dirty="0" err="1"/>
              <a:t>utilisée</a:t>
            </a:r>
            <a:r>
              <a:rPr lang="en" sz="2400" dirty="0"/>
              <a:t> dans la </a:t>
            </a:r>
            <a:r>
              <a:rPr lang="en" sz="2400" dirty="0" err="1"/>
              <a:t>vue</a:t>
            </a:r>
            <a:br>
              <a:rPr lang="en" sz="2400" dirty="0"/>
            </a:br>
            <a:endParaRPr sz="2400" dirty="0"/>
          </a:p>
          <a:p>
            <a:endParaRPr lang="en" sz="2400" dirty="0"/>
          </a:p>
          <a:p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déclarant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propriété</a:t>
            </a:r>
            <a:r>
              <a:rPr lang="en" sz="2400" dirty="0"/>
              <a:t> dans le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du </a:t>
            </a:r>
            <a:r>
              <a:rPr lang="en" sz="2400" dirty="0" err="1"/>
              <a:t>décorateur</a:t>
            </a:r>
            <a:r>
              <a:rPr lang="en" sz="2400" dirty="0"/>
              <a:t> @</a:t>
            </a:r>
            <a:r>
              <a:rPr lang="en" sz="2400" dirty="0" err="1"/>
              <a:t>ViewChild</a:t>
            </a:r>
            <a:endParaRPr sz="2400" dirty="0"/>
          </a:p>
        </p:txBody>
      </p:sp>
      <p:sp>
        <p:nvSpPr>
          <p:cNvPr id="739" name="Google Shape;739;p81"/>
          <p:cNvSpPr txBox="1"/>
          <p:nvPr/>
        </p:nvSpPr>
        <p:spPr>
          <a:xfrm>
            <a:off x="5319400" y="3213499"/>
            <a:ext cx="2083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81"/>
          <p:cNvSpPr txBox="1"/>
          <p:nvPr/>
        </p:nvSpPr>
        <p:spPr>
          <a:xfrm>
            <a:off x="4762400" y="4519799"/>
            <a:ext cx="3197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*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..."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81"/>
          <p:cNvSpPr txBox="1"/>
          <p:nvPr/>
        </p:nvSpPr>
        <p:spPr>
          <a:xfrm>
            <a:off x="3983200" y="5727367"/>
            <a:ext cx="42256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 défaut, une référence retourne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L’ElementRef si il s’agit d’un tag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L’instance du composant si c’est un composant</a:t>
            </a:r>
            <a:endParaRPr/>
          </a:p>
          <a:p>
            <a:r>
              <a:rPr lang="en"/>
              <a:t>Il est parfois nécessaire d’obtenir l’instance d’une directive appliquée à un tag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Ceci peut se faire en précisant le nom de la directive dans la référence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870737-5BD2-274D-B345-DF0A7FF37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103</a:t>
            </a:fld>
            <a:endParaRPr lang="fr-LU"/>
          </a:p>
        </p:txBody>
      </p:sp>
      <p:sp>
        <p:nvSpPr>
          <p:cNvPr id="749" name="Google Shape;749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50" name="Google Shape;750;p8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51" name="Google Shape;751;p82"/>
          <p:cNvSpPr txBox="1"/>
          <p:nvPr/>
        </p:nvSpPr>
        <p:spPr>
          <a:xfrm>
            <a:off x="4096000" y="4125033"/>
            <a:ext cx="4000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2994567" y="4659400"/>
            <a:ext cx="50528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deux modules pour la réalisation des formulaires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“template-based”: qui sont principalement définis dans les templates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“réactifs”: ils sont définis principalement à l’aide du code TypeScript, permettant un plus grand contrôle sur le formulaire</a:t>
            </a:r>
            <a:endParaRPr/>
          </a:p>
          <a:p>
            <a:r>
              <a:rPr lang="en"/>
              <a:t>Il est nécessaire d’importer l’un des deux modules, respectivement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FormsModule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ReactiveFormsModule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08503-79FE-C055-F5EF-615865A0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104</a:t>
            </a:fld>
            <a:endParaRPr lang="fr-LU"/>
          </a:p>
        </p:txBody>
      </p:sp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0" name="Google Shape;760;p8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761" name="Google Shape;761;p83"/>
          <p:cNvSpPr txBox="1"/>
          <p:nvPr/>
        </p:nvSpPr>
        <p:spPr>
          <a:xfrm>
            <a:off x="2026600" y="4394933"/>
            <a:ext cx="81388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FormsModule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Les </a:t>
            </a:r>
            <a:r>
              <a:rPr lang="en" dirty="0" err="1"/>
              <a:t>formulaires</a:t>
            </a:r>
            <a:r>
              <a:rPr lang="en" dirty="0"/>
              <a:t> </a:t>
            </a:r>
            <a:r>
              <a:rPr lang="en" dirty="0" err="1"/>
              <a:t>sont</a:t>
            </a:r>
            <a:r>
              <a:rPr lang="en" dirty="0"/>
              <a:t> </a:t>
            </a:r>
            <a:r>
              <a:rPr lang="en" dirty="0" err="1"/>
              <a:t>définis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balise</a:t>
            </a:r>
            <a:r>
              <a:rPr lang="en" dirty="0"/>
              <a:t> </a:t>
            </a:r>
            <a:r>
              <a:rPr lang="en" i="1" dirty="0"/>
              <a:t>form</a:t>
            </a:r>
            <a:r>
              <a:rPr lang="en" dirty="0"/>
              <a:t> </a:t>
            </a:r>
            <a:r>
              <a:rPr lang="en" dirty="0" err="1"/>
              <a:t>munie</a:t>
            </a:r>
            <a:r>
              <a:rPr lang="en" dirty="0"/>
              <a:t> (</a:t>
            </a:r>
            <a:r>
              <a:rPr lang="en" dirty="0" err="1"/>
              <a:t>usuellement</a:t>
            </a:r>
            <a:r>
              <a:rPr lang="en" dirty="0"/>
              <a:t>)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fonction</a:t>
            </a:r>
            <a:r>
              <a:rPr lang="en" dirty="0"/>
              <a:t> </a:t>
            </a:r>
            <a:r>
              <a:rPr lang="en" i="1" dirty="0" err="1"/>
              <a:t>ngSubmit</a:t>
            </a:r>
            <a:r>
              <a:rPr lang="en" dirty="0"/>
              <a:t>.</a:t>
            </a:r>
            <a:br>
              <a:rPr lang="en" dirty="0"/>
            </a:br>
            <a:endParaRPr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Les champs </a:t>
            </a:r>
            <a:r>
              <a:rPr lang="en" dirty="0" err="1"/>
              <a:t>sont</a:t>
            </a:r>
            <a:r>
              <a:rPr lang="en" dirty="0"/>
              <a:t> des </a:t>
            </a:r>
            <a:r>
              <a:rPr lang="en" dirty="0" err="1"/>
              <a:t>balises</a:t>
            </a:r>
            <a:r>
              <a:rPr lang="en" dirty="0"/>
              <a:t> standard HTML. Le lien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réalisé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d’un two-way binding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de la </a:t>
            </a:r>
            <a:r>
              <a:rPr lang="en" dirty="0" err="1"/>
              <a:t>propriété</a:t>
            </a:r>
            <a:r>
              <a:rPr lang="en" dirty="0"/>
              <a:t> </a:t>
            </a:r>
            <a:r>
              <a:rPr lang="en" i="1" dirty="0" err="1"/>
              <a:t>ngModel</a:t>
            </a:r>
            <a:r>
              <a:rPr lang="en" dirty="0"/>
              <a:t>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B24B65-5397-3928-4319-2D2A108A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105</a:t>
            </a:fld>
            <a:endParaRPr lang="fr-LU"/>
          </a:p>
        </p:txBody>
      </p:sp>
      <p:sp>
        <p:nvSpPr>
          <p:cNvPr id="768" name="Google Shape;768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9" name="Google Shape;769;p8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Template-based forms</a:t>
            </a:r>
            <a:endParaRPr/>
          </a:p>
        </p:txBody>
      </p:sp>
      <p:sp>
        <p:nvSpPr>
          <p:cNvPr id="770" name="Google Shape;770;p84"/>
          <p:cNvSpPr txBox="1"/>
          <p:nvPr/>
        </p:nvSpPr>
        <p:spPr>
          <a:xfrm>
            <a:off x="4611967" y="2480232"/>
            <a:ext cx="3267600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ngSubmit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&gt;&lt;/form&gt;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84"/>
          <p:cNvSpPr txBox="1"/>
          <p:nvPr/>
        </p:nvSpPr>
        <p:spPr>
          <a:xfrm>
            <a:off x="2936600" y="4774874"/>
            <a:ext cx="6318800" cy="7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user.username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https://angular.io/guide/form-validation</a:t>
            </a:r>
            <a:endParaRPr/>
          </a:p>
          <a:p>
            <a:r>
              <a:rPr lang="en"/>
              <a:t>Angular possède un certain nombre de directives permettant d’ajouter des contraintes sur les champs du formulaires: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required: doit être rempli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min(max)length=”12”: le champ doit avoir au minimum (maximum) 12 charactères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…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ED6A45-E1A4-52ED-54F4-4FE19C9CE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106</a:t>
            </a:fld>
            <a:endParaRPr lang="fr-LU"/>
          </a:p>
        </p:txBody>
      </p:sp>
      <p:sp>
        <p:nvSpPr>
          <p:cNvPr id="778" name="Google Shape;778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79" name="Google Shape;779;p8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780" name="Google Shape;780;p85"/>
          <p:cNvSpPr txBox="1"/>
          <p:nvPr/>
        </p:nvSpPr>
        <p:spPr>
          <a:xfrm>
            <a:off x="1082000" y="4134967"/>
            <a:ext cx="10108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"_user.username"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9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validation de formulaire n’empêche pas son submit: il est donc nécessaire de le faire dans l’event handler correspondant</a:t>
            </a:r>
            <a:endParaRPr/>
          </a:p>
          <a:p>
            <a:r>
              <a:rPr lang="en"/>
              <a:t>Il est possible de déterminer si toutes les contraintes de validation sont remplies à l’aide de l’attribut </a:t>
            </a:r>
            <a:r>
              <a:rPr lang="en" i="1"/>
              <a:t>valid </a:t>
            </a:r>
            <a:r>
              <a:rPr lang="en"/>
              <a:t>de l’objet NgForm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Cet objet s’obtient à l’aide d’une référence placée sur le form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D29136-20BE-FF83-07D6-B156CF07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107</a:t>
            </a:fld>
            <a:endParaRPr lang="fr-LU"/>
          </a:p>
        </p:txBody>
      </p:sp>
      <p:sp>
        <p:nvSpPr>
          <p:cNvPr id="787" name="Google Shape;787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88" name="Google Shape;788;p8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du formulaire</a:t>
            </a:r>
            <a:endParaRPr/>
          </a:p>
        </p:txBody>
      </p:sp>
      <p:sp>
        <p:nvSpPr>
          <p:cNvPr id="789" name="Google Shape;789;p86"/>
          <p:cNvSpPr txBox="1"/>
          <p:nvPr/>
        </p:nvSpPr>
        <p:spPr>
          <a:xfrm>
            <a:off x="3812233" y="3832233"/>
            <a:ext cx="437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(ngSubmit)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86"/>
          <p:cNvSpPr txBox="1"/>
          <p:nvPr/>
        </p:nvSpPr>
        <p:spPr>
          <a:xfrm>
            <a:off x="3181400" y="4387133"/>
            <a:ext cx="582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NgForm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p86"/>
          <p:cNvSpPr txBox="1"/>
          <p:nvPr/>
        </p:nvSpPr>
        <p:spPr>
          <a:xfrm>
            <a:off x="4835400" y="5012400"/>
            <a:ext cx="2521200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.form.valid)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0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d’afficher des messages d’erreur indiquant les erreurs de validation sur les champs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directive </a:t>
            </a:r>
            <a:r>
              <a:rPr lang="en" i="1"/>
              <a:t>ngModel</a:t>
            </a:r>
            <a:r>
              <a:rPr lang="en"/>
              <a:t> des champs possède une propriété </a:t>
            </a:r>
            <a:r>
              <a:rPr lang="en" i="1"/>
              <a:t>valid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cas d’erreur, elle possède également une dictionnaire </a:t>
            </a:r>
            <a:r>
              <a:rPr lang="en" i="1"/>
              <a:t>errors</a:t>
            </a:r>
            <a:r>
              <a:rPr lang="en"/>
              <a:t> avec pour entrées le nom des contraintes en erreur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537124-6C9E-B12C-980E-AB0C81295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108</a:t>
            </a:fld>
            <a:endParaRPr lang="fr-LU"/>
          </a:p>
        </p:txBody>
      </p:sp>
      <p:sp>
        <p:nvSpPr>
          <p:cNvPr id="798" name="Google Shape;798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99" name="Google Shape;799;p8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des champs</a:t>
            </a:r>
            <a:endParaRPr/>
          </a:p>
        </p:txBody>
      </p:sp>
      <p:sp>
        <p:nvSpPr>
          <p:cNvPr id="800" name="Google Shape;800;p87"/>
          <p:cNvSpPr txBox="1"/>
          <p:nvPr/>
        </p:nvSpPr>
        <p:spPr>
          <a:xfrm>
            <a:off x="4441967" y="3660933"/>
            <a:ext cx="376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#userName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"ngModel"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87"/>
          <p:cNvSpPr txBox="1"/>
          <p:nvPr/>
        </p:nvSpPr>
        <p:spPr>
          <a:xfrm>
            <a:off x="3469333" y="4185733"/>
            <a:ext cx="65556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"!userName.valid &amp;&amp; userName.errors.required"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possible de </a:t>
            </a:r>
            <a:r>
              <a:rPr lang="en" dirty="0" err="1"/>
              <a:t>créer</a:t>
            </a:r>
            <a:r>
              <a:rPr lang="en" dirty="0"/>
              <a:t> des </a:t>
            </a:r>
            <a:r>
              <a:rPr lang="en" dirty="0" err="1"/>
              <a:t>contraintes</a:t>
            </a:r>
            <a:r>
              <a:rPr lang="en" dirty="0"/>
              <a:t> de validation </a:t>
            </a:r>
            <a:r>
              <a:rPr lang="en" dirty="0" err="1"/>
              <a:t>personnalisées</a:t>
            </a:r>
            <a:r>
              <a:rPr lang="en" dirty="0"/>
              <a:t>,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créant</a:t>
            </a:r>
            <a:r>
              <a:rPr lang="en" dirty="0"/>
              <a:t> de </a:t>
            </a:r>
            <a:r>
              <a:rPr lang="en" dirty="0" err="1"/>
              <a:t>nouvelles</a:t>
            </a:r>
            <a:r>
              <a:rPr lang="en" dirty="0"/>
              <a:t> directives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60756C-C98A-8B6A-170E-9603791D5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109</a:t>
            </a:fld>
            <a:endParaRPr lang="fr-LU"/>
          </a:p>
        </p:txBody>
      </p:sp>
      <p:sp>
        <p:nvSpPr>
          <p:cNvPr id="808" name="Google Shape;808;p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809" name="Google Shape;809;p8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Validateur personnalisées</a:t>
            </a:r>
            <a:endParaRPr/>
          </a:p>
        </p:txBody>
      </p:sp>
      <p:sp>
        <p:nvSpPr>
          <p:cNvPr id="810" name="Google Shape;810;p88"/>
          <p:cNvSpPr txBox="1"/>
          <p:nvPr/>
        </p:nvSpPr>
        <p:spPr>
          <a:xfrm>
            <a:off x="279200" y="2343189"/>
            <a:ext cx="11497200" cy="49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NG_VALIDATORS, Validator,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'[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[{provide: NG_VALIDATORS,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useExisting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multi: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Validator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validate(control: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{[key: string]: any} | null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control.value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val.match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/[a-z]/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passwordInvalid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{}}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projet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Auto-</a:t>
            </a:r>
            <a:r>
              <a:rPr lang="en-US" sz="2200" dirty="0" err="1"/>
              <a:t>généré</a:t>
            </a:r>
            <a:r>
              <a:rPr lang="en-US" sz="2200" dirty="0"/>
              <a:t> par maven (par convention)</a:t>
            </a:r>
          </a:p>
          <a:p>
            <a:endParaRPr lang="en-US" sz="2200" dirty="0"/>
          </a:p>
          <a:p>
            <a:r>
              <a:rPr lang="en-US" sz="2200" dirty="0" err="1"/>
              <a:t>src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les sources</a:t>
            </a:r>
          </a:p>
          <a:p>
            <a:pPr lvl="1"/>
            <a:r>
              <a:rPr lang="en-US" sz="1800" dirty="0" err="1"/>
              <a:t>FsBackApplication</a:t>
            </a:r>
            <a:r>
              <a:rPr lang="en-US" sz="1800" dirty="0"/>
              <a:t> : class main</a:t>
            </a:r>
          </a:p>
          <a:p>
            <a:r>
              <a:rPr lang="en-US" sz="2200" dirty="0"/>
              <a:t>test : </a:t>
            </a:r>
            <a:r>
              <a:rPr lang="en-US" sz="2200" dirty="0" err="1"/>
              <a:t>contient</a:t>
            </a:r>
            <a:r>
              <a:rPr lang="en-US" sz="2200" dirty="0"/>
              <a:t> les tests</a:t>
            </a:r>
          </a:p>
          <a:p>
            <a:r>
              <a:rPr lang="en-US" sz="2200" dirty="0"/>
              <a:t>target : </a:t>
            </a:r>
            <a:r>
              <a:rPr lang="en-US" sz="2200" dirty="0" err="1"/>
              <a:t>contient</a:t>
            </a:r>
            <a:r>
              <a:rPr lang="en-US" sz="2200" dirty="0"/>
              <a:t> le </a:t>
            </a:r>
            <a:r>
              <a:rPr lang="en-US" sz="2200" dirty="0" err="1"/>
              <a:t>résultat</a:t>
            </a:r>
            <a:r>
              <a:rPr lang="en-US" sz="2200" dirty="0"/>
              <a:t> des builds</a:t>
            </a:r>
          </a:p>
          <a:p>
            <a:r>
              <a:rPr lang="en-US" sz="2200" dirty="0" err="1"/>
              <a:t>pom.xml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la configuration du </a:t>
            </a:r>
            <a:r>
              <a:rPr lang="en-US" sz="2200" dirty="0" err="1"/>
              <a:t>projet</a:t>
            </a:r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78A070-4E76-A2F4-452D-FCEA3821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4" y="1999123"/>
            <a:ext cx="4727246" cy="45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35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Créer</a:t>
            </a:r>
            <a:r>
              <a:rPr lang="en" dirty="0"/>
              <a:t> un dumb component </a:t>
            </a:r>
            <a:r>
              <a:rPr lang="en" dirty="0" err="1"/>
              <a:t>contenant</a:t>
            </a:r>
            <a:r>
              <a:rPr lang="en" dirty="0"/>
              <a:t> un </a:t>
            </a:r>
            <a:r>
              <a:rPr lang="en" dirty="0" err="1"/>
              <a:t>formulaire</a:t>
            </a:r>
            <a:r>
              <a:rPr lang="en" dirty="0"/>
              <a:t> </a:t>
            </a:r>
            <a:r>
              <a:rPr lang="en" dirty="0" err="1"/>
              <a:t>permettant</a:t>
            </a:r>
            <a:r>
              <a:rPr lang="en" dirty="0"/>
              <a:t> </a:t>
            </a:r>
            <a:r>
              <a:rPr lang="en" dirty="0" err="1"/>
              <a:t>d’ajouter</a:t>
            </a:r>
            <a:r>
              <a:rPr lang="en" dirty="0"/>
              <a:t> un </a:t>
            </a:r>
            <a:r>
              <a:rPr lang="en" dirty="0" err="1"/>
              <a:t>utilisateur</a:t>
            </a:r>
            <a:endParaRPr dirty="0"/>
          </a:p>
          <a:p>
            <a:r>
              <a:rPr lang="en" dirty="0" err="1"/>
              <a:t>Créer</a:t>
            </a:r>
            <a:r>
              <a:rPr lang="en" dirty="0"/>
              <a:t> un smart component </a:t>
            </a:r>
            <a:r>
              <a:rPr lang="en" dirty="0" err="1"/>
              <a:t>permettant</a:t>
            </a:r>
            <a:r>
              <a:rPr lang="en" dirty="0"/>
              <a:t> de </a:t>
            </a:r>
            <a:r>
              <a:rPr lang="en" dirty="0" err="1"/>
              <a:t>POSTer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user </a:t>
            </a:r>
            <a:r>
              <a:rPr lang="en" dirty="0" err="1"/>
              <a:t>depuis</a:t>
            </a:r>
            <a:r>
              <a:rPr lang="en" dirty="0"/>
              <a:t> le service </a:t>
            </a:r>
            <a:r>
              <a:rPr lang="en" dirty="0" err="1"/>
              <a:t>lors</a:t>
            </a:r>
            <a:r>
              <a:rPr lang="en" dirty="0"/>
              <a:t> de la validation du </a:t>
            </a:r>
            <a:r>
              <a:rPr lang="en" dirty="0" err="1"/>
              <a:t>formulaire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FA73B5-8833-090E-3654-C6E24D5FA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110</a:t>
            </a:fld>
            <a:endParaRPr lang="fr-LU"/>
          </a:p>
        </p:txBody>
      </p:sp>
      <p:sp>
        <p:nvSpPr>
          <p:cNvPr id="817" name="Google Shape;817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818" name="Google Shape;818;p8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outil permettant de  gérer les séries regardées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Une série dispose d’un titre, d’un synopsis, d’une année de première saison, d’un nombre de saisons</a:t>
            </a:r>
            <a:endParaRPr/>
          </a:p>
          <a:p>
            <a:r>
              <a:rPr lang="en"/>
              <a:t>Créer la page permettant de visualiser de la liste des séries regardées</a:t>
            </a:r>
            <a:endParaRPr/>
          </a:p>
          <a:p>
            <a:r>
              <a:rPr lang="en"/>
              <a:t>Créer le formulaire de saisie de cette série</a:t>
            </a:r>
            <a:endParaRPr/>
          </a:p>
          <a:p>
            <a:r>
              <a:rPr lang="en"/>
              <a:t>Créer la possibilité d’ajouter un commentaire et une note sur une série</a:t>
            </a:r>
            <a:endParaRPr/>
          </a:p>
          <a:p>
            <a:r>
              <a:rPr lang="en"/>
              <a:t>Visualiser la liste de ces commentaires</a:t>
            </a:r>
            <a:endParaRPr/>
          </a:p>
          <a:p>
            <a:r>
              <a:rPr lang="en"/>
              <a:t>Permettre la modification des données d’une série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72F7E2-26FE-8EA4-679B-8FD4713B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111</a:t>
            </a:fld>
            <a:endParaRPr lang="fr-LU"/>
          </a:p>
        </p:txBody>
      </p:sp>
      <p:sp>
        <p:nvSpPr>
          <p:cNvPr id="825" name="Google Shape;825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Sujet</a:t>
            </a:r>
            <a:endParaRPr/>
          </a:p>
        </p:txBody>
      </p:sp>
      <p:sp>
        <p:nvSpPr>
          <p:cNvPr id="826" name="Google Shape;826;p9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Gestionnaire de séries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pom.xml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6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Application.properties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 err="1"/>
              <a:t>spring.datasource.url</a:t>
            </a:r>
            <a:r>
              <a:rPr lang="fr-LU" dirty="0"/>
              <a:t>=</a:t>
            </a:r>
            <a:r>
              <a:rPr lang="fr-LU" dirty="0" err="1"/>
              <a:t>jdbc:postgresql</a:t>
            </a:r>
            <a:r>
              <a:rPr lang="fr-LU" dirty="0"/>
              <a:t>://localhost:5433/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spring.datasource.username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spring.datasource.password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spring.jpa.generate</a:t>
            </a:r>
            <a:r>
              <a:rPr lang="fr-LU" dirty="0"/>
              <a:t>-ddl=</a:t>
            </a:r>
            <a:r>
              <a:rPr lang="fr-LU" dirty="0" err="1"/>
              <a:t>true</a:t>
            </a:r>
            <a:br>
              <a:rPr lang="fr-LU" dirty="0"/>
            </a:br>
            <a:r>
              <a:rPr lang="fr-LU" dirty="0" err="1"/>
              <a:t>spring.jpa.hibernate.ddl</a:t>
            </a:r>
            <a:r>
              <a:rPr lang="fr-LU" dirty="0"/>
              <a:t>-auto = update</a:t>
            </a:r>
          </a:p>
          <a:p>
            <a:pPr marL="0" indent="0">
              <a:buNone/>
            </a:pPr>
            <a:endParaRPr lang="fr-LU" sz="2200" dirty="0"/>
          </a:p>
          <a:p>
            <a:pPr>
              <a:buFont typeface="Symbol" pitchFamily="2" charset="2"/>
              <a:buChar char="Þ"/>
            </a:pPr>
            <a:r>
              <a:rPr lang="fr-LU" sz="2200" dirty="0"/>
              <a:t> Le contenu peut-être écrasé par des variables d’environnement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FsBackApplication.java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SpringBootApplication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public class </a:t>
            </a:r>
            <a:r>
              <a:rPr lang="fr-LU" dirty="0" err="1"/>
              <a:t>FsBackApplication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CC7832"/>
                </a:solidFill>
              </a:rPr>
              <a:t>public </a:t>
            </a:r>
            <a:r>
              <a:rPr lang="fr-LU" dirty="0" err="1">
                <a:solidFill>
                  <a:srgbClr val="CC7832"/>
                </a:solidFill>
              </a:rPr>
              <a:t>static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 err="1">
                <a:solidFill>
                  <a:srgbClr val="CC7832"/>
                </a:solidFill>
              </a:rPr>
              <a:t>void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>
                <a:solidFill>
                  <a:srgbClr val="FFC66D"/>
                </a:solidFill>
              </a:rPr>
              <a:t>main</a:t>
            </a:r>
            <a:r>
              <a:rPr lang="fr-LU" dirty="0"/>
              <a:t>(String[] args) {</a:t>
            </a:r>
            <a:br>
              <a:rPr lang="fr-LU" dirty="0"/>
            </a:br>
            <a:r>
              <a:rPr lang="fr-LU" dirty="0"/>
              <a:t>      </a:t>
            </a:r>
            <a:r>
              <a:rPr lang="fr-LU" dirty="0" err="1"/>
              <a:t>SpringApplication.</a:t>
            </a:r>
            <a:r>
              <a:rPr lang="fr-LU" i="1" dirty="0" err="1"/>
              <a:t>run</a:t>
            </a:r>
            <a:r>
              <a:rPr lang="fr-LU" dirty="0"/>
              <a:t>(</a:t>
            </a:r>
            <a:r>
              <a:rPr lang="fr-LU" dirty="0" err="1"/>
              <a:t>FsBackApplication.</a:t>
            </a:r>
            <a:r>
              <a:rPr lang="fr-LU" dirty="0" err="1">
                <a:solidFill>
                  <a:srgbClr val="CC7832"/>
                </a:solidFill>
              </a:rPr>
              <a:t>class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/>
              <a:t>args)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LU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6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backend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id="{5642F63D-5863-D446-9926-A46409C4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7" y="2343643"/>
            <a:ext cx="4347684" cy="313534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A3651A0-CFCA-575D-39E4-4A99E4B673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6741" y="3911318"/>
            <a:ext cx="1696692" cy="1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2D0FEA9-5CEF-A4D6-F119-BB42BDAA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33" y="1904471"/>
            <a:ext cx="3315361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Pour démarrer le projet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F67D24-C155-C456-79DB-67D9773A7C11}"/>
              </a:ext>
            </a:extLst>
          </p:cNvPr>
          <p:cNvSpPr txBox="1"/>
          <p:nvPr/>
        </p:nvSpPr>
        <p:spPr>
          <a:xfrm>
            <a:off x="1086889" y="3429000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$ </a:t>
            </a:r>
            <a:r>
              <a:rPr lang="fr-FR" sz="2000" dirty="0" err="1"/>
              <a:t>mvn</a:t>
            </a:r>
            <a:r>
              <a:rPr lang="fr-FR" sz="2000" dirty="0"/>
              <a:t> </a:t>
            </a:r>
            <a:r>
              <a:rPr lang="fr-FR" sz="2000" dirty="0" err="1"/>
              <a:t>spring-boot:run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=&gt; L’internet est téléchargé</a:t>
            </a:r>
          </a:p>
        </p:txBody>
      </p:sp>
    </p:spTree>
    <p:extLst>
      <p:ext uri="{BB962C8B-B14F-4D97-AF65-F5344CB8AC3E}">
        <p14:creationId xmlns:p14="http://schemas.microsoft.com/office/powerpoint/2010/main" val="106700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pour responsabilité de gérer les entrées/sorties de l’application puis passer la main a la couche Business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Expose des « routes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créé usuellement une fonction par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 les données fournies en 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Transforme les données en sortie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</a:p>
          <a:p>
            <a:r>
              <a:rPr lang="fr-FR" sz="1400" u="sng" dirty="0"/>
              <a:t>Package </a:t>
            </a:r>
            <a:r>
              <a:rPr lang="fr-FR" sz="1400" u="sng" dirty="0" err="1"/>
              <a:t>controller</a:t>
            </a:r>
            <a:r>
              <a:rPr lang="fr-FR" sz="1400" u="sng" dirty="0"/>
              <a:t> :</a:t>
            </a:r>
          </a:p>
          <a:p>
            <a:r>
              <a:rPr lang="fr-FR" sz="1400" dirty="0" err="1"/>
              <a:t>LivreController.java</a:t>
            </a:r>
            <a:r>
              <a:rPr lang="fr-FR" sz="1400" dirty="0"/>
              <a:t>:</a:t>
            </a:r>
          </a:p>
          <a:p>
            <a:endParaRPr lang="fr-FR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RestController</a:t>
            </a:r>
            <a:r>
              <a:rPr lang="fr-LU" sz="1400" dirty="0"/>
              <a:t>()</a:t>
            </a:r>
            <a:br>
              <a:rPr lang="fr-LU" sz="1400" dirty="0"/>
            </a:b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RequiredArgsConstructor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LivreController</a:t>
            </a:r>
            <a:r>
              <a:rPr lang="fr-LU" sz="1400" dirty="0"/>
              <a:t> {</a:t>
            </a:r>
            <a:br>
              <a:rPr lang="fr-LU" sz="1400" dirty="0"/>
            </a:br>
            <a:endParaRPr lang="fr-LU" sz="1400" dirty="0"/>
          </a:p>
          <a:p>
            <a:r>
              <a:rPr lang="fr-LU" sz="1400" dirty="0"/>
              <a:t>}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6DEF5-9E1A-0C73-3F0E-85E10BD78E43}"/>
              </a:ext>
            </a:extLst>
          </p:cNvPr>
          <p:cNvSpPr txBox="1"/>
          <p:nvPr/>
        </p:nvSpPr>
        <p:spPr>
          <a:xfrm>
            <a:off x="4796305" y="4440784"/>
            <a:ext cx="60973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LU" sz="1400" dirty="0">
              <a:solidFill>
                <a:srgbClr val="BBB529"/>
              </a:solidFill>
            </a:endParaRP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GetMapping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"/{nom}"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>
                <a:solidFill>
                  <a:srgbClr val="BBB528"/>
                </a:solidFill>
              </a:rPr>
              <a:t>@</a:t>
            </a:r>
            <a:r>
              <a:rPr lang="fr-LU" sz="1400" dirty="0" err="1">
                <a:solidFill>
                  <a:srgbClr val="BBB528"/>
                </a:solidFill>
              </a:rPr>
              <a:t>ResponseBody</a:t>
            </a:r>
            <a:r>
              <a:rPr lang="fr-LU" sz="1400" dirty="0"/>
              <a:t> String </a:t>
            </a:r>
            <a:r>
              <a:rPr lang="fr-LU" sz="1400" dirty="0" err="1">
                <a:solidFill>
                  <a:srgbClr val="FFC66D"/>
                </a:solidFill>
              </a:rPr>
              <a:t>getBonjour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PathVariable</a:t>
            </a:r>
            <a:r>
              <a:rPr lang="fr-LU" sz="1400" dirty="0">
                <a:solidFill>
                  <a:srgbClr val="BBB529"/>
                </a:solidFill>
              </a:rPr>
              <a:t> </a:t>
            </a:r>
            <a:r>
              <a:rPr lang="fr-LU" sz="1400" dirty="0"/>
              <a:t>String nom) {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i="1" dirty="0" err="1">
                <a:solidFill>
                  <a:srgbClr val="9876AA"/>
                </a:solidFill>
              </a:rPr>
              <a:t>log</a:t>
            </a:r>
            <a:r>
              <a:rPr lang="fr-LU" sz="1400" dirty="0" err="1"/>
              <a:t>.info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</a:t>
            </a:r>
            <a:r>
              <a:rPr lang="fr-LU" sz="1400" dirty="0" err="1">
                <a:solidFill>
                  <a:srgbClr val="6A8759"/>
                </a:solidFill>
              </a:rPr>
              <a:t>Get</a:t>
            </a:r>
            <a:r>
              <a:rPr lang="fr-LU" sz="1400" dirty="0">
                <a:solidFill>
                  <a:srgbClr val="6A8759"/>
                </a:solidFill>
              </a:rPr>
              <a:t> Bonjour"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</a:rPr>
              <a:t>return </a:t>
            </a:r>
            <a:r>
              <a:rPr lang="fr-LU" sz="1400" dirty="0">
                <a:solidFill>
                  <a:srgbClr val="6A8759"/>
                </a:solidFill>
              </a:rPr>
              <a:t>"Bonjour " </a:t>
            </a:r>
            <a:r>
              <a:rPr lang="fr-LU" sz="1400" dirty="0"/>
              <a:t>+ nom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5" name="Google Shape;344;p41">
            <a:extLst>
              <a:ext uri="{FF2B5EF4-FFF2-40B4-BE49-F238E27FC236}">
                <a16:creationId xmlns:a16="http://schemas.microsoft.com/office/drawing/2014/main" id="{A11E6946-B665-8C00-8B6D-F6531C9FCA32}"/>
              </a:ext>
            </a:extLst>
          </p:cNvPr>
          <p:cNvSpPr/>
          <p:nvPr/>
        </p:nvSpPr>
        <p:spPr>
          <a:xfrm>
            <a:off x="689956" y="5521843"/>
            <a:ext cx="546173" cy="23887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6" name="Google Shape;344;p41">
            <a:extLst>
              <a:ext uri="{FF2B5EF4-FFF2-40B4-BE49-F238E27FC236}">
                <a16:creationId xmlns:a16="http://schemas.microsoft.com/office/drawing/2014/main" id="{BC3E06EB-ED4E-CD33-BC19-78C7C43547DB}"/>
              </a:ext>
            </a:extLst>
          </p:cNvPr>
          <p:cNvSpPr/>
          <p:nvPr/>
        </p:nvSpPr>
        <p:spPr>
          <a:xfrm>
            <a:off x="4965468" y="5330591"/>
            <a:ext cx="673331" cy="25157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0" name="Google Shape;346;p41">
            <a:extLst>
              <a:ext uri="{FF2B5EF4-FFF2-40B4-BE49-F238E27FC236}">
                <a16:creationId xmlns:a16="http://schemas.microsoft.com/office/drawing/2014/main" id="{B64C7519-5693-830F-CE13-0CDD9DC072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236129" y="5456380"/>
            <a:ext cx="3729339" cy="18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988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</a:t>
            </a:r>
            <a:r>
              <a:rPr lang="fr-FR" dirty="0" err="1"/>
              <a:t>controller</a:t>
            </a:r>
            <a:r>
              <a:rPr lang="fr-FR" dirty="0"/>
              <a:t> qui gère 2 routes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une liste de livres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 livre spécifique dans cette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livres sont caractérisés par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vous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01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DTO  -&gt; Data Transfert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Pattern utilisé pour gérer le transfert de contenu via les </a:t>
            </a:r>
            <a:r>
              <a:rPr lang="fr-FR" dirty="0" err="1"/>
              <a:t>controllers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Ne sert qu’au transfert (stockage + vérifications des inputs/outputs)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E8F5CA-4A52-B683-7F6C-5F7A9CD263AE}"/>
              </a:ext>
            </a:extLst>
          </p:cNvPr>
          <p:cNvSpPr txBox="1"/>
          <p:nvPr/>
        </p:nvSpPr>
        <p:spPr>
          <a:xfrm>
            <a:off x="4996717" y="3250232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addLivre</a:t>
            </a:r>
            <a:r>
              <a:rPr lang="fr-LU" dirty="0"/>
              <a:t>(</a:t>
            </a: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Valid</a:t>
            </a:r>
            <a:r>
              <a:rPr lang="fr-LU" dirty="0">
                <a:solidFill>
                  <a:srgbClr val="BBB529"/>
                </a:solidFill>
                <a:effectLst/>
              </a:rPr>
              <a:t> 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RequestBody</a:t>
            </a:r>
            <a:r>
              <a:rPr lang="fr-LU" dirty="0">
                <a:solidFill>
                  <a:srgbClr val="BBB529"/>
                </a:solidFill>
                <a:effectLst/>
              </a:rPr>
              <a:t> </a:t>
            </a:r>
            <a:r>
              <a:rPr lang="fr-LU" dirty="0" err="1"/>
              <a:t>LivreDto</a:t>
            </a:r>
            <a:r>
              <a:rPr lang="fr-LU" dirty="0"/>
              <a:t> </a:t>
            </a:r>
            <a:r>
              <a:rPr lang="fr-LU" dirty="0" err="1"/>
              <a:t>livreDto</a:t>
            </a:r>
            <a:r>
              <a:rPr lang="fr-LU" dirty="0"/>
              <a:t>) {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685360" y="3180212"/>
            <a:ext cx="3124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u="sng" dirty="0"/>
              <a:t>Package </a:t>
            </a:r>
            <a:r>
              <a:rPr lang="fr-LU" u="sng" dirty="0" err="1"/>
              <a:t>dto</a:t>
            </a:r>
            <a:r>
              <a:rPr lang="fr-LU" u="sng" dirty="0"/>
              <a:t>:</a:t>
            </a:r>
          </a:p>
          <a:p>
            <a:r>
              <a:rPr lang="fr-LU" dirty="0" err="1"/>
              <a:t>LivreDto.java</a:t>
            </a:r>
            <a:r>
              <a:rPr lang="fr-LU" dirty="0"/>
              <a:t>:</a:t>
            </a:r>
          </a:p>
          <a:p>
            <a:endParaRPr lang="fr-LU" dirty="0"/>
          </a:p>
          <a:p>
            <a:r>
              <a:rPr lang="fr-LU" sz="1600" dirty="0">
                <a:solidFill>
                  <a:srgbClr val="BBB529"/>
                </a:solidFill>
              </a:rPr>
              <a:t>@Data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CC7832"/>
                </a:solidFill>
              </a:rPr>
              <a:t>public class </a:t>
            </a:r>
            <a:r>
              <a:rPr lang="fr-LU" sz="1600" dirty="0" err="1"/>
              <a:t>LivreDto</a:t>
            </a:r>
            <a:r>
              <a:rPr lang="fr-LU" sz="1600" dirty="0"/>
              <a:t> {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"id"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Integer id; 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"titre"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titre;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605FC954-6216-EE34-AC67-9EA8F6F66144}"/>
              </a:ext>
            </a:extLst>
          </p:cNvPr>
          <p:cNvSpPr/>
          <p:nvPr/>
        </p:nvSpPr>
        <p:spPr>
          <a:xfrm>
            <a:off x="1694133" y="4488890"/>
            <a:ext cx="814649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3" name="Google Shape;344;p41">
            <a:extLst>
              <a:ext uri="{FF2B5EF4-FFF2-40B4-BE49-F238E27FC236}">
                <a16:creationId xmlns:a16="http://schemas.microsoft.com/office/drawing/2014/main" id="{534568A1-4369-FE42-C97E-53CB03A17918}"/>
              </a:ext>
            </a:extLst>
          </p:cNvPr>
          <p:cNvSpPr/>
          <p:nvPr/>
        </p:nvSpPr>
        <p:spPr>
          <a:xfrm>
            <a:off x="9144003" y="3799102"/>
            <a:ext cx="889463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B08AD1F7-2E63-61EA-FAB9-56A14D81A75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8782" y="4118724"/>
            <a:ext cx="6765480" cy="531755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EB5F01A-7781-9DC2-3C2A-E7F2D7B0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253" y="639193"/>
            <a:ext cx="6234603" cy="5343945"/>
          </a:xfr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602BABBD-07B3-608A-E7CE-A391269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6C226BB-4380-AAF4-7F7B-2570510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2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arrive qu’une application lève des 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défaut, </a:t>
            </a:r>
            <a:r>
              <a:rPr lang="fr-FR" dirty="0" err="1"/>
              <a:t>Springboot</a:t>
            </a:r>
            <a:r>
              <a:rPr lang="fr-FR" dirty="0"/>
              <a:t> envoie la </a:t>
            </a:r>
            <a:r>
              <a:rPr lang="fr-FR" dirty="0" err="1"/>
              <a:t>stacktrace</a:t>
            </a:r>
            <a:r>
              <a:rPr lang="fr-FR" dirty="0"/>
              <a:t> en réponse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Problème : cela peut fournir à l’</a:t>
            </a:r>
            <a:r>
              <a:rPr lang="fr-FR" dirty="0" err="1"/>
              <a:t>appellant</a:t>
            </a:r>
            <a:r>
              <a:rPr lang="fr-FR" dirty="0"/>
              <a:t> de potentiels informations sur la structure interne de l’application et donc des possibles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cas d’exception, on ne retourne que le strict </a:t>
            </a:r>
            <a:r>
              <a:rPr lang="fr-FR" dirty="0" err="1"/>
              <a:t>necessaire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30525-A750-6AD3-E4C7-93C18042240A}"/>
              </a:ext>
            </a:extLst>
          </p:cNvPr>
          <p:cNvSpPr txBox="1"/>
          <p:nvPr/>
        </p:nvSpPr>
        <p:spPr>
          <a:xfrm>
            <a:off x="7323356" y="3214925"/>
            <a:ext cx="6097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/>
              <a:t>ExceptionConfig.java</a:t>
            </a:r>
            <a:r>
              <a:rPr lang="fr-LU" sz="1400" dirty="0"/>
              <a:t>:</a:t>
            </a:r>
          </a:p>
          <a:p>
            <a:endParaRPr lang="fr-LU" sz="1400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ControllerAdvice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ExceptionsConfig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ExceptionHandler</a:t>
            </a:r>
            <a:r>
              <a:rPr lang="fr-LU" sz="1400" dirty="0"/>
              <a:t>(value = </a:t>
            </a:r>
            <a:r>
              <a:rPr lang="fr-LU" sz="1400" dirty="0" err="1"/>
              <a:t>Exception.</a:t>
            </a:r>
            <a:r>
              <a:rPr lang="fr-LU" sz="1400" dirty="0" err="1">
                <a:solidFill>
                  <a:srgbClr val="CC7832"/>
                </a:solidFill>
              </a:rPr>
              <a:t>class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ResponseStatus</a:t>
            </a:r>
            <a:r>
              <a:rPr lang="fr-LU" sz="1400" dirty="0"/>
              <a:t>(</a:t>
            </a:r>
            <a:r>
              <a:rPr lang="fr-LU" sz="1400" dirty="0" err="1"/>
              <a:t>HttpStatus.</a:t>
            </a:r>
            <a:r>
              <a:rPr lang="fr-LU" sz="1400" i="1" dirty="0" err="1">
                <a:solidFill>
                  <a:srgbClr val="9876AA"/>
                </a:solidFill>
              </a:rPr>
              <a:t>INTERNAL_SERVER_ERROR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ResponseBody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    </a:t>
            </a: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 err="1"/>
              <a:t>ErrorMessageDto</a:t>
            </a:r>
            <a:r>
              <a:rPr lang="fr-LU" sz="1400" dirty="0"/>
              <a:t> </a:t>
            </a:r>
            <a:r>
              <a:rPr lang="fr-LU" sz="1400" dirty="0" err="1">
                <a:solidFill>
                  <a:srgbClr val="FFC66D"/>
                </a:solidFill>
              </a:rPr>
              <a:t>internalServerError</a:t>
            </a:r>
            <a:r>
              <a:rPr lang="fr-LU" sz="1400" dirty="0"/>
              <a:t>(Exception ex) {</a:t>
            </a:r>
            <a:br>
              <a:rPr lang="fr-LU" sz="1400" dirty="0"/>
            </a:br>
            <a:r>
              <a:rPr lang="fr-LU" sz="1400" dirty="0"/>
              <a:t>        </a:t>
            </a:r>
            <a:r>
              <a:rPr lang="fr-LU" sz="1400" dirty="0" err="1"/>
              <a:t>ex.printStackTrace</a:t>
            </a:r>
            <a:r>
              <a:rPr lang="fr-LU" sz="1400" dirty="0"/>
              <a:t>()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    return new </a:t>
            </a:r>
            <a:r>
              <a:rPr lang="fr-LU" sz="1400" dirty="0" err="1"/>
              <a:t>ErrorMessage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"INTERNAL_ERROR"</a:t>
            </a:r>
            <a:r>
              <a:rPr lang="fr-LU" sz="1400" dirty="0">
                <a:solidFill>
                  <a:srgbClr val="CC7832"/>
                </a:solidFill>
              </a:rPr>
              <a:t>, </a:t>
            </a:r>
            <a:r>
              <a:rPr lang="fr-LU" sz="1400" dirty="0" err="1">
                <a:solidFill>
                  <a:srgbClr val="CC7832"/>
                </a:solidFill>
              </a:rPr>
              <a:t>null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</a:t>
            </a:r>
            <a:r>
              <a:rPr lang="fr-LU" sz="1400" dirty="0"/>
              <a:t>}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CFA5F1-AF1D-BCAF-4A39-8E462EDD8698}"/>
              </a:ext>
            </a:extLst>
          </p:cNvPr>
          <p:cNvSpPr txBox="1"/>
          <p:nvPr/>
        </p:nvSpPr>
        <p:spPr>
          <a:xfrm>
            <a:off x="912322" y="4166500"/>
            <a:ext cx="6712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>
                <a:effectLst/>
              </a:rPr>
              <a:t>ErrorMessage.java</a:t>
            </a:r>
            <a:r>
              <a:rPr lang="fr-LU" sz="1400" dirty="0">
                <a:effectLst/>
              </a:rPr>
              <a:t>:</a:t>
            </a: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BBB529"/>
                </a:solidFill>
                <a:effectLst/>
              </a:rPr>
              <a:t>@</a:t>
            </a:r>
            <a:r>
              <a:rPr lang="fr-LU" sz="14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400" dirty="0" err="1"/>
              <a:t>ErrorMessageDto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code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    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message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C9A421EB-6729-51EB-AF4A-87FED34E3D81}"/>
              </a:ext>
            </a:extLst>
          </p:cNvPr>
          <p:cNvSpPr/>
          <p:nvPr/>
        </p:nvSpPr>
        <p:spPr>
          <a:xfrm>
            <a:off x="1795549" y="5045825"/>
            <a:ext cx="1371599" cy="29094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1" name="Google Shape;344;p41">
            <a:extLst>
              <a:ext uri="{FF2B5EF4-FFF2-40B4-BE49-F238E27FC236}">
                <a16:creationId xmlns:a16="http://schemas.microsoft.com/office/drawing/2014/main" id="{56730295-B6CC-3B78-DA4B-9A0D94BB3E0B}"/>
              </a:ext>
            </a:extLst>
          </p:cNvPr>
          <p:cNvSpPr/>
          <p:nvPr/>
        </p:nvSpPr>
        <p:spPr>
          <a:xfrm>
            <a:off x="8005156" y="5151517"/>
            <a:ext cx="1363288" cy="28712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2" name="Google Shape;346;p41">
            <a:extLst>
              <a:ext uri="{FF2B5EF4-FFF2-40B4-BE49-F238E27FC236}">
                <a16:creationId xmlns:a16="http://schemas.microsoft.com/office/drawing/2014/main" id="{591C0EEB-217D-DAFB-7427-B40A8468D71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>
            <a:off x="3167148" y="5191298"/>
            <a:ext cx="5037657" cy="205296"/>
          </a:xfrm>
          <a:prstGeom prst="curvedConnector4">
            <a:avLst>
              <a:gd name="adj1" fmla="val 48018"/>
              <a:gd name="adj2" fmla="val 21135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30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9826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Créer une nouvelle route qui permet d’ajouter un livre à la liste des livres avec validation de l’entrée et retour correcte côté utilisateur quand il envoi un body non valide</a:t>
            </a:r>
          </a:p>
          <a:p>
            <a:endParaRPr lang="fr-FR" dirty="0"/>
          </a:p>
          <a:p>
            <a:r>
              <a:rPr lang="fr-FR" dirty="0"/>
              <a:t>Nouvelle contrainte : la taille du titre ne doit pas dépasser 10 caractères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93221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services contiennent le code « métier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reçoivent des instructions des </a:t>
            </a:r>
            <a:r>
              <a:rPr lang="fr-FR" dirty="0" err="1"/>
              <a:t>controllers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font appels à la couche 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applications modernes, on utilise l’injection pour « résoudre » les dépendances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classe ne créer pas sa propre dépendances mais demande à un autre module de les résoudre pour lui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Spring utilise sa propre annotation @Service pour déclarer une classe comme étant injectable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D433DE-9A89-1A78-AE99-C879B8D25E60}"/>
              </a:ext>
            </a:extLst>
          </p:cNvPr>
          <p:cNvSpPr txBox="1"/>
          <p:nvPr/>
        </p:nvSpPr>
        <p:spPr>
          <a:xfrm>
            <a:off x="572492" y="4133921"/>
            <a:ext cx="2728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</a:p>
          <a:p>
            <a:endParaRPr lang="fr-LU" dirty="0"/>
          </a:p>
          <a:p>
            <a:r>
              <a:rPr lang="fr-LU" dirty="0"/>
              <a:t>}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10C144-3CDE-B1D9-5F70-8DC88C394ED1}"/>
              </a:ext>
            </a:extLst>
          </p:cNvPr>
          <p:cNvSpPr txBox="1"/>
          <p:nvPr/>
        </p:nvSpPr>
        <p:spPr>
          <a:xfrm>
            <a:off x="5688615" y="3995422"/>
            <a:ext cx="6097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RestController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@Slf4j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Controller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Service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9" name="Google Shape;344;p41">
            <a:extLst>
              <a:ext uri="{FF2B5EF4-FFF2-40B4-BE49-F238E27FC236}">
                <a16:creationId xmlns:a16="http://schemas.microsoft.com/office/drawing/2014/main" id="{6ABCE25F-E7DB-D7D6-0C3A-6C93061004A3}"/>
              </a:ext>
            </a:extLst>
          </p:cNvPr>
          <p:cNvSpPr/>
          <p:nvPr/>
        </p:nvSpPr>
        <p:spPr>
          <a:xfrm>
            <a:off x="1704109" y="4912551"/>
            <a:ext cx="1230284" cy="46578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F33FB9A1-6EF4-4E61-73F6-A77430D9783D}"/>
              </a:ext>
            </a:extLst>
          </p:cNvPr>
          <p:cNvSpPr/>
          <p:nvPr/>
        </p:nvSpPr>
        <p:spPr>
          <a:xfrm>
            <a:off x="7075360" y="5871833"/>
            <a:ext cx="1213725" cy="45966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3" name="Google Shape;346;p41">
            <a:extLst>
              <a:ext uri="{FF2B5EF4-FFF2-40B4-BE49-F238E27FC236}">
                <a16:creationId xmlns:a16="http://schemas.microsoft.com/office/drawing/2014/main" id="{3534346C-8325-4A18-4780-DC656A4B7B4F}"/>
              </a:ext>
            </a:extLst>
          </p:cNvPr>
          <p:cNvCxnSpPr>
            <a:cxnSpLocks/>
            <a:stCxn id="9" idx="5"/>
            <a:endCxn id="12" idx="3"/>
          </p:cNvCxnSpPr>
          <p:nvPr/>
        </p:nvCxnSpPr>
        <p:spPr>
          <a:xfrm rot="16200000" flipH="1">
            <a:off x="4526634" y="3537711"/>
            <a:ext cx="954061" cy="4498884"/>
          </a:xfrm>
          <a:prstGeom prst="curvedConnector3">
            <a:avLst>
              <a:gd name="adj1" fmla="val 10662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78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Au cas par cas mais en général, on fait remonter l’exception jusqu’au </a:t>
            </a:r>
            <a:r>
              <a:rPr lang="fr-FR" dirty="0" err="1"/>
              <a:t>controller</a:t>
            </a:r>
            <a:r>
              <a:rPr lang="fr-FR" dirty="0"/>
              <a:t> et le laisser gérer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Dans ce cas, une bonne pratique peut-être de redéfinir nos propres exceptions pour éviter les </a:t>
            </a:r>
            <a:r>
              <a:rPr lang="fr-FR" dirty="0" err="1"/>
              <a:t>overlaps</a:t>
            </a:r>
            <a:r>
              <a:rPr lang="fr-FR" dirty="0"/>
              <a:t> avec d’autres classes qui utilisent les exceptions 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Ces exceptions sont des « </a:t>
            </a:r>
            <a:r>
              <a:rPr lang="fr-FR" dirty="0" err="1"/>
              <a:t>unchecked</a:t>
            </a:r>
            <a:r>
              <a:rPr lang="fr-FR" dirty="0"/>
              <a:t> exceptions » : un problème de logique est apparu lors de l’</a:t>
            </a:r>
            <a:r>
              <a:rPr lang="fr-FR" dirty="0" err="1"/>
              <a:t>éxecution</a:t>
            </a:r>
            <a:r>
              <a:rPr lang="fr-FR" dirty="0"/>
              <a:t> de l’application. En java, elles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RuntimeException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74768-78B6-9B27-20D7-5C62EE1A52E0}"/>
              </a:ext>
            </a:extLst>
          </p:cNvPr>
          <p:cNvSpPr txBox="1"/>
          <p:nvPr/>
        </p:nvSpPr>
        <p:spPr>
          <a:xfrm>
            <a:off x="309650" y="4143166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NotFoundException.java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NotFoundException</a:t>
            </a:r>
            <a:r>
              <a:rPr lang="fr-LU" dirty="0"/>
              <a:t> </a:t>
            </a:r>
            <a:br>
              <a:rPr lang="fr-LU" dirty="0"/>
            </a:br>
            <a:r>
              <a:rPr lang="fr-LU" dirty="0"/>
              <a:t>	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RuntimeException</a:t>
            </a:r>
            <a:r>
              <a:rPr lang="fr-LU" dirty="0"/>
              <a:t> {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4542EF-6EDA-4000-57A3-1DF477F81388}"/>
              </a:ext>
            </a:extLst>
          </p:cNvPr>
          <p:cNvSpPr txBox="1"/>
          <p:nvPr/>
        </p:nvSpPr>
        <p:spPr>
          <a:xfrm>
            <a:off x="5493628" y="4143166"/>
            <a:ext cx="60973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/>
              <a:t>ExceptionsConfig.java</a:t>
            </a:r>
            <a:r>
              <a:rPr lang="fr-LU" sz="1600" dirty="0"/>
              <a:t> :</a:t>
            </a:r>
            <a:endParaRPr lang="fr-LU" sz="1600" dirty="0">
              <a:solidFill>
                <a:srgbClr val="BBB529"/>
              </a:solidFill>
              <a:effectLst/>
            </a:endParaRP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ExceptionHandler</a:t>
            </a:r>
            <a:r>
              <a:rPr lang="fr-LU" sz="1600" dirty="0"/>
              <a:t>(value = </a:t>
            </a:r>
            <a:r>
              <a:rPr lang="fr-LU" sz="1600" dirty="0" err="1"/>
              <a:t>NotFoundException.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class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ResponseStatus</a:t>
            </a:r>
            <a:r>
              <a:rPr lang="fr-LU" sz="1600" dirty="0"/>
              <a:t>(</a:t>
            </a:r>
            <a:r>
              <a:rPr lang="fr-LU" sz="1600" dirty="0" err="1"/>
              <a:t>HttpStatus.</a:t>
            </a:r>
            <a:r>
              <a:rPr lang="fr-LU" sz="1600" i="1" dirty="0" err="1">
                <a:solidFill>
                  <a:srgbClr val="9876AA"/>
                </a:solidFill>
                <a:effectLst/>
              </a:rPr>
              <a:t>BAD_REQUEST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ResponseBody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600" dirty="0" err="1"/>
              <a:t>ErrorMessage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notFoundExceptionError</a:t>
            </a:r>
            <a:r>
              <a:rPr lang="fr-LU" sz="1600" dirty="0"/>
              <a:t>(</a:t>
            </a:r>
            <a:r>
              <a:rPr lang="fr-LU" sz="1600" dirty="0" err="1"/>
              <a:t>NotFoundException</a:t>
            </a:r>
            <a:r>
              <a:rPr lang="fr-LU" sz="1600" dirty="0"/>
              <a:t> ex) {</a:t>
            </a: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CC7832"/>
                </a:solidFill>
                <a:effectLst/>
              </a:rPr>
              <a:t>return new </a:t>
            </a:r>
            <a:r>
              <a:rPr lang="fr-LU" sz="1600" dirty="0" err="1"/>
              <a:t>ErrorMessage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  <a:effectLst/>
              </a:rPr>
              <a:t>"BAD_REQUEST"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ex.getMessage</a:t>
            </a:r>
            <a:r>
              <a:rPr lang="fr-LU" sz="1600" dirty="0"/>
              <a:t>())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3740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A08F0A-749E-1B6B-C704-B66549D7B9CF}"/>
              </a:ext>
            </a:extLst>
          </p:cNvPr>
          <p:cNvSpPr txBox="1"/>
          <p:nvPr/>
        </p:nvSpPr>
        <p:spPr>
          <a:xfrm>
            <a:off x="739833" y="1978429"/>
            <a:ext cx="1011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deux services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 ou plusieurs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livre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bibliothèques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Mettre à jour (y compris y ajouter des livres)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une bibliothèque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Une bibliothèque est caractérisée par un id, un nom et une liste de livre qu’elle possède.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77237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couche données gère toute la partie stockage persistant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reçoit ses instructions de la partie métier (les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notre cas, la persistance se fait via une base de donnée mais on peut imaginer n’importe quel autre moyen de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Java possède une API permettant de s’interfacer avec les bases de données : JPA (Java </a:t>
            </a:r>
            <a:r>
              <a:rPr lang="fr-FR" dirty="0" err="1"/>
              <a:t>persistence</a:t>
            </a:r>
            <a:r>
              <a:rPr lang="fr-FR" dirty="0"/>
              <a:t>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</a:t>
            </a:r>
            <a:r>
              <a:rPr lang="fr-FR" dirty="0" err="1"/>
              <a:t>defaut</a:t>
            </a:r>
            <a:r>
              <a:rPr lang="fr-FR" dirty="0"/>
              <a:t>, Spring utilise Hibernate (une implémentation de JPA développé par 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7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L’interfaçage se fait en deux étapes dans Spring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entités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Classes java représentant le modèle de la base de donnée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Interfaces utilisées par Spring pour générer des accesseurs à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28571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entités :</a:t>
            </a:r>
          </a:p>
          <a:p>
            <a:endParaRPr lang="fr-FR" dirty="0"/>
          </a:p>
          <a:p>
            <a:r>
              <a:rPr lang="fr-FR" dirty="0"/>
              <a:t>Une entité est une classe java</a:t>
            </a:r>
          </a:p>
          <a:p>
            <a:endParaRPr lang="fr-FR" dirty="0"/>
          </a:p>
          <a:p>
            <a:r>
              <a:rPr lang="fr-FR" dirty="0"/>
              <a:t>Chaque entité représente une table de la DB</a:t>
            </a:r>
          </a:p>
          <a:p>
            <a:endParaRPr lang="fr-FR" dirty="0"/>
          </a:p>
          <a:p>
            <a:r>
              <a:rPr lang="fr-FR" dirty="0"/>
              <a:t>Chaque propriété de l’entité correspond (presque)</a:t>
            </a:r>
          </a:p>
          <a:p>
            <a:r>
              <a:rPr lang="fr-FR" dirty="0"/>
              <a:t>a une colonne de la table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8A1FB-60B8-8A42-F823-A86EF728F750}"/>
              </a:ext>
            </a:extLst>
          </p:cNvPr>
          <p:cNvSpPr txBox="1"/>
          <p:nvPr/>
        </p:nvSpPr>
        <p:spPr>
          <a:xfrm>
            <a:off x="6094616" y="1850756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LivreEntity.java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Entity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@Table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"livres"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NoArgsConstructor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EqualsAndHashCode</a:t>
            </a:r>
            <a:r>
              <a:rPr lang="fr-LU" sz="1600" dirty="0"/>
              <a:t>(</a:t>
            </a:r>
            <a:r>
              <a:rPr lang="fr-LU" sz="1600" dirty="0" err="1"/>
              <a:t>callSuper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>
                <a:effectLst/>
              </a:rPr>
              <a:t>Livre</a:t>
            </a:r>
            <a:r>
              <a:rPr lang="fr-LU" sz="1600" dirty="0" err="1"/>
              <a:t>Entity</a:t>
            </a:r>
            <a:r>
              <a:rPr lang="fr-LU" sz="1600" dirty="0"/>
              <a:t> {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@Id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GeneratedValue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>
                <a:solidFill>
                  <a:srgbClr val="9876AA"/>
                </a:solidFill>
                <a:effectLst/>
              </a:rPr>
              <a:t>id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Column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"nom"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columnDefinition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"varchar(255)"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nullable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</a:t>
            </a:r>
            <a:r>
              <a:rPr lang="fr-LU" sz="1600" dirty="0">
                <a:solidFill>
                  <a:srgbClr val="9876AA"/>
                </a:solidFill>
                <a:effectLst/>
              </a:rPr>
              <a:t>nom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7009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repositories :</a:t>
            </a:r>
          </a:p>
          <a:p>
            <a:endParaRPr lang="fr-FR" dirty="0"/>
          </a:p>
          <a:p>
            <a:r>
              <a:rPr lang="fr-FR" dirty="0"/>
              <a:t>Un repository est une interface générique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répository</a:t>
            </a:r>
            <a:r>
              <a:rPr lang="fr-FR" dirty="0"/>
              <a:t> gère une entité et génère automatiquement un ensemble de fonction permettant d’accéder aux données</a:t>
            </a:r>
          </a:p>
          <a:p>
            <a:endParaRPr lang="fr-FR" dirty="0"/>
          </a:p>
          <a:p>
            <a:r>
              <a:rPr lang="fr-FR" dirty="0"/>
              <a:t>On peut lui spécifier des requêtes en JPQL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4B6362-C16E-C0BF-A7A8-4F50063301C0}"/>
              </a:ext>
            </a:extLst>
          </p:cNvPr>
          <p:cNvSpPr txBox="1"/>
          <p:nvPr/>
        </p:nvSpPr>
        <p:spPr>
          <a:xfrm>
            <a:off x="723207" y="4299107"/>
            <a:ext cx="8661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effectLst/>
              </a:rPr>
              <a:t>Package repository :</a:t>
            </a:r>
          </a:p>
          <a:p>
            <a:endParaRPr lang="fr-LU" dirty="0">
              <a:effectLst/>
            </a:endParaRPr>
          </a:p>
          <a:p>
            <a:r>
              <a:rPr lang="fr-LU" dirty="0" err="1">
                <a:effectLst/>
              </a:rPr>
              <a:t>LivreRepository.java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@Repository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interface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JpaRepository</a:t>
            </a:r>
            <a:r>
              <a:rPr lang="fr-LU" dirty="0"/>
              <a:t>&lt;</a:t>
            </a:r>
            <a:r>
              <a:rPr lang="fr-LU" dirty="0" err="1"/>
              <a:t>LivreEntity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Integer&gt; {</a:t>
            </a: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Query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</a:rPr>
              <a:t>"Select distinct </a:t>
            </a:r>
            <a:r>
              <a:rPr lang="fr-LU" dirty="0" err="1">
                <a:solidFill>
                  <a:srgbClr val="6A8759"/>
                </a:solidFill>
              </a:rPr>
              <a:t>l.nom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from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LivreEntity</a:t>
            </a:r>
            <a:r>
              <a:rPr lang="fr-LU" dirty="0">
                <a:solidFill>
                  <a:srgbClr val="6A8759"/>
                </a:solidFill>
              </a:rPr>
              <a:t> l"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List&lt;</a:t>
            </a:r>
            <a:r>
              <a:rPr lang="fr-LU" dirty="0" err="1"/>
              <a:t>RestaurantEntity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findAllDistinctNames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ne reste qu’a injecter le repository dans un service pour l’utiliser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F22ED6-7DB8-28F4-577A-05E699AE5FE0}"/>
              </a:ext>
            </a:extLst>
          </p:cNvPr>
          <p:cNvSpPr txBox="1"/>
          <p:nvPr/>
        </p:nvSpPr>
        <p:spPr>
          <a:xfrm>
            <a:off x="723207" y="2867894"/>
            <a:ext cx="6097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  <a:effectLst/>
              </a:rPr>
              <a:t>livreRespository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</a:rPr>
              <a:t>    public </a:t>
            </a: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getLivres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</a:rPr>
              <a:t>return </a:t>
            </a:r>
            <a:r>
              <a:rPr lang="fr-LU" dirty="0" err="1">
                <a:solidFill>
                  <a:srgbClr val="9876AA"/>
                </a:solidFill>
              </a:rPr>
              <a:t>livreRespository</a:t>
            </a:r>
            <a:r>
              <a:rPr lang="fr-LU" dirty="0" err="1"/>
              <a:t>.findAll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</a:t>
            </a: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4684A7-077A-2787-E333-3F261173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657481"/>
            <a:ext cx="7363514" cy="5310226"/>
          </a:xfr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9C753CD-4BD9-5618-A605-7EF7DDF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AE396D4-0F64-BB4A-7A57-54B2489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OneToMany</a:t>
            </a:r>
            <a:r>
              <a:rPr lang="fr-FR" dirty="0"/>
              <a:t>, </a:t>
            </a:r>
            <a:r>
              <a:rPr lang="fr-FR" dirty="0" err="1"/>
              <a:t>ManyToOne</a:t>
            </a:r>
            <a:r>
              <a:rPr lang="fr-FR" dirty="0"/>
              <a:t>, </a:t>
            </a:r>
            <a:r>
              <a:rPr lang="fr-FR" dirty="0" err="1"/>
              <a:t>ManyToMany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notre cas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livre peut être associé a plusieurs bibliothèques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bibliothèque peut être associé a plusieurs livres </a:t>
            </a:r>
          </a:p>
          <a:p>
            <a:r>
              <a:rPr lang="fr-FR" dirty="0"/>
              <a:t>=&gt; il s’agit d’un </a:t>
            </a:r>
            <a:r>
              <a:rPr lang="fr-FR" dirty="0" err="1"/>
              <a:t>ManyToMany</a:t>
            </a:r>
            <a:r>
              <a:rPr lang="fr-FR" dirty="0"/>
              <a:t> donc il faut une table de jointure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0729EC-0975-C91E-192A-5DA27AEB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39" y="4227715"/>
            <a:ext cx="5688068" cy="10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526DD4-F0E7-340C-38AC-F6A503EB753C}"/>
              </a:ext>
            </a:extLst>
          </p:cNvPr>
          <p:cNvSpPr txBox="1"/>
          <p:nvPr/>
        </p:nvSpPr>
        <p:spPr>
          <a:xfrm>
            <a:off x="598387" y="2274838"/>
            <a:ext cx="5831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 err="1"/>
              <a:t>BlibliothequeEntity.java</a:t>
            </a:r>
            <a:r>
              <a:rPr lang="fr-LU" dirty="0"/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ManyToMany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JoinTable</a:t>
            </a:r>
            <a:r>
              <a:rPr lang="fr-LU" dirty="0"/>
              <a:t>(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biblio_jn_livre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id_biblio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inverseJoinColumns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))</a:t>
            </a:r>
            <a:br>
              <a:rPr lang="fr-LU" dirty="0"/>
            </a:b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>
                <a:solidFill>
                  <a:srgbClr val="9876AA"/>
                </a:solidFill>
              </a:rPr>
              <a:t>livres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31F24-6394-ED47-F13D-BA89BCEA401A}"/>
              </a:ext>
            </a:extLst>
          </p:cNvPr>
          <p:cNvSpPr txBox="1"/>
          <p:nvPr/>
        </p:nvSpPr>
        <p:spPr>
          <a:xfrm>
            <a:off x="7174577" y="227483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LivreEntity.java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ManyToMany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/>
              <a:t>List&lt;</a:t>
            </a:r>
            <a:r>
              <a:rPr lang="fr-LU" dirty="0" err="1"/>
              <a:t>BibliothequeEntity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9876AA"/>
                </a:solidFill>
                <a:effectLst/>
              </a:rPr>
              <a:t>bibliotheques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15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4180F0-B576-5759-599B-77A8DB33770C}"/>
              </a:ext>
            </a:extLst>
          </p:cNvPr>
          <p:cNvSpPr txBox="1"/>
          <p:nvPr/>
        </p:nvSpPr>
        <p:spPr>
          <a:xfrm>
            <a:off x="572493" y="2063342"/>
            <a:ext cx="5674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livre, on peut associer plusieurs commentaire</a:t>
            </a:r>
          </a:p>
          <a:p>
            <a:r>
              <a:rPr lang="fr-FR" dirty="0"/>
              <a:t>Chaque commentaire n’est associé qu’a un seul livre</a:t>
            </a:r>
          </a:p>
          <a:p>
            <a:endParaRPr lang="fr-FR" dirty="0"/>
          </a:p>
          <a:p>
            <a:r>
              <a:rPr lang="fr-FR" dirty="0"/>
              <a:t>Avec les routes, les </a:t>
            </a:r>
            <a:r>
              <a:rPr lang="fr-FR" dirty="0" err="1"/>
              <a:t>DTOs</a:t>
            </a:r>
            <a:r>
              <a:rPr lang="fr-FR" dirty="0"/>
              <a:t> et les services bien sûr !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213737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Produire le livrable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général, on aime avoir comme livrable un simple fichier qui s’</a:t>
            </a:r>
            <a:r>
              <a:rPr lang="fr-FR" dirty="0" err="1"/>
              <a:t>autoexecute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Avec </a:t>
            </a:r>
            <a:r>
              <a:rPr lang="fr-FR" dirty="0" err="1"/>
              <a:t>Springboot</a:t>
            </a:r>
            <a:r>
              <a:rPr lang="fr-FR" dirty="0"/>
              <a:t>, il suffit de faire :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</a:t>
            </a:r>
          </a:p>
          <a:p>
            <a:endParaRPr lang="fr-FR" dirty="0"/>
          </a:p>
          <a:p>
            <a:pPr marL="285750" indent="-285750">
              <a:buFont typeface="Symbol" pitchFamily="2" charset="2"/>
              <a:buChar char="Þ"/>
            </a:pPr>
            <a:r>
              <a:rPr lang="fr-FR" dirty="0"/>
              <a:t>Dans le dossier </a:t>
            </a:r>
            <a:r>
              <a:rPr lang="fr-FR" dirty="0" err="1"/>
              <a:t>target</a:t>
            </a:r>
            <a:r>
              <a:rPr lang="fr-FR" dirty="0"/>
              <a:t>, un fichier .jar est généré : fsback-0.0.1-SNAPSHOT.jar :</a:t>
            </a:r>
          </a:p>
          <a:p>
            <a:pPr marL="285750" indent="-285750">
              <a:buFont typeface="Symbol" pitchFamily="2" charset="2"/>
              <a:buChar char="Þ"/>
            </a:pPr>
            <a:endParaRPr lang="fr-FR" dirty="0"/>
          </a:p>
          <a:p>
            <a:r>
              <a:rPr lang="fr-FR" dirty="0"/>
              <a:t>$ java –jar fsback-0.0.1-SNAPSHOT.jar</a:t>
            </a:r>
          </a:p>
          <a:p>
            <a:endParaRPr lang="fr-FR" dirty="0"/>
          </a:p>
          <a:p>
            <a:r>
              <a:rPr lang="fr-FR" dirty="0"/>
              <a:t>=&gt; L’application démarre</a:t>
            </a:r>
          </a:p>
        </p:txBody>
      </p:sp>
    </p:spTree>
    <p:extLst>
      <p:ext uri="{BB962C8B-B14F-4D97-AF65-F5344CB8AC3E}">
        <p14:creationId xmlns:p14="http://schemas.microsoft.com/office/powerpoint/2010/main" val="37467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Testing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quoi serve les tests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 s’assurer que l’application fonctionne toujours comme elle doit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détecter les problèmes au moment de l’écriture du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Bug ou problème d’architecture ou autre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d’avoir un feedback instantané de l’état de l’application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En cas de changement, on valide facilement n’avoir rien cassé</a:t>
            </a:r>
          </a:p>
          <a:p>
            <a:pPr lvl="1"/>
            <a:endParaRPr lang="fr-FR" sz="2400" dirty="0"/>
          </a:p>
          <a:p>
            <a:r>
              <a:rPr lang="fr-FR" sz="2400" dirty="0"/>
              <a:t>On s’assure de la répétabilité des tests en contrôlant l’état de la partie testée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types de tests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Unitaires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D’intégrations</a:t>
            </a:r>
          </a:p>
        </p:txBody>
      </p:sp>
    </p:spTree>
    <p:extLst>
      <p:ext uri="{BB962C8B-B14F-4D97-AF65-F5344CB8AC3E}">
        <p14:creationId xmlns:p14="http://schemas.microsoft.com/office/powerpoint/2010/main" val="234563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Tests </a:t>
            </a:r>
            <a:r>
              <a:rPr lang="fr-FR" sz="5400" dirty="0"/>
              <a:t>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test unitaire est un test sur une partie isolée du code (souvent une fonction).</a:t>
            </a:r>
          </a:p>
          <a:p>
            <a:r>
              <a:rPr lang="fr-FR" sz="2400" dirty="0"/>
              <a:t>On isole la partie à tester en </a:t>
            </a:r>
            <a:r>
              <a:rPr lang="fr-FR" sz="2400" dirty="0" err="1"/>
              <a:t>mockant</a:t>
            </a:r>
            <a:r>
              <a:rPr lang="fr-FR" sz="2400" dirty="0"/>
              <a:t> toutes ses dépendances.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Avec Spring, on utilise les </a:t>
            </a:r>
            <a:r>
              <a:rPr lang="fr-FR" sz="2400" dirty="0" err="1"/>
              <a:t>frameworks</a:t>
            </a:r>
            <a:r>
              <a:rPr lang="fr-FR" sz="2400" dirty="0"/>
              <a:t> JUnit et </a:t>
            </a:r>
            <a:r>
              <a:rPr lang="fr-FR" sz="2400" dirty="0" err="1"/>
              <a:t>Mockito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F68C59-7E70-F7C9-55C4-68DC30DEAE2D}"/>
              </a:ext>
            </a:extLst>
          </p:cNvPr>
          <p:cNvSpPr txBox="1"/>
          <p:nvPr/>
        </p:nvSpPr>
        <p:spPr>
          <a:xfrm>
            <a:off x="838200" y="4338580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Pom.xml</a:t>
            </a:r>
            <a:endParaRPr lang="fr-LU" dirty="0">
              <a:effectLst/>
            </a:endParaRPr>
          </a:p>
          <a:p>
            <a:endParaRPr lang="fr-LU" dirty="0">
              <a:solidFill>
                <a:srgbClr val="E8BF6A"/>
              </a:solidFill>
            </a:endParaRPr>
          </a:p>
          <a:p>
            <a:r>
              <a:rPr lang="fr-LU" dirty="0">
                <a:solidFill>
                  <a:srgbClr val="E8BF6A"/>
                </a:solidFill>
                <a:effectLst/>
              </a:rPr>
              <a:t>&lt;</a:t>
            </a:r>
            <a:r>
              <a:rPr lang="fr-LU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</a:t>
            </a:r>
            <a:r>
              <a:rPr lang="fr-LU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r>
              <a:rPr lang="fr-LU" dirty="0" err="1"/>
              <a:t>org.springframework.boot</a:t>
            </a: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</a:t>
            </a:r>
            <a:r>
              <a:rPr lang="fr-LU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r>
              <a:rPr lang="fr-LU" dirty="0" err="1"/>
              <a:t>spring</a:t>
            </a:r>
            <a:r>
              <a:rPr lang="fr-LU" dirty="0"/>
              <a:t>-boot-starter-test</a:t>
            </a: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&lt;scope&gt;</a:t>
            </a:r>
            <a:r>
              <a:rPr lang="fr-LU" dirty="0"/>
              <a:t>test</a:t>
            </a:r>
            <a:r>
              <a:rPr lang="fr-LU" dirty="0">
                <a:solidFill>
                  <a:srgbClr val="E8BF6A"/>
                </a:solidFill>
                <a:effectLst/>
              </a:rPr>
              <a:t>&lt;/scope&gt;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37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28EE53-2D9D-EAFC-8A49-D5586A8CF386}"/>
              </a:ext>
            </a:extLst>
          </p:cNvPr>
          <p:cNvSpPr txBox="1"/>
          <p:nvPr/>
        </p:nvSpPr>
        <p:spPr>
          <a:xfrm>
            <a:off x="873579" y="2081893"/>
            <a:ext cx="24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Testons le </a:t>
            </a:r>
            <a:r>
              <a:rPr lang="fr-FR" dirty="0" err="1"/>
              <a:t>LivreService</a:t>
            </a:r>
            <a:r>
              <a:rPr lang="fr-FR" dirty="0"/>
              <a:t>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B42A021-DD6B-3AC4-CE53-D1106C69982C}"/>
              </a:ext>
            </a:extLst>
          </p:cNvPr>
          <p:cNvSpPr txBox="1"/>
          <p:nvPr/>
        </p:nvSpPr>
        <p:spPr>
          <a:xfrm>
            <a:off x="873579" y="2414137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/>
              <a:t>LivreRespository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/>
          </a:p>
          <a:p>
            <a:endParaRPr lang="fr-LU" dirty="0"/>
          </a:p>
          <a:p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357A3A3-6CF4-0B4D-28AE-6DDC4A8FF9A6}"/>
              </a:ext>
            </a:extLst>
          </p:cNvPr>
          <p:cNvCxnSpPr>
            <a:cxnSpLocks/>
          </p:cNvCxnSpPr>
          <p:nvPr/>
        </p:nvCxnSpPr>
        <p:spPr>
          <a:xfrm flipH="1">
            <a:off x="5502729" y="343716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20DC4AF-991D-A0B8-AD41-0C05B7EB6935}"/>
              </a:ext>
            </a:extLst>
          </p:cNvPr>
          <p:cNvSpPr txBox="1"/>
          <p:nvPr/>
        </p:nvSpPr>
        <p:spPr>
          <a:xfrm>
            <a:off x="6587549" y="3234356"/>
            <a:ext cx="514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service a une dépendance qu’on va devoir </a:t>
            </a:r>
            <a:r>
              <a:rPr lang="fr-FR" dirty="0" err="1"/>
              <a:t>mocker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9A48302-B5ED-4A45-FD1D-4769DBCC0AB9}"/>
              </a:ext>
            </a:extLst>
          </p:cNvPr>
          <p:cNvSpPr txBox="1"/>
          <p:nvPr/>
        </p:nvSpPr>
        <p:spPr>
          <a:xfrm>
            <a:off x="873579" y="4163331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/>
              <a:t>On </a:t>
            </a:r>
            <a:r>
              <a:rPr lang="fr-LU" dirty="0" err="1"/>
              <a:t>mock</a:t>
            </a:r>
            <a:r>
              <a:rPr lang="fr-LU" dirty="0"/>
              <a:t> avec </a:t>
            </a:r>
            <a:r>
              <a:rPr lang="fr-LU" dirty="0" err="1"/>
              <a:t>Mockito</a:t>
            </a:r>
            <a:r>
              <a:rPr lang="fr-LU" dirty="0"/>
              <a:t> : 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Mock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CCE830-B360-6280-1244-28985E943E08}"/>
              </a:ext>
            </a:extLst>
          </p:cNvPr>
          <p:cNvSpPr txBox="1"/>
          <p:nvPr/>
        </p:nvSpPr>
        <p:spPr>
          <a:xfrm>
            <a:off x="5502729" y="4165050"/>
            <a:ext cx="63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contrôle le </a:t>
            </a:r>
            <a:r>
              <a:rPr lang="fr-FR" dirty="0" err="1"/>
              <a:t>mock</a:t>
            </a:r>
            <a:r>
              <a:rPr lang="fr-FR" dirty="0"/>
              <a:t> : </a:t>
            </a:r>
          </a:p>
          <a:p>
            <a:endParaRPr lang="fr-FR" dirty="0"/>
          </a:p>
          <a:p>
            <a:r>
              <a:rPr lang="fr-LU" i="1" dirty="0" err="1"/>
              <a:t>when</a:t>
            </a:r>
            <a:r>
              <a:rPr lang="fr-LU" dirty="0"/>
              <a:t>(</a:t>
            </a:r>
            <a:r>
              <a:rPr lang="fr-LU" dirty="0" err="1">
                <a:solidFill>
                  <a:srgbClr val="9876AA"/>
                </a:solidFill>
              </a:rPr>
              <a:t>livreRepository</a:t>
            </a:r>
            <a:r>
              <a:rPr lang="fr-LU" dirty="0" err="1"/>
              <a:t>.findAll</a:t>
            </a:r>
            <a:r>
              <a:rPr lang="fr-LU" dirty="0"/>
              <a:t>()).</a:t>
            </a:r>
            <a:r>
              <a:rPr lang="fr-LU" dirty="0" err="1"/>
              <a:t>thenReturn</a:t>
            </a:r>
            <a:r>
              <a:rPr lang="fr-LU" dirty="0"/>
              <a:t>(</a:t>
            </a:r>
            <a:r>
              <a:rPr lang="fr-LU" dirty="0">
                <a:solidFill>
                  <a:srgbClr val="CC7832"/>
                </a:solidFill>
              </a:rPr>
              <a:t>new </a:t>
            </a:r>
            <a:r>
              <a:rPr lang="fr-LU" dirty="0" err="1"/>
              <a:t>ArrayList</a:t>
            </a:r>
            <a:r>
              <a:rPr lang="fr-LU" dirty="0"/>
              <a:t>&lt;&gt;())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21BC7-5EA9-9A2A-C811-8604D445E3AC}"/>
              </a:ext>
            </a:extLst>
          </p:cNvPr>
          <p:cNvSpPr txBox="1"/>
          <p:nvPr/>
        </p:nvSpPr>
        <p:spPr>
          <a:xfrm>
            <a:off x="800100" y="5882515"/>
            <a:ext cx="691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les vérifications avec les « </a:t>
            </a:r>
            <a:r>
              <a:rPr lang="fr-FR" dirty="0" err="1"/>
              <a:t>assert</a:t>
            </a:r>
            <a:r>
              <a:rPr lang="fr-FR" dirty="0"/>
              <a:t> » : </a:t>
            </a:r>
            <a:r>
              <a:rPr lang="fr-LU" i="1" dirty="0" err="1"/>
              <a:t>assertEquals</a:t>
            </a:r>
            <a:r>
              <a:rPr lang="fr-LU" dirty="0"/>
              <a:t>(</a:t>
            </a:r>
            <a:r>
              <a:rPr lang="fr-LU" dirty="0" err="1"/>
              <a:t>result.size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>
                <a:solidFill>
                  <a:srgbClr val="6897BB"/>
                </a:solidFill>
              </a:rPr>
              <a:t>0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42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94CD2-BFC7-11C5-E73F-8D55683CBAC4}"/>
              </a:ext>
            </a:extLst>
          </p:cNvPr>
          <p:cNvSpPr txBox="1"/>
          <p:nvPr/>
        </p:nvSpPr>
        <p:spPr>
          <a:xfrm>
            <a:off x="760639" y="1911493"/>
            <a:ext cx="107846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LivreServiceTest.java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ExtendWith</a:t>
            </a:r>
            <a:r>
              <a:rPr lang="fr-LU" sz="1600" dirty="0"/>
              <a:t>(</a:t>
            </a:r>
            <a:r>
              <a:rPr lang="fr-LU" sz="1600" dirty="0" err="1"/>
              <a:t>MockitoExtension.</a:t>
            </a:r>
            <a:r>
              <a:rPr lang="fr-LU" sz="1600" dirty="0" err="1">
                <a:solidFill>
                  <a:srgbClr val="CC7832"/>
                </a:solidFill>
              </a:rPr>
              <a:t>class</a:t>
            </a:r>
            <a:r>
              <a:rPr lang="fr-LU" sz="1600" dirty="0"/>
              <a:t>)</a:t>
            </a:r>
            <a:endParaRPr lang="fr-LU" sz="1600" dirty="0">
              <a:solidFill>
                <a:srgbClr val="CC7832"/>
              </a:solidFill>
            </a:endParaRPr>
          </a:p>
          <a:p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/>
              <a:t>LivreServiceTest</a:t>
            </a:r>
            <a:r>
              <a:rPr lang="fr-LU" sz="1600" dirty="0"/>
              <a:t> {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</a:rPr>
              <a:t> </a:t>
            </a:r>
          </a:p>
          <a:p>
            <a:r>
              <a:rPr lang="fr-LU" sz="1600" dirty="0">
                <a:solidFill>
                  <a:srgbClr val="CC7832"/>
                </a:solidFill>
              </a:rPr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InjectMocks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    </a:t>
            </a:r>
            <a:r>
              <a:rPr lang="fr-LU" sz="1600" dirty="0" err="1">
                <a:solidFill>
                  <a:srgbClr val="CC7832"/>
                </a:solidFill>
              </a:rPr>
              <a:t>private</a:t>
            </a:r>
            <a:r>
              <a:rPr lang="fr-LU" sz="1600" dirty="0">
                <a:solidFill>
                  <a:srgbClr val="CC7832"/>
                </a:solidFill>
              </a:rPr>
              <a:t> </a:t>
            </a:r>
            <a:r>
              <a:rPr lang="fr-LU" sz="1600" dirty="0" err="1"/>
              <a:t>LivreService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9876AA"/>
                </a:solidFill>
              </a:rPr>
              <a:t>livreService</a:t>
            </a:r>
            <a:r>
              <a:rPr lang="fr-LU" sz="1600" dirty="0">
                <a:solidFill>
                  <a:srgbClr val="CC7832"/>
                </a:solidFill>
              </a:rPr>
              <a:t>;</a:t>
            </a:r>
            <a:br>
              <a:rPr lang="fr-LU" sz="1600" dirty="0"/>
            </a:br>
            <a:r>
              <a:rPr lang="fr-LU" sz="1600" dirty="0"/>
              <a:t>    </a:t>
            </a: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Mock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 err="1"/>
              <a:t>LivreRespository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9876AA"/>
                </a:solidFill>
              </a:rPr>
              <a:t>livre</a:t>
            </a:r>
            <a:r>
              <a:rPr lang="fr-LU" sz="1600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@Test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should_get</a:t>
            </a:r>
            <a:r>
              <a:rPr lang="fr-LU" sz="1600" dirty="0" err="1">
                <a:solidFill>
                  <a:srgbClr val="FFC66D"/>
                </a:solidFill>
              </a:rPr>
              <a:t>_a_not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_empty_list</a:t>
            </a:r>
            <a:r>
              <a:rPr lang="fr-LU" sz="1600" dirty="0"/>
              <a:t>() {</a:t>
            </a:r>
          </a:p>
          <a:p>
            <a:br>
              <a:rPr lang="fr-LU" sz="1600" dirty="0"/>
            </a:br>
            <a:r>
              <a:rPr lang="fr-LU" sz="1600" dirty="0"/>
              <a:t>        </a:t>
            </a:r>
            <a:r>
              <a:rPr lang="fr-LU" sz="1600" i="1" dirty="0" err="1"/>
              <a:t>when</a:t>
            </a:r>
            <a:r>
              <a:rPr lang="fr-LU" sz="1600" dirty="0"/>
              <a:t>(</a:t>
            </a:r>
            <a:r>
              <a:rPr lang="fr-LU" sz="1600" dirty="0" err="1">
                <a:solidFill>
                  <a:srgbClr val="9876AA"/>
                </a:solidFill>
              </a:rPr>
              <a:t>livreRespository</a:t>
            </a:r>
            <a:r>
              <a:rPr lang="fr-LU" sz="1600" dirty="0" err="1"/>
              <a:t>.findAll</a:t>
            </a:r>
            <a:r>
              <a:rPr lang="fr-LU" sz="1600" dirty="0"/>
              <a:t>()).</a:t>
            </a:r>
            <a:r>
              <a:rPr lang="fr-LU" sz="1600" dirty="0" err="1"/>
              <a:t>thenReturn</a:t>
            </a:r>
            <a:r>
              <a:rPr lang="fr-LU" sz="1600" dirty="0"/>
              <a:t>(</a:t>
            </a:r>
            <a:r>
              <a:rPr lang="fr-LU" sz="1600" dirty="0" err="1"/>
              <a:t>Collections.</a:t>
            </a:r>
            <a:r>
              <a:rPr lang="fr-LU" sz="1600" i="1" dirty="0" err="1"/>
              <a:t>singletonList</a:t>
            </a:r>
            <a:r>
              <a:rPr lang="fr-LU" sz="1600" i="1" dirty="0"/>
              <a:t>(</a:t>
            </a:r>
            <a:r>
              <a:rPr lang="fr-LU" sz="1600" i="1" dirty="0" err="1"/>
              <a:t>Livre</a:t>
            </a:r>
            <a:r>
              <a:rPr lang="fr-LU" sz="1600" dirty="0" err="1"/>
              <a:t>Entity.</a:t>
            </a:r>
            <a:r>
              <a:rPr lang="fr-LU" sz="1600" i="1" dirty="0" err="1"/>
              <a:t>builder</a:t>
            </a:r>
            <a:r>
              <a:rPr lang="fr-LU" sz="1600" dirty="0"/>
              <a:t>().</a:t>
            </a:r>
            <a:r>
              <a:rPr lang="fr-LU" sz="1600" dirty="0" err="1"/>
              <a:t>build</a:t>
            </a:r>
            <a:r>
              <a:rPr lang="fr-LU" sz="1600" dirty="0"/>
              <a:t>()))</a:t>
            </a:r>
            <a:r>
              <a:rPr lang="fr-LU" sz="1600" dirty="0">
                <a:solidFill>
                  <a:srgbClr val="CC7832"/>
                </a:solidFill>
              </a:rPr>
              <a:t>;</a:t>
            </a:r>
            <a:br>
              <a:rPr lang="fr-LU" sz="1600" dirty="0"/>
            </a:br>
            <a:r>
              <a:rPr lang="fr-LU" sz="1600" dirty="0"/>
              <a:t>        List&lt;</a:t>
            </a:r>
            <a:r>
              <a:rPr lang="fr-LU" sz="1600" dirty="0" err="1"/>
              <a:t>LivreEntity</a:t>
            </a:r>
            <a:r>
              <a:rPr lang="fr-LU" sz="1600" dirty="0"/>
              <a:t>&gt; </a:t>
            </a:r>
            <a:r>
              <a:rPr lang="fr-LU" sz="1600" dirty="0" err="1"/>
              <a:t>result</a:t>
            </a:r>
            <a:r>
              <a:rPr lang="fr-LU" sz="1600" dirty="0"/>
              <a:t> = </a:t>
            </a:r>
            <a:r>
              <a:rPr lang="fr-LU" sz="1600" dirty="0" err="1">
                <a:solidFill>
                  <a:srgbClr val="9876AA"/>
                </a:solidFill>
              </a:rPr>
              <a:t>livreService</a:t>
            </a:r>
            <a:r>
              <a:rPr lang="fr-LU" sz="1600" dirty="0" err="1"/>
              <a:t>.getLivres</a:t>
            </a:r>
            <a:r>
              <a:rPr lang="fr-LU" sz="1600" dirty="0"/>
              <a:t>()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fr-LU" sz="1600" i="1" dirty="0" err="1">
                <a:effectLst/>
              </a:rPr>
              <a:t>assertEquals</a:t>
            </a:r>
            <a:r>
              <a:rPr lang="fr-LU" sz="1600" dirty="0"/>
              <a:t>(</a:t>
            </a:r>
            <a:r>
              <a:rPr lang="fr-LU" sz="1600" dirty="0" err="1"/>
              <a:t>result.size</a:t>
            </a:r>
            <a:r>
              <a:rPr lang="fr-LU" sz="1600" dirty="0"/>
              <a:t>()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>
                <a:solidFill>
                  <a:srgbClr val="6897BB"/>
                </a:solidFill>
              </a:rPr>
              <a:t>1</a:t>
            </a:r>
            <a:r>
              <a:rPr lang="fr-LU" sz="1600" dirty="0"/>
              <a:t>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/>
              <a:t>}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9AEA80-886A-3D3F-0559-EE12AC659430}"/>
              </a:ext>
            </a:extLst>
          </p:cNvPr>
          <p:cNvSpPr txBox="1"/>
          <p:nvPr/>
        </p:nvSpPr>
        <p:spPr>
          <a:xfrm>
            <a:off x="6474796" y="2273765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/>
              <a:t>LivreRespository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br>
              <a:rPr lang="fr-LU" dirty="0">
                <a:solidFill>
                  <a:srgbClr val="CC7832"/>
                </a:solidFill>
              </a:rPr>
            </a:br>
            <a:r>
              <a:rPr lang="fr-LU" dirty="0"/>
              <a:t>…</a:t>
            </a:r>
            <a:endParaRPr lang="fr-FR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D8D53254-1169-AA44-DF0E-DD864E75702C}"/>
              </a:ext>
            </a:extLst>
          </p:cNvPr>
          <p:cNvSpPr/>
          <p:nvPr/>
        </p:nvSpPr>
        <p:spPr>
          <a:xfrm>
            <a:off x="1549677" y="3388179"/>
            <a:ext cx="1181455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7DC305D7-A01C-CCE8-12B4-374502C5ADBF}"/>
              </a:ext>
            </a:extLst>
          </p:cNvPr>
          <p:cNvSpPr/>
          <p:nvPr/>
        </p:nvSpPr>
        <p:spPr>
          <a:xfrm>
            <a:off x="7619782" y="2576905"/>
            <a:ext cx="1289955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AB7CD208-EAC8-8D7D-B73A-93207D214306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rot="5400000" flipH="1" flipV="1">
            <a:off x="4913912" y="540727"/>
            <a:ext cx="538980" cy="52505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44;p41">
            <a:extLst>
              <a:ext uri="{FF2B5EF4-FFF2-40B4-BE49-F238E27FC236}">
                <a16:creationId xmlns:a16="http://schemas.microsoft.com/office/drawing/2014/main" id="{A48E8348-B295-9654-70C6-C8914E670F89}"/>
              </a:ext>
            </a:extLst>
          </p:cNvPr>
          <p:cNvSpPr/>
          <p:nvPr/>
        </p:nvSpPr>
        <p:spPr>
          <a:xfrm>
            <a:off x="1608365" y="4111032"/>
            <a:ext cx="1475640" cy="323178"/>
          </a:xfrm>
          <a:prstGeom prst="ellipse">
            <a:avLst/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344;p41">
            <a:extLst>
              <a:ext uri="{FF2B5EF4-FFF2-40B4-BE49-F238E27FC236}">
                <a16:creationId xmlns:a16="http://schemas.microsoft.com/office/drawing/2014/main" id="{228DD920-8A6F-104E-ED67-8AF6433E0F7F}"/>
              </a:ext>
            </a:extLst>
          </p:cNvPr>
          <p:cNvSpPr/>
          <p:nvPr/>
        </p:nvSpPr>
        <p:spPr>
          <a:xfrm>
            <a:off x="7891012" y="3095652"/>
            <a:ext cx="1653038" cy="374460"/>
          </a:xfrm>
          <a:prstGeom prst="ellipse">
            <a:avLst/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" name="Google Shape;346;p41">
            <a:extLst>
              <a:ext uri="{FF2B5EF4-FFF2-40B4-BE49-F238E27FC236}">
                <a16:creationId xmlns:a16="http://schemas.microsoft.com/office/drawing/2014/main" id="{1E8460F7-A1A8-0275-9D50-D170239BC349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rot="5400000" flipH="1" flipV="1">
            <a:off x="5128955" y="1154222"/>
            <a:ext cx="743086" cy="526519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9839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B1E2B-E6EC-8FCB-78F9-D09AB614F0DA}"/>
              </a:ext>
            </a:extLst>
          </p:cNvPr>
          <p:cNvSpPr txBox="1"/>
          <p:nvPr/>
        </p:nvSpPr>
        <p:spPr>
          <a:xfrm>
            <a:off x="873579" y="2122714"/>
            <a:ext cx="747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tester la fonction d’update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83C54A-237E-4D4B-7369-3CDFE1933965}"/>
              </a:ext>
            </a:extLst>
          </p:cNvPr>
          <p:cNvSpPr txBox="1"/>
          <p:nvPr/>
        </p:nvSpPr>
        <p:spPr>
          <a:xfrm>
            <a:off x="687161" y="2654420"/>
            <a:ext cx="95426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/>
              <a:t>LivreEntity</a:t>
            </a:r>
            <a:r>
              <a:rPr lang="fr-LU" dirty="0"/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updateLivre</a:t>
            </a:r>
            <a:r>
              <a:rPr lang="fr-LU" dirty="0"/>
              <a:t>(</a:t>
            </a:r>
            <a:r>
              <a:rPr lang="fr-LU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/>
              <a:t>id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String </a:t>
            </a:r>
            <a:r>
              <a:rPr lang="fr-LU" dirty="0" err="1"/>
              <a:t>nouveauNom</a:t>
            </a:r>
            <a:r>
              <a:rPr lang="fr-LU" dirty="0"/>
              <a:t>) {</a:t>
            </a: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if </a:t>
            </a:r>
            <a:r>
              <a:rPr lang="fr-LU" dirty="0"/>
              <a:t>(</a:t>
            </a:r>
            <a:r>
              <a:rPr lang="fr-LU" dirty="0" err="1"/>
              <a:t>nouveauNom</a:t>
            </a:r>
            <a:r>
              <a:rPr lang="fr-LU" dirty="0"/>
              <a:t> == </a:t>
            </a:r>
            <a:r>
              <a:rPr lang="fr-LU" dirty="0" err="1">
                <a:solidFill>
                  <a:srgbClr val="CC7832"/>
                </a:solidFill>
                <a:effectLst/>
              </a:rPr>
              <a:t>null</a:t>
            </a:r>
            <a:r>
              <a:rPr lang="fr-LU" dirty="0"/>
              <a:t>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>
                <a:solidFill>
                  <a:srgbClr val="CC7832"/>
                </a:solidFill>
                <a:effectLst/>
              </a:rPr>
              <a:t>throw</a:t>
            </a:r>
            <a:r>
              <a:rPr lang="fr-LU" dirty="0">
                <a:solidFill>
                  <a:srgbClr val="CC7832"/>
                </a:solidFill>
                <a:effectLst/>
              </a:rPr>
              <a:t> new </a:t>
            </a:r>
            <a:r>
              <a:rPr lang="fr-LU" dirty="0" err="1"/>
              <a:t>InvalidValueException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"le nouveau nom ne doit pas être </a:t>
            </a:r>
            <a:r>
              <a:rPr lang="fr-LU" dirty="0" err="1">
                <a:solidFill>
                  <a:srgbClr val="6A8759"/>
                </a:solidFill>
                <a:effectLst/>
              </a:rPr>
              <a:t>null</a:t>
            </a:r>
            <a:r>
              <a:rPr lang="fr-LU" dirty="0">
                <a:solidFill>
                  <a:srgbClr val="6A8759"/>
                </a:solidFill>
                <a:effectLst/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final </a:t>
            </a:r>
            <a:r>
              <a:rPr lang="fr-LU" dirty="0" err="1"/>
              <a:t>LivreEntity</a:t>
            </a:r>
            <a:r>
              <a:rPr lang="fr-LU" dirty="0"/>
              <a:t> </a:t>
            </a:r>
            <a:r>
              <a:rPr lang="fr-LU" dirty="0" err="1"/>
              <a:t>livreToUpdate</a:t>
            </a:r>
            <a:r>
              <a:rPr lang="fr-LU" dirty="0"/>
              <a:t> = </a:t>
            </a:r>
            <a:r>
              <a:rPr lang="fr-LU" dirty="0" err="1">
                <a:solidFill>
                  <a:srgbClr val="CC7832"/>
                </a:solidFill>
                <a:effectLst/>
              </a:rPr>
              <a:t>this</a:t>
            </a:r>
            <a:r>
              <a:rPr lang="fr-LU" dirty="0" err="1"/>
              <a:t>.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 err="1"/>
              <a:t>.findById</a:t>
            </a:r>
            <a:r>
              <a:rPr lang="fr-LU" dirty="0"/>
              <a:t>(id)</a:t>
            </a:r>
            <a:br>
              <a:rPr lang="fr-LU" dirty="0"/>
            </a:br>
            <a:r>
              <a:rPr lang="fr-LU" dirty="0"/>
              <a:t>            .</a:t>
            </a:r>
            <a:r>
              <a:rPr lang="fr-LU" dirty="0" err="1"/>
              <a:t>orElseThrow</a:t>
            </a:r>
            <a:r>
              <a:rPr lang="fr-LU" dirty="0"/>
              <a:t>(() -&gt; </a:t>
            </a:r>
            <a:r>
              <a:rPr lang="fr-LU" dirty="0">
                <a:solidFill>
                  <a:srgbClr val="CC7832"/>
                </a:solidFill>
                <a:effectLst/>
              </a:rPr>
              <a:t>new </a:t>
            </a:r>
            <a:r>
              <a:rPr lang="fr-LU" dirty="0" err="1"/>
              <a:t>NotFoundException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"le livre </a:t>
            </a:r>
            <a:r>
              <a:rPr lang="fr-LU" dirty="0" err="1">
                <a:solidFill>
                  <a:srgbClr val="6A8759"/>
                </a:solidFill>
                <a:effectLst/>
              </a:rPr>
              <a:t>d'id</a:t>
            </a:r>
            <a:r>
              <a:rPr lang="fr-LU" dirty="0">
                <a:solidFill>
                  <a:srgbClr val="6A8759"/>
                </a:solidFill>
                <a:effectLst/>
              </a:rPr>
              <a:t> " </a:t>
            </a:r>
            <a:r>
              <a:rPr lang="fr-LU" dirty="0"/>
              <a:t>+ </a:t>
            </a:r>
            <a:r>
              <a:rPr lang="fr-LU" dirty="0">
                <a:solidFill>
                  <a:srgbClr val="B389C5"/>
                </a:solidFill>
                <a:effectLst/>
              </a:rPr>
              <a:t>id </a:t>
            </a:r>
            <a:r>
              <a:rPr lang="fr-LU" dirty="0"/>
              <a:t>+ </a:t>
            </a:r>
            <a:r>
              <a:rPr lang="fr-LU" dirty="0">
                <a:solidFill>
                  <a:srgbClr val="6A8759"/>
                </a:solidFill>
                <a:effectLst/>
              </a:rPr>
              <a:t>" n'existe pas"</a:t>
            </a:r>
            <a:r>
              <a:rPr lang="fr-LU" dirty="0"/>
              <a:t>))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 err="1"/>
              <a:t>livreToUpdate.setNom</a:t>
            </a:r>
            <a:r>
              <a:rPr lang="fr-LU" dirty="0"/>
              <a:t>(</a:t>
            </a:r>
            <a:r>
              <a:rPr lang="fr-LU" dirty="0" err="1"/>
              <a:t>nouveauNom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 err="1"/>
              <a:t>.save</a:t>
            </a:r>
            <a:r>
              <a:rPr lang="fr-LU" dirty="0"/>
              <a:t>(</a:t>
            </a:r>
            <a:r>
              <a:rPr lang="fr-LU" dirty="0" err="1"/>
              <a:t>livreToUpdate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return </a:t>
            </a:r>
            <a:r>
              <a:rPr lang="fr-LU" dirty="0" err="1"/>
              <a:t>livreToUpdate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03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d’</a:t>
            </a:r>
            <a:r>
              <a:rPr lang="fr-FR" sz="5400" dirty="0" err="1"/>
              <a:t>integration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69E81A-C83C-126C-43F9-57BA8D2A5831}"/>
              </a:ext>
            </a:extLst>
          </p:cNvPr>
          <p:cNvSpPr txBox="1"/>
          <p:nvPr/>
        </p:nvSpPr>
        <p:spPr>
          <a:xfrm>
            <a:off x="572493" y="1911493"/>
            <a:ext cx="11755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On démarre le backend enti</a:t>
            </a:r>
            <a:r>
              <a:rPr lang="fr-FR" dirty="0"/>
              <a:t>èrement</a:t>
            </a:r>
            <a:r>
              <a:rPr lang="fr-FR" sz="1800" dirty="0"/>
              <a:t> et on joue des tests dessus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On garde le contrôle sur l’état en </a:t>
            </a:r>
            <a:r>
              <a:rPr lang="fr-FR" sz="1800" dirty="0" err="1"/>
              <a:t>mockant</a:t>
            </a:r>
            <a:r>
              <a:rPr lang="fr-FR" sz="1800" dirty="0"/>
              <a:t>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181770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9184"/>
            <a:ext cx="1113074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Rappels sur la notion de « </a:t>
            </a:r>
            <a:r>
              <a:rPr lang="fr-FR" sz="5400" dirty="0" err="1"/>
              <a:t>ReST</a:t>
            </a:r>
            <a:r>
              <a:rPr lang="fr-FR" sz="5400" dirty="0"/>
              <a:t> »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 err="1"/>
              <a:t>Representational</a:t>
            </a:r>
            <a:r>
              <a:rPr lang="fr-FR" sz="2000" dirty="0"/>
              <a:t> </a:t>
            </a:r>
            <a:r>
              <a:rPr lang="fr-FR" sz="2000"/>
              <a:t>State </a:t>
            </a:r>
            <a:r>
              <a:rPr lang="fr-FR" sz="2000" dirty="0"/>
              <a:t>T</a:t>
            </a:r>
            <a:r>
              <a:rPr lang="fr-FR" sz="2000"/>
              <a:t>ransfer</a:t>
            </a:r>
            <a:endParaRPr lang="fr-FR" sz="2000" dirty="0"/>
          </a:p>
          <a:p>
            <a:pPr lvl="1"/>
            <a:r>
              <a:rPr lang="fr-FR" sz="1600" dirty="0"/>
              <a:t>Architecture client/serveur</a:t>
            </a:r>
          </a:p>
          <a:p>
            <a:pPr lvl="1"/>
            <a:r>
              <a:rPr lang="fr-FR" sz="1600" dirty="0"/>
              <a:t>Basé sur HTTP</a:t>
            </a:r>
          </a:p>
          <a:p>
            <a:pPr lvl="1"/>
            <a:r>
              <a:rPr lang="fr-FR" sz="1600" dirty="0" err="1"/>
              <a:t>Stateless</a:t>
            </a:r>
            <a:r>
              <a:rPr lang="fr-FR" sz="1600" dirty="0"/>
              <a:t> -&gt; pas de notion de session</a:t>
            </a:r>
          </a:p>
          <a:p>
            <a:pPr lvl="1"/>
            <a:r>
              <a:rPr lang="fr-FR" sz="1600" dirty="0"/>
              <a:t>Permet de manipuler des « ressources »</a:t>
            </a:r>
          </a:p>
          <a:p>
            <a:pPr lvl="2"/>
            <a:r>
              <a:rPr lang="fr-FR" sz="1600" dirty="0"/>
              <a:t>GET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retourne la ressource « liste des livres » de la bibliothèque « 123 »</a:t>
            </a:r>
          </a:p>
          <a:p>
            <a:pPr lvl="2"/>
            <a:r>
              <a:rPr lang="fr-FR" sz="1600" dirty="0"/>
              <a:t>POST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Ajouter une nouvelle ressource dans la liste des livres de la bibliothèque « 123 »</a:t>
            </a:r>
          </a:p>
          <a:p>
            <a:pPr lvl="2"/>
            <a:r>
              <a:rPr lang="fr-FR" sz="1600" dirty="0"/>
              <a:t>DELETE /bibliothèques/123</a:t>
            </a:r>
          </a:p>
          <a:p>
            <a:pPr marL="1371600" lvl="3" indent="0">
              <a:buNone/>
            </a:pPr>
            <a:r>
              <a:rPr lang="fr-FR" sz="1400" dirty="0"/>
              <a:t>=&gt; Supprime la ressource « 123 » dans la liste des 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Swagger</a:t>
            </a:r>
            <a:r>
              <a:rPr lang="fr-FR" sz="5400" dirty="0"/>
              <a:t> / </a:t>
            </a:r>
            <a:r>
              <a:rPr lang="fr-FR" sz="5400" dirty="0" err="1"/>
              <a:t>OpenAPI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Avoir une API, c’est bien. La documenter, c’est mieux</a:t>
            </a:r>
          </a:p>
          <a:p>
            <a:endParaRPr lang="fr-FR" sz="2800" dirty="0"/>
          </a:p>
          <a:p>
            <a:pPr>
              <a:buFont typeface="Symbol" pitchFamily="2" charset="2"/>
              <a:buChar char="Þ"/>
            </a:pPr>
            <a:r>
              <a:rPr lang="fr-FR" sz="2400" dirty="0">
                <a:hlinkClick r:id="rId2"/>
              </a:rPr>
              <a:t>https://github.com/OAI/OpenAPI-Specification/blob/main/versions/3.1.0.md</a:t>
            </a:r>
            <a:endParaRPr lang="fr-FR" sz="2400" dirty="0"/>
          </a:p>
          <a:p>
            <a:pPr>
              <a:buFont typeface="Symbol" pitchFamily="2" charset="2"/>
              <a:buChar char="Þ"/>
            </a:pPr>
            <a:endParaRPr lang="fr-FR" sz="2400" dirty="0"/>
          </a:p>
          <a:p>
            <a:pPr>
              <a:buFont typeface="Symbol" pitchFamily="2" charset="2"/>
              <a:buChar char="Þ"/>
            </a:pPr>
            <a:r>
              <a:rPr lang="fr-FR" sz="2800" dirty="0">
                <a:hlinkClick r:id="rId3"/>
              </a:rPr>
              <a:t>https://editor.swagger.io/</a:t>
            </a:r>
            <a:endParaRPr lang="fr-FR" sz="2800" dirty="0"/>
          </a:p>
          <a:p>
            <a:pPr>
              <a:buFont typeface="Symbol" pitchFamily="2" charset="2"/>
              <a:buChar char="Þ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690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Swagger</a:t>
            </a:r>
            <a:r>
              <a:rPr lang="fr-FR" sz="5400" dirty="0"/>
              <a:t> / </a:t>
            </a:r>
            <a:r>
              <a:rPr lang="fr-FR" sz="5400" dirty="0" err="1"/>
              <a:t>OpenAPI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existe un plugin </a:t>
            </a:r>
            <a:r>
              <a:rPr lang="fr-FR" sz="2800" dirty="0" err="1"/>
              <a:t>springboot</a:t>
            </a:r>
            <a:r>
              <a:rPr lang="fr-FR" sz="2800" dirty="0"/>
              <a:t> pour l’écrire à notre place 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C4B248-D44A-7DAC-5C34-4F5097A66CB5}"/>
              </a:ext>
            </a:extLst>
          </p:cNvPr>
          <p:cNvSpPr txBox="1"/>
          <p:nvPr/>
        </p:nvSpPr>
        <p:spPr>
          <a:xfrm>
            <a:off x="572493" y="2667123"/>
            <a:ext cx="60977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2400" dirty="0" err="1">
                <a:effectLst/>
              </a:rPr>
              <a:t>Pom.xml</a:t>
            </a:r>
            <a:r>
              <a:rPr lang="fr-LU" sz="2400" dirty="0">
                <a:effectLst/>
              </a:rPr>
              <a:t> :</a:t>
            </a:r>
          </a:p>
          <a:p>
            <a:endParaRPr lang="fr-LU" sz="2400" dirty="0">
              <a:solidFill>
                <a:srgbClr val="E8BF6A"/>
              </a:solidFill>
            </a:endParaRPr>
          </a:p>
          <a:p>
            <a:r>
              <a:rPr lang="fr-LU" sz="2400" dirty="0">
                <a:solidFill>
                  <a:srgbClr val="E8BF6A"/>
                </a:solidFill>
                <a:effectLst/>
              </a:rPr>
              <a:t>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r>
              <a:rPr lang="fr-LU" sz="2400" dirty="0" err="1"/>
              <a:t>org.springdoc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r>
              <a:rPr lang="fr-LU" sz="2400" dirty="0" err="1"/>
              <a:t>springdoc-openapi-ui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&lt;version&gt;</a:t>
            </a:r>
            <a:r>
              <a:rPr lang="fr-LU" sz="2400" dirty="0"/>
              <a:t>1.6.11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&lt;/version&gt;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72BA95-8EF7-9E36-E7D5-23CEBAD6CEBE}"/>
              </a:ext>
            </a:extLst>
          </p:cNvPr>
          <p:cNvSpPr txBox="1"/>
          <p:nvPr/>
        </p:nvSpPr>
        <p:spPr>
          <a:xfrm>
            <a:off x="7242698" y="2649143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/>
              <a:t>SwaggerConfig.java</a:t>
            </a:r>
            <a:r>
              <a:rPr lang="fr-LU" dirty="0"/>
              <a:t> :</a:t>
            </a:r>
            <a:endParaRPr lang="fr-LU" dirty="0">
              <a:solidFill>
                <a:srgbClr val="BBB529"/>
              </a:solidFill>
              <a:effectLst/>
            </a:endParaRP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@Configuration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SwaggerConfig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BBB529"/>
                </a:solidFill>
                <a:effectLst/>
              </a:rPr>
              <a:t>@Bean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/>
              <a:t>GroupedOpenApi</a:t>
            </a:r>
            <a:r>
              <a:rPr lang="fr-LU" dirty="0"/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publicApi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  <a:effectLst/>
              </a:rPr>
              <a:t>return </a:t>
            </a:r>
            <a:r>
              <a:rPr lang="fr-LU" dirty="0" err="1"/>
              <a:t>GroupedOpenApi.</a:t>
            </a:r>
            <a:r>
              <a:rPr lang="fr-LU" i="1" dirty="0" err="1">
                <a:effectLst/>
              </a:rPr>
              <a:t>builder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/>
              <a:t>                .group(</a:t>
            </a:r>
            <a:r>
              <a:rPr lang="fr-LU" dirty="0">
                <a:solidFill>
                  <a:srgbClr val="6A8759"/>
                </a:solidFill>
                <a:effectLst/>
              </a:rPr>
              <a:t>"</a:t>
            </a:r>
            <a:r>
              <a:rPr lang="fr-LU" dirty="0" err="1">
                <a:solidFill>
                  <a:srgbClr val="6A8759"/>
                </a:solidFill>
                <a:effectLst/>
              </a:rPr>
              <a:t>FullStack</a:t>
            </a:r>
            <a:r>
              <a:rPr lang="fr-LU" dirty="0">
                <a:solidFill>
                  <a:srgbClr val="6A8759"/>
                </a:solidFill>
                <a:effectLst/>
              </a:rPr>
              <a:t> - API"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            .</a:t>
            </a:r>
            <a:r>
              <a:rPr lang="fr-LU" dirty="0" err="1"/>
              <a:t>pathsToMatch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"/**"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            .</a:t>
            </a:r>
            <a:r>
              <a:rPr lang="fr-LU" dirty="0" err="1"/>
              <a:t>build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77E25C-2F73-58F5-14BE-65BA75C155FF}"/>
              </a:ext>
            </a:extLst>
          </p:cNvPr>
          <p:cNvSpPr txBox="1"/>
          <p:nvPr/>
        </p:nvSpPr>
        <p:spPr>
          <a:xfrm>
            <a:off x="569634" y="5806958"/>
            <a:ext cx="6673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=&gt; http://localhost:8080/</a:t>
            </a:r>
            <a:r>
              <a:rPr lang="fr-FR" sz="2400" dirty="0" err="1"/>
              <a:t>swagger-ui</a:t>
            </a:r>
            <a:r>
              <a:rPr lang="fr-FR" sz="2400" dirty="0"/>
              <a:t>/</a:t>
            </a:r>
            <a:r>
              <a:rPr lang="fr-FR" sz="2400" dirty="0" err="1"/>
              <a:t>index.html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3851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Exercice final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6" y="1911493"/>
            <a:ext cx="11153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Créer une API de gestion de série (type Netflix)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de récupérer / ajouter / supprimer des séries (La récupération tri les séries par date de sortie)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d’ajouter des commentaires sur chaque série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Doit être testée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Doit être documentée</a:t>
            </a:r>
          </a:p>
          <a:p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5AE17C-EE46-16D5-5E88-C76E87E7E9CA}"/>
              </a:ext>
            </a:extLst>
          </p:cNvPr>
          <p:cNvSpPr txBox="1"/>
          <p:nvPr/>
        </p:nvSpPr>
        <p:spPr>
          <a:xfrm>
            <a:off x="572493" y="4539795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Une série est caractérisée par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ID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Un Nom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liste de commentaire (max 10)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date de sortie</a:t>
            </a:r>
          </a:p>
          <a:p>
            <a:pPr marL="285750" indent="-285750">
              <a:buFontTx/>
              <a:buChar char="-"/>
            </a:pPr>
            <a:endParaRPr lang="fr-FR" sz="1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327D72-0DE1-F9B4-1837-8997704E0EED}"/>
              </a:ext>
            </a:extLst>
          </p:cNvPr>
          <p:cNvSpPr txBox="1"/>
          <p:nvPr/>
        </p:nvSpPr>
        <p:spPr>
          <a:xfrm>
            <a:off x="6058893" y="4437792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commentaire est caractérisé par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ID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auteur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contenu (le commentaire en lui-même)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note (entre 0 et 5)</a:t>
            </a:r>
          </a:p>
        </p:txBody>
      </p:sp>
    </p:spTree>
    <p:extLst>
      <p:ext uri="{BB962C8B-B14F-4D97-AF65-F5344CB8AC3E}">
        <p14:creationId xmlns:p14="http://schemas.microsoft.com/office/powerpoint/2010/main" val="14318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8974E-7147-2C83-CD9B-B4C98764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6600" dirty="0" err="1"/>
              <a:t>Angular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90C44C-9EEF-D0C6-D359-E57A9362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pic>
        <p:nvPicPr>
          <p:cNvPr id="2054" name="Picture 6" descr="Technologies - Loadsys Solutions">
            <a:extLst>
              <a:ext uri="{FF2B5EF4-FFF2-40B4-BE49-F238E27FC236}">
                <a16:creationId xmlns:a16="http://schemas.microsoft.com/office/drawing/2014/main" id="{7833BF2A-EB54-AEA7-124D-93331E65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216" y="640080"/>
            <a:ext cx="516677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3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Historique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CD773-5570-E6FF-929D-BA0B68B77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44</a:t>
            </a:fld>
            <a:endParaRPr lang="fr-L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Evolutions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0760000" y="39748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r">
              <a:spcAft>
                <a:spcPts val="2133"/>
              </a:spcAft>
            </a:pPr>
            <a:r>
              <a:rPr lang="en"/>
              <a:t>1996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B178F-0830-8F36-0E84-1CD2E9237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45</a:t>
            </a:fld>
            <a:endParaRPr lang="fr-LU"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0" y="3773488"/>
            <a:ext cx="1016000" cy="327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1987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1994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2005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11174413" y="3792538"/>
            <a:ext cx="1017587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2006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2010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2000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2014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2013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91400" y="3641167"/>
            <a:ext cx="11142800" cy="1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11909000" y="1877233"/>
            <a:ext cx="25200" cy="45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4" name="Google Shape;124;p21"/>
          <p:cNvSpPr/>
          <p:nvPr/>
        </p:nvSpPr>
        <p:spPr>
          <a:xfrm>
            <a:off x="933800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Perl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666633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PHP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013567" y="2686584"/>
            <a:ext cx="731600" cy="731600"/>
          </a:xfrm>
          <a:prstGeom prst="ellipse">
            <a:avLst/>
          </a:prstGeom>
          <a:solidFill>
            <a:srgbClr val="6FA8D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Struts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2148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YUI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9783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jQuery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490751" y="26865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Backbone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490751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AngularJS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9435884" y="2686600"/>
            <a:ext cx="731600" cy="731600"/>
          </a:xfrm>
          <a:prstGeom prst="ellipse">
            <a:avLst/>
          </a:prstGeom>
          <a:solidFill>
            <a:srgbClr val="A61C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 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561900" y="2696700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React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9435884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Vue.js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Stars GitHub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40B7FD-8EFB-295B-634D-A58AE87F9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46</a:t>
            </a:fld>
            <a:endParaRPr lang="fr-LU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3" y="1327433"/>
            <a:ext cx="79756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Jobs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49E6A6-7411-4637-CD20-DD16FB2AD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47</a:t>
            </a:fld>
            <a:endParaRPr lang="fr-LU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08501"/>
            <a:ext cx="11785601" cy="43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Comparaison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3CD190-994A-217E-1D0D-786495A34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48</a:t>
            </a:fld>
            <a:endParaRPr lang="fr-LU"/>
          </a:p>
        </p:txBody>
      </p:sp>
      <p:sp>
        <p:nvSpPr>
          <p:cNvPr id="164" name="Google Shape;164;p24"/>
          <p:cNvSpPr txBox="1"/>
          <p:nvPr/>
        </p:nvSpPr>
        <p:spPr>
          <a:xfrm>
            <a:off x="522200" y="2330833"/>
            <a:ext cx="2801600" cy="383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Angular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complet (http, routing, ui, ...)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Binding bidirectionnel</a:t>
            </a:r>
            <a:endParaRPr sz="2400">
              <a:solidFill>
                <a:srgbClr val="FFFFFF"/>
              </a:solidFill>
            </a:endParaRPr>
          </a:p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7485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React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Nécessite l’utilisation de lib tierces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9748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Vue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 …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… mais des composants tiers maintenus par la même communauté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Hybride entre React &amp; Angular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1CAA18-2210-EC8F-1119-F04158A42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49</a:t>
            </a:fld>
            <a:endParaRPr lang="fr-L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/>
              <a:t>Environnement de développement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fr-FR" sz="1800" dirty="0"/>
              <a:t>Outils  :</a:t>
            </a:r>
          </a:p>
          <a:p>
            <a:pPr lvl="1"/>
            <a:r>
              <a:rPr lang="fr-FR" sz="1800" dirty="0"/>
              <a:t>IDE : </a:t>
            </a:r>
            <a:r>
              <a:rPr lang="fr-FR" sz="1800" dirty="0" err="1"/>
              <a:t>Intellij</a:t>
            </a:r>
            <a:r>
              <a:rPr lang="fr-FR" sz="1800" dirty="0"/>
              <a:t>                   </a:t>
            </a:r>
            <a:r>
              <a:rPr lang="fr-FR" sz="1800" dirty="0" err="1"/>
              <a:t>VSCode</a:t>
            </a:r>
            <a:r>
              <a:rPr lang="fr-FR" sz="1800" dirty="0"/>
              <a:t>   </a:t>
            </a:r>
          </a:p>
          <a:p>
            <a:pPr lvl="1"/>
            <a:r>
              <a:rPr lang="fr-FR" sz="1800" dirty="0"/>
              <a:t>Un terminal      </a:t>
            </a:r>
          </a:p>
          <a:p>
            <a:r>
              <a:rPr lang="fr-FR" sz="1800" dirty="0"/>
              <a:t>Back</a:t>
            </a:r>
          </a:p>
          <a:p>
            <a:pPr lvl="1"/>
            <a:r>
              <a:rPr lang="fr-FR" sz="1800" dirty="0"/>
              <a:t>Java 8 (ou plus) -&gt; </a:t>
            </a:r>
            <a:r>
              <a:rPr lang="fr-FR" sz="1800" dirty="0">
                <a:highlight>
                  <a:srgbClr val="FFFF00"/>
                </a:highlight>
              </a:rPr>
              <a:t>$ java -version</a:t>
            </a:r>
          </a:p>
          <a:p>
            <a:pPr lvl="1"/>
            <a:r>
              <a:rPr lang="fr-FR" sz="1800" dirty="0"/>
              <a:t>Maven 3 (ou plus)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mvn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  <a:endParaRPr lang="fr-FR" sz="1800" dirty="0"/>
          </a:p>
          <a:p>
            <a:r>
              <a:rPr lang="fr-FR" sz="1800" dirty="0"/>
              <a:t>Front</a:t>
            </a:r>
          </a:p>
          <a:p>
            <a:pPr lvl="1"/>
            <a:r>
              <a:rPr lang="fr-FR" sz="1800" dirty="0"/>
              <a:t>Node 12, 14 ou 16 -&gt;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node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</a:p>
          <a:p>
            <a:r>
              <a:rPr lang="fr-FR" sz="1800" dirty="0" err="1"/>
              <a:t>Database</a:t>
            </a:r>
            <a:endParaRPr lang="fr-FR" sz="1800" dirty="0"/>
          </a:p>
          <a:p>
            <a:pPr lvl="1"/>
            <a:r>
              <a:rPr lang="fr-FR" sz="1800" dirty="0"/>
              <a:t>PostgreSQL 14</a:t>
            </a:r>
            <a:endParaRPr lang="fr-FR" sz="2200" dirty="0"/>
          </a:p>
          <a:p>
            <a:r>
              <a:rPr lang="fr-FR" sz="1800" dirty="0"/>
              <a:t>Tests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Postman</a:t>
            </a:r>
          </a:p>
          <a:p>
            <a:pPr marL="457200" lvl="1" indent="0">
              <a:buNone/>
            </a:pPr>
            <a:endParaRPr lang="fr-FR" sz="1800" dirty="0"/>
          </a:p>
          <a:p>
            <a:endParaRPr lang="fr-FR" sz="15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IntelliJ IDEA Logo / Software / Logonoid.com">
            <a:extLst>
              <a:ext uri="{FF2B5EF4-FFF2-40B4-BE49-F238E27FC236}">
                <a16:creationId xmlns:a16="http://schemas.microsoft.com/office/drawing/2014/main" id="{466A8FBA-691C-D709-E856-A1BAF762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2525499" y="2954193"/>
            <a:ext cx="306871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scode Logo - cooknays.com">
            <a:extLst>
              <a:ext uri="{FF2B5EF4-FFF2-40B4-BE49-F238E27FC236}">
                <a16:creationId xmlns:a16="http://schemas.microsoft.com/office/drawing/2014/main" id="{9DC401D0-B40C-89FC-C37E-7A69042E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055" y="2955978"/>
            <a:ext cx="320579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2F1A30-D3DB-39A5-93EF-E556BAF3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66" y="2288521"/>
            <a:ext cx="4275403" cy="2457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80ADF05-9E77-F93C-0178-8E9E455E9D59}"/>
              </a:ext>
            </a:extLst>
          </p:cNvPr>
          <p:cNvSpPr txBox="1"/>
          <p:nvPr/>
        </p:nvSpPr>
        <p:spPr>
          <a:xfrm>
            <a:off x="8153400" y="5366377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sera votre meilleur ami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FE230B-1CF6-A2B2-9148-B1333A0B027B}"/>
              </a:ext>
            </a:extLst>
          </p:cNvPr>
          <p:cNvCxnSpPr>
            <a:cxnSpLocks/>
          </p:cNvCxnSpPr>
          <p:nvPr/>
        </p:nvCxnSpPr>
        <p:spPr>
          <a:xfrm flipH="1" flipV="1">
            <a:off x="9394055" y="4766702"/>
            <a:ext cx="4521" cy="6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4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est basé sur le langage </a:t>
            </a:r>
            <a:r>
              <a:rPr lang="en" i="1"/>
              <a:t>Typescript</a:t>
            </a:r>
            <a:endParaRPr i="1"/>
          </a:p>
          <a:p>
            <a:pPr lvl="1">
              <a:spcBef>
                <a:spcPts val="0"/>
              </a:spcBef>
            </a:pPr>
            <a:r>
              <a:rPr lang="en"/>
              <a:t>Langage maintenu par Microsoft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Fortement typé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Langage objet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Est transpilé en JavaScript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7C2B2B-54F3-6458-9561-3F5C4992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50</a:t>
            </a:fld>
            <a:endParaRPr lang="fr-LU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TypeScript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4F138-C723-DFAF-75D8-5051690E4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51</a:t>
            </a:fld>
            <a:endParaRPr lang="fr-LU"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</a:t>
            </a:r>
            <a:endParaRPr/>
          </a:p>
        </p:txBody>
      </p:sp>
      <p:pic>
        <p:nvPicPr>
          <p:cNvPr id="187" name="Google Shape;187;p27" descr="overview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49" y="1480733"/>
            <a:ext cx="8978899" cy="456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91267" y="2499335"/>
            <a:ext cx="1886417" cy="771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Dispatcher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598952" y="24993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802152" y="27025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005352" y="29057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8"/>
          <p:cNvCxnSpPr>
            <a:cxnSpLocks/>
            <a:stCxn id="194" idx="3"/>
            <a:endCxn id="195" idx="1"/>
          </p:cNvCxnSpPr>
          <p:nvPr/>
        </p:nvCxnSpPr>
        <p:spPr>
          <a:xfrm flipV="1">
            <a:off x="3977684" y="2681900"/>
            <a:ext cx="621268" cy="203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cxnSpLocks/>
            <a:stCxn id="194" idx="3"/>
            <a:endCxn id="196" idx="1"/>
          </p:cNvCxnSpPr>
          <p:nvPr/>
        </p:nvCxnSpPr>
        <p:spPr>
          <a:xfrm flipV="1">
            <a:off x="3977684" y="2885100"/>
            <a:ext cx="824468" cy="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cxnSpLocks/>
            <a:stCxn id="194" idx="3"/>
            <a:endCxn id="197" idx="1"/>
          </p:cNvCxnSpPr>
          <p:nvPr/>
        </p:nvCxnSpPr>
        <p:spPr>
          <a:xfrm>
            <a:off x="3977684" y="2885135"/>
            <a:ext cx="1027668" cy="2031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8"/>
          <p:cNvSpPr/>
          <p:nvPr/>
        </p:nvSpPr>
        <p:spPr>
          <a:xfrm>
            <a:off x="7036248" y="2250151"/>
            <a:ext cx="2122419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271765" y="24533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7507281" y="26565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742797" y="28597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978313" y="30629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8"/>
          <p:cNvCxnSpPr>
            <a:cxnSpLocks/>
            <a:stCxn id="197" idx="3"/>
            <a:endCxn id="204" idx="1"/>
          </p:cNvCxnSpPr>
          <p:nvPr/>
        </p:nvCxnSpPr>
        <p:spPr>
          <a:xfrm flipV="1">
            <a:off x="6490152" y="3042351"/>
            <a:ext cx="1252645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>
            <a:cxnSpLocks/>
            <a:stCxn id="197" idx="3"/>
            <a:endCxn id="205" idx="1"/>
          </p:cNvCxnSpPr>
          <p:nvPr/>
        </p:nvCxnSpPr>
        <p:spPr>
          <a:xfrm>
            <a:off x="6490152" y="3088300"/>
            <a:ext cx="1488161" cy="157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8"/>
          <p:cNvCxnSpPr>
            <a:cxnSpLocks/>
            <a:stCxn id="196" idx="3"/>
            <a:endCxn id="203" idx="1"/>
          </p:cNvCxnSpPr>
          <p:nvPr/>
        </p:nvCxnSpPr>
        <p:spPr>
          <a:xfrm flipV="1">
            <a:off x="6286952" y="2839151"/>
            <a:ext cx="1220329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8"/>
          <p:cNvCxnSpPr>
            <a:cxnSpLocks/>
            <a:stCxn id="195" idx="3"/>
            <a:endCxn id="201" idx="1"/>
          </p:cNvCxnSpPr>
          <p:nvPr/>
        </p:nvCxnSpPr>
        <p:spPr>
          <a:xfrm flipV="1">
            <a:off x="6083752" y="2432751"/>
            <a:ext cx="952496" cy="24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8"/>
          <p:cNvCxnSpPr>
            <a:cxnSpLocks/>
            <a:endCxn id="202" idx="1"/>
          </p:cNvCxnSpPr>
          <p:nvPr/>
        </p:nvCxnSpPr>
        <p:spPr>
          <a:xfrm flipV="1">
            <a:off x="6083765" y="2635951"/>
            <a:ext cx="118800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8"/>
          <p:cNvCxnSpPr>
            <a:cxnSpLocks/>
            <a:stCxn id="205" idx="2"/>
            <a:endCxn id="194" idx="2"/>
          </p:cNvCxnSpPr>
          <p:nvPr/>
        </p:nvCxnSpPr>
        <p:spPr>
          <a:xfrm rot="5400000" flipH="1">
            <a:off x="5958392" y="347020"/>
            <a:ext cx="157216" cy="6005047"/>
          </a:xfrm>
          <a:prstGeom prst="bentConnector3">
            <a:avLst>
              <a:gd name="adj1" fmla="val -1454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2" name="Google Shape;212;p28"/>
          <p:cNvSpPr/>
          <p:nvPr/>
        </p:nvSpPr>
        <p:spPr>
          <a:xfrm>
            <a:off x="4879952" y="38362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083152" y="40394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286352" y="42426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15600" y="147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067"/>
              <a:t>Architecture SPA</a:t>
            </a:r>
            <a:endParaRPr sz="5067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874E1A3E-58A9-1DA2-A541-3B2696FFA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52</a:t>
            </a:fld>
            <a:endParaRPr lang="fr-LU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0" y="809625"/>
            <a:ext cx="6191250" cy="3254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133"/>
              <a:t>Architecture Flux (React / Vue)</a:t>
            </a:r>
            <a:endParaRPr sz="2133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E67010-1E5E-CC67-38C5-219C54EB2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53</a:t>
            </a:fld>
            <a:endParaRPr lang="fr-LU"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 SPA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 2+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-1370">
            <a:off x="6236399" y="3813537"/>
            <a:ext cx="2008000" cy="3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 rot="-1370">
            <a:off x="33259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 rot="-1370">
            <a:off x="4155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0244133" y="3813533"/>
            <a:ext cx="1664000" cy="3652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Server</a:t>
            </a:r>
            <a:endParaRPr sz="1467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9"/>
          <p:cNvCxnSpPr>
            <a:stCxn id="224" idx="2"/>
            <a:endCxn id="223" idx="2"/>
          </p:cNvCxnSpPr>
          <p:nvPr/>
        </p:nvCxnSpPr>
        <p:spPr>
          <a:xfrm rot="-5400000" flipH="1">
            <a:off x="2874399" y="2723937"/>
            <a:ext cx="800" cy="2910400"/>
          </a:xfrm>
          <a:prstGeom prst="bentConnector3">
            <a:avLst>
              <a:gd name="adj1" fmla="val 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9"/>
          <p:cNvSpPr txBox="1"/>
          <p:nvPr/>
        </p:nvSpPr>
        <p:spPr>
          <a:xfrm>
            <a:off x="1504833" y="456303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Evénements</a:t>
            </a:r>
            <a:r>
              <a:rPr lang="en" sz="2400" dirty="0"/>
              <a:t> / Binding</a:t>
            </a:r>
            <a:endParaRPr sz="2400" dirty="0"/>
          </a:p>
        </p:txBody>
      </p:sp>
      <p:cxnSp>
        <p:nvCxnSpPr>
          <p:cNvPr id="228" name="Google Shape;228;p29"/>
          <p:cNvCxnSpPr>
            <a:stCxn id="223" idx="0"/>
            <a:endCxn id="222" idx="0"/>
          </p:cNvCxnSpPr>
          <p:nvPr/>
        </p:nvCxnSpPr>
        <p:spPr>
          <a:xfrm rot="-5400000" flipH="1">
            <a:off x="5784799" y="2358737"/>
            <a:ext cx="800" cy="2910400"/>
          </a:xfrm>
          <a:prstGeom prst="bentConnector3">
            <a:avLst>
              <a:gd name="adj1" fmla="val -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9"/>
          <p:cNvSpPr txBox="1"/>
          <p:nvPr/>
        </p:nvSpPr>
        <p:spPr>
          <a:xfrm>
            <a:off x="4329999" y="264426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Dependency Injection</a:t>
            </a:r>
            <a:endParaRPr sz="2400" dirty="0"/>
          </a:p>
        </p:txBody>
      </p:sp>
      <p:cxnSp>
        <p:nvCxnSpPr>
          <p:cNvPr id="230" name="Google Shape;230;p29"/>
          <p:cNvCxnSpPr>
            <a:stCxn id="222" idx="3"/>
            <a:endCxn id="225" idx="1"/>
          </p:cNvCxnSpPr>
          <p:nvPr/>
        </p:nvCxnSpPr>
        <p:spPr>
          <a:xfrm>
            <a:off x="8244399" y="3995737"/>
            <a:ext cx="19996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8338367" y="4054933"/>
            <a:ext cx="1836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Ajax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175346-2673-871B-542E-848FFA153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54</a:t>
            </a:fld>
            <a:endParaRPr lang="fr-L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Angular fournit un outil en ligne de commande pour gérer l’application</a:t>
            </a:r>
            <a:endParaRPr dirty="0"/>
          </a:p>
          <a:p>
            <a:r>
              <a:rPr lang="en" dirty="0"/>
              <a:t>Il faut l’installer avec npm globalement: npm install -g @angular/cli</a:t>
            </a:r>
            <a:endParaRPr dirty="0"/>
          </a:p>
          <a:p>
            <a:r>
              <a:rPr lang="en" dirty="0"/>
              <a:t>La commande “ng” permet ensuite: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De créer une nouvelle application: ng new &lt;app&gt; </a:t>
            </a:r>
            <a:r>
              <a:rPr lang="en" dirty="0">
                <a:highlight>
                  <a:srgbClr val="808080"/>
                </a:highlight>
              </a:rPr>
              <a:t>dans notre workspace</a:t>
            </a:r>
            <a:endParaRPr dirty="0">
              <a:highlight>
                <a:srgbClr val="808080"/>
              </a:highlight>
            </a:endParaRPr>
          </a:p>
          <a:p>
            <a:pPr lvl="1">
              <a:spcBef>
                <a:spcPts val="0"/>
              </a:spcBef>
            </a:pPr>
            <a:r>
              <a:rPr lang="en" dirty="0"/>
              <a:t>De lancer une application en mode développement: ng serve </a:t>
            </a:r>
            <a:r>
              <a:rPr lang="en" dirty="0">
                <a:highlight>
                  <a:srgbClr val="808080"/>
                </a:highlight>
              </a:rPr>
              <a:t>dans le dossier créé</a:t>
            </a:r>
          </a:p>
          <a:p>
            <a:pPr marL="795847" lvl="1" indent="0">
              <a:spcBef>
                <a:spcPts val="0"/>
              </a:spcBef>
              <a:buNone/>
            </a:pPr>
            <a:r>
              <a:rPr lang="fr-FR" dirty="0">
                <a:highlight>
                  <a:srgbClr val="808080"/>
                </a:highlight>
              </a:rPr>
              <a:t>O</a:t>
            </a:r>
            <a:r>
              <a:rPr lang="en" dirty="0">
                <a:highlight>
                  <a:srgbClr val="808080"/>
                </a:highlight>
              </a:rPr>
              <a:t>n peut se rendre sur </a:t>
            </a:r>
            <a:r>
              <a:rPr lang="fr-FR" dirty="0">
                <a:highlight>
                  <a:srgbClr val="808080"/>
                </a:highlight>
              </a:rPr>
              <a:t> http://localhost:4200/</a:t>
            </a:r>
            <a:endParaRPr dirty="0">
              <a:highlight>
                <a:srgbClr val="808080"/>
              </a:highlight>
            </a:endParaRPr>
          </a:p>
          <a:p>
            <a:pPr lvl="1">
              <a:spcBef>
                <a:spcPts val="0"/>
              </a:spcBef>
            </a:pPr>
            <a:r>
              <a:rPr lang="en" dirty="0"/>
              <a:t>De construire une application ng build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808E77-0950-9670-2A03-77BA3FB05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55</a:t>
            </a:fld>
            <a:endParaRPr lang="fr-LU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Environnement de développement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Angular cli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Node, ng-cli</a:t>
            </a:r>
            <a:endParaRPr/>
          </a:p>
          <a:p>
            <a:r>
              <a:rPr lang="en"/>
              <a:t>Créer une nouvelle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 pas activer Angular Routing (nous le ferons à part)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Utiliser CSS comme langage de style</a:t>
            </a:r>
            <a:endParaRPr/>
          </a:p>
          <a:p>
            <a:r>
              <a:rPr lang="en"/>
              <a:t>Vérifier qu’il est possible de lancer l’application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Prendre connaissance des outils de débogage de votre navigateur</a:t>
            </a:r>
            <a:endParaRPr/>
          </a:p>
          <a:p>
            <a:r>
              <a:rPr lang="en"/>
              <a:t>Récupérer l’application sur le/les autres machines</a:t>
            </a:r>
            <a:endParaRPr/>
          </a:p>
          <a:p>
            <a:r>
              <a:rPr lang="en"/>
              <a:t>Vérifier qu’il est possible de les lancer</a:t>
            </a:r>
            <a:endParaRPr/>
          </a:p>
          <a:p>
            <a:r>
              <a:rPr lang="en"/>
              <a:t>Installer Visual Studio Code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Ouvrir le projet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Installer l’extension Debugger for Chrome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Tester le débogage d’une application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44A656-9588-9B64-90A3-FCF85BF07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56</a:t>
            </a:fld>
            <a:endParaRPr lang="fr-LU"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7559E1-010D-0816-D554-8D24D2BEC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Package.json</a:t>
            </a:r>
            <a:r>
              <a:rPr lang="fr-FR" dirty="0"/>
              <a:t> -&gt; scripts !!!!!!!</a:t>
            </a:r>
          </a:p>
          <a:p>
            <a:endParaRPr lang="fr-FR" dirty="0"/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run test = </a:t>
            </a:r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4A9071-5EBB-E60B-5A29-9778604A0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57</a:t>
            </a:fld>
            <a:endParaRPr lang="fr-LU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2D4184-0787-EED4-FD9C-2A8952FC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Allias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91C2F93-2DAA-1647-035B-EB4B70A8942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03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33A60F-00AE-1EB5-97BB-8C55F387E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58</a:t>
            </a:fld>
            <a:endParaRPr lang="fr-L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Un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partie</a:t>
            </a:r>
            <a:r>
              <a:rPr lang="en" sz="2400" dirty="0"/>
              <a:t> </a:t>
            </a:r>
            <a:r>
              <a:rPr lang="en" sz="2400" dirty="0" err="1"/>
              <a:t>d’une</a:t>
            </a:r>
            <a:r>
              <a:rPr lang="en" sz="2400" dirty="0"/>
              <a:t> page plus </a:t>
            </a:r>
            <a:r>
              <a:rPr lang="en" sz="2400" dirty="0" err="1"/>
              <a:t>complète</a:t>
            </a:r>
            <a:r>
              <a:rPr lang="en" sz="2400" dirty="0"/>
              <a:t>. Il </a:t>
            </a:r>
            <a:r>
              <a:rPr lang="en" sz="2400" dirty="0" err="1"/>
              <a:t>comprend</a:t>
            </a:r>
            <a:r>
              <a:rPr lang="en" sz="2400" dirty="0"/>
              <a:t>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000" dirty="0"/>
              <a:t>Un template: un document </a:t>
            </a:r>
            <a:r>
              <a:rPr lang="en" sz="2000" dirty="0" err="1"/>
              <a:t>facilitant</a:t>
            </a:r>
            <a:r>
              <a:rPr lang="en" sz="2000" dirty="0"/>
              <a:t> la </a:t>
            </a:r>
            <a:r>
              <a:rPr lang="en" sz="2000" dirty="0" err="1"/>
              <a:t>génération</a:t>
            </a:r>
            <a:r>
              <a:rPr lang="en" sz="2000" dirty="0"/>
              <a:t> du Html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 </a:t>
            </a:r>
            <a:r>
              <a:rPr lang="en" sz="2000" dirty="0" err="1"/>
              <a:t>contrôleur</a:t>
            </a:r>
            <a:r>
              <a:rPr lang="en" sz="2000" dirty="0"/>
              <a:t>: code </a:t>
            </a:r>
            <a:r>
              <a:rPr lang="en" sz="2000" i="1" dirty="0"/>
              <a:t>TypeScript</a:t>
            </a:r>
            <a:r>
              <a:rPr lang="en" sz="2000" dirty="0"/>
              <a:t> </a:t>
            </a:r>
            <a:r>
              <a:rPr lang="en" sz="2000" dirty="0" err="1"/>
              <a:t>prenant</a:t>
            </a:r>
            <a:r>
              <a:rPr lang="en" sz="2000" dirty="0"/>
              <a:t> </a:t>
            </a:r>
            <a:r>
              <a:rPr lang="en" sz="2000" dirty="0" err="1"/>
              <a:t>en</a:t>
            </a:r>
            <a:r>
              <a:rPr lang="en" sz="2000" dirty="0"/>
              <a:t> charge la gestion des interactions </a:t>
            </a:r>
            <a:r>
              <a:rPr lang="en" sz="2000" dirty="0" err="1"/>
              <a:t>utilisateurs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Une </a:t>
            </a:r>
            <a:r>
              <a:rPr lang="en" sz="2000" dirty="0" err="1"/>
              <a:t>feuille</a:t>
            </a:r>
            <a:r>
              <a:rPr lang="en" sz="2000" dirty="0"/>
              <a:t> de style</a:t>
            </a:r>
            <a:endParaRPr sz="2000" dirty="0"/>
          </a:p>
          <a:p>
            <a:r>
              <a:rPr lang="en" sz="2400" dirty="0"/>
              <a:t>On </a:t>
            </a:r>
            <a:r>
              <a:rPr lang="en" sz="2400" dirty="0" err="1"/>
              <a:t>créé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application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imbriquant</a:t>
            </a:r>
            <a:r>
              <a:rPr lang="en" sz="2400" dirty="0"/>
              <a:t> des </a:t>
            </a:r>
            <a:r>
              <a:rPr lang="en" sz="2400" dirty="0" err="1"/>
              <a:t>composants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AE7CD-F4E4-5CDE-5EC0-E67B7C2AC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59</a:t>
            </a:fld>
            <a:endParaRPr lang="fr-LU"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composant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096000" y="3987850"/>
            <a:ext cx="4000000" cy="2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241800" y="4222883"/>
            <a:ext cx="40000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"app-container"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class.app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-is-mobile]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mobileQuery.matches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&lt;mat-toolbar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"app-toolbar"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096000" y="4057683"/>
            <a:ext cx="4000000" cy="1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418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app.component.ts</a:t>
            </a:r>
            <a:endParaRPr sz="2400"/>
          </a:p>
        </p:txBody>
      </p:sp>
      <p:sp>
        <p:nvSpPr>
          <p:cNvPr id="316" name="Google Shape;316;p38"/>
          <p:cNvSpPr txBox="1"/>
          <p:nvPr/>
        </p:nvSpPr>
        <p:spPr>
          <a:xfrm>
            <a:off x="1270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app.component.html</a:t>
            </a:r>
            <a:endParaRPr sz="2400"/>
          </a:p>
        </p:txBody>
      </p:sp>
      <p:sp>
        <p:nvSpPr>
          <p:cNvPr id="317" name="Google Shape;317;p38"/>
          <p:cNvSpPr txBox="1"/>
          <p:nvPr/>
        </p:nvSpPr>
        <p:spPr>
          <a:xfrm>
            <a:off x="85656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app.component.css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C37A-7CC0-C1A7-0C1F-467CFEB8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24E5D-ED48-54BF-F341-4A599F91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1700" dirty="0"/>
              <a:t>Première version mise en ligne en 1995</a:t>
            </a:r>
          </a:p>
          <a:p>
            <a:r>
              <a:rPr lang="fr-FR" sz="1700" dirty="0"/>
              <a:t>Dernière version en date : Java 18 disponible depuis Mars 2022</a:t>
            </a:r>
          </a:p>
          <a:p>
            <a:r>
              <a:rPr lang="fr-FR" sz="1700" dirty="0"/>
              <a:t>Mémoire gérée par un Garbage Collector</a:t>
            </a:r>
          </a:p>
          <a:p>
            <a:r>
              <a:rPr lang="fr-FR" sz="1700" dirty="0"/>
              <a:t>Ecosystème très avancé (IDE, débuggeurs, etc…)</a:t>
            </a:r>
          </a:p>
          <a:p>
            <a:r>
              <a:rPr lang="fr-FR" sz="1700" dirty="0"/>
              <a:t>Typage :</a:t>
            </a:r>
          </a:p>
          <a:p>
            <a:pPr lvl="1"/>
            <a:r>
              <a:rPr lang="fr-FR" sz="1700" dirty="0"/>
              <a:t>Fort : pas de conversion implicite de type</a:t>
            </a:r>
          </a:p>
          <a:p>
            <a:pPr lvl="1"/>
            <a:r>
              <a:rPr lang="fr-FR" sz="1700" dirty="0"/>
              <a:t>Sûr : pas d’accès a des valeurs non-autorisées</a:t>
            </a:r>
          </a:p>
          <a:p>
            <a:pPr lvl="1"/>
            <a:r>
              <a:rPr lang="fr-FR" sz="1700" dirty="0"/>
              <a:t>Statique : une variable possède un et un seul type tout au long de son existence</a:t>
            </a:r>
          </a:p>
          <a:p>
            <a:pPr lvl="1"/>
            <a:r>
              <a:rPr lang="fr-FR" sz="1700" dirty="0"/>
              <a:t>Nominatif : les comparaisons entre types sont explicites (deux sous-types identiques mais non déclarés comme tel sont considérés comme différents par défaut)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EAD9D-BC80-AF0C-4BD9-D2943F20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E273C-30FD-25E1-2EBC-491BEA0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Logo Java - Logos PNG">
            <a:extLst>
              <a:ext uri="{FF2B5EF4-FFF2-40B4-BE49-F238E27FC236}">
                <a16:creationId xmlns:a16="http://schemas.microsoft.com/office/drawing/2014/main" id="{013A77F4-13BE-B4C3-C9CB-129D7367B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7398" b="11"/>
          <a:stretch/>
        </p:blipFill>
        <p:spPr bwMode="auto">
          <a:xfrm>
            <a:off x="6943405" y="640080"/>
            <a:ext cx="37702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59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9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pouvoir être utilisé, les composants doivent être déclarés au niveau des modules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Ils configurent l’application</a:t>
            </a:r>
            <a:endParaRPr/>
          </a:p>
          <a:p>
            <a:r>
              <a:rPr lang="en"/>
              <a:t>Il existe un module principal à l’application (app.module.ts), et il peut y avoir des sous-modules pour de multiples usages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FBECEB-C86B-4BA4-24AC-CBF563CF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60</a:t>
            </a:fld>
            <a:endParaRPr lang="fr-LU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4AB849-ED5F-FFB4-7EED-262195CB0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61</a:t>
            </a:fld>
            <a:endParaRPr lang="fr-LU"/>
          </a:p>
        </p:txBody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1008533" y="1627600"/>
            <a:ext cx="10347600" cy="5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TitleComponent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'./title.component'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AppComponent,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TitleComponent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sélecteur définit la manière dont va être appelé le composant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6FAA2B-0F60-0E33-EAE0-DBB32C1C0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62</a:t>
            </a:fld>
            <a:endParaRPr lang="fr-LU"/>
          </a:p>
        </p:txBody>
      </p:sp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sélecteur</a:t>
            </a:r>
            <a:endParaRPr/>
          </a:p>
        </p:txBody>
      </p:sp>
      <p:sp>
        <p:nvSpPr>
          <p:cNvPr id="347" name="Google Shape;347;p41"/>
          <p:cNvSpPr txBox="1">
            <a:spLocks noGrp="1"/>
          </p:cNvSpPr>
          <p:nvPr>
            <p:ph type="body" idx="4294967295"/>
          </p:nvPr>
        </p:nvSpPr>
        <p:spPr>
          <a:xfrm>
            <a:off x="0" y="5903913"/>
            <a:ext cx="11360150" cy="6207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template d’un composant peut contenir d’autre composant: c’est de cette manière que l’on peut imbriquer les composants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374533" y="3308033"/>
            <a:ext cx="4000000" cy="1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5110000" y="2309533"/>
            <a:ext cx="6666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&lt;base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"image/x-icon"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"favicon.ico"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&lt;app-root&gt;&lt;/app-root&gt;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1432100" y="3570200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5110000" y="50728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46" name="Google Shape;346;p41"/>
          <p:cNvCxnSpPr>
            <a:stCxn id="344" idx="6"/>
            <a:endCxn id="345" idx="2"/>
          </p:cNvCxnSpPr>
          <p:nvPr/>
        </p:nvCxnSpPr>
        <p:spPr>
          <a:xfrm>
            <a:off x="2612100" y="3797200"/>
            <a:ext cx="2498000" cy="1502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</a:t>
            </a:r>
            <a:r>
              <a:rPr lang="en" dirty="0">
                <a:highlight>
                  <a:srgbClr val="808080"/>
                </a:highlight>
              </a:rPr>
              <a:t>binding</a:t>
            </a:r>
            <a:r>
              <a:rPr lang="en" dirty="0"/>
              <a:t> consiste à faire transiter des informations entre: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La classe d’un composant et son template: l’interpolation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Un composant est la propriété d’un autre composant: le property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L'événement d’un composant et son event handler: l’event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La combinaison des deux précédents: le two-way data binding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15ADDA-F0D6-3953-1175-D75C5B863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63</a:t>
            </a:fld>
            <a:endParaRPr lang="fr-LU"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Binding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L’interpolation est matérialisée par le symbole {{ }}</a:t>
            </a:r>
            <a:endParaRPr/>
          </a:p>
          <a:p>
            <a:r>
              <a:rPr lang="en"/>
              <a:t>L’interpolation est remplacée par la valeur de la variable</a:t>
            </a:r>
            <a:endParaRPr/>
          </a:p>
          <a:p>
            <a:r>
              <a:rPr lang="en"/>
              <a:t>Si la valeur change, le template est mis à jour automatiquement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B8CCE4-975E-C883-2C2E-1C049CB12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64</a:t>
            </a:fld>
            <a:endParaRPr lang="fr-LU"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Interpolation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7299000" y="4334833"/>
            <a:ext cx="40000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 title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971867" y="3248633"/>
            <a:ext cx="4000000" cy="3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1870267" y="5766689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7404573" y="46070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67" name="Google Shape;367;p43"/>
          <p:cNvCxnSpPr>
            <a:stCxn id="365" idx="6"/>
            <a:endCxn id="366" idx="2"/>
          </p:cNvCxnSpPr>
          <p:nvPr/>
        </p:nvCxnSpPr>
        <p:spPr>
          <a:xfrm rot="10800000" flipH="1">
            <a:off x="3050267" y="4834089"/>
            <a:ext cx="4354400" cy="1159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5629100" y="3697133"/>
            <a:ext cx="5849600" cy="1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{{counter}}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L’event binding est matérialisée par le symbole (event)=”function”</a:t>
            </a:r>
            <a:endParaRPr/>
          </a:p>
          <a:p>
            <a:r>
              <a:rPr lang="en"/>
              <a:t>Lors du déclenchement de l’évènement, la fonction est appelée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11284-58DA-A75A-D01C-2F3AC09E7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65</a:t>
            </a:fld>
            <a:endParaRPr lang="fr-LU"/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584933" y="2452233"/>
            <a:ext cx="4387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'TestAngularApp'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incrementCounter()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.counter++;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690300" y="496472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690300" y="5531000"/>
            <a:ext cx="21032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6472167" y="4281933"/>
            <a:ext cx="272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5576067" y="3960700"/>
            <a:ext cx="14936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82" name="Google Shape;382;p44"/>
          <p:cNvCxnSpPr>
            <a:stCxn id="378" idx="6"/>
            <a:endCxn id="381" idx="2"/>
          </p:cNvCxnSpPr>
          <p:nvPr/>
        </p:nvCxnSpPr>
        <p:spPr>
          <a:xfrm rot="10800000" flipH="1">
            <a:off x="1870300" y="4187723"/>
            <a:ext cx="3705600" cy="1004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>
            <a:stCxn id="379" idx="6"/>
            <a:endCxn id="380" idx="2"/>
          </p:cNvCxnSpPr>
          <p:nvPr/>
        </p:nvCxnSpPr>
        <p:spPr>
          <a:xfrm rot="10800000" flipH="1">
            <a:off x="2793500" y="4508800"/>
            <a:ext cx="3678800" cy="1249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créer un événement personnalisé à l’aide du décorateur @Output et de l’objet EventEmitter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1CF956-3178-7581-1C58-6DFFBABE8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66</a:t>
            </a:fld>
            <a:endParaRPr lang="fr-LU"/>
          </a:p>
        </p:txBody>
      </p:sp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binding: events personnalisés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6469933" y="2869833"/>
            <a:ext cx="456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"onClick()"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20400" y="2329700"/>
            <a:ext cx="5304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EventEmitter, Output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'app-button'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'./button.component.html'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ButtonComponent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"clicked"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clicked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.clicked.emit();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152000" y="5026967"/>
            <a:ext cx="5910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(clicked)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7200900" y="2843433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808333" y="5116967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762400" y="6335833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button.component.ts</a:t>
            </a:r>
            <a:endParaRPr sz="2400" dirty="0"/>
          </a:p>
        </p:txBody>
      </p:sp>
      <p:sp>
        <p:nvSpPr>
          <p:cNvPr id="398" name="Google Shape;398;p45"/>
          <p:cNvSpPr txBox="1"/>
          <p:nvPr/>
        </p:nvSpPr>
        <p:spPr>
          <a:xfrm>
            <a:off x="7087400" y="35178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button.component.html</a:t>
            </a:r>
            <a:endParaRPr sz="2400"/>
          </a:p>
        </p:txBody>
      </p:sp>
      <p:sp>
        <p:nvSpPr>
          <p:cNvPr id="399" name="Google Shape;399;p45"/>
          <p:cNvSpPr txBox="1"/>
          <p:nvPr/>
        </p:nvSpPr>
        <p:spPr>
          <a:xfrm>
            <a:off x="7087400" y="5570967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Other component</a:t>
            </a:r>
            <a:endParaRPr sz="2400"/>
          </a:p>
        </p:txBody>
      </p:sp>
      <p:cxnSp>
        <p:nvCxnSpPr>
          <p:cNvPr id="400" name="Google Shape;400;p45"/>
          <p:cNvCxnSpPr>
            <a:stCxn id="395" idx="2"/>
            <a:endCxn id="396" idx="6"/>
          </p:cNvCxnSpPr>
          <p:nvPr/>
        </p:nvCxnSpPr>
        <p:spPr>
          <a:xfrm flipH="1">
            <a:off x="1988500" y="3105833"/>
            <a:ext cx="5212400" cy="2238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1" name="Google Shape;401;p45"/>
          <p:cNvSpPr/>
          <p:nvPr/>
        </p:nvSpPr>
        <p:spPr>
          <a:xfrm>
            <a:off x="951033" y="5400833"/>
            <a:ext cx="20488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2525833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3" name="Google Shape;403;p45"/>
          <p:cNvCxnSpPr>
            <a:stCxn id="401" idx="7"/>
            <a:endCxn id="402" idx="4"/>
          </p:cNvCxnSpPr>
          <p:nvPr/>
        </p:nvCxnSpPr>
        <p:spPr>
          <a:xfrm rot="-5400000">
            <a:off x="2625993" y="5100720"/>
            <a:ext cx="440400" cy="292800"/>
          </a:xfrm>
          <a:prstGeom prst="curvedConnector3">
            <a:avLst>
              <a:gd name="adj1" fmla="val 5754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4" name="Google Shape;404;p45"/>
          <p:cNvSpPr/>
          <p:nvPr/>
        </p:nvSpPr>
        <p:spPr>
          <a:xfrm>
            <a:off x="1659967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7309233" y="5036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6" name="Google Shape;406;p45"/>
          <p:cNvCxnSpPr>
            <a:stCxn id="404" idx="4"/>
            <a:endCxn id="405" idx="2"/>
          </p:cNvCxnSpPr>
          <p:nvPr/>
        </p:nvCxnSpPr>
        <p:spPr>
          <a:xfrm rot="-5400000" flipH="1">
            <a:off x="4599367" y="2554367"/>
            <a:ext cx="237200" cy="5182400"/>
          </a:xfrm>
          <a:prstGeom prst="curved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2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property binding est effectué à l’aide de la notation [property]=”variable”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7F1655-F31D-4722-0F06-22E162E5C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67</a:t>
            </a:fld>
            <a:endParaRPr lang="fr-LU"/>
          </a:p>
        </p:txBody>
      </p:sp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</a:t>
            </a:r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body" idx="4294967295"/>
          </p:nvPr>
        </p:nvSpPr>
        <p:spPr>
          <a:xfrm>
            <a:off x="0" y="5499100"/>
            <a:ext cx="11360150" cy="1287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tout changement de la variable counter, la nouvelle valeur sera transmise au composant app-title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626033" y="2522800"/>
            <a:ext cx="6645200" cy="3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647600" y="3350567"/>
            <a:ext cx="6544400" cy="1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&lt;app-title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[label]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&gt;&lt;/app-title&gt;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6618200" y="35850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15600" y="4716300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20" name="Google Shape;420;p46"/>
          <p:cNvCxnSpPr>
            <a:stCxn id="419" idx="6"/>
            <a:endCxn id="418" idx="2"/>
          </p:cNvCxnSpPr>
          <p:nvPr/>
        </p:nvCxnSpPr>
        <p:spPr>
          <a:xfrm rot="10800000" flipH="1">
            <a:off x="2406800" y="3847500"/>
            <a:ext cx="4211600" cy="1131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création d’une propriété personnalisée s’effectue à l’aide du décorateur @Input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48EB1A-9AA9-E00F-D15C-5F69145DD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68</a:t>
            </a:fld>
            <a:endParaRPr lang="fr-LU"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binding: propriétés personnalisées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551333" y="3305000"/>
            <a:ext cx="5782400" cy="2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Input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'app-title'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title: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6925233" y="4414400"/>
            <a:ext cx="4000000" cy="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6988000" y="43582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551333" y="5220567"/>
            <a:ext cx="31244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34" name="Google Shape;434;p47"/>
          <p:cNvCxnSpPr>
            <a:stCxn id="433" idx="6"/>
            <a:endCxn id="432" idx="2"/>
          </p:cNvCxnSpPr>
          <p:nvPr/>
        </p:nvCxnSpPr>
        <p:spPr>
          <a:xfrm rot="10800000" flipH="1">
            <a:off x="3675733" y="4620567"/>
            <a:ext cx="3312400" cy="8624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two-way data binding </a:t>
            </a:r>
            <a:r>
              <a:rPr lang="en" dirty="0" err="1"/>
              <a:t>s’effectue</a:t>
            </a:r>
            <a:r>
              <a:rPr lang="en" dirty="0"/>
              <a:t> par la notation: [(property)]=”value”</a:t>
            </a:r>
            <a:endParaRPr dirty="0"/>
          </a:p>
          <a:p>
            <a:r>
              <a:rPr lang="en" dirty="0"/>
              <a:t>Elle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surnommée</a:t>
            </a:r>
            <a:r>
              <a:rPr lang="en" dirty="0"/>
              <a:t> “banana in a box”</a:t>
            </a:r>
            <a:endParaRPr dirty="0"/>
          </a:p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la </a:t>
            </a:r>
            <a:r>
              <a:rPr lang="en" dirty="0" err="1"/>
              <a:t>combinaison</a:t>
            </a:r>
            <a:r>
              <a:rPr lang="en" dirty="0"/>
              <a:t> d’un property binding et d’un 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 nom de </a:t>
            </a:r>
            <a:r>
              <a:rPr lang="en" dirty="0" err="1"/>
              <a:t>l’event</a:t>
            </a:r>
            <a:r>
              <a:rPr lang="en" dirty="0"/>
              <a:t> </a:t>
            </a:r>
            <a:r>
              <a:rPr lang="en" dirty="0" err="1"/>
              <a:t>est</a:t>
            </a:r>
            <a:r>
              <a:rPr lang="en" dirty="0"/>
              <a:t> le </a:t>
            </a:r>
            <a:r>
              <a:rPr lang="en" dirty="0" err="1"/>
              <a:t>même</a:t>
            </a:r>
            <a:r>
              <a:rPr lang="en" dirty="0"/>
              <a:t> que le nom de la property </a:t>
            </a:r>
            <a:r>
              <a:rPr lang="en" dirty="0" err="1"/>
              <a:t>suffixée</a:t>
            </a:r>
            <a:r>
              <a:rPr lang="en" dirty="0"/>
              <a:t> de Change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Equivalent de: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49755B-023E-B752-7BD2-24AF79FE8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69</a:t>
            </a:fld>
            <a:endParaRPr lang="fr-LU"/>
          </a:p>
        </p:txBody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Concepts</a:t>
            </a:r>
            <a:endParaRPr dirty="0"/>
          </a:p>
        </p:txBody>
      </p:sp>
      <p:sp>
        <p:nvSpPr>
          <p:cNvPr id="442" name="Google Shape;442;p4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Two-way data binding</a:t>
            </a:r>
            <a:endParaRPr/>
          </a:p>
        </p:txBody>
      </p:sp>
      <p:sp>
        <p:nvSpPr>
          <p:cNvPr id="444" name="Google Shape;444;p48"/>
          <p:cNvSpPr txBox="1">
            <a:spLocks noGrp="1"/>
          </p:cNvSpPr>
          <p:nvPr>
            <p:ph type="body" idx="4294967295"/>
          </p:nvPr>
        </p:nvSpPr>
        <p:spPr>
          <a:xfrm>
            <a:off x="0" y="4873625"/>
            <a:ext cx="11360150" cy="596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Un </a:t>
            </a:r>
            <a:r>
              <a:rPr lang="en" dirty="0" err="1"/>
              <a:t>exemple</a:t>
            </a:r>
            <a:endParaRPr dirty="0"/>
          </a:p>
        </p:txBody>
      </p:sp>
      <p:sp>
        <p:nvSpPr>
          <p:cNvPr id="443" name="Google Shape;443;p48"/>
          <p:cNvSpPr txBox="1"/>
          <p:nvPr/>
        </p:nvSpPr>
        <p:spPr>
          <a:xfrm>
            <a:off x="3839200" y="4108767"/>
            <a:ext cx="7937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[value]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valueChange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 = $event"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6277500" y="4891367"/>
            <a:ext cx="5910000" cy="1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415600" y="5425900"/>
            <a:ext cx="51132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&lt;app-counter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[(value)]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"counterVal"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&gt;&lt;/app-counter&gt;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4E0A4-E519-5FCD-3F16-98A6A5C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4CD128-1B97-B0F2-FCC9-37F07316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9193"/>
            <a:ext cx="5707361" cy="5550408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C93EAB0-37FF-6F0F-B35F-A675689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8225E27-DB32-7FDA-F164-BDEF527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09A4D8-6D1D-89CD-E2DE-5283595948F1}"/>
              </a:ext>
            </a:extLst>
          </p:cNvPr>
          <p:cNvSpPr txBox="1"/>
          <p:nvPr/>
        </p:nvSpPr>
        <p:spPr>
          <a:xfrm>
            <a:off x="3433393" y="6103666"/>
            <a:ext cx="858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</a:t>
            </a:r>
            <a:r>
              <a:rPr lang="fr-FR" dirty="0" err="1"/>
              <a:t>survey.stackoverflow.co</a:t>
            </a:r>
            <a:r>
              <a:rPr lang="fr-FR" dirty="0"/>
              <a:t>/2022/#</a:t>
            </a:r>
            <a:r>
              <a:rPr lang="fr-FR" dirty="0" err="1"/>
              <a:t>most</a:t>
            </a:r>
            <a:r>
              <a:rPr lang="fr-FR" dirty="0"/>
              <a:t>-</a:t>
            </a:r>
            <a:r>
              <a:rPr lang="fr-FR" dirty="0" err="1"/>
              <a:t>popular</a:t>
            </a:r>
            <a:r>
              <a:rPr lang="fr-FR" dirty="0"/>
              <a:t>-technologies-</a:t>
            </a:r>
            <a:r>
              <a:rPr lang="fr-FR" dirty="0" err="1"/>
              <a:t>language</a:t>
            </a:r>
            <a:r>
              <a:rPr lang="fr-FR" dirty="0"/>
              <a:t>-prof</a:t>
            </a:r>
          </a:p>
        </p:txBody>
      </p:sp>
    </p:spTree>
    <p:extLst>
      <p:ext uri="{BB962C8B-B14F-4D97-AF65-F5344CB8AC3E}">
        <p14:creationId xmlns:p14="http://schemas.microsoft.com/office/powerpoint/2010/main" val="3243316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également possible d’appliquer le décorateur @Input sur des getter/setter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Cela permet de détecter les changements externe de valeur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B6E23D-324C-2D01-B065-A3FDBF75D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70</a:t>
            </a:fld>
            <a:endParaRPr lang="fr-LU"/>
          </a:p>
        </p:txBody>
      </p:sp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bindings: getter/setters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1311100" y="2955000"/>
            <a:ext cx="8986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value(v: number)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 = v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.changed.emit(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Créer un composant contenant un champ texte et deux bouton + / -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Les boutons + / - permettent d’incrémenter ou décrémenter le champ texte</a:t>
            </a:r>
            <a:endParaRPr/>
          </a:p>
          <a:p>
            <a:pPr>
              <a:lnSpc>
                <a:spcPct val="115000"/>
              </a:lnSpc>
            </a:pPr>
            <a:r>
              <a:rPr lang="en" dirty="0"/>
              <a:t>Utiliser ce composant dans l’application</a:t>
            </a:r>
            <a:endParaRPr dirty="0"/>
          </a:p>
          <a:p>
            <a:pPr>
              <a:lnSpc>
                <a:spcPct val="115000"/>
              </a:lnSpc>
            </a:pPr>
            <a:r>
              <a:rPr lang="en" dirty="0"/>
              <a:t>Afficher la valeur du compteur en dehors de l’application </a:t>
            </a:r>
            <a:endParaRPr dirty="0"/>
          </a:p>
          <a:p>
            <a:pPr>
              <a:lnSpc>
                <a:spcPct val="115000"/>
              </a:lnSpc>
            </a:pPr>
            <a:r>
              <a:rPr lang="en" dirty="0"/>
              <a:t>Créer un bouton reset </a:t>
            </a:r>
            <a:r>
              <a:rPr lang="en" i="1" dirty="0"/>
              <a:t>à l’extérieur</a:t>
            </a:r>
            <a:r>
              <a:rPr lang="en" dirty="0"/>
              <a:t> du composant, permettant de remettre la valeur à 0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D8BBE2-34A7-0F34-9E04-5EAAAE598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71</a:t>
            </a:fld>
            <a:endParaRPr lang="fr-LU"/>
          </a:p>
        </p:txBody>
      </p:sp>
      <p:sp>
        <p:nvSpPr>
          <p:cNvPr id="461" name="Google Shape;46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directives permettent de modifier le DOM généré</a:t>
            </a:r>
            <a:endParaRPr/>
          </a:p>
          <a:p>
            <a:r>
              <a:rPr lang="en"/>
              <a:t>Les composants sont des directives particulières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CF7622-2B72-9281-BDBE-5A4FED053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72</a:t>
            </a:fld>
            <a:endParaRPr lang="fr-LU"/>
          </a:p>
        </p:txBody>
      </p:sp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4294967295"/>
          </p:nvPr>
        </p:nvSpPr>
        <p:spPr>
          <a:xfrm>
            <a:off x="0" y="5969000"/>
            <a:ext cx="28765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Pour l’utiliser:</a:t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1887600" y="2588434"/>
            <a:ext cx="8784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Renderer2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"[bold]"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renderer: Renderer2)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renderer.setStyle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el.nativeElement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'font-weight'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'700'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5060167" y="6089000"/>
            <a:ext cx="480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certaines directives prédéfinies très utilisées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ngIf permet d’afficher une partie du template si une condition est vraie, ou le masquer dans le cas contraire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ngFor permet d'itérer sur une collection pour répéter un élément de template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Elle sont disponibles dans le module CommonModule de ‘@angular/common’ (à importer)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2D0BC3-AC72-A53A-6544-9A240E327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73</a:t>
            </a:fld>
            <a:endParaRPr lang="fr-LU"/>
          </a:p>
        </p:txBody>
      </p:sp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2727400" y="4100200"/>
            <a:ext cx="6464800" cy="1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"let i of arr"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===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even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!==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odd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Inscrivez la phrase “Voici l’élément i” pour i allant de 1 à la valeur du compteur</a:t>
            </a:r>
            <a:endParaRPr/>
          </a:p>
          <a:p>
            <a:r>
              <a:rPr lang="en"/>
              <a:t>Ecrivez en rouge lorsque i est pair</a:t>
            </a:r>
            <a:endParaRPr/>
          </a:p>
          <a:p>
            <a:r>
              <a:rPr lang="en"/>
              <a:t>Écrivez en bleu lorsque i est impair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229C4-3514-444C-84A2-4385AD44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74</a:t>
            </a:fld>
            <a:endParaRPr lang="fr-LU"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dans Angular couvrent des usages multiples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Récupérer, envoyer des données à un service Web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Concentrer une logique fonctionnelle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Maintenir un état global à l’application ou au module</a:t>
            </a:r>
            <a:endParaRPr/>
          </a:p>
          <a:p>
            <a:r>
              <a:rPr lang="en"/>
              <a:t>Les services peuvent être utilisés dans les composants à l’aide de l’injection de dépendance</a:t>
            </a:r>
            <a:endParaRPr/>
          </a:p>
          <a:p>
            <a:r>
              <a:rPr lang="en"/>
              <a:t>Il se déclare au niveau du module, dans la partie providers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681131-9591-FBAE-1B0C-9D4E32469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75</a:t>
            </a:fld>
            <a:endParaRPr lang="fr-LU"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 et injection de dépendance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doivent être annotés à l’aide d’Injectable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AD55B9-7C9D-FEAD-8C1A-C94505E5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76</a:t>
            </a:fld>
            <a:endParaRPr lang="fr-LU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</a:t>
            </a:r>
            <a:endParaRPr/>
          </a:p>
        </p:txBody>
      </p:sp>
      <p:sp>
        <p:nvSpPr>
          <p:cNvPr id="507" name="Google Shape;507;p55"/>
          <p:cNvSpPr txBox="1"/>
          <p:nvPr/>
        </p:nvSpPr>
        <p:spPr>
          <a:xfrm>
            <a:off x="1129567" y="3166767"/>
            <a:ext cx="2874400" cy="2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Injectable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string,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6061267" y="2111767"/>
            <a:ext cx="554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@Injectable()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getData(): User[]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'jane.doe'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>
            <a:spLocks noGrp="1"/>
          </p:cNvSpPr>
          <p:nvPr>
            <p:ph type="body" idx="1"/>
          </p:nvPr>
        </p:nvSpPr>
        <p:spPr>
          <a:xfrm>
            <a:off x="5880900" y="5258100"/>
            <a:ext cx="6079200" cy="8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service est injecté en le plaçant comme argument d’un constructeur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319838-4B92-1436-6C0F-A4A782CFD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77</a:t>
            </a:fld>
            <a:endParaRPr lang="fr-LU"/>
          </a:p>
        </p:txBody>
      </p:sp>
      <p:sp>
        <p:nvSpPr>
          <p:cNvPr id="515" name="Google Shape;51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16" name="Google Shape;516;p5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Services: utilisation dans les composants</a:t>
            </a:r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262233" y="1775000"/>
            <a:ext cx="47300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data.service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6696633" y="3509600"/>
            <a:ext cx="51232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dataService: DataService)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.users = dataService.getData()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6"/>
          <p:cNvSpPr txBox="1"/>
          <p:nvPr/>
        </p:nvSpPr>
        <p:spPr>
          <a:xfrm>
            <a:off x="978267" y="1549933"/>
            <a:ext cx="1250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Module</a:t>
            </a:r>
            <a:endParaRPr sz="2400"/>
          </a:p>
        </p:txBody>
      </p:sp>
      <p:sp>
        <p:nvSpPr>
          <p:cNvPr id="520" name="Google Shape;520;p56"/>
          <p:cNvSpPr txBox="1"/>
          <p:nvPr/>
        </p:nvSpPr>
        <p:spPr>
          <a:xfrm>
            <a:off x="8007700" y="1549933"/>
            <a:ext cx="1658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Composant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service permettant de retourner une liste d’utilisateurs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Injecter ce service dans un composant UserTable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Créer une table HTML contenant les informations retournées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4C84A0-8A87-DF27-0B72-0C9A09E22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78</a:t>
            </a:fld>
            <a:endParaRPr lang="fr-LU"/>
          </a:p>
        </p:txBody>
      </p:sp>
      <p:sp>
        <p:nvSpPr>
          <p:cNvPr id="527" name="Google Shape;52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déclencher des évènements sur les composants (chargement, déchargement, changements, …)</a:t>
            </a:r>
            <a:endParaRPr/>
          </a:p>
          <a:p>
            <a:r>
              <a:rPr lang="en"/>
              <a:t>Ils s’utilisent en implémentant l’interface correspondante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Et en implémentant le callback</a:t>
            </a:r>
            <a:endParaRPr/>
          </a:p>
          <a:p>
            <a:r>
              <a:rPr lang="en"/>
              <a:t>L’exemple le plus courant, à l’initialisation du composant nécessite: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D’implémenter l’interface OnInit et sa méthode ngOnInit()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1F028-EB67-7581-F234-3FC5D220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79</a:t>
            </a:fld>
            <a:endParaRPr lang="fr-LU"/>
          </a:p>
        </p:txBody>
      </p:sp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Lifecycle Hooks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4340233" y="4319167"/>
            <a:ext cx="4126800" cy="1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MyComponent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OnInit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38F5F-7F6B-EA41-A340-2D72C282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0EC7-09FD-54DF-BC23-330DE100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933225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Créé et maintenu par la fondation Apache (https://</a:t>
            </a:r>
            <a:r>
              <a:rPr lang="fr-FR" sz="2200" dirty="0" err="1"/>
              <a:t>www.apache.org</a:t>
            </a:r>
            <a:r>
              <a:rPr lang="fr-FR" sz="2200" dirty="0"/>
              <a:t>/)</a:t>
            </a:r>
          </a:p>
          <a:p>
            <a:r>
              <a:rPr lang="fr-FR" sz="2200" dirty="0"/>
              <a:t>Préfère la Convention à la configuration</a:t>
            </a:r>
          </a:p>
          <a:p>
            <a:r>
              <a:rPr lang="fr-FR" sz="2200" dirty="0"/>
              <a:t>Utilise un « </a:t>
            </a:r>
            <a:r>
              <a:rPr lang="fr-LU" sz="2400" i="1" dirty="0"/>
              <a:t>Project Object Model »</a:t>
            </a:r>
            <a:r>
              <a:rPr lang="fr-FR" sz="2200" dirty="0"/>
              <a:t> pour décrire les projets</a:t>
            </a:r>
          </a:p>
          <a:p>
            <a:r>
              <a:rPr lang="fr-FR" sz="2200" dirty="0"/>
              <a:t>Gère le cycle de vie d’un projet (</a:t>
            </a:r>
            <a:r>
              <a:rPr lang="fr-FR" sz="2200" dirty="0" err="1"/>
              <a:t>build</a:t>
            </a:r>
            <a:r>
              <a:rPr lang="fr-FR" sz="2200" dirty="0"/>
              <a:t>, test, package, </a:t>
            </a:r>
            <a:r>
              <a:rPr lang="fr-FR" sz="2200" dirty="0" err="1"/>
              <a:t>etc</a:t>
            </a:r>
            <a:r>
              <a:rPr lang="fr-FR" sz="2200" dirty="0"/>
              <a:t>)</a:t>
            </a:r>
          </a:p>
          <a:p>
            <a:r>
              <a:rPr lang="fr-FR" sz="2200" dirty="0"/>
              <a:t>Gère les dépendances</a:t>
            </a:r>
          </a:p>
          <a:p>
            <a:endParaRPr lang="fr-FR" sz="2200" dirty="0"/>
          </a:p>
          <a:p>
            <a:r>
              <a:rPr lang="fr-FR" sz="2200" dirty="0"/>
              <a:t>Maven Central : https://</a:t>
            </a:r>
            <a:r>
              <a:rPr lang="fr-FR" sz="2200" dirty="0" err="1"/>
              <a:t>search.maven.org</a:t>
            </a:r>
            <a:r>
              <a:rPr lang="fr-FR" sz="2200" dirty="0"/>
              <a:t>/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DF5B4C3-505E-E545-988E-CE8921C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BD58DF-8F2E-A396-522A-37433FB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EEAE0-01ED-81E6-8CA1-A82BA4F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067" y="1494794"/>
            <a:ext cx="4318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95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A1BE2A-72DB-AA09-226A-983A7D2EC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80</a:t>
            </a:fld>
            <a:endParaRPr lang="fr-L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https://angular.io/guide/router</a:t>
            </a:r>
            <a:r>
              <a:rPr lang="en"/>
              <a:t> </a:t>
            </a:r>
            <a:endParaRPr/>
          </a:p>
          <a:p>
            <a:r>
              <a:rPr lang="en"/>
              <a:t>Créer un mapping entre l’url </a:t>
            </a:r>
            <a:r>
              <a:rPr lang="en" i="1"/>
              <a:t>affichée</a:t>
            </a:r>
            <a:r>
              <a:rPr lang="en"/>
              <a:t> et les composants</a:t>
            </a:r>
            <a:endParaRPr/>
          </a:p>
          <a:p>
            <a:r>
              <a:rPr lang="en"/>
              <a:t>Permet d’implémenter simplement une navigation entre “pages”</a:t>
            </a:r>
            <a:endParaRPr/>
          </a:p>
          <a:p>
            <a:r>
              <a:rPr lang="en"/>
              <a:t>Permet d’implémenter un layout au niveau du composant principal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composants affichés seront intégré à l’intérieur de la balise &lt;router-outlet&gt;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8109C3-0984-90F9-01CC-409BDCB6F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81</a:t>
            </a:fld>
            <a:endParaRPr lang="fr-LU"/>
          </a:p>
        </p:txBody>
      </p:sp>
      <p:sp>
        <p:nvSpPr>
          <p:cNvPr id="549" name="Google Shape;5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Principe</a:t>
            </a:r>
            <a:endParaRPr/>
          </a:p>
        </p:txBody>
      </p:sp>
      <p:sp>
        <p:nvSpPr>
          <p:cNvPr id="553" name="Google Shape;553;p60"/>
          <p:cNvSpPr txBox="1"/>
          <p:nvPr/>
        </p:nvSpPr>
        <p:spPr>
          <a:xfrm>
            <a:off x="4252167" y="4151167"/>
            <a:ext cx="40000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RouterModule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RouterModule,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RouterModule.forRoot(ROUTES)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DataService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AC7D76-FD91-F96D-447A-1C2E6807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82</a:t>
            </a:fld>
            <a:endParaRPr lang="fr-LU"/>
          </a:p>
        </p:txBody>
      </p:sp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Installation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Les routes se </a:t>
            </a:r>
            <a:r>
              <a:rPr lang="en" sz="2400" dirty="0" err="1"/>
              <a:t>définissent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d’un </a:t>
            </a:r>
            <a:r>
              <a:rPr lang="en" sz="2400" dirty="0" err="1"/>
              <a:t>objet</a:t>
            </a:r>
            <a:r>
              <a:rPr lang="en" sz="2400" dirty="0"/>
              <a:t> JS, </a:t>
            </a:r>
            <a:r>
              <a:rPr lang="en" sz="2400" dirty="0" err="1"/>
              <a:t>associant</a:t>
            </a:r>
            <a:r>
              <a:rPr lang="en" sz="2400" dirty="0"/>
              <a:t> chemin et </a:t>
            </a:r>
            <a:r>
              <a:rPr lang="en" sz="2400" dirty="0" err="1"/>
              <a:t>composant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F5F9E-6BDE-8F72-B121-BE3185190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83</a:t>
            </a:fld>
            <a:endParaRPr lang="fr-LU"/>
          </a:p>
        </p:txBody>
      </p:sp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8" name="Google Shape;568;p6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Définition des routes</a:t>
            </a:r>
            <a:endParaRPr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4294967295"/>
          </p:nvPr>
        </p:nvSpPr>
        <p:spPr>
          <a:xfrm>
            <a:off x="830263" y="4891088"/>
            <a:ext cx="11361737" cy="6715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également</a:t>
            </a:r>
            <a:r>
              <a:rPr lang="en" sz="2400" dirty="0"/>
              <a:t> possible de </a:t>
            </a:r>
            <a:r>
              <a:rPr lang="en" sz="2400" dirty="0" err="1"/>
              <a:t>rediriger</a:t>
            </a:r>
            <a:r>
              <a:rPr lang="en" sz="2400" dirty="0"/>
              <a:t> </a:t>
            </a:r>
            <a:r>
              <a:rPr lang="en" sz="2400" dirty="0" err="1"/>
              <a:t>l’utilisateur</a:t>
            </a:r>
            <a:r>
              <a:rPr lang="en" sz="2400" dirty="0"/>
              <a:t> </a:t>
            </a:r>
            <a:r>
              <a:rPr lang="en" sz="2400" dirty="0" err="1"/>
              <a:t>vers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autre</a:t>
            </a:r>
            <a:r>
              <a:rPr lang="en" sz="2400" dirty="0"/>
              <a:t> route</a:t>
            </a:r>
            <a:endParaRPr sz="2400" dirty="0"/>
          </a:p>
        </p:txBody>
      </p:sp>
      <p:sp>
        <p:nvSpPr>
          <p:cNvPr id="573" name="Google Shape;573;p62"/>
          <p:cNvSpPr txBox="1">
            <a:spLocks noGrp="1"/>
          </p:cNvSpPr>
          <p:nvPr>
            <p:ph type="body" idx="4294967295"/>
          </p:nvPr>
        </p:nvSpPr>
        <p:spPr>
          <a:xfrm>
            <a:off x="6545263" y="5562600"/>
            <a:ext cx="5646737" cy="1150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1867" i="1"/>
              <a:t>pathMatch: ‘full’</a:t>
            </a:r>
            <a:r>
              <a:rPr lang="en" sz="1867"/>
              <a:t> permet de rediriger uniquement si le chemin complet est </a:t>
            </a:r>
            <a:r>
              <a:rPr lang="en" sz="1867" i="1"/>
              <a:t>/home</a:t>
            </a:r>
            <a:r>
              <a:rPr lang="en" sz="1867"/>
              <a:t>, au contraire de </a:t>
            </a:r>
            <a:r>
              <a:rPr lang="en" sz="1867" i="1"/>
              <a:t>pathMatch: ‘prefix’</a:t>
            </a:r>
            <a:r>
              <a:rPr lang="en" sz="1867"/>
              <a:t>, ou </a:t>
            </a:r>
            <a:r>
              <a:rPr lang="en" sz="1867" i="1"/>
              <a:t>/home/other</a:t>
            </a:r>
            <a:r>
              <a:rPr lang="en" sz="1867"/>
              <a:t> sera redirigé</a:t>
            </a:r>
            <a:endParaRPr sz="1867"/>
          </a:p>
        </p:txBody>
      </p:sp>
      <p:sp>
        <p:nvSpPr>
          <p:cNvPr id="569" name="Google Shape;569;p62"/>
          <p:cNvSpPr txBox="1"/>
          <p:nvPr/>
        </p:nvSpPr>
        <p:spPr>
          <a:xfrm>
            <a:off x="2608333" y="2622200"/>
            <a:ext cx="67032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HomeComponent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'./home.component'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UsersComponent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'./users.component'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HomeComponent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OtherComponent}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62"/>
          <p:cNvSpPr txBox="1"/>
          <p:nvPr/>
        </p:nvSpPr>
        <p:spPr>
          <a:xfrm>
            <a:off x="672333" y="5446067"/>
            <a:ext cx="6977600" cy="1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HomeComponent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'/home',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pathMatch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passer d’une page à l’autre, il est possible d’utiliser: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liens sur les boutons ou balises 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lvl="1"/>
            <a:r>
              <a:rPr lang="en"/>
              <a:t>Par programmation</a:t>
            </a:r>
            <a:endParaRPr/>
          </a:p>
          <a:p>
            <a:pPr marL="1828754" indent="0">
              <a:spcBef>
                <a:spcPts val="2133"/>
              </a:spcBef>
              <a:buNone/>
            </a:pPr>
            <a:r>
              <a:rPr lang="en"/>
              <a:t>	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router: Router)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indent="609585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'/path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sz="1867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9359BA-45A5-B86D-B463-E911D4C8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84</a:t>
            </a:fld>
            <a:endParaRPr lang="fr-LU"/>
          </a:p>
        </p:txBody>
      </p:sp>
      <p:sp>
        <p:nvSpPr>
          <p:cNvPr id="580" name="Google Shape;58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81" name="Google Shape;581;p6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Navigation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3944400" y="2682233"/>
            <a:ext cx="400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d’utiliser des paramètres de route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Par exemple, pour visualiser un utilisateur particulier: /users/&lt;id&gt;</a:t>
            </a:r>
            <a:endParaRPr/>
          </a:p>
          <a:p>
            <a:r>
              <a:rPr lang="en"/>
              <a:t>Ceci se paramètre au niveau des routes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en"/>
              <a:t>Et se récupère au niveau du code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5D86D3-155A-0634-314D-8831BA1A1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85</a:t>
            </a:fld>
            <a:endParaRPr lang="fr-LU"/>
          </a:p>
        </p:txBody>
      </p:sp>
      <p:sp>
        <p:nvSpPr>
          <p:cNvPr id="589" name="Google Shape;589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90" name="Google Shape;590;p6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Routes avec paramètres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3388500" y="3165167"/>
            <a:ext cx="47844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"path/:param"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316067" y="5280033"/>
            <a:ext cx="55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_activatedRoute: ActivatedRoute)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5908067" y="4619367"/>
            <a:ext cx="6272400" cy="3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._activatedRoute.params.subscribe( (params: Params)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.elemId = params[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 = myService.getObject(this.elemId);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le routeur dans l’application</a:t>
            </a:r>
            <a:endParaRPr/>
          </a:p>
          <a:p>
            <a:r>
              <a:rPr lang="en"/>
              <a:t>Créer un composant Home et un Composant Users</a:t>
            </a:r>
            <a:endParaRPr/>
          </a:p>
          <a:p>
            <a:r>
              <a:rPr lang="en"/>
              <a:t>Mapper le composant Home sur la route par défaut</a:t>
            </a:r>
            <a:endParaRPr/>
          </a:p>
          <a:p>
            <a:r>
              <a:rPr lang="en"/>
              <a:t>Mapper le composant Users sur la route /users</a:t>
            </a:r>
            <a:endParaRPr/>
          </a:p>
          <a:p>
            <a:r>
              <a:rPr lang="en"/>
              <a:t>Créer une menu dans le composant principal permettant de naviguer vers home ou users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0FAA77-7016-DF22-F303-D964A1F01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86</a:t>
            </a:fld>
            <a:endParaRPr lang="fr-LU"/>
          </a:p>
        </p:txBody>
      </p:sp>
      <p:sp>
        <p:nvSpPr>
          <p:cNvPr id="600" name="Google Shape;60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CA70D6-398A-4E58-610E-14AE457EC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87</a:t>
            </a:fld>
            <a:endParaRPr lang="fr-L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Dans les SPA, les </a:t>
            </a:r>
            <a:r>
              <a:rPr lang="en" dirty="0" err="1"/>
              <a:t>projets</a:t>
            </a:r>
            <a:r>
              <a:rPr lang="en" dirty="0"/>
              <a:t> </a:t>
            </a:r>
            <a:r>
              <a:rPr lang="en" dirty="0" err="1"/>
              <a:t>peuvent</a:t>
            </a:r>
            <a:r>
              <a:rPr lang="en" dirty="0"/>
              <a:t> </a:t>
            </a:r>
            <a:r>
              <a:rPr lang="en" dirty="0" err="1"/>
              <a:t>suivre</a:t>
            </a:r>
            <a:r>
              <a:rPr lang="en" dirty="0"/>
              <a:t> deux </a:t>
            </a:r>
            <a:r>
              <a:rPr lang="en" dirty="0" err="1"/>
              <a:t>organisations</a:t>
            </a:r>
            <a:r>
              <a:rPr lang="en" dirty="0"/>
              <a:t> </a:t>
            </a:r>
            <a:r>
              <a:rPr lang="en" dirty="0" err="1"/>
              <a:t>différentes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4D0C02-3047-602C-CF1B-A61358634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88</a:t>
            </a:fld>
            <a:endParaRPr lang="fr-LU"/>
          </a:p>
        </p:txBody>
      </p:sp>
      <p:sp>
        <p:nvSpPr>
          <p:cNvPr id="612" name="Google Shape;612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15" name="Google Shape;615;p6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Deux différentes stratégies</a:t>
            </a:r>
            <a:endParaRPr/>
          </a:p>
        </p:txBody>
      </p:sp>
      <p:pic>
        <p:nvPicPr>
          <p:cNvPr id="616" name="Google Shape;6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1" y="2813034"/>
            <a:ext cx="2967967" cy="333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900" y="2231668"/>
            <a:ext cx="2837600" cy="45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7"/>
          <p:cNvSpPr txBox="1"/>
          <p:nvPr/>
        </p:nvSpPr>
        <p:spPr>
          <a:xfrm>
            <a:off x="-575100" y="2624667"/>
            <a:ext cx="3778000" cy="404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technique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similaires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(petits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67"/>
          <p:cNvSpPr txBox="1"/>
          <p:nvPr/>
        </p:nvSpPr>
        <p:spPr>
          <a:xfrm>
            <a:off x="8314833" y="2438400"/>
            <a:ext cx="3645279" cy="423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relatifs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domaine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conséquents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1917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modules forment une hiérarchie</a:t>
            </a:r>
            <a:endParaRPr/>
          </a:p>
          <a:p>
            <a:r>
              <a:rPr lang="en"/>
              <a:t>On utilise généralement un sous-module par domaine fonctionnel</a:t>
            </a:r>
            <a:endParaRPr/>
          </a:p>
          <a:p>
            <a:r>
              <a:rPr lang="en"/>
              <a:t>On utilise également des sous-modules pour les fonctionnalités ou services communs</a:t>
            </a:r>
            <a:endParaRPr/>
          </a:p>
          <a:p>
            <a:r>
              <a:rPr lang="en"/>
              <a:t>Les modules peuvent exporter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directives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D’autres modules</a:t>
            </a:r>
            <a:endParaRPr/>
          </a:p>
          <a:p>
            <a:r>
              <a:rPr lang="en"/>
              <a:t>Lorsque l’on importe un module disposant d’exports, elles intègrent le module parent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5C34C0-4AA2-41DC-4786-89622B30E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89</a:t>
            </a:fld>
            <a:endParaRPr lang="fr-LU"/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Sous-modules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618796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Spring &amp;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Springboot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04013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Spring</a:t>
            </a:r>
          </a:p>
          <a:p>
            <a:pPr lvl="1"/>
            <a:r>
              <a:rPr lang="en-US" sz="1800" kern="1200" dirty="0">
                <a:latin typeface="+mn-lt"/>
                <a:ea typeface="+mn-ea"/>
                <a:cs typeface="+mn-cs"/>
              </a:rPr>
              <a:t>Framework jav</a:t>
            </a:r>
            <a:r>
              <a:rPr lang="en-US" sz="1800" dirty="0"/>
              <a:t>a très (le plus ?) </a:t>
            </a:r>
            <a:r>
              <a:rPr lang="en-US" sz="1800" dirty="0" err="1"/>
              <a:t>populaire</a:t>
            </a:r>
            <a:endParaRPr lang="en-US" sz="1800" dirty="0"/>
          </a:p>
          <a:p>
            <a:pPr lvl="1"/>
            <a:r>
              <a:rPr lang="en-US" sz="1800" kern="1200" dirty="0" err="1">
                <a:latin typeface="+mn-lt"/>
                <a:ea typeface="+mn-ea"/>
                <a:cs typeface="+mn-cs"/>
              </a:rPr>
              <a:t>Rem</a:t>
            </a:r>
            <a:r>
              <a:rPr lang="en-US" sz="1800" dirty="0" err="1"/>
              <a:t>pli</a:t>
            </a:r>
            <a:r>
              <a:rPr lang="en-US" sz="1800" dirty="0"/>
              <a:t> de </a:t>
            </a:r>
            <a:r>
              <a:rPr lang="en-US" sz="1800" dirty="0" err="1"/>
              <a:t>fonctionnalités</a:t>
            </a:r>
            <a:r>
              <a:rPr lang="en-US" sz="1800" dirty="0"/>
              <a:t> et de helpers (DB, Injection de dependences, </a:t>
            </a:r>
            <a:r>
              <a:rPr lang="en-US" sz="1800" dirty="0" err="1"/>
              <a:t>etc</a:t>
            </a:r>
            <a:r>
              <a:rPr lang="en-US" sz="1800" dirty="0"/>
              <a:t>…)</a:t>
            </a:r>
          </a:p>
          <a:p>
            <a:pPr lvl="1"/>
            <a:r>
              <a:rPr lang="en-US" sz="1800" dirty="0"/>
              <a:t>Fait de la ”</a:t>
            </a:r>
            <a:r>
              <a:rPr lang="en-US" sz="1800" dirty="0" err="1"/>
              <a:t>magie</a:t>
            </a:r>
            <a:r>
              <a:rPr lang="en-US" sz="1800" dirty="0"/>
              <a:t>” avec les annotations</a:t>
            </a:r>
          </a:p>
          <a:p>
            <a:pPr lvl="1"/>
            <a:endParaRPr lang="en-US" sz="1800" dirty="0"/>
          </a:p>
          <a:p>
            <a:r>
              <a:rPr lang="en-US" sz="2200" dirty="0" err="1"/>
              <a:t>Springboot</a:t>
            </a:r>
            <a:endParaRPr lang="en-US" sz="2200" dirty="0"/>
          </a:p>
          <a:p>
            <a:pPr lvl="1"/>
            <a:r>
              <a:rPr lang="en-US" sz="1800" dirty="0"/>
              <a:t>”Framework” par dessus spring</a:t>
            </a:r>
          </a:p>
          <a:p>
            <a:pPr lvl="1"/>
            <a:r>
              <a:rPr lang="en-US" sz="1800" dirty="0" err="1"/>
              <a:t>Orienté</a:t>
            </a:r>
            <a:r>
              <a:rPr lang="en-US" sz="1800" dirty="0"/>
              <a:t> REST et Microservices</a:t>
            </a:r>
          </a:p>
          <a:p>
            <a:pPr lvl="1"/>
            <a:r>
              <a:rPr lang="en-US" sz="1800" dirty="0"/>
              <a:t>Package </a:t>
            </a:r>
            <a:r>
              <a:rPr lang="en-US" sz="1800" dirty="0" err="1"/>
              <a:t>l’application</a:t>
            </a:r>
            <a:r>
              <a:rPr lang="en-US" sz="1800" dirty="0"/>
              <a:t> avec un Tomcat (par </a:t>
            </a:r>
            <a:r>
              <a:rPr lang="en-US" sz="1800" dirty="0" err="1"/>
              <a:t>defaut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541F2-BF4C-402C-1105-3A2DE1D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C9AF2-3853-FE1F-8F42-479CE07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DE616-75B1-01F4-AECF-E31AD4E1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984" y="289919"/>
            <a:ext cx="2926080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Spring Logo Transparent - alessiainbookland">
            <a:extLst>
              <a:ext uri="{FF2B5EF4-FFF2-40B4-BE49-F238E27FC236}">
                <a16:creationId xmlns:a16="http://schemas.microsoft.com/office/drawing/2014/main" id="{E2F22375-A765-B842-B0BA-3E73988D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51" y="420955"/>
            <a:ext cx="2548237" cy="12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14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 essaye en général de paramétrer les routes liées à un module fonctionnel au niveau de ce 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 importe pour cela le module de routing à l’aide de RouterModule.forChild(routes)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E3B8AB-CCEE-690E-ACC7-FEEE2DAAA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90</a:t>
            </a:fld>
            <a:endParaRPr lang="fr-LU"/>
          </a:p>
        </p:txBody>
      </p:sp>
      <p:sp>
        <p:nvSpPr>
          <p:cNvPr id="634" name="Google Shape;6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35" name="Google Shape;635;p6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36" name="Google Shape;636;p69"/>
          <p:cNvSpPr txBox="1"/>
          <p:nvPr/>
        </p:nvSpPr>
        <p:spPr>
          <a:xfrm>
            <a:off x="2227000" y="2943467"/>
            <a:ext cx="77380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"feature"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Feature}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2208667" y="4009033"/>
            <a:ext cx="3439200" cy="2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[Feature],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forChild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appRoutes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FeatureModule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recommande par ailleurs de réaliser la configuration du routing dans un module à part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C’est ce qui est fait par défaut lors de la création du projet si le routing est inclus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592714-A3D4-6497-0297-DCE02CE99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91</a:t>
            </a:fld>
            <a:endParaRPr lang="fr-LU"/>
          </a:p>
        </p:txBody>
      </p:sp>
      <p:sp>
        <p:nvSpPr>
          <p:cNvPr id="644" name="Google Shape;64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45" name="Google Shape;645;p7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46" name="Google Shape;646;p70"/>
          <p:cNvSpPr txBox="1"/>
          <p:nvPr/>
        </p:nvSpPr>
        <p:spPr>
          <a:xfrm>
            <a:off x="97867" y="3077433"/>
            <a:ext cx="5658000" cy="34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Routes, RouterModule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[...];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[RouterModule.forRoot(routes)],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exports: [RouterModule]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AppRoutingModule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5536833" y="2753267"/>
            <a:ext cx="6585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AppRoutingModule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AppRoutingModule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[...]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70"/>
          <p:cNvSpPr txBox="1"/>
          <p:nvPr/>
        </p:nvSpPr>
        <p:spPr>
          <a:xfrm>
            <a:off x="827000" y="62698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app-routing.module.ts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6234200" y="63217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app.module.ts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Vise à séparer le code de l’application entre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de présentation (formulaire, listes, etc.): dumb components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gérant les données et les évènements: smart components</a:t>
            </a:r>
            <a:endParaRPr/>
          </a:p>
          <a:p>
            <a:r>
              <a:rPr lang="en"/>
              <a:t>Le lien entre les deux se fait par l’intermédiaire des bindings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données sont passées du smart component au dump component via un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interactions sont remontées par les évènements du dumb component vers le smart component</a:t>
            </a:r>
            <a:endParaRPr/>
          </a:p>
          <a:p>
            <a:r>
              <a:rPr lang="en"/>
              <a:t>On peut séparer ces composants dans deux répertoires techniques différents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A2F671-53F7-70EC-079F-07325129A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92</a:t>
            </a:fld>
            <a:endParaRPr lang="fr-LU"/>
          </a:p>
        </p:txBody>
      </p:sp>
      <p:sp>
        <p:nvSpPr>
          <p:cNvPr id="656" name="Google Shape;65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57" name="Google Shape;657;p7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D2A30-7389-48F7-852B-AEF311F99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93</a:t>
            </a:fld>
            <a:endParaRPr lang="fr-LU"/>
          </a:p>
        </p:txBody>
      </p:sp>
      <p:sp>
        <p:nvSpPr>
          <p:cNvPr id="663" name="Google Shape;66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64" name="Google Shape;664;p7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  <p:pic>
        <p:nvPicPr>
          <p:cNvPr id="665" name="Google Shape;6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34" y="1348767"/>
            <a:ext cx="6532677" cy="531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395DD8-A1B6-324F-C1C5-660C6B752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94</a:t>
            </a:fld>
            <a:endParaRPr lang="fr-LU"/>
          </a:p>
        </p:txBody>
      </p:sp>
      <p:sp>
        <p:nvSpPr>
          <p:cNvPr id="671" name="Google Shape;67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72" name="Google Shape;672;p7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Structure finale</a:t>
            </a:r>
            <a:endParaRPr/>
          </a:p>
        </p:txBody>
      </p:sp>
      <p:pic>
        <p:nvPicPr>
          <p:cNvPr id="673" name="Google Shape;6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84" y="1491434"/>
            <a:ext cx="3312827" cy="531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module pour la fonctionnalité de gestion des utilisateurs</a:t>
            </a:r>
            <a:endParaRPr/>
          </a:p>
          <a:p>
            <a:r>
              <a:rPr lang="en"/>
              <a:t>Déplacer le composant UserTable dans ce module</a:t>
            </a:r>
            <a:endParaRPr/>
          </a:p>
          <a:p>
            <a:r>
              <a:rPr lang="en"/>
              <a:t>Déplacer les routes dans ce module</a:t>
            </a:r>
            <a:endParaRPr/>
          </a:p>
          <a:p>
            <a:r>
              <a:rPr lang="en"/>
              <a:t>Diviser le composant UserTable en deux: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dumb component UserList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smart component UserPage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01EEDB-DF0D-92C0-0B52-FE58D43D4C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95</a:t>
            </a:fld>
            <a:endParaRPr lang="fr-LU"/>
          </a:p>
        </p:txBody>
      </p:sp>
      <p:sp>
        <p:nvSpPr>
          <p:cNvPr id="680" name="Google Shape;680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81" name="Google Shape;681;p7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87C44-6C39-5DE0-C41C-4B0B94933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96</a:t>
            </a:fld>
            <a:endParaRPr lang="fr-L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https://angular.io/guide/http</a:t>
            </a:r>
            <a:r>
              <a:rPr lang="en"/>
              <a:t> </a:t>
            </a:r>
            <a:endParaRPr/>
          </a:p>
          <a:p>
            <a:r>
              <a:rPr lang="en"/>
              <a:t>Angular possède le nécessaire pour faire des requêtes HTTP</a:t>
            </a:r>
            <a:endParaRPr/>
          </a:p>
          <a:p>
            <a:r>
              <a:rPr lang="en"/>
              <a:t>Pour l’utiliser, il faut déclarer un nouveau 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A2BC7-3B84-72F5-219F-8F212FBAE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97</a:t>
            </a:fld>
            <a:endParaRPr lang="fr-LU"/>
          </a:p>
        </p:txBody>
      </p:sp>
      <p:sp>
        <p:nvSpPr>
          <p:cNvPr id="694" name="Google Shape;694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695" name="Google Shape;695;p7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696" name="Google Shape;696;p76"/>
          <p:cNvSpPr txBox="1"/>
          <p:nvPr/>
        </p:nvSpPr>
        <p:spPr>
          <a:xfrm>
            <a:off x="2309533" y="3076033"/>
            <a:ext cx="6192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HttpClientModule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'@angular/common/http'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HttpClientModule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1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 module repose sur l’utilisation du pattern Observateur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requêtes sont asynchrones, il est nécessaire “d’attendre” le résultat à l’aide de la méthode subscribe</a:t>
            </a:r>
            <a:endParaRPr/>
          </a:p>
          <a:p>
            <a:r>
              <a:rPr lang="en"/>
              <a:t>Les requêtes se déclenchent à l’aide des méthodes get, post, put, delete de l’objet HttpClient (qu’il faut injecter)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l’absence de typage, un objet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HttpResponse</a:t>
            </a:r>
            <a:r>
              <a:rPr lang="en"/>
              <a:t> est renvoyé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605C61-5841-79CC-C9D1-FA2E341FF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98</a:t>
            </a:fld>
            <a:endParaRPr lang="fr-LU"/>
          </a:p>
        </p:txBody>
      </p:sp>
      <p:sp>
        <p:nvSpPr>
          <p:cNvPr id="703" name="Google Shape;70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04" name="Google Shape;704;p7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Http Client &amp; pattern Observable</a:t>
            </a:r>
            <a:endParaRPr/>
          </a:p>
        </p:txBody>
      </p:sp>
      <p:sp>
        <p:nvSpPr>
          <p:cNvPr id="705" name="Google Shape;705;p77"/>
          <p:cNvSpPr txBox="1"/>
          <p:nvPr/>
        </p:nvSpPr>
        <p:spPr>
          <a:xfrm>
            <a:off x="3263400" y="4081567"/>
            <a:ext cx="46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httpClient: HttpClient)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1942200" y="4583400"/>
            <a:ext cx="8200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.httpClient.get&lt;Resource[]&gt;(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"http://localhost:3000/resource"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3364200" y="5069900"/>
            <a:ext cx="45484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observable.subscribe(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resources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.res = resources},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{console.log(err)}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une requête POST/PUT, il est nécessaire de préciser le corps de la requête en second paramètre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84A025-0A37-B677-7054-372A39F87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99</a:t>
            </a:fld>
            <a:endParaRPr lang="fr-LU"/>
          </a:p>
        </p:txBody>
      </p:sp>
      <p:sp>
        <p:nvSpPr>
          <p:cNvPr id="714" name="Google Shape;71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15" name="Google Shape;715;p7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Requêtes POST</a:t>
            </a:r>
            <a:endParaRPr/>
          </a:p>
        </p:txBody>
      </p:sp>
      <p:sp>
        <p:nvSpPr>
          <p:cNvPr id="716" name="Google Shape;716;p78"/>
          <p:cNvSpPr txBox="1"/>
          <p:nvPr/>
        </p:nvSpPr>
        <p:spPr>
          <a:xfrm>
            <a:off x="2208167" y="3013100"/>
            <a:ext cx="8200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.httpClient.post&lt;Resource&gt;(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http://localhost:3000/resource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</TotalTime>
  <Words>7033</Words>
  <Application>Microsoft Office PowerPoint</Application>
  <PresentationFormat>Grand écran</PresentationFormat>
  <Paragraphs>1230</Paragraphs>
  <Slides>111</Slides>
  <Notes>67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111</vt:i4>
      </vt:variant>
    </vt:vector>
  </HeadingPairs>
  <TitlesOfParts>
    <vt:vector size="120" baseType="lpstr">
      <vt:lpstr>Arial</vt:lpstr>
      <vt:lpstr>Calibri</vt:lpstr>
      <vt:lpstr>Calibri Light</vt:lpstr>
      <vt:lpstr>Courier New</vt:lpstr>
      <vt:lpstr>Dosis</vt:lpstr>
      <vt:lpstr>Open Sans</vt:lpstr>
      <vt:lpstr>Roboto</vt:lpstr>
      <vt:lpstr>Symbol</vt:lpstr>
      <vt:lpstr>Office Theme</vt:lpstr>
      <vt:lpstr>Développement FullStack</vt:lpstr>
      <vt:lpstr>Architecture ”3 tiers”</vt:lpstr>
      <vt:lpstr>Architecture ”3 tiers”</vt:lpstr>
      <vt:lpstr>Rappels sur la notion de « ReST »</vt:lpstr>
      <vt:lpstr>Environnement de développement</vt:lpstr>
      <vt:lpstr>Java</vt:lpstr>
      <vt:lpstr>Popularité</vt:lpstr>
      <vt:lpstr>Maven</vt:lpstr>
      <vt:lpstr>Spring &amp; Springboot</vt:lpstr>
      <vt:lpstr>Initialisation du projet Backend</vt:lpstr>
      <vt:lpstr>Structure du projet</vt:lpstr>
      <vt:lpstr>pom.xml</vt:lpstr>
      <vt:lpstr>Application.properties</vt:lpstr>
      <vt:lpstr>FsBackApplication.java</vt:lpstr>
      <vt:lpstr>Structure du backend</vt:lpstr>
      <vt:lpstr>Pour démarrer le projet</vt:lpstr>
      <vt:lpstr>Couche controller</vt:lpstr>
      <vt:lpstr>Couche controller</vt:lpstr>
      <vt:lpstr>Couche controller</vt:lpstr>
      <vt:lpstr>Couche controller</vt:lpstr>
      <vt:lpstr>Couche controller</vt:lpstr>
      <vt:lpstr>Couche service</vt:lpstr>
      <vt:lpstr>Couche service</vt:lpstr>
      <vt:lpstr>Couche service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Produire le livrable</vt:lpstr>
      <vt:lpstr>Testing</vt:lpstr>
      <vt:lpstr>Tests Unitaires</vt:lpstr>
      <vt:lpstr>Tests Unitaires</vt:lpstr>
      <vt:lpstr>Tests Unitaires</vt:lpstr>
      <vt:lpstr>Tests Unitaires</vt:lpstr>
      <vt:lpstr>Tests d’integration</vt:lpstr>
      <vt:lpstr>Swagger / OpenAPI</vt:lpstr>
      <vt:lpstr>Swagger / OpenAPI</vt:lpstr>
      <vt:lpstr>Exercice final</vt:lpstr>
      <vt:lpstr>Angular</vt:lpstr>
      <vt:lpstr>Historique</vt:lpstr>
      <vt:lpstr>Evolutions</vt:lpstr>
      <vt:lpstr>Angular vs React vs Vue</vt:lpstr>
      <vt:lpstr>Angular vs React vs Vue</vt:lpstr>
      <vt:lpstr>Angular vs React vs Vue</vt:lpstr>
      <vt:lpstr>Architecture</vt:lpstr>
      <vt:lpstr>Architecture</vt:lpstr>
      <vt:lpstr>Architecture</vt:lpstr>
      <vt:lpstr>Architecture SPA</vt:lpstr>
      <vt:lpstr>Architecture SPA</vt:lpstr>
      <vt:lpstr>Environnement de développement</vt:lpstr>
      <vt:lpstr>Environnement de développement</vt:lpstr>
      <vt:lpstr>Environnement de développement</vt:lpstr>
      <vt:lpstr>Allias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Routing</vt:lpstr>
      <vt:lpstr>Routing</vt:lpstr>
      <vt:lpstr>Routing</vt:lpstr>
      <vt:lpstr>Routing</vt:lpstr>
      <vt:lpstr>Routing</vt:lpstr>
      <vt:lpstr>Routing</vt:lpstr>
      <vt:lpstr>Routing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Http</vt:lpstr>
      <vt:lpstr>Http</vt:lpstr>
      <vt:lpstr>Http</vt:lpstr>
      <vt:lpstr>Http</vt:lpstr>
      <vt:lpstr>Http</vt:lpstr>
      <vt:lpstr>Forms</vt:lpstr>
      <vt:lpstr>Concepts</vt:lpstr>
      <vt:lpstr>Concepts</vt:lpstr>
      <vt:lpstr>Forms</vt:lpstr>
      <vt:lpstr>Forms</vt:lpstr>
      <vt:lpstr>Form validation</vt:lpstr>
      <vt:lpstr>Form validation</vt:lpstr>
      <vt:lpstr>Form validation</vt:lpstr>
      <vt:lpstr>Form validation</vt:lpstr>
      <vt:lpstr>Forms</vt:lpstr>
      <vt:lpstr>Sujet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Robert</dc:creator>
  <cp:lastModifiedBy>Bluem Juliette</cp:lastModifiedBy>
  <cp:revision>222</cp:revision>
  <dcterms:created xsi:type="dcterms:W3CDTF">2022-08-15T12:46:04Z</dcterms:created>
  <dcterms:modified xsi:type="dcterms:W3CDTF">2022-09-28T08:33:21Z</dcterms:modified>
</cp:coreProperties>
</file>