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9601200" cy="12801600" type="A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2A44"/>
    <a:srgbClr val="02203A"/>
    <a:srgbClr val="05080F"/>
    <a:srgbClr val="060910"/>
    <a:srgbClr val="040E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0" d="100"/>
          <a:sy n="40" d="100"/>
        </p:scale>
        <p:origin x="1494" y="54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B921-FCE5-4B99-967F-4694C17D5048}" type="datetimeFigureOut">
              <a:rPr lang="pt-BR" smtClean="0"/>
              <a:t>15/10/2025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12BA-0674-4859-8229-21D1D9A382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4009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B921-FCE5-4B99-967F-4694C17D5048}" type="datetimeFigureOut">
              <a:rPr lang="pt-BR" smtClean="0"/>
              <a:t>15/10/2025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12BA-0674-4859-8229-21D1D9A382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5013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B921-FCE5-4B99-967F-4694C17D5048}" type="datetimeFigureOut">
              <a:rPr lang="pt-BR" smtClean="0"/>
              <a:t>15/10/2025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12BA-0674-4859-8229-21D1D9A382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06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B921-FCE5-4B99-967F-4694C17D5048}" type="datetimeFigureOut">
              <a:rPr lang="pt-BR" smtClean="0"/>
              <a:t>15/10/2025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12BA-0674-4859-8229-21D1D9A382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4995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B921-FCE5-4B99-967F-4694C17D5048}" type="datetimeFigureOut">
              <a:rPr lang="pt-BR" smtClean="0"/>
              <a:t>15/10/2025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12BA-0674-4859-8229-21D1D9A382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1899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B921-FCE5-4B99-967F-4694C17D5048}" type="datetimeFigureOut">
              <a:rPr lang="pt-BR" smtClean="0"/>
              <a:t>15/10/2025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12BA-0674-4859-8229-21D1D9A382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3104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B921-FCE5-4B99-967F-4694C17D5048}" type="datetimeFigureOut">
              <a:rPr lang="pt-BR" smtClean="0"/>
              <a:t>15/10/2025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12BA-0674-4859-8229-21D1D9A382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6750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B921-FCE5-4B99-967F-4694C17D5048}" type="datetimeFigureOut">
              <a:rPr lang="pt-BR" smtClean="0"/>
              <a:t>15/10/2025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12BA-0674-4859-8229-21D1D9A382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6362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B921-FCE5-4B99-967F-4694C17D5048}" type="datetimeFigureOut">
              <a:rPr lang="pt-BR" smtClean="0"/>
              <a:t>15/10/2025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12BA-0674-4859-8229-21D1D9A382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551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B921-FCE5-4B99-967F-4694C17D5048}" type="datetimeFigureOut">
              <a:rPr lang="pt-BR" smtClean="0"/>
              <a:t>15/10/2025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12BA-0674-4859-8229-21D1D9A382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046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5B921-FCE5-4B99-967F-4694C17D5048}" type="datetimeFigureOut">
              <a:rPr lang="pt-BR" smtClean="0"/>
              <a:t>15/10/2025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12BA-0674-4859-8229-21D1D9A382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9115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5B921-FCE5-4B99-967F-4694C17D5048}" type="datetimeFigureOut">
              <a:rPr lang="pt-BR" smtClean="0"/>
              <a:t>15/10/2025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412BA-0674-4859-8229-21D1D9A382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5922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508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noFill/>
              </a:rPr>
              <a:t>fbff</a:t>
            </a:r>
            <a:endParaRPr lang="pt-BR" dirty="0">
              <a:noFill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9569"/>
            <a:ext cx="9601200" cy="960120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082840" y="881058"/>
            <a:ext cx="7435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solidFill>
                  <a:schemeClr val="bg1"/>
                </a:solidFill>
                <a:latin typeface="Goudy Stout" panose="0202090407030B020401" pitchFamily="18" charset="0"/>
              </a:rPr>
              <a:t>Java </a:t>
            </a:r>
            <a:r>
              <a:rPr lang="pt-BR" sz="3600" dirty="0" err="1" smtClean="0">
                <a:solidFill>
                  <a:schemeClr val="bg1"/>
                </a:solidFill>
                <a:latin typeface="Goudy Stout" panose="0202090407030B020401" pitchFamily="18" charset="0"/>
              </a:rPr>
              <a:t>Reloaded</a:t>
            </a:r>
            <a:endParaRPr lang="pt-BR" sz="3600" dirty="0" smtClean="0">
              <a:solidFill>
                <a:schemeClr val="bg1"/>
              </a:solidFill>
              <a:latin typeface="Goudy Stout" panose="0202090407030B020401" pitchFamily="18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299409" y="1421125"/>
            <a:ext cx="70023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Goudy Stout" panose="0202090407030B020401" pitchFamily="18" charset="0"/>
              </a:rPr>
              <a:t>O Poder da Programação Orientada a Objetos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2743198" y="11802051"/>
            <a:ext cx="4114800" cy="461665"/>
          </a:xfrm>
          <a:prstGeom prst="rect">
            <a:avLst/>
          </a:prstGeom>
          <a:solidFill>
            <a:srgbClr val="02203A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</a:rPr>
              <a:t>JULIANA BENEDETTI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69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986589" y="440142"/>
            <a:ext cx="31522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/>
              <a:t>🌟 </a:t>
            </a:r>
            <a:r>
              <a:rPr lang="pt-BR" sz="4000" b="1" dirty="0" smtClean="0"/>
              <a:t>Introdução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818148" y="0"/>
            <a:ext cx="168442" cy="1925052"/>
          </a:xfrm>
          <a:prstGeom prst="rect">
            <a:avLst/>
          </a:prstGeom>
          <a:solidFill>
            <a:srgbClr val="0C2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986590" y="1159932"/>
            <a:ext cx="5125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latin typeface="+mj-lt"/>
              </a:rPr>
              <a:t>O Renascimento do Java</a:t>
            </a:r>
            <a:endParaRPr lang="pt-BR" sz="3200" dirty="0">
              <a:latin typeface="+mj-lt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986590" y="2983831"/>
            <a:ext cx="7796463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/>
              <a:t>Java está mais vivo do que nunca. Mesmo depois de décadas, ele continua sendo uma das linguagens mais utilizadas no mundo — presente em sistemas bancários, aplicativos </a:t>
            </a:r>
            <a:r>
              <a:rPr lang="pt-BR" sz="2400" dirty="0" err="1" smtClean="0"/>
              <a:t>Android</a:t>
            </a:r>
            <a:r>
              <a:rPr lang="pt-BR" sz="2400" dirty="0" smtClean="0"/>
              <a:t>, plataformas web e até dispositivos inteligentes.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 smtClean="0"/>
              <a:t>Mas o segredo do sucesso do Java não é apenas sua </a:t>
            </a:r>
            <a:r>
              <a:rPr lang="pt-BR" sz="2400" dirty="0" err="1" smtClean="0"/>
              <a:t>estabilidade.É</a:t>
            </a:r>
            <a:r>
              <a:rPr lang="pt-BR" sz="2400" dirty="0" smtClean="0"/>
              <a:t> a Programação Orientada a Objetos (POO) — um conceito poderoso que permite criar códigos organizados, reutilizáveis e parecidos com o mundo </a:t>
            </a:r>
            <a:r>
              <a:rPr lang="pt-BR" sz="2400" dirty="0" err="1" smtClean="0"/>
              <a:t>real.Neste</a:t>
            </a:r>
            <a:r>
              <a:rPr lang="pt-BR" sz="2400" dirty="0" smtClean="0"/>
              <a:t> </a:t>
            </a:r>
            <a:r>
              <a:rPr lang="pt-BR" sz="2400" dirty="0" err="1" smtClean="0"/>
              <a:t>eBook</a:t>
            </a:r>
            <a:r>
              <a:rPr lang="pt-BR" sz="2400" dirty="0" smtClean="0"/>
              <a:t>, você vai entender como o Java funciona de forma simples e prática.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 smtClean="0"/>
              <a:t>Vamos percorrer desde o básico até os principais conceitos da POO, sempre com exemplos curtos e reais que você pode testar agora mesmo.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 smtClean="0"/>
              <a:t>Prepare-se para recarregar seu conhecimento em Java</a:t>
            </a:r>
            <a:endParaRPr lang="pt-BR" sz="2400" dirty="0"/>
          </a:p>
        </p:txBody>
      </p:sp>
      <p:sp>
        <p:nvSpPr>
          <p:cNvPr id="10" name="Retângulo 9"/>
          <p:cNvSpPr/>
          <p:nvPr/>
        </p:nvSpPr>
        <p:spPr>
          <a:xfrm>
            <a:off x="360948" y="12127832"/>
            <a:ext cx="8879304" cy="222710"/>
          </a:xfrm>
          <a:prstGeom prst="rect">
            <a:avLst/>
          </a:prstGeom>
          <a:solidFill>
            <a:srgbClr val="0C2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2743200" y="12356684"/>
            <a:ext cx="4114800" cy="461665"/>
          </a:xfrm>
          <a:prstGeom prst="rect">
            <a:avLst/>
          </a:prstGeom>
          <a:solidFill>
            <a:srgbClr val="02203A">
              <a:alpha val="32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</a:rPr>
              <a:t>JULIANA BENEDETTI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76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986589" y="440142"/>
            <a:ext cx="38140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/>
              <a:t>🚀Capítulo 1</a:t>
            </a:r>
            <a:endParaRPr lang="pt-BR" sz="4000" b="1" dirty="0">
              <a:latin typeface="Impact" panose="020B080603090205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818148" y="0"/>
            <a:ext cx="168442" cy="1925052"/>
          </a:xfrm>
          <a:prstGeom prst="rect">
            <a:avLst/>
          </a:prstGeom>
          <a:solidFill>
            <a:srgbClr val="0C2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986590" y="1159932"/>
            <a:ext cx="7243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latin typeface="+mj-lt"/>
              </a:rPr>
              <a:t>O Começo da Jornada: Entendendo o Java</a:t>
            </a:r>
            <a:endParaRPr lang="pt-BR" sz="3200" dirty="0">
              <a:latin typeface="+mj-lt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986590" y="2743201"/>
            <a:ext cx="77964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/>
              <a:t>O que é e por que é tão </a:t>
            </a:r>
            <a:r>
              <a:rPr lang="pt-BR" sz="2400" dirty="0" err="1" smtClean="0"/>
              <a:t>usado?Java</a:t>
            </a:r>
            <a:r>
              <a:rPr lang="pt-BR" sz="2400" dirty="0" smtClean="0"/>
              <a:t> é uma linguagem </a:t>
            </a:r>
            <a:r>
              <a:rPr lang="pt-BR" sz="2400" dirty="0" err="1" smtClean="0"/>
              <a:t>multiplataforma</a:t>
            </a:r>
            <a:r>
              <a:rPr lang="pt-BR" sz="2400" dirty="0" smtClean="0"/>
              <a:t> — ou seja, você escreve uma vez e executa em qualquer </a:t>
            </a:r>
            <a:r>
              <a:rPr lang="pt-BR" sz="2400" dirty="0" err="1" smtClean="0"/>
              <a:t>sistema.Ela</a:t>
            </a:r>
            <a:r>
              <a:rPr lang="pt-BR" sz="2400" dirty="0" smtClean="0"/>
              <a:t> é segura, robusta e ideal para quem quer aprender a programar com base sólida.</a:t>
            </a:r>
            <a:endParaRPr lang="pt-BR" sz="2400" dirty="0"/>
          </a:p>
        </p:txBody>
      </p:sp>
      <p:sp>
        <p:nvSpPr>
          <p:cNvPr id="10" name="Retângulo 9"/>
          <p:cNvSpPr/>
          <p:nvPr/>
        </p:nvSpPr>
        <p:spPr>
          <a:xfrm>
            <a:off x="360948" y="12127832"/>
            <a:ext cx="8879304" cy="222710"/>
          </a:xfrm>
          <a:prstGeom prst="rect">
            <a:avLst/>
          </a:prstGeom>
          <a:solidFill>
            <a:srgbClr val="0C2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192546"/>
            <a:ext cx="8229600" cy="493776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986590" y="8661305"/>
            <a:ext cx="77964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/>
              <a:t>Tudo em Java acontece dentro de uma classe e de um método principal (</a:t>
            </a:r>
            <a:r>
              <a:rPr lang="pt-BR" sz="2400" dirty="0" err="1" smtClean="0"/>
              <a:t>main</a:t>
            </a:r>
            <a:r>
              <a:rPr lang="pt-BR" sz="2400" dirty="0" smtClean="0"/>
              <a:t>), onde o programa começa a rodar.</a:t>
            </a:r>
            <a:endParaRPr lang="pt-BR" sz="24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986590" y="4626731"/>
            <a:ext cx="7796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 smtClean="0"/>
              <a:t>Exemplo prático: o clássico “Olá Mundo”</a:t>
            </a:r>
            <a:endParaRPr lang="pt-BR" sz="2400" b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743200" y="12356684"/>
            <a:ext cx="4114800" cy="461665"/>
          </a:xfrm>
          <a:prstGeom prst="rect">
            <a:avLst/>
          </a:prstGeom>
          <a:solidFill>
            <a:srgbClr val="02203A">
              <a:alpha val="32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</a:rPr>
              <a:t>JULIANA BENEDETTI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08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986589" y="440142"/>
            <a:ext cx="38140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/>
              <a:t>⚙️ Capítulo 2</a:t>
            </a:r>
            <a:endParaRPr lang="pt-BR" sz="4000" b="1" dirty="0">
              <a:latin typeface="Impact" panose="020B080603090205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818148" y="0"/>
            <a:ext cx="168442" cy="1925052"/>
          </a:xfrm>
          <a:prstGeom prst="rect">
            <a:avLst/>
          </a:prstGeom>
          <a:solidFill>
            <a:srgbClr val="0C2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986590" y="1159932"/>
            <a:ext cx="7243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latin typeface="+mj-lt"/>
              </a:rPr>
              <a:t>Pensando em Objetos: A Base da POO</a:t>
            </a:r>
            <a:endParaRPr lang="pt-BR" sz="3200" dirty="0">
              <a:latin typeface="+mj-lt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986590" y="2743201"/>
            <a:ext cx="77964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/>
              <a:t>A Programação Orientada a Objetos (POO) é a alma do </a:t>
            </a:r>
            <a:r>
              <a:rPr lang="pt-BR" sz="2400" dirty="0" err="1" smtClean="0"/>
              <a:t>Java.Ela</a:t>
            </a:r>
            <a:r>
              <a:rPr lang="pt-BR" sz="2400" dirty="0" smtClean="0"/>
              <a:t> nos permite criar modelos (classes) que representam coisas do mundo real — como pessoas, carros ou produtos — e depois gerar objetos a partir desses modelos.</a:t>
            </a:r>
            <a:endParaRPr lang="pt-BR" sz="2400" dirty="0"/>
          </a:p>
        </p:txBody>
      </p:sp>
      <p:sp>
        <p:nvSpPr>
          <p:cNvPr id="10" name="Retângulo 9"/>
          <p:cNvSpPr/>
          <p:nvPr/>
        </p:nvSpPr>
        <p:spPr>
          <a:xfrm>
            <a:off x="360948" y="12127832"/>
            <a:ext cx="8879304" cy="222710"/>
          </a:xfrm>
          <a:prstGeom prst="rect">
            <a:avLst/>
          </a:prstGeom>
          <a:solidFill>
            <a:srgbClr val="0C2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553491"/>
            <a:ext cx="8229600" cy="493776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986590" y="10971365"/>
            <a:ext cx="77964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/>
              <a:t>Aqui, “Aluno” é o molde (classe), e “aluno1” é o objeto que usamos para armazenar dados reais.</a:t>
            </a:r>
            <a:endParaRPr lang="pt-BR" sz="24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986590" y="4578605"/>
            <a:ext cx="7796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 smtClean="0"/>
              <a:t>Exemplo real: um sistema de cadastro de alunos</a:t>
            </a:r>
            <a:endParaRPr lang="pt-BR" sz="2400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55813"/>
            <a:ext cx="9601200" cy="5760720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2743200" y="12356684"/>
            <a:ext cx="4114800" cy="461665"/>
          </a:xfrm>
          <a:prstGeom prst="rect">
            <a:avLst/>
          </a:prstGeom>
          <a:solidFill>
            <a:srgbClr val="02203A">
              <a:alpha val="32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</a:rPr>
              <a:t>JULIANA BENEDETTI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57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986589" y="440142"/>
            <a:ext cx="38140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/>
              <a:t>🎲 </a:t>
            </a:r>
            <a:r>
              <a:rPr lang="pt-BR" sz="4000" b="1" dirty="0" smtClean="0"/>
              <a:t>Capítulo 3</a:t>
            </a:r>
            <a:endParaRPr lang="pt-BR" sz="4000" b="1" dirty="0">
              <a:latin typeface="Impact" panose="020B080603090205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818148" y="0"/>
            <a:ext cx="168442" cy="1925052"/>
          </a:xfrm>
          <a:prstGeom prst="rect">
            <a:avLst/>
          </a:prstGeom>
          <a:solidFill>
            <a:srgbClr val="0C2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986590" y="1159932"/>
            <a:ext cx="7243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latin typeface="+mj-lt"/>
              </a:rPr>
              <a:t>Encapsulamento: Protegendo seus Dados</a:t>
            </a:r>
            <a:endParaRPr lang="pt-BR" sz="3200" dirty="0">
              <a:latin typeface="+mj-lt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986590" y="2743201"/>
            <a:ext cx="77964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/>
              <a:t>Encapsular significa proteger as informações internas de uma classe, permitindo o acesso apenas por meio de métodos </a:t>
            </a:r>
            <a:r>
              <a:rPr lang="pt-BR" sz="2400" dirty="0" err="1" smtClean="0"/>
              <a:t>controlados.É</a:t>
            </a:r>
            <a:r>
              <a:rPr lang="pt-BR" sz="2400" dirty="0" smtClean="0"/>
              <a:t> como colocar uma senha para que ninguém mexa nos dados diretamente.</a:t>
            </a:r>
            <a:endParaRPr lang="pt-BR" sz="2400" dirty="0"/>
          </a:p>
        </p:txBody>
      </p:sp>
      <p:sp>
        <p:nvSpPr>
          <p:cNvPr id="10" name="Retângulo 9"/>
          <p:cNvSpPr/>
          <p:nvPr/>
        </p:nvSpPr>
        <p:spPr>
          <a:xfrm>
            <a:off x="360948" y="12127832"/>
            <a:ext cx="8879304" cy="222710"/>
          </a:xfrm>
          <a:prstGeom prst="rect">
            <a:avLst/>
          </a:prstGeom>
          <a:solidFill>
            <a:srgbClr val="0C2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986590" y="10971365"/>
            <a:ext cx="77964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/>
              <a:t>Assim, o saldo é alterado apenas pelos métodos definidos, evitando erros e fraudes.</a:t>
            </a:r>
            <a:endParaRPr lang="pt-BR" sz="24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986590" y="4578605"/>
            <a:ext cx="7796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 smtClean="0"/>
              <a:t>Exemplo real: controle de conta bancária</a:t>
            </a:r>
            <a:endParaRPr lang="pt-BR" sz="2400" b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40270"/>
            <a:ext cx="9601200" cy="5760720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2743200" y="12356684"/>
            <a:ext cx="4114800" cy="461665"/>
          </a:xfrm>
          <a:prstGeom prst="rect">
            <a:avLst/>
          </a:prstGeom>
          <a:solidFill>
            <a:srgbClr val="02203A">
              <a:alpha val="32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</a:rPr>
              <a:t>JULIANA BENEDETTI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94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986589" y="440142"/>
            <a:ext cx="4981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/>
              <a:t>🎯 </a:t>
            </a:r>
            <a:r>
              <a:rPr lang="pt-BR" sz="4000" b="1" dirty="0" smtClean="0"/>
              <a:t>Capítulo 4</a:t>
            </a:r>
            <a:endParaRPr lang="pt-BR" sz="4000" b="1" dirty="0">
              <a:latin typeface="Impact" panose="020B080603090205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818148" y="0"/>
            <a:ext cx="168442" cy="1925052"/>
          </a:xfrm>
          <a:prstGeom prst="rect">
            <a:avLst/>
          </a:prstGeom>
          <a:solidFill>
            <a:srgbClr val="0C2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986589" y="1159932"/>
            <a:ext cx="77964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latin typeface="+mj-lt"/>
              </a:rPr>
              <a:t>Herança e Polimorfismo: Reaproveitando e Adaptando Código</a:t>
            </a:r>
            <a:endParaRPr lang="pt-BR" sz="3200" dirty="0">
              <a:latin typeface="+mj-lt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986590" y="2743201"/>
            <a:ext cx="77964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/>
              <a:t>Herança permite que uma classe “filha” herde características de uma “classe </a:t>
            </a:r>
            <a:r>
              <a:rPr lang="pt-BR" sz="2400" dirty="0" err="1" smtClean="0"/>
              <a:t>mãe”.Polimorfismo</a:t>
            </a:r>
            <a:r>
              <a:rPr lang="pt-BR" sz="2400" dirty="0" smtClean="0"/>
              <a:t> significa “muitas formas” um mesmo método pode se comportar de maneiras diferentes.</a:t>
            </a:r>
            <a:endParaRPr lang="pt-BR" sz="2400" dirty="0"/>
          </a:p>
        </p:txBody>
      </p:sp>
      <p:sp>
        <p:nvSpPr>
          <p:cNvPr id="10" name="Retângulo 9"/>
          <p:cNvSpPr/>
          <p:nvPr/>
        </p:nvSpPr>
        <p:spPr>
          <a:xfrm>
            <a:off x="360948" y="12127832"/>
            <a:ext cx="8879304" cy="222710"/>
          </a:xfrm>
          <a:prstGeom prst="rect">
            <a:avLst/>
          </a:prstGeom>
          <a:solidFill>
            <a:srgbClr val="0C2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986590" y="10971365"/>
            <a:ext cx="77964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/>
              <a:t>O método “trabalhar” é o mesmo, mas o comportamento muda conforme o tipo do objeto.</a:t>
            </a:r>
            <a:endParaRPr lang="pt-BR" sz="24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986590" y="4578605"/>
            <a:ext cx="7796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 smtClean="0"/>
              <a:t>Exemplo real: cadastro de funcionários</a:t>
            </a:r>
            <a:endParaRPr lang="pt-BR" sz="2400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40270"/>
            <a:ext cx="9601200" cy="5760720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2743200" y="12356684"/>
            <a:ext cx="4114800" cy="461665"/>
          </a:xfrm>
          <a:prstGeom prst="rect">
            <a:avLst/>
          </a:prstGeom>
          <a:solidFill>
            <a:srgbClr val="02203A">
              <a:alpha val="32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</a:rPr>
              <a:t>JULIANA BENEDETTI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02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986589" y="440142"/>
            <a:ext cx="4981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/>
              <a:t>💡 </a:t>
            </a:r>
            <a:r>
              <a:rPr lang="pt-BR" sz="4000" b="1" dirty="0" smtClean="0"/>
              <a:t>Capítulo 5</a:t>
            </a:r>
            <a:endParaRPr lang="pt-BR" sz="4000" b="1" dirty="0">
              <a:latin typeface="Impact" panose="020B080603090205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818148" y="0"/>
            <a:ext cx="168442" cy="1925052"/>
          </a:xfrm>
          <a:prstGeom prst="rect">
            <a:avLst/>
          </a:prstGeom>
          <a:solidFill>
            <a:srgbClr val="0C2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986589" y="1159932"/>
            <a:ext cx="7796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latin typeface="+mj-lt"/>
              </a:rPr>
              <a:t>Mãos à Obra: Projeto Final com POO</a:t>
            </a:r>
            <a:endParaRPr lang="pt-BR" sz="3200" dirty="0">
              <a:latin typeface="+mj-lt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986590" y="2743201"/>
            <a:ext cx="7796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/>
              <a:t>Agora vamos aplicar tudo que aprendemos em um mini projeto </a:t>
            </a:r>
            <a:r>
              <a:rPr lang="pt-BR" sz="2400" dirty="0" err="1" smtClean="0"/>
              <a:t>prático.Nosso</a:t>
            </a:r>
            <a:r>
              <a:rPr lang="pt-BR" sz="2400" dirty="0" smtClean="0"/>
              <a:t> desafio: criar um sistema simples de cadastro de produtos.</a:t>
            </a:r>
            <a:endParaRPr lang="pt-BR" sz="2400" dirty="0"/>
          </a:p>
        </p:txBody>
      </p:sp>
      <p:sp>
        <p:nvSpPr>
          <p:cNvPr id="10" name="Retângulo 9"/>
          <p:cNvSpPr/>
          <p:nvPr/>
        </p:nvSpPr>
        <p:spPr>
          <a:xfrm>
            <a:off x="360948" y="12127832"/>
            <a:ext cx="8879304" cy="222710"/>
          </a:xfrm>
          <a:prstGeom prst="rect">
            <a:avLst/>
          </a:prstGeom>
          <a:solidFill>
            <a:srgbClr val="0C2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986590" y="10682609"/>
            <a:ext cx="7796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/>
              <a:t>Aqui temos classe, construtor, encapsulamento e criação de objetos </a:t>
            </a:r>
            <a:r>
              <a:rPr lang="pt-BR" sz="2400" dirty="0" err="1" smtClean="0"/>
              <a:t>reais.Um</a:t>
            </a:r>
            <a:r>
              <a:rPr lang="pt-BR" sz="2400" dirty="0" smtClean="0"/>
              <a:t> pequeno passo, mas já com a base para sistemas maiores.</a:t>
            </a:r>
            <a:endParaRPr lang="pt-BR" sz="24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986590" y="4337975"/>
            <a:ext cx="7796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 smtClean="0"/>
              <a:t>Exemplo prático:</a:t>
            </a:r>
            <a:endParaRPr lang="pt-BR" sz="2400" b="1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73583"/>
            <a:ext cx="9601200" cy="5760720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2743200" y="12356684"/>
            <a:ext cx="4114800" cy="461665"/>
          </a:xfrm>
          <a:prstGeom prst="rect">
            <a:avLst/>
          </a:prstGeom>
          <a:solidFill>
            <a:srgbClr val="02203A">
              <a:alpha val="32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</a:rPr>
              <a:t>JULIANA BENEDETTI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84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986589" y="440142"/>
            <a:ext cx="4981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/>
              <a:t>🏁 </a:t>
            </a:r>
            <a:r>
              <a:rPr lang="pt-BR" sz="4000" b="1" dirty="0" smtClean="0"/>
              <a:t>Conclusão</a:t>
            </a:r>
            <a:endParaRPr lang="pt-BR" sz="4000" b="1" dirty="0">
              <a:latin typeface="Impact" panose="020B080603090205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818148" y="0"/>
            <a:ext cx="168442" cy="1925052"/>
          </a:xfrm>
          <a:prstGeom prst="rect">
            <a:avLst/>
          </a:prstGeom>
          <a:solidFill>
            <a:srgbClr val="0C2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986589" y="1159932"/>
            <a:ext cx="7796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O Java Está Só Começando</a:t>
            </a:r>
            <a:endParaRPr lang="pt-BR" sz="3200" dirty="0">
              <a:latin typeface="+mj-lt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986589" y="2592299"/>
            <a:ext cx="77964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/>
              <a:t>Você acabou de dar um passo importante no universo da </a:t>
            </a:r>
            <a:r>
              <a:rPr lang="pt-BR" sz="2400" dirty="0" err="1" smtClean="0"/>
              <a:t>programação.Aprendeu</a:t>
            </a:r>
            <a:r>
              <a:rPr lang="pt-BR" sz="2400" dirty="0" smtClean="0"/>
              <a:t> o essencial sobre Java, entendeu a base da Programação Orientada a Objetos e viu exemplos aplicáveis ao dia a dia.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 smtClean="0"/>
              <a:t>Mas isso é só o começo.</a:t>
            </a:r>
          </a:p>
          <a:p>
            <a:pPr algn="just"/>
            <a:r>
              <a:rPr lang="pt-BR" sz="2400" dirty="0" smtClean="0"/>
              <a:t>Com esses fundamentos, você pode evoluir para criar interfaces gráficas, </a:t>
            </a:r>
            <a:r>
              <a:rPr lang="pt-BR" sz="2400" dirty="0" err="1" smtClean="0"/>
              <a:t>APIs</a:t>
            </a:r>
            <a:r>
              <a:rPr lang="pt-BR" sz="2400" dirty="0" smtClean="0"/>
              <a:t>, aplicativos </a:t>
            </a:r>
            <a:r>
              <a:rPr lang="pt-BR" sz="2400" dirty="0" err="1" smtClean="0"/>
              <a:t>Android</a:t>
            </a:r>
            <a:r>
              <a:rPr lang="pt-BR" sz="2400" dirty="0" smtClean="0"/>
              <a:t> e muito mais.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 smtClean="0"/>
              <a:t>O poder do Java está em suas mãos.</a:t>
            </a:r>
          </a:p>
          <a:p>
            <a:pPr algn="just"/>
            <a:r>
              <a:rPr lang="pt-BR" sz="2400" dirty="0" smtClean="0"/>
              <a:t>Agora, é hora de praticar, testar e continuar recarregando seu conhecimento.</a:t>
            </a:r>
            <a:endParaRPr lang="pt-BR" sz="2400" dirty="0"/>
          </a:p>
        </p:txBody>
      </p:sp>
      <p:sp>
        <p:nvSpPr>
          <p:cNvPr id="10" name="Retângulo 9"/>
          <p:cNvSpPr/>
          <p:nvPr/>
        </p:nvSpPr>
        <p:spPr>
          <a:xfrm>
            <a:off x="360948" y="12127832"/>
            <a:ext cx="8879304" cy="222710"/>
          </a:xfrm>
          <a:prstGeom prst="rect">
            <a:avLst/>
          </a:prstGeom>
          <a:solidFill>
            <a:srgbClr val="0C2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2743200" y="12356684"/>
            <a:ext cx="4114800" cy="461665"/>
          </a:xfrm>
          <a:prstGeom prst="rect">
            <a:avLst/>
          </a:prstGeom>
          <a:solidFill>
            <a:srgbClr val="02203A">
              <a:alpha val="32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</a:rPr>
              <a:t>JULIANA BENEDETTI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74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</TotalTime>
  <Words>608</Words>
  <Application>Microsoft Office PowerPoint</Application>
  <PresentationFormat>Papel A3 (297x420 mm)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Goudy Stout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Juliana Magiero Benedetti</dc:creator>
  <cp:lastModifiedBy>Juliana Magiero Benedetti</cp:lastModifiedBy>
  <cp:revision>7</cp:revision>
  <dcterms:created xsi:type="dcterms:W3CDTF">2025-10-15T19:35:28Z</dcterms:created>
  <dcterms:modified xsi:type="dcterms:W3CDTF">2025-10-15T20:54:31Z</dcterms:modified>
</cp:coreProperties>
</file>