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exend Deca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BDDE33-338F-4A93-86B2-17E1209FCA5B}">
  <a:tblStyle styleId="{4FBDDE33-338F-4A93-86B2-17E1209FCA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De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579448614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57944861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579448614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57944861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579448614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57944861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0" y="1133400"/>
            <a:ext cx="4935900" cy="30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Soutenance Projet Interface Administration</a:t>
            </a:r>
            <a:endParaRPr sz="4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000"/>
              <a:t>Groupe - 5</a:t>
            </a:r>
            <a:endParaRPr b="0" i="1" sz="30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7995" y="478998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99775" y="0"/>
            <a:ext cx="944214" cy="115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2420330" cy="100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685800" y="7048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de l’équipe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685800" y="1915100"/>
            <a:ext cx="3245100" cy="56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3FFFF"/>
                </a:solidFill>
                <a:latin typeface="Muli"/>
                <a:ea typeface="Muli"/>
                <a:cs typeface="Muli"/>
                <a:sym typeface="Muli"/>
              </a:rPr>
              <a:t>Julien Raynal - Paul Michel </a:t>
            </a:r>
            <a:endParaRPr b="1" sz="1600">
              <a:solidFill>
                <a:srgbClr val="63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3FFFF"/>
                </a:solidFill>
                <a:latin typeface="Muli"/>
                <a:ea typeface="Muli"/>
                <a:cs typeface="Muli"/>
                <a:sym typeface="Muli"/>
              </a:rPr>
              <a:t>Erwan Saliou - Mathieu Semin</a:t>
            </a:r>
            <a:endParaRPr b="1" sz="1400">
              <a:solidFill>
                <a:srgbClr val="63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089" y="1172405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7109" y="65350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4294967295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368525" y="2731250"/>
            <a:ext cx="4434300" cy="251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Outils utilisés :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Di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⬡"/>
            </a:pPr>
            <a:br>
              <a:rPr lang="en" sz="900"/>
            </a:b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44" y="3130925"/>
            <a:ext cx="1176374" cy="10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138" y="4153950"/>
            <a:ext cx="614175" cy="5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12025" y="4061975"/>
            <a:ext cx="1982100" cy="5529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interface.py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12025" y="2939050"/>
            <a:ext cx="1982100" cy="5529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connection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.py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195750" y="2930500"/>
            <a:ext cx="2509500" cy="5700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deploy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89" name="Google Shape;89;p15"/>
          <p:cNvCxnSpPr>
            <a:stCxn id="86" idx="3"/>
            <a:endCxn id="87" idx="1"/>
          </p:cNvCxnSpPr>
          <p:nvPr/>
        </p:nvCxnSpPr>
        <p:spPr>
          <a:xfrm rot="10800000">
            <a:off x="1403075" y="3491975"/>
            <a:ext cx="0" cy="570000"/>
          </a:xfrm>
          <a:prstGeom prst="straightConnector1">
            <a:avLst/>
          </a:prstGeom>
          <a:noFill/>
          <a:ln cap="flat" cmpd="sng" w="9525">
            <a:solidFill>
              <a:srgbClr val="63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endCxn id="88" idx="2"/>
          </p:cNvCxnSpPr>
          <p:nvPr/>
        </p:nvCxnSpPr>
        <p:spPr>
          <a:xfrm>
            <a:off x="4846650" y="3215500"/>
            <a:ext cx="1349100" cy="0"/>
          </a:xfrm>
          <a:prstGeom prst="straightConnector1">
            <a:avLst/>
          </a:prstGeom>
          <a:noFill/>
          <a:ln cap="flat" cmpd="sng" w="9525">
            <a:solidFill>
              <a:srgbClr val="63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3432163" y="4563425"/>
            <a:ext cx="16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CI Pipeline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661950" y="3500500"/>
            <a:ext cx="16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CD Pipeline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3" name="Google Shape;93;p15"/>
          <p:cNvSpPr txBox="1"/>
          <p:nvPr>
            <p:ph idx="4294967295" type="ctrTitle"/>
          </p:nvPr>
        </p:nvSpPr>
        <p:spPr>
          <a:xfrm>
            <a:off x="641600" y="166075"/>
            <a:ext cx="4263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Architecture de l’application</a:t>
            </a:r>
            <a:endParaRPr sz="3600"/>
          </a:p>
        </p:txBody>
      </p:sp>
      <p:sp>
        <p:nvSpPr>
          <p:cNvPr id="94" name="Google Shape;94;p15"/>
          <p:cNvSpPr txBox="1"/>
          <p:nvPr>
            <p:ph idx="4294967295" type="subTitle"/>
          </p:nvPr>
        </p:nvSpPr>
        <p:spPr>
          <a:xfrm>
            <a:off x="685800" y="1796625"/>
            <a:ext cx="2573700" cy="55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3FFFF"/>
                </a:solidFill>
              </a:rPr>
              <a:t>Une présentation “Big Picture”</a:t>
            </a:r>
            <a:endParaRPr sz="1000">
              <a:solidFill>
                <a:srgbClr val="63FFFF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2655975" y="4022500"/>
            <a:ext cx="3474300" cy="5529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Linter | Static Analysis | Compilation | Tests unitaires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 rot="10800000">
            <a:off x="3749725" y="3792125"/>
            <a:ext cx="0" cy="240600"/>
          </a:xfrm>
          <a:prstGeom prst="straightConnector1">
            <a:avLst/>
          </a:prstGeom>
          <a:noFill/>
          <a:ln cap="flat" cmpd="sng" w="9525">
            <a:solidFill>
              <a:srgbClr val="63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234" y="2929271"/>
            <a:ext cx="801075" cy="8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3693125" y="2941775"/>
            <a:ext cx="99000" cy="99000"/>
          </a:xfrm>
          <a:prstGeom prst="ellipse">
            <a:avLst/>
          </a:prstGeom>
          <a:noFill/>
          <a:ln cap="flat" cmpd="sng" w="38100">
            <a:solidFill>
              <a:srgbClr val="63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5"/>
          <p:cNvCxnSpPr>
            <a:stCxn id="87" idx="0"/>
            <a:endCxn id="100" idx="2"/>
          </p:cNvCxnSpPr>
          <p:nvPr/>
        </p:nvCxnSpPr>
        <p:spPr>
          <a:xfrm flipH="1" rot="10800000">
            <a:off x="2394125" y="3211900"/>
            <a:ext cx="1299000" cy="3600"/>
          </a:xfrm>
          <a:prstGeom prst="straightConnector1">
            <a:avLst/>
          </a:prstGeom>
          <a:noFill/>
          <a:ln cap="flat" cmpd="sng" w="9525">
            <a:solidFill>
              <a:srgbClr val="63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>
            <a:stCxn id="87" idx="0"/>
          </p:cNvCxnSpPr>
          <p:nvPr/>
        </p:nvCxnSpPr>
        <p:spPr>
          <a:xfrm flipH="1" rot="10800000">
            <a:off x="2394125" y="2985400"/>
            <a:ext cx="1299000" cy="230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63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5"/>
          <p:cNvSpPr/>
          <p:nvPr/>
        </p:nvSpPr>
        <p:spPr>
          <a:xfrm flipH="1" rot="10800000">
            <a:off x="3692366" y="3383082"/>
            <a:ext cx="100500" cy="100500"/>
          </a:xfrm>
          <a:prstGeom prst="ellipse">
            <a:avLst/>
          </a:prstGeom>
          <a:noFill/>
          <a:ln cap="flat" cmpd="sng" w="38100">
            <a:solidFill>
              <a:srgbClr val="63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5"/>
          <p:cNvCxnSpPr/>
          <p:nvPr/>
        </p:nvCxnSpPr>
        <p:spPr>
          <a:xfrm>
            <a:off x="2394125" y="3215500"/>
            <a:ext cx="1298400" cy="228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63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/>
          <p:nvPr/>
        </p:nvSpPr>
        <p:spPr>
          <a:xfrm>
            <a:off x="3693125" y="3162425"/>
            <a:ext cx="99000" cy="99000"/>
          </a:xfrm>
          <a:prstGeom prst="ellipse">
            <a:avLst/>
          </a:prstGeom>
          <a:noFill/>
          <a:ln cap="flat" cmpd="sng" w="38100">
            <a:solidFill>
              <a:srgbClr val="63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10800000">
            <a:off x="3692366" y="3612307"/>
            <a:ext cx="100500" cy="100500"/>
          </a:xfrm>
          <a:prstGeom prst="ellipse">
            <a:avLst/>
          </a:prstGeom>
          <a:noFill/>
          <a:ln cap="flat" cmpd="sng" w="38100">
            <a:solidFill>
              <a:srgbClr val="63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5"/>
          <p:cNvCxnSpPr>
            <a:stCxn id="87" idx="0"/>
            <a:endCxn id="104" idx="2"/>
          </p:cNvCxnSpPr>
          <p:nvPr/>
        </p:nvCxnSpPr>
        <p:spPr>
          <a:xfrm>
            <a:off x="2394125" y="3215500"/>
            <a:ext cx="1298100" cy="4470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63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[Dev Part]</a:t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3FFFF"/>
                </a:solidFill>
              </a:rPr>
              <a:t>The solution</a:t>
            </a:r>
            <a:endParaRPr sz="1400">
              <a:solidFill>
                <a:srgbClr val="63FFFF"/>
              </a:solidFill>
            </a:endParaRPr>
          </a:p>
        </p:txBody>
      </p:sp>
      <p:sp>
        <p:nvSpPr>
          <p:cNvPr id="112" name="Google Shape;112;p16"/>
          <p:cNvSpPr txBox="1"/>
          <p:nvPr>
            <p:ph idx="4294967295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448" y="1602963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014" y="1539343"/>
            <a:ext cx="836651" cy="91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[Ops Part]</a:t>
            </a:r>
            <a:endParaRPr/>
          </a:p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3FFFF"/>
                </a:solidFill>
              </a:rPr>
              <a:t>Le Workflow Gitlab</a:t>
            </a:r>
            <a:endParaRPr sz="1000">
              <a:solidFill>
                <a:srgbClr val="63FFFF"/>
              </a:solidFill>
            </a:endParaRPr>
          </a:p>
        </p:txBody>
      </p:sp>
      <p:sp>
        <p:nvSpPr>
          <p:cNvPr id="121" name="Google Shape;121;p17"/>
          <p:cNvSpPr txBox="1"/>
          <p:nvPr>
            <p:ph idx="4294967295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339" y="2151250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520" y="2038243"/>
            <a:ext cx="831110" cy="91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ctrTitle"/>
          </p:nvPr>
        </p:nvSpPr>
        <p:spPr>
          <a:xfrm>
            <a:off x="685800" y="612925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685800" y="1772729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FFFF"/>
                </a:solidFill>
                <a:latin typeface="Muli"/>
                <a:ea typeface="Muli"/>
                <a:cs typeface="Muli"/>
                <a:sym typeface="Muli"/>
              </a:rPr>
              <a:t>Retours sur le projet, remarques et espérances</a:t>
            </a:r>
            <a:endParaRPr b="1" sz="1700">
              <a:solidFill>
                <a:srgbClr val="63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0" name="Google Shape;130;p18"/>
          <p:cNvSpPr txBox="1"/>
          <p:nvPr>
            <p:ph idx="4294967295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161" y="24181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436" y="21603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936" y="19662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386" y="19662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505" y="1506693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6361" y="1309893"/>
            <a:ext cx="778473" cy="9114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18"/>
          <p:cNvGraphicFramePr/>
          <p:nvPr/>
        </p:nvGraphicFramePr>
        <p:xfrm>
          <a:off x="334775" y="248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{4FBDDE33-338F-4A93-86B2-17E1209FCA5B}</a:tableStyleId>
              </a:tblPr>
              <a:tblGrid>
                <a:gridCol w="2237800"/>
                <a:gridCol w="2207825"/>
              </a:tblGrid>
              <a:tr h="78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Points positifs</a:t>
                      </a:r>
                      <a:endParaRPr b="1" sz="1600">
                        <a:solidFill>
                          <a:schemeClr val="lt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Points Négatifs</a:t>
                      </a:r>
                      <a:endParaRPr b="1" sz="1600">
                        <a:solidFill>
                          <a:schemeClr val="lt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/>
                </a:tc>
              </a:tr>
              <a:tr h="170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- 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Mise de pratique de nombreux éléments</a:t>
                      </a:r>
                      <a:endParaRPr>
                        <a:solidFill>
                          <a:schemeClr val="lt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- 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Professeurs à l’écoute et disponibles pour nous aider</a:t>
                      </a:r>
                      <a:endParaRPr>
                        <a:solidFill>
                          <a:schemeClr val="lt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- Dépendance aux machines AWS</a:t>
                      </a:r>
                      <a:endParaRPr>
                        <a:solidFill>
                          <a:schemeClr val="lt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- Répartition des tâches empêche de tout voir</a:t>
                      </a:r>
                      <a:endParaRPr>
                        <a:solidFill>
                          <a:schemeClr val="lt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9"/>
          <p:cNvSpPr txBox="1"/>
          <p:nvPr>
            <p:ph idx="4294967295" type="ctrTitle"/>
          </p:nvPr>
        </p:nvSpPr>
        <p:spPr>
          <a:xfrm>
            <a:off x="707000" y="1737775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Merci de votre écoute</a:t>
            </a:r>
            <a:endParaRPr sz="4200"/>
          </a:p>
        </p:txBody>
      </p:sp>
      <p:sp>
        <p:nvSpPr>
          <p:cNvPr id="144" name="Google Shape;144;p19"/>
          <p:cNvSpPr txBox="1"/>
          <p:nvPr>
            <p:ph idx="4294967295" type="subTitle"/>
          </p:nvPr>
        </p:nvSpPr>
        <p:spPr>
          <a:xfrm>
            <a:off x="707000" y="2698073"/>
            <a:ext cx="3617400" cy="4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3FFFF"/>
                </a:solidFill>
                <a:latin typeface="Muli"/>
                <a:ea typeface="Muli"/>
                <a:cs typeface="Muli"/>
                <a:sym typeface="Muli"/>
              </a:rPr>
              <a:t>Des questions?</a:t>
            </a:r>
            <a:endParaRPr sz="1600">
              <a:solidFill>
                <a:srgbClr val="63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3FFFF"/>
              </a:solidFill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100" y="249007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371" y="27142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8330" y="2525443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3599" y="1891469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83598" y="1159318"/>
            <a:ext cx="778473" cy="91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