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9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jungin ju" initials="jj" lastIdx="8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0792"/>
    <p:restoredTop sz="83465"/>
  </p:normalViewPr>
  <p:slideViewPr>
    <p:cSldViewPr>
      <p:cViewPr>
        <p:scale>
          <a:sx n="90" d="100"/>
          <a:sy n="90" d="100"/>
        </p:scale>
        <p:origin x="84" y="162"/>
      </p:cViewPr>
      <p:guideLst>
        <p:guide orient="horz" pos="161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E97D5D2-4525-4421-8550-6A308B903DE8}" type="datetime1">
              <a:rPr lang="ko-KR" altLang="en-US"/>
              <a:pPr lvl="0"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71E0FB0-3C61-402D-BAEE-59161479CB3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9182" y="2254534"/>
            <a:ext cx="2880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n w="9525"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/>
              </a:rPr>
              <a:t>Open API</a:t>
            </a:r>
            <a:endParaRPr lang="en-US" altLang="ko-KR" sz="2000">
              <a:ln w="9525"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고딕 Extra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05485" y="2037497"/>
            <a:ext cx="93446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-윤고딕350"/>
              </a:rPr>
              <a:t>IoT </a:t>
            </a:r>
            <a:r>
              <a:rPr lang="ko-KR" altLang="en-US" sz="10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-윤고딕350"/>
              </a:rPr>
              <a:t>제작</a:t>
            </a:r>
            <a:endParaRPr lang="ko-KR" altLang="en-US" sz="1000">
              <a:solidFill>
                <a:schemeClr val="bg1">
                  <a:lumMod val="95000"/>
                </a:schemeClr>
              </a:solidFill>
              <a:ea typeface="-윤고딕350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47132" y="2048383"/>
            <a:ext cx="934466" cy="21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-윤고딕350"/>
              </a:rPr>
              <a:t>주  정  인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ea typeface="-윤고딕35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API </a:t>
            </a:r>
            <a:r>
              <a:rPr lang="ko-KR" altLang="en-US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동작 과정</a:t>
            </a:r>
            <a:endParaRPr lang="ko-KR" altLang="en-US" sz="17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03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API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동작 과정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60" name=""/>
          <p:cNvSpPr/>
          <p:nvPr/>
        </p:nvSpPr>
        <p:spPr>
          <a:xfrm>
            <a:off x="2967870" y="763138"/>
            <a:ext cx="1043248" cy="47705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2375756" y="1501438"/>
            <a:ext cx="1043248" cy="47705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Bluetooth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1100"/>
              <a:t>UUID</a:t>
            </a:r>
            <a:endParaRPr lang="en-US" altLang="ko-KR" sz="1100"/>
          </a:p>
        </p:txBody>
      </p:sp>
      <p:sp>
        <p:nvSpPr>
          <p:cNvPr id="62" name=""/>
          <p:cNvSpPr/>
          <p:nvPr/>
        </p:nvSpPr>
        <p:spPr>
          <a:xfrm>
            <a:off x="3672767" y="1502100"/>
            <a:ext cx="1043248" cy="47705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WIFI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1100"/>
              <a:t>connect</a:t>
            </a:r>
            <a:endParaRPr lang="en-US" altLang="ko-KR" sz="1100"/>
          </a:p>
        </p:txBody>
      </p:sp>
      <p:sp>
        <p:nvSpPr>
          <p:cNvPr id="64" name=""/>
          <p:cNvSpPr/>
          <p:nvPr/>
        </p:nvSpPr>
        <p:spPr>
          <a:xfrm>
            <a:off x="5015126" y="3034008"/>
            <a:ext cx="1116124" cy="477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800"/>
              <a:t>connection list</a:t>
            </a:r>
            <a:endParaRPr lang="en-US" altLang="ko-KR" sz="800"/>
          </a:p>
          <a:p>
            <a:pPr algn="ctr">
              <a:defRPr lang="ko-KR" altLang="en-US"/>
            </a:pPr>
            <a:r>
              <a:rPr lang="en-US" altLang="ko-KR" sz="800"/>
              <a:t>log info</a:t>
            </a:r>
            <a:endParaRPr lang="en-US" altLang="ko-KR" sz="8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2972885" y="1375701"/>
            <a:ext cx="27257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8" name=""/>
          <p:cNvCxnSpPr/>
          <p:nvPr/>
        </p:nvCxnSpPr>
        <p:spPr>
          <a:xfrm rot="16200000" flipH="1">
            <a:off x="3733852" y="1376480"/>
            <a:ext cx="27257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2972563" y="2103452"/>
            <a:ext cx="27257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3" name=""/>
          <p:cNvCxnSpPr/>
          <p:nvPr/>
        </p:nvCxnSpPr>
        <p:spPr>
          <a:xfrm rot="5400000">
            <a:off x="3382140" y="2436946"/>
            <a:ext cx="957778" cy="18218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4994523" y="1504465"/>
            <a:ext cx="1127202" cy="4923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connect app</a:t>
            </a:r>
            <a:endParaRPr lang="en-US" altLang="ko-KR" sz="1100"/>
          </a:p>
        </p:txBody>
      </p:sp>
      <p:sp>
        <p:nvSpPr>
          <p:cNvPr id="97" name=""/>
          <p:cNvSpPr/>
          <p:nvPr/>
        </p:nvSpPr>
        <p:spPr>
          <a:xfrm>
            <a:off x="4994523" y="2260549"/>
            <a:ext cx="1127202" cy="4923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time check</a:t>
            </a:r>
            <a:endParaRPr lang="en-US" altLang="ko-KR" sz="1100"/>
          </a:p>
        </p:txBody>
      </p:sp>
      <p:cxnSp>
        <p:nvCxnSpPr>
          <p:cNvPr id="99" name=""/>
          <p:cNvCxnSpPr/>
          <p:nvPr/>
        </p:nvCxnSpPr>
        <p:spPr>
          <a:xfrm rot="16200000" flipH="1">
            <a:off x="5432705" y="2119898"/>
            <a:ext cx="28130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00" name=""/>
          <p:cNvCxnSpPr/>
          <p:nvPr/>
        </p:nvCxnSpPr>
        <p:spPr>
          <a:xfrm>
            <a:off x="6131250" y="2494994"/>
            <a:ext cx="456973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101" name=""/>
          <p:cNvCxnSpPr/>
          <p:nvPr/>
        </p:nvCxnSpPr>
        <p:spPr>
          <a:xfrm rot="16200000">
            <a:off x="6194108" y="2106622"/>
            <a:ext cx="772288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102" name=""/>
          <p:cNvCxnSpPr/>
          <p:nvPr/>
        </p:nvCxnSpPr>
        <p:spPr>
          <a:xfrm rot="10800000">
            <a:off x="6121725" y="1731088"/>
            <a:ext cx="457200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tailEnd type="arrow" w="med" len="lg"/>
          </a:ln>
        </p:spPr>
      </p:cxnSp>
      <p:sp>
        <p:nvSpPr>
          <p:cNvPr id="105" name=""/>
          <p:cNvSpPr/>
          <p:nvPr/>
        </p:nvSpPr>
        <p:spPr>
          <a:xfrm>
            <a:off x="2924492" y="2924169"/>
            <a:ext cx="1107448" cy="499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IoT Connect</a:t>
            </a:r>
            <a:endParaRPr lang="en-US" altLang="ko-KR" sz="1100"/>
          </a:p>
        </p:txBody>
      </p:sp>
      <p:sp>
        <p:nvSpPr>
          <p:cNvPr id="106" name=""/>
          <p:cNvSpPr/>
          <p:nvPr/>
        </p:nvSpPr>
        <p:spPr>
          <a:xfrm>
            <a:off x="2924492" y="3612628"/>
            <a:ext cx="1107448" cy="499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PIN number</a:t>
            </a:r>
            <a:endParaRPr lang="en-US" altLang="ko-KR" sz="1100"/>
          </a:p>
        </p:txBody>
      </p:sp>
      <p:sp>
        <p:nvSpPr>
          <p:cNvPr id="107" name=""/>
          <p:cNvSpPr/>
          <p:nvPr/>
        </p:nvSpPr>
        <p:spPr>
          <a:xfrm>
            <a:off x="1367644" y="3607455"/>
            <a:ext cx="1107448" cy="499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RX/TX</a:t>
            </a:r>
            <a:endParaRPr lang="en-US" altLang="ko-KR" sz="1100"/>
          </a:p>
        </p:txBody>
      </p:sp>
      <p:sp>
        <p:nvSpPr>
          <p:cNvPr id="108" name=""/>
          <p:cNvSpPr/>
          <p:nvPr/>
        </p:nvSpPr>
        <p:spPr>
          <a:xfrm>
            <a:off x="1367644" y="4297480"/>
            <a:ext cx="1107448" cy="49967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</p:txBody>
      </p:sp>
      <p:cxnSp>
        <p:nvCxnSpPr>
          <p:cNvPr id="109" name=""/>
          <p:cNvCxnSpPr/>
          <p:nvPr/>
        </p:nvCxnSpPr>
        <p:spPr>
          <a:xfrm rot="10800000" flipH="1">
            <a:off x="4706491" y="1744771"/>
            <a:ext cx="2844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3" name=""/>
          <p:cNvCxnSpPr/>
          <p:nvPr/>
        </p:nvCxnSpPr>
        <p:spPr>
          <a:xfrm rot="16200000" flipH="1">
            <a:off x="1841173" y="4202320"/>
            <a:ext cx="190319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5" name=""/>
          <p:cNvCxnSpPr/>
          <p:nvPr/>
        </p:nvCxnSpPr>
        <p:spPr>
          <a:xfrm rot="16200000" flipH="1">
            <a:off x="5433584" y="2900264"/>
            <a:ext cx="28130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6" name=""/>
          <p:cNvCxnSpPr/>
          <p:nvPr/>
        </p:nvCxnSpPr>
        <p:spPr>
          <a:xfrm rot="16200000" flipH="1">
            <a:off x="3388442" y="3520514"/>
            <a:ext cx="190319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7" name=""/>
          <p:cNvCxnSpPr>
            <a:stCxn id="106" idx="1"/>
            <a:endCxn id="107" idx="3"/>
          </p:cNvCxnSpPr>
          <p:nvPr/>
        </p:nvCxnSpPr>
        <p:spPr>
          <a:xfrm rot="10800000">
            <a:off x="2475092" y="3857291"/>
            <a:ext cx="449400" cy="5173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95" name=""/>
          <p:cNvSpPr/>
          <p:nvPr/>
        </p:nvSpPr>
        <p:spPr>
          <a:xfrm>
            <a:off x="7870106" y="1052736"/>
            <a:ext cx="972108" cy="316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Web</a:t>
            </a:r>
            <a:endParaRPr lang="en-US" altLang="ko-KR" sz="1000"/>
          </a:p>
        </p:txBody>
      </p:sp>
      <p:sp>
        <p:nvSpPr>
          <p:cNvPr id="104" name=""/>
          <p:cNvSpPr/>
          <p:nvPr/>
        </p:nvSpPr>
        <p:spPr>
          <a:xfrm>
            <a:off x="7888601" y="1451597"/>
            <a:ext cx="953612" cy="321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IoT Platform</a:t>
            </a:r>
            <a:endParaRPr lang="en-US" altLang="ko-KR" sz="1000"/>
          </a:p>
        </p:txBody>
      </p:sp>
      <p:sp>
        <p:nvSpPr>
          <p:cNvPr id="118" name=""/>
          <p:cNvSpPr/>
          <p:nvPr/>
        </p:nvSpPr>
        <p:spPr>
          <a:xfrm>
            <a:off x="7879630" y="656692"/>
            <a:ext cx="976845" cy="32403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Android</a:t>
            </a:r>
            <a:endParaRPr lang="en-US" altLang="ko-KR" sz="1000"/>
          </a:p>
        </p:txBody>
      </p:sp>
      <p:cxnSp>
        <p:nvCxnSpPr>
          <p:cNvPr id="120" name=""/>
          <p:cNvCxnSpPr/>
          <p:nvPr/>
        </p:nvCxnSpPr>
        <p:spPr>
          <a:xfrm rot="16200000" flipH="1">
            <a:off x="3010201" y="2827688"/>
            <a:ext cx="190319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121" name=""/>
          <p:cNvSpPr/>
          <p:nvPr/>
        </p:nvSpPr>
        <p:spPr>
          <a:xfrm>
            <a:off x="2375756" y="2231865"/>
            <a:ext cx="1043248" cy="47705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Bluetooth Connect</a:t>
            </a:r>
            <a:endParaRPr lang="en-US" altLang="ko-KR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2627784" y="1022133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Android 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1871700" y="2027189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UUID check</a:t>
            </a:r>
            <a:endParaRPr lang="en-US" altLang="ko-KR" sz="1100"/>
          </a:p>
        </p:txBody>
      </p:sp>
      <p:sp>
        <p:nvSpPr>
          <p:cNvPr id="62" name=""/>
          <p:cNvSpPr/>
          <p:nvPr/>
        </p:nvSpPr>
        <p:spPr>
          <a:xfrm>
            <a:off x="3527884" y="202808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WIFI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1100"/>
              <a:t>connect</a:t>
            </a:r>
            <a:endParaRPr lang="en-US" altLang="ko-KR" sz="1100"/>
          </a:p>
        </p:txBody>
      </p:sp>
      <p:sp>
        <p:nvSpPr>
          <p:cNvPr id="63" name=""/>
          <p:cNvSpPr/>
          <p:nvPr/>
        </p:nvSpPr>
        <p:spPr>
          <a:xfrm>
            <a:off x="2627784" y="3938457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list</a:t>
            </a:r>
            <a:endParaRPr lang="en-US" altLang="ko-KR" sz="1100"/>
          </a:p>
        </p:txBody>
      </p:sp>
      <p:sp>
        <p:nvSpPr>
          <p:cNvPr id="64" name=""/>
          <p:cNvSpPr/>
          <p:nvPr/>
        </p:nvSpPr>
        <p:spPr>
          <a:xfrm>
            <a:off x="4283968" y="3938457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2624616" y="1857801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8" name=""/>
          <p:cNvCxnSpPr/>
          <p:nvPr/>
        </p:nvCxnSpPr>
        <p:spPr>
          <a:xfrm rot="16200000" flipH="1">
            <a:off x="3596312" y="185885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2624204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3" name=""/>
          <p:cNvCxnSpPr/>
          <p:nvPr/>
        </p:nvCxnSpPr>
        <p:spPr>
          <a:xfrm rot="16200000" flipH="1">
            <a:off x="3140684" y="3293828"/>
            <a:ext cx="1278456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6" name=""/>
          <p:cNvCxnSpPr>
            <a:stCxn id="63" idx="3"/>
            <a:endCxn id="64" idx="1"/>
          </p:cNvCxnSpPr>
          <p:nvPr/>
        </p:nvCxnSpPr>
        <p:spPr>
          <a:xfrm>
            <a:off x="3959932" y="4259792"/>
            <a:ext cx="324036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grpSp>
        <p:nvGrpSpPr>
          <p:cNvPr id="94" name=""/>
          <p:cNvGrpSpPr/>
          <p:nvPr/>
        </p:nvGrpSpPr>
        <p:grpSpPr>
          <a:xfrm rot="0">
            <a:off x="1763688" y="944723"/>
            <a:ext cx="3204356" cy="2808313"/>
            <a:chOff x="1439652" y="879561"/>
            <a:chExt cx="3780420" cy="2880321"/>
          </a:xfrm>
        </p:grpSpPr>
        <p:sp>
          <p:nvSpPr>
            <p:cNvPr id="78" name=""/>
            <p:cNvSpPr/>
            <p:nvPr/>
          </p:nvSpPr>
          <p:spPr>
            <a:xfrm>
              <a:off x="1439652" y="879562"/>
              <a:ext cx="3780420" cy="2880320"/>
            </a:xfrm>
            <a:prstGeom prst="rect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>
                <a:defRPr lang="ko-KR" altLang="en-US"/>
              </a:pPr>
              <a:endParaRPr lang="en-US" altLang="ko-KR"/>
            </a:p>
          </p:txBody>
        </p:sp>
        <p:sp>
          <p:nvSpPr>
            <p:cNvPr id="79" name=""/>
            <p:cNvSpPr/>
            <p:nvPr/>
          </p:nvSpPr>
          <p:spPr>
            <a:xfrm>
              <a:off x="4103948" y="879561"/>
              <a:ext cx="1116124" cy="244827"/>
            </a:xfrm>
            <a:prstGeom prst="rect">
              <a:avLst/>
            </a:prstGeom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800" b="1">
                  <a:solidFill>
                    <a:schemeClr val="accent2"/>
                  </a:solidFill>
                </a:rPr>
                <a:t>API</a:t>
              </a:r>
              <a:r>
                <a:rPr lang="ko-KR" altLang="en-US" sz="800" b="1">
                  <a:solidFill>
                    <a:schemeClr val="accent2"/>
                  </a:solidFill>
                </a:rPr>
                <a:t> 구성 요소</a:t>
              </a:r>
              <a:endParaRPr lang="ko-KR" altLang="en-US" sz="800" b="1">
                <a:solidFill>
                  <a:schemeClr val="accent2"/>
                </a:solidFill>
              </a:endParaRPr>
            </a:p>
          </p:txBody>
        </p:sp>
      </p:grpSp>
      <p:cxnSp>
        <p:nvCxnSpPr>
          <p:cNvPr id="81" name=""/>
          <p:cNvCxnSpPr>
            <a:stCxn id="62" idx="3"/>
          </p:cNvCxnSpPr>
          <p:nvPr/>
        </p:nvCxnSpPr>
        <p:spPr>
          <a:xfrm flipV="1">
            <a:off x="4860032" y="2348525"/>
            <a:ext cx="1008112" cy="89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2" name=""/>
          <p:cNvSpPr/>
          <p:nvPr/>
        </p:nvSpPr>
        <p:spPr>
          <a:xfrm>
            <a:off x="5832140" y="2134301"/>
            <a:ext cx="1620180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Bluetooth UUID</a:t>
            </a:r>
            <a:r>
              <a:rPr lang="ko-KR" altLang="en-US" sz="1100">
                <a:solidFill>
                  <a:schemeClr val="tx1"/>
                </a:solidFill>
              </a:rPr>
              <a:t>  확인</a:t>
            </a:r>
            <a:endParaRPr lang="ko-KR" altLang="en-US" sz="11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및 </a:t>
            </a:r>
            <a:r>
              <a:rPr lang="en-US" altLang="ko-KR" sz="1100">
                <a:solidFill>
                  <a:schemeClr val="tx1"/>
                </a:solidFill>
              </a:rPr>
              <a:t>WIFI </a:t>
            </a:r>
            <a:r>
              <a:rPr lang="ko-KR" altLang="en-US" sz="1100">
                <a:solidFill>
                  <a:schemeClr val="tx1"/>
                </a:solidFill>
              </a:rPr>
              <a:t>연결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3275856" y="3284984"/>
            <a:ext cx="2628292" cy="12246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4" name=""/>
          <p:cNvSpPr/>
          <p:nvPr/>
        </p:nvSpPr>
        <p:spPr>
          <a:xfrm>
            <a:off x="5868144" y="3084807"/>
            <a:ext cx="1296144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Bluetooth </a:t>
            </a:r>
            <a:r>
              <a:rPr lang="ko-KR" altLang="en-US" sz="1100">
                <a:solidFill>
                  <a:schemeClr val="tx1"/>
                </a:solidFill>
              </a:rPr>
              <a:t>연결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5" name=""/>
          <p:cNvCxnSpPr/>
          <p:nvPr/>
        </p:nvCxnSpPr>
        <p:spPr>
          <a:xfrm flipV="1">
            <a:off x="5616116" y="4245936"/>
            <a:ext cx="288032" cy="11155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6" name=""/>
          <p:cNvSpPr/>
          <p:nvPr/>
        </p:nvSpPr>
        <p:spPr>
          <a:xfrm>
            <a:off x="5868144" y="4011910"/>
            <a:ext cx="504056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출력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87" name="그룹 13"/>
          <p:cNvGrpSpPr/>
          <p:nvPr/>
        </p:nvGrpSpPr>
        <p:grpSpPr>
          <a:xfrm rot="0">
            <a:off x="3176349" y="4734127"/>
            <a:ext cx="243523" cy="162302"/>
            <a:chOff x="4836316" y="2631842"/>
            <a:chExt cx="243523" cy="162302"/>
          </a:xfrm>
          <a:solidFill>
            <a:schemeClr val="accent1"/>
          </a:solidFill>
        </p:grpSpPr>
        <p:sp>
          <p:nvSpPr>
            <p:cNvPr id="88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29"/>
          <p:cNvSpPr/>
          <p:nvPr/>
        </p:nvSpPr>
        <p:spPr>
          <a:xfrm>
            <a:off x="3060340" y="4680405"/>
            <a:ext cx="3095836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App 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연결 정보 확인</a:t>
            </a:r>
            <a:endParaRPr lang="ko-KR" altLang="en-US" sz="2000">
              <a:solidFill>
                <a:schemeClr val="accent1"/>
              </a:solidFill>
              <a:latin typeface="한컴 바겐세일 B"/>
              <a:ea typeface="한컴 바겐세일 B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Application 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93" name="TextBox 10"/>
          <p:cNvSpPr txBox="1"/>
          <p:nvPr/>
        </p:nvSpPr>
        <p:spPr>
          <a:xfrm>
            <a:off x="7462847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API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동작 과정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95" name=""/>
          <p:cNvSpPr/>
          <p:nvPr/>
        </p:nvSpPr>
        <p:spPr>
          <a:xfrm>
            <a:off x="1871700" y="3006477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Bluetooth Connect</a:t>
            </a:r>
            <a:endParaRPr lang="en-US" altLang="ko-KR" sz="1100"/>
          </a:p>
        </p:txBody>
      </p:sp>
      <p:cxnSp>
        <p:nvCxnSpPr>
          <p:cNvPr id="96" name=""/>
          <p:cNvCxnSpPr/>
          <p:nvPr/>
        </p:nvCxnSpPr>
        <p:spPr>
          <a:xfrm rot="16200000" flipH="1">
            <a:off x="2624204" y="3785460"/>
            <a:ext cx="29519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2627784" y="103257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Web 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2627784" y="2027189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connect app</a:t>
            </a:r>
            <a:endParaRPr lang="en-US" altLang="ko-KR" sz="1100"/>
          </a:p>
        </p:txBody>
      </p:sp>
      <p:sp>
        <p:nvSpPr>
          <p:cNvPr id="63" name=""/>
          <p:cNvSpPr/>
          <p:nvPr/>
        </p:nvSpPr>
        <p:spPr>
          <a:xfrm>
            <a:off x="2627784" y="302180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time check</a:t>
            </a:r>
            <a:endParaRPr lang="en-US" altLang="ko-KR" sz="11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3128260" y="1857801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3128260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78" name=""/>
          <p:cNvSpPr/>
          <p:nvPr/>
        </p:nvSpPr>
        <p:spPr>
          <a:xfrm>
            <a:off x="1439652" y="879562"/>
            <a:ext cx="3780420" cy="2952328"/>
          </a:xfrm>
          <a:prstGeom prst="rect">
            <a:avLst/>
          </a:prstGeom>
          <a:ln w="25400" cap="flat" cmpd="sng">
            <a:solidFill>
              <a:schemeClr val="accent2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79" name=""/>
          <p:cNvSpPr/>
          <p:nvPr/>
        </p:nvSpPr>
        <p:spPr>
          <a:xfrm>
            <a:off x="4103948" y="879561"/>
            <a:ext cx="1116124" cy="244827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schemeClr val="accent2"/>
                </a:solidFill>
              </a:rPr>
              <a:t>API</a:t>
            </a:r>
            <a:r>
              <a:rPr lang="ko-KR" altLang="en-US" sz="1100" b="1">
                <a:solidFill>
                  <a:schemeClr val="accent2"/>
                </a:solidFill>
              </a:rPr>
              <a:t> 구성 요소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81" name=""/>
          <p:cNvCxnSpPr/>
          <p:nvPr/>
        </p:nvCxnSpPr>
        <p:spPr>
          <a:xfrm flipV="1">
            <a:off x="4067944" y="2348525"/>
            <a:ext cx="1800200" cy="720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2" name=""/>
          <p:cNvSpPr/>
          <p:nvPr/>
        </p:nvSpPr>
        <p:spPr>
          <a:xfrm>
            <a:off x="5868144" y="2139702"/>
            <a:ext cx="864096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 </a:t>
            </a:r>
            <a:r>
              <a:rPr lang="ko-KR" altLang="en-US" sz="1100">
                <a:solidFill>
                  <a:schemeClr val="tx1"/>
                </a:solidFill>
              </a:rPr>
              <a:t>연결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4067944" y="3297230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4" name=""/>
          <p:cNvSpPr/>
          <p:nvPr/>
        </p:nvSpPr>
        <p:spPr>
          <a:xfrm>
            <a:off x="5868144" y="3084807"/>
            <a:ext cx="792088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시간 기록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87" name="그룹 13"/>
          <p:cNvGrpSpPr/>
          <p:nvPr/>
        </p:nvGrpSpPr>
        <p:grpSpPr>
          <a:xfrm rot="0">
            <a:off x="3176349" y="4734127"/>
            <a:ext cx="243523" cy="162302"/>
            <a:chOff x="4836316" y="2631842"/>
            <a:chExt cx="243523" cy="162302"/>
          </a:xfrm>
          <a:solidFill>
            <a:schemeClr val="accent1"/>
          </a:solidFill>
        </p:grpSpPr>
        <p:sp>
          <p:nvSpPr>
            <p:cNvPr id="88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29"/>
          <p:cNvSpPr/>
          <p:nvPr/>
        </p:nvSpPr>
        <p:spPr>
          <a:xfrm>
            <a:off x="3060340" y="4680405"/>
            <a:ext cx="3095836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App 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변동 </a:t>
            </a: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Log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 기록</a:t>
            </a:r>
            <a:endParaRPr lang="ko-KR" altLang="en-US" sz="2000">
              <a:solidFill>
                <a:schemeClr val="accent1"/>
              </a:solidFill>
              <a:latin typeface="한컴 바겐세일 B"/>
              <a:ea typeface="한컴 바겐세일 B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Web 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  <p:cxnSp>
        <p:nvCxnSpPr>
          <p:cNvPr id="97" name=""/>
          <p:cNvCxnSpPr/>
          <p:nvPr/>
        </p:nvCxnSpPr>
        <p:spPr>
          <a:xfrm>
            <a:off x="2087724" y="3327834"/>
            <a:ext cx="540060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98" name=""/>
          <p:cNvCxnSpPr/>
          <p:nvPr/>
        </p:nvCxnSpPr>
        <p:spPr>
          <a:xfrm rot="16200000">
            <a:off x="1583668" y="2833303"/>
            <a:ext cx="1008112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99" name=""/>
          <p:cNvCxnSpPr/>
          <p:nvPr/>
        </p:nvCxnSpPr>
        <p:spPr>
          <a:xfrm>
            <a:off x="2087724" y="2319722"/>
            <a:ext cx="540060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tailEnd type="arrow" w="med" len="lg"/>
          </a:ln>
        </p:spPr>
      </p:cxnSp>
      <p:sp>
        <p:nvSpPr>
          <p:cNvPr id="100" name="TextBox 10"/>
          <p:cNvSpPr txBox="1"/>
          <p:nvPr/>
        </p:nvSpPr>
        <p:spPr>
          <a:xfrm>
            <a:off x="7462847" y="204364"/>
            <a:ext cx="2005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API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동작 과정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2627784" y="103257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IoT Platform 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1871700" y="2027189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Connect</a:t>
            </a:r>
            <a:endParaRPr lang="en-US" altLang="ko-KR" sz="1100"/>
          </a:p>
        </p:txBody>
      </p:sp>
      <p:sp>
        <p:nvSpPr>
          <p:cNvPr id="62" name=""/>
          <p:cNvSpPr/>
          <p:nvPr/>
        </p:nvSpPr>
        <p:spPr>
          <a:xfrm>
            <a:off x="3527884" y="202808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PIN number</a:t>
            </a:r>
            <a:endParaRPr lang="en-US" altLang="ko-KR" sz="1100"/>
          </a:p>
        </p:txBody>
      </p:sp>
      <p:sp>
        <p:nvSpPr>
          <p:cNvPr id="63" name=""/>
          <p:cNvSpPr/>
          <p:nvPr/>
        </p:nvSpPr>
        <p:spPr>
          <a:xfrm>
            <a:off x="2627784" y="302180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RX/TX</a:t>
            </a:r>
            <a:endParaRPr lang="en-US" altLang="ko-KR" sz="1100"/>
          </a:p>
        </p:txBody>
      </p:sp>
      <p:sp>
        <p:nvSpPr>
          <p:cNvPr id="64" name=""/>
          <p:cNvSpPr/>
          <p:nvPr/>
        </p:nvSpPr>
        <p:spPr>
          <a:xfrm>
            <a:off x="2627784" y="390929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2624616" y="1857801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8" name=""/>
          <p:cNvCxnSpPr/>
          <p:nvPr/>
        </p:nvCxnSpPr>
        <p:spPr>
          <a:xfrm rot="16200000" flipH="1">
            <a:off x="3596312" y="185885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2624204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3" name=""/>
          <p:cNvCxnSpPr/>
          <p:nvPr/>
        </p:nvCxnSpPr>
        <p:spPr>
          <a:xfrm rot="16200000" flipH="1">
            <a:off x="3596312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6" name=""/>
          <p:cNvCxnSpPr/>
          <p:nvPr/>
        </p:nvCxnSpPr>
        <p:spPr>
          <a:xfrm rot="16200000" flipH="1">
            <a:off x="3189466" y="3786905"/>
            <a:ext cx="244786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78" name=""/>
          <p:cNvSpPr/>
          <p:nvPr/>
        </p:nvSpPr>
        <p:spPr>
          <a:xfrm>
            <a:off x="1439652" y="879562"/>
            <a:ext cx="3780420" cy="1989221"/>
          </a:xfrm>
          <a:prstGeom prst="rect">
            <a:avLst/>
          </a:prstGeom>
          <a:ln w="25400" cap="flat" cmpd="sng">
            <a:solidFill>
              <a:schemeClr val="accent2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79" name=""/>
          <p:cNvSpPr/>
          <p:nvPr/>
        </p:nvSpPr>
        <p:spPr>
          <a:xfrm>
            <a:off x="4103948" y="879561"/>
            <a:ext cx="1116124" cy="244827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schemeClr val="accent2"/>
                </a:solidFill>
              </a:rPr>
              <a:t>API</a:t>
            </a:r>
            <a:r>
              <a:rPr lang="ko-KR" altLang="en-US" sz="1100" b="1">
                <a:solidFill>
                  <a:schemeClr val="accent2"/>
                </a:solidFill>
              </a:rPr>
              <a:t> 구성 요소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5076056" y="2348525"/>
            <a:ext cx="792088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2" name=""/>
          <p:cNvSpPr/>
          <p:nvPr/>
        </p:nvSpPr>
        <p:spPr>
          <a:xfrm>
            <a:off x="5760132" y="2134300"/>
            <a:ext cx="1908212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WIFI </a:t>
            </a:r>
            <a:r>
              <a:rPr lang="ko-KR" altLang="en-US" sz="1100">
                <a:solidFill>
                  <a:schemeClr val="tx1"/>
                </a:solidFill>
              </a:rPr>
              <a:t>혹은 </a:t>
            </a:r>
            <a:r>
              <a:rPr lang="en-US" altLang="ko-KR" sz="1100">
                <a:solidFill>
                  <a:schemeClr val="tx1"/>
                </a:solidFill>
              </a:rPr>
              <a:t>Bluetooth</a:t>
            </a:r>
            <a:r>
              <a:rPr lang="ko-KR" altLang="en-US" sz="1100">
                <a:solidFill>
                  <a:schemeClr val="tx1"/>
                </a:solidFill>
              </a:rPr>
              <a:t> 연결과 </a:t>
            </a:r>
            <a:r>
              <a:rPr lang="en-US" altLang="ko-KR" sz="1100">
                <a:solidFill>
                  <a:schemeClr val="tx1"/>
                </a:solidFill>
              </a:rPr>
              <a:t>PIN number</a:t>
            </a:r>
            <a:r>
              <a:rPr lang="ko-KR" altLang="en-US" sz="1100">
                <a:solidFill>
                  <a:schemeClr val="tx1"/>
                </a:solidFill>
              </a:rPr>
              <a:t> 를 확인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4067944" y="3297230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4" name=""/>
          <p:cNvSpPr/>
          <p:nvPr/>
        </p:nvSpPr>
        <p:spPr>
          <a:xfrm>
            <a:off x="5796136" y="3083006"/>
            <a:ext cx="1908212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수신/송신 부의 </a:t>
            </a:r>
            <a:r>
              <a:rPr lang="en-US" altLang="ko-KR" sz="1100">
                <a:solidFill>
                  <a:schemeClr val="tx1"/>
                </a:solidFill>
              </a:rPr>
              <a:t>PIN</a:t>
            </a:r>
            <a:r>
              <a:rPr lang="ko-KR" altLang="en-US" sz="1100">
                <a:solidFill>
                  <a:schemeClr val="tx1"/>
                </a:solidFill>
              </a:rPr>
              <a:t> 확인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5" name=""/>
          <p:cNvCxnSpPr/>
          <p:nvPr/>
        </p:nvCxnSpPr>
        <p:spPr>
          <a:xfrm>
            <a:off x="4067944" y="4245936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6" name=""/>
          <p:cNvSpPr/>
          <p:nvPr/>
        </p:nvSpPr>
        <p:spPr>
          <a:xfrm>
            <a:off x="5796136" y="4031712"/>
            <a:ext cx="1908212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연결된 </a:t>
            </a:r>
            <a:r>
              <a:rPr lang="en-US" altLang="ko-KR" sz="1100">
                <a:solidFill>
                  <a:schemeClr val="tx1"/>
                </a:solidFill>
              </a:rPr>
              <a:t>PIN</a:t>
            </a:r>
            <a:r>
              <a:rPr lang="ko-KR" altLang="en-US" sz="1100">
                <a:solidFill>
                  <a:schemeClr val="tx1"/>
                </a:solidFill>
              </a:rPr>
              <a:t>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87" name="그룹 13"/>
          <p:cNvGrpSpPr/>
          <p:nvPr/>
        </p:nvGrpSpPr>
        <p:grpSpPr>
          <a:xfrm rot="0">
            <a:off x="3176349" y="4734127"/>
            <a:ext cx="243523" cy="162302"/>
            <a:chOff x="4836316" y="2631842"/>
            <a:chExt cx="243523" cy="162302"/>
          </a:xfrm>
          <a:solidFill>
            <a:schemeClr val="accent1"/>
          </a:solidFill>
        </p:grpSpPr>
        <p:sp>
          <p:nvSpPr>
            <p:cNvPr id="88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29"/>
          <p:cNvSpPr/>
          <p:nvPr/>
        </p:nvSpPr>
        <p:spPr>
          <a:xfrm>
            <a:off x="3060340" y="4680405"/>
            <a:ext cx="3095836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IoT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의 연결 정보 확인</a:t>
            </a:r>
            <a:endParaRPr lang="ko-KR" altLang="en-US" sz="2000">
              <a:solidFill>
                <a:schemeClr val="accent1"/>
              </a:solidFill>
              <a:latin typeface="한컴 바겐세일 B"/>
              <a:ea typeface="한컴 바겐세일 B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IoT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93" name="TextBox 10"/>
          <p:cNvSpPr txBox="1"/>
          <p:nvPr/>
        </p:nvSpPr>
        <p:spPr>
          <a:xfrm>
            <a:off x="7462847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API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동작 과정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UUID</a:t>
            </a:r>
            <a:endParaRPr lang="en-US" altLang="ko-KR" sz="17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04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4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UUID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540" y="728700"/>
            <a:ext cx="954156" cy="1363080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20" y="2464922"/>
            <a:ext cx="1512168" cy="964077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1269" y="3730080"/>
            <a:ext cx="1364407" cy="1067071"/>
          </a:xfrm>
          <a:prstGeom prst="rect">
            <a:avLst/>
          </a:prstGeom>
        </p:spPr>
      </p:pic>
      <p:sp>
        <p:nvSpPr>
          <p:cNvPr id="100" name="직사각형 29"/>
          <p:cNvSpPr/>
          <p:nvPr/>
        </p:nvSpPr>
        <p:spPr>
          <a:xfrm>
            <a:off x="224396" y="2025335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tx1"/>
                </a:solidFill>
              </a:rPr>
              <a:t>Smart Device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1" name="직사각형 29"/>
          <p:cNvSpPr/>
          <p:nvPr/>
        </p:nvSpPr>
        <p:spPr>
          <a:xfrm>
            <a:off x="224396" y="3357483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tx1"/>
                </a:solidFill>
              </a:rPr>
              <a:t>TV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2" name="직사각형 29"/>
          <p:cNvSpPr/>
          <p:nvPr/>
        </p:nvSpPr>
        <p:spPr>
          <a:xfrm>
            <a:off x="251520" y="4725635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tx1"/>
                </a:solidFill>
              </a:rPr>
              <a:t>other Module</a:t>
            </a:r>
            <a:endParaRPr lang="en-US" altLang="ko-KR" sz="1200">
              <a:solidFill>
                <a:schemeClr val="tx1"/>
              </a:solidFill>
            </a:endParaRPr>
          </a:p>
        </p:txBody>
      </p:sp>
      <p:grpSp>
        <p:nvGrpSpPr>
          <p:cNvPr id="106" name=""/>
          <p:cNvGrpSpPr/>
          <p:nvPr/>
        </p:nvGrpSpPr>
        <p:grpSpPr>
          <a:xfrm rot="0">
            <a:off x="2204616" y="1916832"/>
            <a:ext cx="1467284" cy="1727701"/>
            <a:chOff x="2204616" y="1916832"/>
            <a:chExt cx="1467284" cy="1727701"/>
          </a:xfrm>
        </p:grpSpPr>
        <p:sp>
          <p:nvSpPr>
            <p:cNvPr id="103" name="직사각형 29"/>
            <p:cNvSpPr/>
            <p:nvPr/>
          </p:nvSpPr>
          <p:spPr>
            <a:xfrm>
              <a:off x="2204616" y="2240868"/>
              <a:ext cx="1467284" cy="1403665"/>
            </a:xfrm>
            <a:prstGeom prst="rect">
              <a:avLst/>
            </a:prstGeom>
            <a:noFill/>
            <a:ln algn="ctr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Data Service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Read/Notification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PIO Service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PWM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PIO Direction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PIO State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29"/>
            <p:cNvSpPr/>
            <p:nvPr/>
          </p:nvSpPr>
          <p:spPr>
            <a:xfrm>
              <a:off x="2204616" y="1916832"/>
              <a:ext cx="1467284" cy="323545"/>
            </a:xfrm>
            <a:prstGeom prst="rect">
              <a:avLst/>
            </a:prstGeom>
            <a:noFill/>
            <a:ln algn="ctr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chemeClr val="tx1"/>
                  </a:solidFill>
                </a:rPr>
                <a:t>UUID</a:t>
              </a:r>
              <a:endParaRPr lang="en-US" altLang="ko-KR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"/>
          <p:cNvCxnSpPr>
            <a:stCxn id="96" idx="3"/>
            <a:endCxn id="104" idx="1"/>
          </p:cNvCxnSpPr>
          <p:nvPr/>
        </p:nvCxnSpPr>
        <p:spPr>
          <a:xfrm>
            <a:off x="1385696" y="1410240"/>
            <a:ext cx="818920" cy="668364"/>
          </a:xfrm>
          <a:prstGeom prst="straightConnector1">
            <a:avLst/>
          </a:prstGeom>
          <a:ln algn="ctr">
            <a:solidFill>
              <a:schemeClr val="accent1">
                <a:lumMod val="80000"/>
                <a:lumOff val="20000"/>
              </a:schemeClr>
            </a:solidFill>
            <a:tailEnd type="arrow" w="med" len="lg"/>
          </a:ln>
        </p:spPr>
      </p:cxnSp>
      <p:cxnSp>
        <p:nvCxnSpPr>
          <p:cNvPr id="110" name=""/>
          <p:cNvCxnSpPr>
            <a:stCxn id="97" idx="3"/>
            <a:endCxn id="103" idx="1"/>
          </p:cNvCxnSpPr>
          <p:nvPr/>
        </p:nvCxnSpPr>
        <p:spPr>
          <a:xfrm flipV="1">
            <a:off x="1763688" y="2942700"/>
            <a:ext cx="440928" cy="4261"/>
          </a:xfrm>
          <a:prstGeom prst="straightConnector1">
            <a:avLst/>
          </a:prstGeom>
          <a:ln algn="ctr">
            <a:solidFill>
              <a:schemeClr val="accent1">
                <a:lumMod val="80000"/>
                <a:lumOff val="20000"/>
              </a:schemeClr>
            </a:solidFill>
            <a:tailEnd type="arrow" w="med" len="lg"/>
          </a:ln>
        </p:spPr>
      </p:cxnSp>
      <p:cxnSp>
        <p:nvCxnSpPr>
          <p:cNvPr id="111" name=""/>
          <p:cNvCxnSpPr>
            <a:stCxn id="98" idx="3"/>
          </p:cNvCxnSpPr>
          <p:nvPr/>
        </p:nvCxnSpPr>
        <p:spPr>
          <a:xfrm rot="5400000" flipH="1" flipV="1">
            <a:off x="1616410" y="3684290"/>
            <a:ext cx="618592" cy="540060"/>
          </a:xfrm>
          <a:prstGeom prst="straightConnector1">
            <a:avLst/>
          </a:prstGeom>
          <a:ln algn="ctr">
            <a:solidFill>
              <a:schemeClr val="accent1">
                <a:lumMod val="80000"/>
                <a:lumOff val="20000"/>
              </a:schemeClr>
            </a:solidFill>
            <a:tailEnd type="arrow" w="med" len="lg"/>
          </a:ln>
        </p:spPr>
      </p:cxnSp>
      <p:sp>
        <p:nvSpPr>
          <p:cNvPr id="112" name=""/>
          <p:cNvSpPr/>
          <p:nvPr/>
        </p:nvSpPr>
        <p:spPr>
          <a:xfrm>
            <a:off x="4572000" y="2502421"/>
            <a:ext cx="1404156" cy="864096"/>
          </a:xfrm>
          <a:prstGeom prst="rect">
            <a:avLst/>
          </a:prstGeom>
          <a:ln w="25400" cap="flat" cmpd="sng" algn="ctr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APP</a:t>
            </a:r>
            <a:endParaRPr lang="en-US" altLang="ko-KR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/>
          <p:nvPr/>
        </p:nvSpPr>
        <p:spPr>
          <a:xfrm>
            <a:off x="6876256" y="2492896"/>
            <a:ext cx="1404156" cy="864096"/>
          </a:xfrm>
          <a:prstGeom prst="rect">
            <a:avLst/>
          </a:prstGeom>
          <a:ln w="25400" cap="flat" cmpd="sng" algn="ctr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WEB</a:t>
            </a:r>
            <a:endParaRPr lang="en-US" altLang="ko-KR" b="1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4" name=""/>
          <p:cNvCxnSpPr/>
          <p:nvPr/>
        </p:nvCxnSpPr>
        <p:spPr>
          <a:xfrm flipV="1">
            <a:off x="3672000" y="2744924"/>
            <a:ext cx="900000" cy="6499"/>
          </a:xfrm>
          <a:prstGeom prst="straightConnector1">
            <a:avLst/>
          </a:prstGeom>
          <a:ln algn="ctr">
            <a:solidFill>
              <a:schemeClr val="tx1"/>
            </a:solidFill>
            <a:headEnd type="arrow" w="med" len="lg"/>
            <a:tailEnd type="arrow" w="med" len="lg"/>
          </a:ln>
        </p:spPr>
      </p:cxnSp>
      <p:cxnSp>
        <p:nvCxnSpPr>
          <p:cNvPr id="115" name=""/>
          <p:cNvCxnSpPr/>
          <p:nvPr/>
        </p:nvCxnSpPr>
        <p:spPr>
          <a:xfrm flipV="1">
            <a:off x="5976256" y="2744924"/>
            <a:ext cx="900000" cy="6499"/>
          </a:xfrm>
          <a:prstGeom prst="straightConnector1">
            <a:avLst/>
          </a:prstGeom>
          <a:ln algn="ctr">
            <a:solidFill>
              <a:schemeClr val="tx1"/>
            </a:solidFill>
            <a:headEnd type="arrow" w="med" len="lg"/>
            <a:tailEnd type="arrow" w="med" len="lg"/>
          </a:ln>
        </p:spPr>
      </p:cxnSp>
      <p:cxnSp>
        <p:nvCxnSpPr>
          <p:cNvPr id="117" name=""/>
          <p:cNvCxnSpPr/>
          <p:nvPr/>
        </p:nvCxnSpPr>
        <p:spPr>
          <a:xfrm flipV="1">
            <a:off x="3669804" y="3170472"/>
            <a:ext cx="900000" cy="6499"/>
          </a:xfrm>
          <a:prstGeom prst="straightConnector1">
            <a:avLst/>
          </a:prstGeom>
          <a:ln algn="ctr">
            <a:solidFill>
              <a:schemeClr val="tx1"/>
            </a:solidFill>
            <a:headEnd type="arrow" w="med" len="lg"/>
            <a:tailEnd type="arrow" w="med" len="lg"/>
          </a:ln>
        </p:spPr>
      </p:cxnSp>
      <p:cxnSp>
        <p:nvCxnSpPr>
          <p:cNvPr id="118" name=""/>
          <p:cNvCxnSpPr/>
          <p:nvPr/>
        </p:nvCxnSpPr>
        <p:spPr>
          <a:xfrm flipV="1">
            <a:off x="5976256" y="3169543"/>
            <a:ext cx="900000" cy="6499"/>
          </a:xfrm>
          <a:prstGeom prst="straightConnector1">
            <a:avLst/>
          </a:prstGeom>
          <a:ln algn="ctr">
            <a:solidFill>
              <a:schemeClr val="tx1"/>
            </a:solidFill>
            <a:headEnd type="arrow" w="med" len="lg"/>
            <a:tailEnd type="arrow" w="med" len="lg"/>
          </a:ln>
        </p:spPr>
      </p:cxn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643" y="1670583"/>
            <a:ext cx="2160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01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상세 일정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6643" y="2102631"/>
            <a:ext cx="1052497" cy="2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02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최종 목적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6643" y="2534679"/>
            <a:ext cx="1328722" cy="26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03 API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 동작 과정</a:t>
            </a:r>
            <a:endParaRPr lang="ko-KR" altLang="en-US" sz="1200">
              <a:ln w="9525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643" y="2953046"/>
            <a:ext cx="766747" cy="264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04 UUID</a:t>
            </a:r>
            <a:endParaRPr lang="en-US" altLang="ko-KR" sz="1200">
              <a:ln w="9525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0313" y="1245409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416" y="1245409"/>
            <a:ext cx="93446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/>
              </a:rPr>
              <a:t>INDEX</a:t>
            </a:r>
            <a:endParaRPr lang="ko-KR" altLang="en-US" sz="10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021231" y="1245409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247632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5593" y="1245409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6643" y="3867894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상  세  일  정</a:t>
            </a:r>
            <a:endParaRPr lang="ko-KR" altLang="en-US" sz="17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/>
              </a:rPr>
              <a:t>01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상세 일정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-윤고딕33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26" y="564398"/>
          <a:ext cx="8935485" cy="3663535"/>
        </p:xfrm>
        <a:graphic>
          <a:graphicData uri="http://schemas.openxmlformats.org/drawingml/2006/table">
            <a:tbl>
              <a:tblPr firstRow="1" bandRow="1"/>
              <a:tblGrid>
                <a:gridCol w="1275570"/>
                <a:gridCol w="1275570"/>
                <a:gridCol w="1275570"/>
                <a:gridCol w="1282065"/>
                <a:gridCol w="1275570"/>
                <a:gridCol w="1275570"/>
                <a:gridCol w="1275570"/>
              </a:tblGrid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7/1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Open API 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구조 확립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(~13)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11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12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13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14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9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15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16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17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18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19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20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21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Bluetooth API </a:t>
                      </a:r>
                      <a:endParaRPr lang="en-US" altLang="ko-KR" sz="9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clustering</a:t>
                      </a:r>
                      <a:endParaRPr lang="en-US" altLang="ko-KR" sz="9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22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23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24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25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APP connect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26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27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28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bluetooth connect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(~30)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29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30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31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8/1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3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bluetooth list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(~8/5)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상세 일정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-윤고딕33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26" y="564398"/>
          <a:ext cx="8928990" cy="3663535"/>
        </p:xfrm>
        <a:graphic>
          <a:graphicData uri="http://schemas.openxmlformats.org/drawingml/2006/table">
            <a:tbl>
              <a:tblPr firstRow="1" bandRow="1"/>
              <a:tblGrid>
                <a:gridCol w="1275570"/>
                <a:gridCol w="1275570"/>
                <a:gridCol w="1275570"/>
                <a:gridCol w="1275570"/>
                <a:gridCol w="1275570"/>
                <a:gridCol w="1275570"/>
                <a:gridCol w="1275570"/>
              </a:tblGrid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5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6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7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8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9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11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wifi connect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(~13)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12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13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14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15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16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17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18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wifi list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(~20)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9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19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20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21 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22  Module API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23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24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25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9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connect(~9/3)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26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27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28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29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30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31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9/1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4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5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6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7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72867"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상세 일정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-윤고딕330"/>
            </a:endParaRPr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133200" y="691200"/>
          <a:ext cx="8866323" cy="3758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755"/>
                <a:gridCol w="707232"/>
                <a:gridCol w="5688632"/>
                <a:gridCol w="1763704"/>
              </a:tblGrid>
              <a:tr h="417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UUID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1</a:t>
                      </a: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bluetooth </a:t>
                      </a:r>
                      <a:r>
                        <a:rPr lang="ko-KR" altLang="en-US" sz="1300"/>
                        <a:t>장치의 </a:t>
                      </a:r>
                      <a:r>
                        <a:rPr lang="en-US" altLang="ko-KR" sz="1300"/>
                        <a:t>UUID</a:t>
                      </a:r>
                      <a:r>
                        <a:rPr lang="ko-KR" altLang="en-US" sz="1300"/>
                        <a:t>를 군집화</a:t>
                      </a: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APP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2</a:t>
                      </a: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bluetooth connect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3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bluetooth list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4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wifi connect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5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wifi list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UNO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6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bluetooth connect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7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wifi connect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76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WEB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8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/>
                        <a:t>Log print</a:t>
                      </a:r>
                      <a:endParaRPr lang="en-US" altLang="ko-KR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"/>
          <p:cNvSpPr/>
          <p:nvPr/>
        </p:nvSpPr>
        <p:spPr>
          <a:xfrm>
            <a:off x="107504" y="1124744"/>
            <a:ext cx="8928992" cy="396044"/>
          </a:xfrm>
          <a:prstGeom prst="rect">
            <a:avLst/>
          </a:prstGeom>
          <a:ln w="63500" cap="flat" cmpd="sng" algn="ctr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07504" y="1556792"/>
            <a:ext cx="8928992" cy="1620180"/>
          </a:xfrm>
          <a:prstGeom prst="rect">
            <a:avLst/>
          </a:prstGeom>
          <a:ln w="63500" cap="flat" cmpd="sng" algn="ctr">
            <a:solidFill>
              <a:schemeClr val="accent2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107504" y="3212976"/>
            <a:ext cx="8928992" cy="792088"/>
          </a:xfrm>
          <a:prstGeom prst="rect">
            <a:avLst/>
          </a:prstGeom>
          <a:ln w="63500" cap="flat" cmpd="sng" algn="ctr">
            <a:solidFill>
              <a:schemeClr val="accent3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107504" y="4041068"/>
            <a:ext cx="8928992" cy="432048"/>
          </a:xfrm>
          <a:prstGeom prst="rect">
            <a:avLst/>
          </a:prstGeom>
          <a:ln w="63500" cap="flat" cmpd="sng" algn="ctr">
            <a:solidFill>
              <a:schemeClr val="tx2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최  종  목  적</a:t>
            </a:r>
            <a:endParaRPr lang="ko-KR" altLang="en-US" sz="1700">
              <a:solidFill>
                <a:schemeClr val="tx1">
                  <a:lumMod val="85000"/>
                  <a:lumOff val="1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02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02.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최종 목적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9112" y="2672916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IoT Platform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5250" y="2709411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WEB SERVER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6444" y="2733583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Smart Device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092" name="직사각형 29"/>
          <p:cNvSpPr/>
          <p:nvPr/>
        </p:nvSpPr>
        <p:spPr>
          <a:xfrm>
            <a:off x="503784" y="3088005"/>
            <a:ext cx="2124000" cy="1682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1. Bluetooth_connect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2. Bluetooth_list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3. WIFI_connect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4. WIFI_list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5. WEB_connect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tx1"/>
                </a:solidFill>
              </a:rPr>
              <a:t>+ </a:t>
            </a:r>
            <a:r>
              <a:rPr lang="en-US" altLang="ko-KR" sz="1300">
                <a:solidFill>
                  <a:schemeClr val="tx1"/>
                </a:solidFill>
              </a:rPr>
              <a:t>Module_search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+ Voice_record_cmd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+ SNS_share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093" name="직사각형 29"/>
          <p:cNvSpPr/>
          <p:nvPr/>
        </p:nvSpPr>
        <p:spPr>
          <a:xfrm>
            <a:off x="3491880" y="3068960"/>
            <a:ext cx="2124000" cy="49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1. LOG_time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+ Module_list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094" name="직사각형 29"/>
          <p:cNvSpPr/>
          <p:nvPr/>
        </p:nvSpPr>
        <p:spPr>
          <a:xfrm>
            <a:off x="6480212" y="3068960"/>
            <a:ext cx="2124000" cy="1082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1. Bluetooth_connect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2. WIFI_connect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3. wire_PIN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+ LED_controll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+ Voice_record</a:t>
            </a:r>
            <a:endParaRPr lang="en-US" altLang="ko-KR" sz="1300">
              <a:solidFill>
                <a:schemeClr val="tx1"/>
              </a:solidFill>
            </a:endParaRPr>
          </a:p>
        </p:txBody>
      </p:sp>
      <p:grpSp>
        <p:nvGrpSpPr>
          <p:cNvPr id="3096" name="그룹 13"/>
          <p:cNvGrpSpPr/>
          <p:nvPr/>
        </p:nvGrpSpPr>
        <p:grpSpPr>
          <a:xfrm rot="0">
            <a:off x="3320365" y="4374087"/>
            <a:ext cx="243523" cy="162302"/>
            <a:chOff x="4836316" y="2631842"/>
            <a:chExt cx="243523" cy="162302"/>
          </a:xfrm>
          <a:solidFill>
            <a:schemeClr val="accent2"/>
          </a:solidFill>
        </p:grpSpPr>
        <p:sp>
          <p:nvSpPr>
            <p:cNvPr id="3097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98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00" name="직사각형 29"/>
          <p:cNvSpPr/>
          <p:nvPr/>
        </p:nvSpPr>
        <p:spPr>
          <a:xfrm>
            <a:off x="3671900" y="4320365"/>
            <a:ext cx="1836204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chemeClr val="accent2"/>
                </a:solidFill>
                <a:latin typeface="한컴 바겐세일 B"/>
                <a:ea typeface="한컴 바겐세일 B"/>
              </a:rPr>
              <a:t>편리한 개발 환경</a:t>
            </a:r>
            <a:endParaRPr lang="ko-KR" altLang="en-US" sz="2000">
              <a:solidFill>
                <a:schemeClr val="accent2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3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160" y="728700"/>
            <a:ext cx="1436559" cy="2052228"/>
          </a:xfrm>
          <a:prstGeom prst="rect">
            <a:avLst/>
          </a:prstGeom>
        </p:spPr>
      </p:pic>
      <p:pic>
        <p:nvPicPr>
          <p:cNvPr id="310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1860" y="1262804"/>
            <a:ext cx="2268251" cy="1446115"/>
          </a:xfrm>
          <a:prstGeom prst="rect">
            <a:avLst/>
          </a:prstGeom>
        </p:spPr>
      </p:pic>
      <p:pic>
        <p:nvPicPr>
          <p:cNvPr id="310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07174" y="946584"/>
            <a:ext cx="2705286" cy="27052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02.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최종 목적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3107" name="직사각형 29"/>
          <p:cNvSpPr/>
          <p:nvPr/>
        </p:nvSpPr>
        <p:spPr>
          <a:xfrm>
            <a:off x="1925706" y="1226845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Bluetooth_connect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08" name="직사각형 29"/>
          <p:cNvSpPr/>
          <p:nvPr/>
        </p:nvSpPr>
        <p:spPr>
          <a:xfrm>
            <a:off x="4283968" y="1253304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</a:t>
            </a:r>
            <a:r>
              <a:rPr lang="ko-KR" altLang="en-US" sz="1100">
                <a:solidFill>
                  <a:schemeClr val="tx1"/>
                </a:solidFill>
              </a:rPr>
              <a:t>과 </a:t>
            </a:r>
            <a:r>
              <a:rPr lang="en-US" altLang="ko-KR" sz="1100">
                <a:solidFill>
                  <a:schemeClr val="tx1"/>
                </a:solidFill>
              </a:rPr>
              <a:t>IoT</a:t>
            </a:r>
            <a:r>
              <a:rPr lang="ko-KR" altLang="en-US" sz="1100">
                <a:solidFill>
                  <a:schemeClr val="tx1"/>
                </a:solidFill>
              </a:rPr>
              <a:t>의 </a:t>
            </a:r>
            <a:r>
              <a:rPr lang="en-US" altLang="ko-KR" sz="1100">
                <a:solidFill>
                  <a:schemeClr val="tx1"/>
                </a:solidFill>
              </a:rPr>
              <a:t>bluetooth </a:t>
            </a:r>
            <a:r>
              <a:rPr lang="ko-KR" altLang="en-US" sz="1100">
                <a:solidFill>
                  <a:schemeClr val="tx1"/>
                </a:solidFill>
              </a:rPr>
              <a:t>연결 요청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09" name="직사각형 29"/>
          <p:cNvSpPr/>
          <p:nvPr/>
        </p:nvSpPr>
        <p:spPr>
          <a:xfrm>
            <a:off x="1925706" y="1511263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Bluetooth_list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0" name="직사각형 29"/>
          <p:cNvSpPr/>
          <p:nvPr/>
        </p:nvSpPr>
        <p:spPr>
          <a:xfrm>
            <a:off x="4283968" y="1537722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Device</a:t>
            </a:r>
            <a:r>
              <a:rPr lang="ko-KR" altLang="en-US" sz="1100">
                <a:solidFill>
                  <a:schemeClr val="tx1"/>
                </a:solidFill>
              </a:rPr>
              <a:t>에 연결된 </a:t>
            </a:r>
            <a:r>
              <a:rPr lang="en-US" altLang="ko-KR" sz="1100">
                <a:solidFill>
                  <a:schemeClr val="tx1"/>
                </a:solidFill>
              </a:rPr>
              <a:t>bluetooth</a:t>
            </a:r>
            <a:r>
              <a:rPr lang="ko-KR" altLang="en-US" sz="1100">
                <a:solidFill>
                  <a:schemeClr val="tx1"/>
                </a:solidFill>
              </a:rPr>
              <a:t> 장비 목록 읽기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1" name="직사각형 29"/>
          <p:cNvSpPr/>
          <p:nvPr/>
        </p:nvSpPr>
        <p:spPr>
          <a:xfrm>
            <a:off x="1925706" y="1780793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WIFI_connect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2" name="직사각형 29"/>
          <p:cNvSpPr/>
          <p:nvPr/>
        </p:nvSpPr>
        <p:spPr>
          <a:xfrm>
            <a:off x="4283968" y="1807252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</a:t>
            </a:r>
            <a:r>
              <a:rPr lang="ko-KR" altLang="en-US" sz="1100">
                <a:solidFill>
                  <a:schemeClr val="tx1"/>
                </a:solidFill>
              </a:rPr>
              <a:t>과 </a:t>
            </a:r>
            <a:r>
              <a:rPr lang="en-US" altLang="ko-KR" sz="1100">
                <a:solidFill>
                  <a:schemeClr val="tx1"/>
                </a:solidFill>
              </a:rPr>
              <a:t>IoT</a:t>
            </a:r>
            <a:r>
              <a:rPr lang="ko-KR" altLang="en-US" sz="1100">
                <a:solidFill>
                  <a:schemeClr val="tx1"/>
                </a:solidFill>
              </a:rPr>
              <a:t>의 </a:t>
            </a:r>
            <a:r>
              <a:rPr lang="en-US" altLang="ko-KR" sz="1100">
                <a:solidFill>
                  <a:schemeClr val="tx1"/>
                </a:solidFill>
              </a:rPr>
              <a:t>WIFI </a:t>
            </a:r>
            <a:r>
              <a:rPr lang="ko-KR" altLang="en-US" sz="1100">
                <a:solidFill>
                  <a:schemeClr val="tx1"/>
                </a:solidFill>
              </a:rPr>
              <a:t>연결 요청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3" name="직사각형 29"/>
          <p:cNvSpPr/>
          <p:nvPr/>
        </p:nvSpPr>
        <p:spPr>
          <a:xfrm>
            <a:off x="1925706" y="2068825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WIFI_list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4" name="직사각형 29"/>
          <p:cNvSpPr/>
          <p:nvPr/>
        </p:nvSpPr>
        <p:spPr>
          <a:xfrm>
            <a:off x="4283968" y="2095284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Device</a:t>
            </a:r>
            <a:r>
              <a:rPr lang="ko-KR" altLang="en-US" sz="1100">
                <a:solidFill>
                  <a:schemeClr val="tx1"/>
                </a:solidFill>
              </a:rPr>
              <a:t>에 연결 가능한 </a:t>
            </a:r>
            <a:r>
              <a:rPr lang="en-US" altLang="ko-KR" sz="1100">
                <a:solidFill>
                  <a:schemeClr val="tx1"/>
                </a:solidFill>
              </a:rPr>
              <a:t>WIFI</a:t>
            </a:r>
            <a:r>
              <a:rPr lang="ko-KR" altLang="en-US" sz="1100">
                <a:solidFill>
                  <a:schemeClr val="tx1"/>
                </a:solidFill>
              </a:rPr>
              <a:t> 목록 읽기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5" name="직사각형 29"/>
          <p:cNvSpPr/>
          <p:nvPr/>
        </p:nvSpPr>
        <p:spPr>
          <a:xfrm>
            <a:off x="1925706" y="2636912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LOG_time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6" name="직사각형 29"/>
          <p:cNvSpPr/>
          <p:nvPr/>
        </p:nvSpPr>
        <p:spPr>
          <a:xfrm>
            <a:off x="4283968" y="2663371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시간형식에 맞는 </a:t>
            </a:r>
            <a:r>
              <a:rPr lang="en-US" altLang="ko-KR" sz="1100">
                <a:solidFill>
                  <a:schemeClr val="tx1"/>
                </a:solidFill>
              </a:rPr>
              <a:t>log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data</a:t>
            </a:r>
            <a:r>
              <a:rPr lang="ko-KR" altLang="en-US" sz="1100">
                <a:solidFill>
                  <a:schemeClr val="tx1"/>
                </a:solidFill>
              </a:rPr>
              <a:t> 읽기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7" name="직사각형 29"/>
          <p:cNvSpPr/>
          <p:nvPr/>
        </p:nvSpPr>
        <p:spPr>
          <a:xfrm>
            <a:off x="1925706" y="2924944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Module_search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8" name="직사각형 29"/>
          <p:cNvSpPr/>
          <p:nvPr/>
        </p:nvSpPr>
        <p:spPr>
          <a:xfrm>
            <a:off x="4283968" y="2948905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Bluetooth</a:t>
            </a:r>
            <a:r>
              <a:rPr lang="ko-KR" altLang="en-US" sz="1100">
                <a:solidFill>
                  <a:schemeClr val="tx1"/>
                </a:solidFill>
              </a:rPr>
              <a:t>와 </a:t>
            </a:r>
            <a:r>
              <a:rPr lang="en-US" altLang="ko-KR" sz="1100">
                <a:solidFill>
                  <a:schemeClr val="tx1"/>
                </a:solidFill>
              </a:rPr>
              <a:t>wifi</a:t>
            </a:r>
            <a:r>
              <a:rPr lang="ko-KR" altLang="en-US" sz="1100">
                <a:solidFill>
                  <a:schemeClr val="tx1"/>
                </a:solidFill>
              </a:rPr>
              <a:t>로 연결된 </a:t>
            </a:r>
            <a:r>
              <a:rPr lang="en-US" altLang="ko-KR" sz="1100">
                <a:solidFill>
                  <a:schemeClr val="tx1"/>
                </a:solidFill>
              </a:rPr>
              <a:t>Module </a:t>
            </a:r>
            <a:r>
              <a:rPr lang="ko-KR" altLang="en-US" sz="1100">
                <a:solidFill>
                  <a:schemeClr val="tx1"/>
                </a:solidFill>
              </a:rPr>
              <a:t>탐색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23" name="직사각형 29"/>
          <p:cNvSpPr/>
          <p:nvPr/>
        </p:nvSpPr>
        <p:spPr>
          <a:xfrm>
            <a:off x="1925706" y="2356857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WEB_connect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24" name="직사각형 29"/>
          <p:cNvSpPr/>
          <p:nvPr/>
        </p:nvSpPr>
        <p:spPr>
          <a:xfrm>
            <a:off x="4283968" y="2383316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 </a:t>
            </a:r>
            <a:r>
              <a:rPr lang="ko-KR" altLang="en-US" sz="1100">
                <a:solidFill>
                  <a:schemeClr val="tx1"/>
                </a:solidFill>
              </a:rPr>
              <a:t>실행시 </a:t>
            </a:r>
            <a:r>
              <a:rPr lang="en-US" altLang="ko-KR" sz="1100">
                <a:solidFill>
                  <a:schemeClr val="tx1"/>
                </a:solidFill>
              </a:rPr>
              <a:t>Web</a:t>
            </a:r>
            <a:r>
              <a:rPr lang="ko-KR" altLang="en-US" sz="1100">
                <a:solidFill>
                  <a:schemeClr val="tx1"/>
                </a:solidFill>
              </a:rPr>
              <a:t> 연결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25" name=""/>
          <p:cNvSpPr/>
          <p:nvPr/>
        </p:nvSpPr>
        <p:spPr>
          <a:xfrm>
            <a:off x="1727684" y="814214"/>
            <a:ext cx="2196244" cy="3910930"/>
          </a:xfrm>
          <a:prstGeom prst="rect">
            <a:avLst/>
          </a:prstGeom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126" name=""/>
          <p:cNvSpPr/>
          <p:nvPr/>
        </p:nvSpPr>
        <p:spPr>
          <a:xfrm>
            <a:off x="3959932" y="814214"/>
            <a:ext cx="3348372" cy="3910930"/>
          </a:xfrm>
          <a:prstGeom prst="rect">
            <a:avLst/>
          </a:prstGeom>
          <a:ln w="25400" cap="flat" cmpd="sng">
            <a:solidFill>
              <a:schemeClr val="accent3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127" name="직사각형 29"/>
          <p:cNvSpPr/>
          <p:nvPr/>
        </p:nvSpPr>
        <p:spPr>
          <a:xfrm>
            <a:off x="1727684" y="782206"/>
            <a:ext cx="2196244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function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28" name="직사각형 29"/>
          <p:cNvSpPr/>
          <p:nvPr/>
        </p:nvSpPr>
        <p:spPr>
          <a:xfrm>
            <a:off x="3959932" y="776114"/>
            <a:ext cx="334837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accent3"/>
                </a:solidFill>
              </a:rPr>
              <a:t>Action</a:t>
            </a:r>
            <a:endParaRPr lang="en-US" altLang="ko-KR" sz="1500">
              <a:solidFill>
                <a:schemeClr val="accent3"/>
              </a:solidFill>
            </a:endParaRPr>
          </a:p>
        </p:txBody>
      </p:sp>
      <p:sp>
        <p:nvSpPr>
          <p:cNvPr id="3132" name="직사각형 29"/>
          <p:cNvSpPr/>
          <p:nvPr/>
        </p:nvSpPr>
        <p:spPr>
          <a:xfrm>
            <a:off x="1926754" y="3180968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Voice_record_cmd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33" name="직사각형 29"/>
          <p:cNvSpPr/>
          <p:nvPr/>
        </p:nvSpPr>
        <p:spPr>
          <a:xfrm>
            <a:off x="4285016" y="3204929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녹음 기능 및 녹음 명령 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34" name="직사각형 29"/>
          <p:cNvSpPr/>
          <p:nvPr/>
        </p:nvSpPr>
        <p:spPr>
          <a:xfrm>
            <a:off x="1925706" y="3432996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SNS_share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35" name="직사각형 29"/>
          <p:cNvSpPr/>
          <p:nvPr/>
        </p:nvSpPr>
        <p:spPr>
          <a:xfrm>
            <a:off x="4283968" y="3456957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SNS</a:t>
            </a:r>
            <a:r>
              <a:rPr lang="ko-KR" altLang="en-US" sz="1100">
                <a:solidFill>
                  <a:schemeClr val="tx1"/>
                </a:solidFill>
              </a:rPr>
              <a:t> 공유기능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36" name="직사각형 29"/>
          <p:cNvSpPr/>
          <p:nvPr/>
        </p:nvSpPr>
        <p:spPr>
          <a:xfrm>
            <a:off x="1926754" y="3685024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Module_list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37" name="직사각형 29"/>
          <p:cNvSpPr/>
          <p:nvPr/>
        </p:nvSpPr>
        <p:spPr>
          <a:xfrm>
            <a:off x="4285016" y="3708985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</a:t>
            </a:r>
            <a:r>
              <a:rPr lang="ko-KR" altLang="en-US" sz="1100">
                <a:solidFill>
                  <a:schemeClr val="tx1"/>
                </a:solidFill>
              </a:rPr>
              <a:t> 에 연결된 </a:t>
            </a:r>
            <a:r>
              <a:rPr lang="en-US" altLang="ko-KR" sz="1100">
                <a:solidFill>
                  <a:schemeClr val="tx1"/>
                </a:solidFill>
              </a:rPr>
              <a:t>Module</a:t>
            </a:r>
            <a:r>
              <a:rPr lang="ko-KR" altLang="en-US" sz="1100">
                <a:solidFill>
                  <a:schemeClr val="tx1"/>
                </a:solidFill>
              </a:rPr>
              <a:t>을 </a:t>
            </a:r>
            <a:r>
              <a:rPr lang="en-US" altLang="ko-KR" sz="1100">
                <a:solidFill>
                  <a:schemeClr val="tx1"/>
                </a:solidFill>
              </a:rPr>
              <a:t>WEB</a:t>
            </a:r>
            <a:r>
              <a:rPr lang="ko-KR" altLang="en-US" sz="1100">
                <a:solidFill>
                  <a:schemeClr val="tx1"/>
                </a:solidFill>
              </a:rPr>
              <a:t>에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38" name="직사각형 29"/>
          <p:cNvSpPr/>
          <p:nvPr/>
        </p:nvSpPr>
        <p:spPr>
          <a:xfrm>
            <a:off x="1926754" y="3937052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LED_controll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39" name="직사각형 29"/>
          <p:cNvSpPr/>
          <p:nvPr/>
        </p:nvSpPr>
        <p:spPr>
          <a:xfrm>
            <a:off x="4285016" y="3961013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LED </a:t>
            </a:r>
            <a:r>
              <a:rPr lang="ko-KR" altLang="en-US" sz="1100">
                <a:solidFill>
                  <a:schemeClr val="tx1"/>
                </a:solidFill>
              </a:rPr>
              <a:t>제어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40" name="직사각형 29"/>
          <p:cNvSpPr/>
          <p:nvPr/>
        </p:nvSpPr>
        <p:spPr>
          <a:xfrm>
            <a:off x="1924658" y="4189080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Voice_record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41" name="직사각형 29"/>
          <p:cNvSpPr/>
          <p:nvPr/>
        </p:nvSpPr>
        <p:spPr>
          <a:xfrm>
            <a:off x="4282920" y="4213041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녹음 기능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 anchorCtr="1">
        <a:spAutoFit/>
      </a:bodyPr>
      <a:lstStyle>
        <a:defPPr algn="just">
          <a:lnSpc>
            <a:spcPct val="150000"/>
          </a:lnSpc>
          <a:defRPr sz="1600" b="1" dirty="0" err="1" smtClean="0">
            <a:ln w="9525">
              <a:solidFill>
                <a:schemeClr val="tx1">
                  <a:lumMod val="65000"/>
                  <a:lumOff val="35000"/>
                  <a:alpha val="6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-윤고딕330"/>
            <a:ea typeface="-윤고딕330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335</ep:Words>
  <ep:PresentationFormat>화면 슬라이드 쇼(16:9)</ep:PresentationFormat>
  <ep:Paragraphs>119</ep:Paragraphs>
  <ep:Slides>16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2014-11-28T13:21:41.000</dcterms:created>
  <dc:creator>user</dc:creator>
  <cp:lastModifiedBy>jujungin</cp:lastModifiedBy>
  <dcterms:modified xsi:type="dcterms:W3CDTF">2018-07-17T14:02:29.121</dcterms:modified>
  <cp:revision>292</cp:revision>
  <dc:title>PowerPoint 프레젠테이션</dc:title>
</cp:coreProperties>
</file>