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70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jungin ju" initials="jj" lastIdx="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8087"/>
    <p:restoredTop sz="83465"/>
  </p:normalViewPr>
  <p:slideViewPr>
    <p:cSldViewPr>
      <p:cViewPr>
        <p:scale>
          <a:sx n="110" d="100"/>
          <a:sy n="110" d="100"/>
        </p:scale>
        <p:origin x="84" y="162"/>
      </p:cViewPr>
      <p:guideLst>
        <p:guide orient="horz" pos="161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7-12-28T13:11:57.119" idx="2">
    <p:pos x="10" y="10"/>
    <p:text>CAGR (Compound annual growth rate) 매년 성장 비율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E97D5D2-4525-4421-8550-6A308B903DE8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71E0FB0-3C61-402D-BAEE-59161479CB3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comments" Target="../comments/commen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9182" y="2254534"/>
            <a:ext cx="2880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n w="9525"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/>
              </a:rPr>
              <a:t>Open API</a:t>
            </a:r>
            <a:endParaRPr lang="en-US" altLang="ko-KR" sz="2000">
              <a:ln w="9525"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고딕 Extra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3283" y="2037497"/>
            <a:ext cx="874011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05485" y="2037497"/>
            <a:ext cx="93446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-윤고딕350"/>
              </a:rPr>
              <a:t>IoT </a:t>
            </a:r>
            <a:r>
              <a:rPr lang="ko-KR" altLang="en-US" sz="10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-윤고딕350"/>
              </a:rPr>
              <a:t>제작</a:t>
            </a:r>
            <a:endParaRPr lang="ko-KR" altLang="en-US" sz="1000">
              <a:solidFill>
                <a:schemeClr val="bg1">
                  <a:lumMod val="95000"/>
                </a:schemeClr>
              </a:solidFill>
              <a:ea typeface="-윤고딕350"/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4107294" y="2037497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4140166" y="2037711"/>
            <a:ext cx="228765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9145" y="2037497"/>
            <a:ext cx="1498999" cy="229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47132" y="2048383"/>
            <a:ext cx="934466" cy="21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-윤고딕350"/>
              </a:rPr>
              <a:t>주  정  인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ea typeface="-윤고딕35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25361" y="2643834"/>
            <a:ext cx="2642784" cy="2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7" y="204364"/>
            <a:ext cx="2005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3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모델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60" name=""/>
          <p:cNvSpPr/>
          <p:nvPr/>
        </p:nvSpPr>
        <p:spPr>
          <a:xfrm>
            <a:off x="2627784" y="1032578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1100"/>
              <a:t>Android API</a:t>
            </a:r>
            <a:endParaRPr lang="en-US" altLang="ko-KR" sz="1100"/>
          </a:p>
        </p:txBody>
      </p:sp>
      <p:sp>
        <p:nvSpPr>
          <p:cNvPr id="61" name=""/>
          <p:cNvSpPr/>
          <p:nvPr/>
        </p:nvSpPr>
        <p:spPr>
          <a:xfrm>
            <a:off x="1871700" y="2027189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Bluetooth Connect</a:t>
            </a:r>
            <a:endParaRPr lang="en-US" altLang="ko-KR" sz="1100"/>
          </a:p>
        </p:txBody>
      </p:sp>
      <p:sp>
        <p:nvSpPr>
          <p:cNvPr id="62" name=""/>
          <p:cNvSpPr/>
          <p:nvPr/>
        </p:nvSpPr>
        <p:spPr>
          <a:xfrm>
            <a:off x="3527884" y="2028080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WIFI</a:t>
            </a:r>
            <a:endParaRPr lang="en-US" altLang="ko-KR" sz="1100"/>
          </a:p>
          <a:p>
            <a:pPr algn="ctr">
              <a:defRPr lang="ko-KR" altLang="en-US"/>
            </a:pPr>
            <a:r>
              <a:rPr lang="en-US" altLang="ko-KR" sz="1100"/>
              <a:t>connect</a:t>
            </a:r>
            <a:endParaRPr lang="en-US" altLang="ko-KR" sz="1100"/>
          </a:p>
        </p:txBody>
      </p:sp>
      <p:sp>
        <p:nvSpPr>
          <p:cNvPr id="63" name=""/>
          <p:cNvSpPr/>
          <p:nvPr/>
        </p:nvSpPr>
        <p:spPr>
          <a:xfrm>
            <a:off x="2627784" y="3021800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list</a:t>
            </a:r>
            <a:endParaRPr lang="en-US" altLang="ko-KR" sz="1100"/>
          </a:p>
        </p:txBody>
      </p:sp>
      <p:sp>
        <p:nvSpPr>
          <p:cNvPr id="64" name=""/>
          <p:cNvSpPr/>
          <p:nvPr/>
        </p:nvSpPr>
        <p:spPr>
          <a:xfrm>
            <a:off x="2627784" y="3909298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Print</a:t>
            </a:r>
            <a:endParaRPr lang="en-US" altLang="ko-KR" sz="1100"/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2624616" y="1857801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8" name=""/>
          <p:cNvCxnSpPr/>
          <p:nvPr/>
        </p:nvCxnSpPr>
        <p:spPr>
          <a:xfrm rot="16200000" flipH="1">
            <a:off x="3596312" y="185885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9" name=""/>
          <p:cNvCxnSpPr/>
          <p:nvPr/>
        </p:nvCxnSpPr>
        <p:spPr>
          <a:xfrm rot="16200000" flipH="1">
            <a:off x="2624204" y="283820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73" name=""/>
          <p:cNvCxnSpPr/>
          <p:nvPr/>
        </p:nvCxnSpPr>
        <p:spPr>
          <a:xfrm rot="16200000" flipH="1">
            <a:off x="3596312" y="283820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76" name=""/>
          <p:cNvCxnSpPr/>
          <p:nvPr/>
        </p:nvCxnSpPr>
        <p:spPr>
          <a:xfrm rot="16200000" flipH="1">
            <a:off x="3189466" y="3786905"/>
            <a:ext cx="244786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sp>
        <p:nvSpPr>
          <p:cNvPr id="78" name=""/>
          <p:cNvSpPr/>
          <p:nvPr/>
        </p:nvSpPr>
        <p:spPr>
          <a:xfrm>
            <a:off x="1439652" y="879562"/>
            <a:ext cx="3780420" cy="2880320"/>
          </a:xfrm>
          <a:prstGeom prst="rect">
            <a:avLst/>
          </a:prstGeom>
          <a:ln w="25400" cap="flat" cmpd="sng">
            <a:solidFill>
              <a:schemeClr val="accent2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en-US" altLang="ko-KR"/>
          </a:p>
        </p:txBody>
      </p:sp>
      <p:sp>
        <p:nvSpPr>
          <p:cNvPr id="79" name=""/>
          <p:cNvSpPr/>
          <p:nvPr/>
        </p:nvSpPr>
        <p:spPr>
          <a:xfrm>
            <a:off x="4103948" y="879561"/>
            <a:ext cx="1116124" cy="244827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schemeClr val="accent2"/>
                </a:solidFill>
              </a:rPr>
              <a:t>API</a:t>
            </a:r>
            <a:r>
              <a:rPr lang="ko-KR" altLang="en-US" sz="1100" b="1">
                <a:solidFill>
                  <a:schemeClr val="accent2"/>
                </a:solidFill>
              </a:rPr>
              <a:t> 구성 요소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5076056" y="2348525"/>
            <a:ext cx="792088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2" name=""/>
          <p:cNvSpPr/>
          <p:nvPr/>
        </p:nvSpPr>
        <p:spPr>
          <a:xfrm>
            <a:off x="5760132" y="2134301"/>
            <a:ext cx="1908212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WIFI </a:t>
            </a:r>
            <a:r>
              <a:rPr lang="ko-KR" altLang="en-US" sz="1100">
                <a:solidFill>
                  <a:schemeClr val="tx1"/>
                </a:solidFill>
              </a:rPr>
              <a:t>혹은 </a:t>
            </a:r>
            <a:r>
              <a:rPr lang="en-US" altLang="ko-KR" sz="1100">
                <a:solidFill>
                  <a:schemeClr val="tx1"/>
                </a:solidFill>
              </a:rPr>
              <a:t>Bluetooth</a:t>
            </a:r>
            <a:r>
              <a:rPr lang="ko-KR" altLang="en-US" sz="1100">
                <a:solidFill>
                  <a:schemeClr val="tx1"/>
                </a:solidFill>
              </a:rPr>
              <a:t> 연결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3" name=""/>
          <p:cNvCxnSpPr/>
          <p:nvPr/>
        </p:nvCxnSpPr>
        <p:spPr>
          <a:xfrm>
            <a:off x="4067944" y="3297230"/>
            <a:ext cx="1836204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4" name=""/>
          <p:cNvSpPr/>
          <p:nvPr/>
        </p:nvSpPr>
        <p:spPr>
          <a:xfrm>
            <a:off x="5832140" y="3084807"/>
            <a:ext cx="1296144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연결된 기기 확인</a:t>
            </a:r>
            <a:endParaRPr lang="ko-KR" altLang="en-US" sz="11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800">
                <a:solidFill>
                  <a:schemeClr val="tx1"/>
                </a:solidFill>
              </a:rPr>
              <a:t>  bluetooth -&gt; B_</a:t>
            </a:r>
            <a:endParaRPr lang="en-US" altLang="ko-KR" sz="8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800">
                <a:solidFill>
                  <a:schemeClr val="tx1"/>
                </a:solidFill>
              </a:rPr>
              <a:t>  WIFI -&gt; W_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85" name=""/>
          <p:cNvCxnSpPr/>
          <p:nvPr/>
        </p:nvCxnSpPr>
        <p:spPr>
          <a:xfrm>
            <a:off x="4067944" y="4245936"/>
            <a:ext cx="1836204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6" name=""/>
          <p:cNvSpPr/>
          <p:nvPr/>
        </p:nvSpPr>
        <p:spPr>
          <a:xfrm>
            <a:off x="5868144" y="4011910"/>
            <a:ext cx="504056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출력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87" name="그룹 13"/>
          <p:cNvGrpSpPr/>
          <p:nvPr/>
        </p:nvGrpSpPr>
        <p:grpSpPr>
          <a:xfrm rot="0">
            <a:off x="3176349" y="4734127"/>
            <a:ext cx="243523" cy="162302"/>
            <a:chOff x="4836316" y="2631842"/>
            <a:chExt cx="243523" cy="162302"/>
          </a:xfrm>
          <a:solidFill>
            <a:schemeClr val="accent1"/>
          </a:solidFill>
        </p:grpSpPr>
        <p:sp>
          <p:nvSpPr>
            <p:cNvPr id="88" name="갈매기형 수장 40"/>
            <p:cNvSpPr/>
            <p:nvPr/>
          </p:nvSpPr>
          <p:spPr>
            <a:xfrm>
              <a:off x="4932773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갈매기형 수장 41"/>
            <p:cNvSpPr/>
            <p:nvPr/>
          </p:nvSpPr>
          <p:spPr>
            <a:xfrm>
              <a:off x="4836316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직사각형 29"/>
          <p:cNvSpPr/>
          <p:nvPr/>
        </p:nvSpPr>
        <p:spPr>
          <a:xfrm>
            <a:off x="3060340" y="4680405"/>
            <a:ext cx="3095836" cy="231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App </a:t>
            </a:r>
            <a:r>
              <a:rPr lang="ko-KR" altLang="en-US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연결 정보 확인</a:t>
            </a:r>
            <a:endParaRPr lang="ko-KR" altLang="en-US" sz="2000">
              <a:solidFill>
                <a:schemeClr val="accent1"/>
              </a:solidFill>
              <a:latin typeface="한컴 바겐세일 B"/>
              <a:ea typeface="한컴 바겐세일 B"/>
            </a:endParaRPr>
          </a:p>
        </p:txBody>
      </p: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Application API model</a:t>
            </a:r>
            <a:endParaRPr lang="en-US" altLang="ko-KR" sz="15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6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3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모델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60" name=""/>
          <p:cNvSpPr/>
          <p:nvPr/>
        </p:nvSpPr>
        <p:spPr>
          <a:xfrm>
            <a:off x="2627784" y="1032578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1100"/>
              <a:t>Web API</a:t>
            </a:r>
            <a:endParaRPr lang="en-US" altLang="ko-KR" sz="1100"/>
          </a:p>
        </p:txBody>
      </p:sp>
      <p:sp>
        <p:nvSpPr>
          <p:cNvPr id="61" name=""/>
          <p:cNvSpPr/>
          <p:nvPr/>
        </p:nvSpPr>
        <p:spPr>
          <a:xfrm>
            <a:off x="2627784" y="2027189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connect app</a:t>
            </a:r>
            <a:endParaRPr lang="en-US" altLang="ko-KR" sz="1100"/>
          </a:p>
        </p:txBody>
      </p:sp>
      <p:sp>
        <p:nvSpPr>
          <p:cNvPr id="63" name=""/>
          <p:cNvSpPr/>
          <p:nvPr/>
        </p:nvSpPr>
        <p:spPr>
          <a:xfrm>
            <a:off x="2627784" y="3021800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time check</a:t>
            </a:r>
            <a:endParaRPr lang="en-US" altLang="ko-KR" sz="1100"/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3128260" y="1857801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9" name=""/>
          <p:cNvCxnSpPr/>
          <p:nvPr/>
        </p:nvCxnSpPr>
        <p:spPr>
          <a:xfrm rot="16200000" flipH="1">
            <a:off x="3128260" y="283820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sp>
        <p:nvSpPr>
          <p:cNvPr id="78" name=""/>
          <p:cNvSpPr/>
          <p:nvPr/>
        </p:nvSpPr>
        <p:spPr>
          <a:xfrm>
            <a:off x="1439652" y="879562"/>
            <a:ext cx="3780420" cy="2952328"/>
          </a:xfrm>
          <a:prstGeom prst="rect">
            <a:avLst/>
          </a:prstGeom>
          <a:ln w="25400" cap="flat" cmpd="sng">
            <a:solidFill>
              <a:schemeClr val="accent2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en-US" altLang="ko-KR"/>
          </a:p>
        </p:txBody>
      </p:sp>
      <p:sp>
        <p:nvSpPr>
          <p:cNvPr id="79" name=""/>
          <p:cNvSpPr/>
          <p:nvPr/>
        </p:nvSpPr>
        <p:spPr>
          <a:xfrm>
            <a:off x="4103948" y="879561"/>
            <a:ext cx="1116124" cy="244827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schemeClr val="accent2"/>
                </a:solidFill>
              </a:rPr>
              <a:t>API</a:t>
            </a:r>
            <a:r>
              <a:rPr lang="ko-KR" altLang="en-US" sz="1100" b="1">
                <a:solidFill>
                  <a:schemeClr val="accent2"/>
                </a:solidFill>
              </a:rPr>
              <a:t> 구성 요소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81" name=""/>
          <p:cNvCxnSpPr/>
          <p:nvPr/>
        </p:nvCxnSpPr>
        <p:spPr>
          <a:xfrm flipV="1">
            <a:off x="4067944" y="2348525"/>
            <a:ext cx="1800200" cy="720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2" name=""/>
          <p:cNvSpPr/>
          <p:nvPr/>
        </p:nvSpPr>
        <p:spPr>
          <a:xfrm>
            <a:off x="5868144" y="2139702"/>
            <a:ext cx="864096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App </a:t>
            </a:r>
            <a:r>
              <a:rPr lang="ko-KR" altLang="en-US" sz="1100">
                <a:solidFill>
                  <a:schemeClr val="tx1"/>
                </a:solidFill>
              </a:rPr>
              <a:t>연결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3" name=""/>
          <p:cNvCxnSpPr/>
          <p:nvPr/>
        </p:nvCxnSpPr>
        <p:spPr>
          <a:xfrm>
            <a:off x="4067944" y="3297230"/>
            <a:ext cx="1836204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4" name=""/>
          <p:cNvSpPr/>
          <p:nvPr/>
        </p:nvSpPr>
        <p:spPr>
          <a:xfrm>
            <a:off x="5868144" y="3084807"/>
            <a:ext cx="792088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시간 기록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87" name="그룹 13"/>
          <p:cNvGrpSpPr/>
          <p:nvPr/>
        </p:nvGrpSpPr>
        <p:grpSpPr>
          <a:xfrm rot="0">
            <a:off x="3176349" y="4734127"/>
            <a:ext cx="243523" cy="162302"/>
            <a:chOff x="4836316" y="2631842"/>
            <a:chExt cx="243523" cy="162302"/>
          </a:xfrm>
          <a:solidFill>
            <a:schemeClr val="accent1"/>
          </a:solidFill>
        </p:grpSpPr>
        <p:sp>
          <p:nvSpPr>
            <p:cNvPr id="88" name="갈매기형 수장 40"/>
            <p:cNvSpPr/>
            <p:nvPr/>
          </p:nvSpPr>
          <p:spPr>
            <a:xfrm>
              <a:off x="4932773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갈매기형 수장 41"/>
            <p:cNvSpPr/>
            <p:nvPr/>
          </p:nvSpPr>
          <p:spPr>
            <a:xfrm>
              <a:off x="4836316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직사각형 29"/>
          <p:cNvSpPr/>
          <p:nvPr/>
        </p:nvSpPr>
        <p:spPr>
          <a:xfrm>
            <a:off x="3060340" y="4680405"/>
            <a:ext cx="3095836" cy="231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App </a:t>
            </a:r>
            <a:r>
              <a:rPr lang="ko-KR" altLang="en-US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변동 </a:t>
            </a:r>
            <a:r>
              <a:rPr lang="en-US" altLang="ko-KR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Log</a:t>
            </a:r>
            <a:r>
              <a:rPr lang="ko-KR" altLang="en-US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 기록</a:t>
            </a:r>
            <a:endParaRPr lang="ko-KR" altLang="en-US" sz="2000">
              <a:solidFill>
                <a:schemeClr val="accent1"/>
              </a:solidFill>
              <a:latin typeface="한컴 바겐세일 B"/>
              <a:ea typeface="한컴 바겐세일 B"/>
            </a:endParaRPr>
          </a:p>
        </p:txBody>
      </p: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Web API model</a:t>
            </a:r>
            <a:endParaRPr lang="en-US" altLang="ko-KR" sz="1500">
              <a:solidFill>
                <a:schemeClr val="tx1"/>
              </a:solidFill>
            </a:endParaRPr>
          </a:p>
        </p:txBody>
      </p:sp>
      <p:cxnSp>
        <p:nvCxnSpPr>
          <p:cNvPr id="97" name=""/>
          <p:cNvCxnSpPr/>
          <p:nvPr/>
        </p:nvCxnSpPr>
        <p:spPr>
          <a:xfrm>
            <a:off x="2087724" y="3327834"/>
            <a:ext cx="540060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</a:ln>
        </p:spPr>
      </p:cxnSp>
      <p:cxnSp>
        <p:nvCxnSpPr>
          <p:cNvPr id="98" name=""/>
          <p:cNvCxnSpPr/>
          <p:nvPr/>
        </p:nvCxnSpPr>
        <p:spPr>
          <a:xfrm rot="16200000">
            <a:off x="1583668" y="2833303"/>
            <a:ext cx="1008112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</a:ln>
        </p:spPr>
      </p:cxnSp>
      <p:cxnSp>
        <p:nvCxnSpPr>
          <p:cNvPr id="99" name=""/>
          <p:cNvCxnSpPr/>
          <p:nvPr/>
        </p:nvCxnSpPr>
        <p:spPr>
          <a:xfrm>
            <a:off x="2087724" y="2319722"/>
            <a:ext cx="540060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tailEnd type="arrow" w="med" len="lg"/>
          </a:ln>
        </p:spPr>
      </p:cxn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6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3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모델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60" name=""/>
          <p:cNvSpPr/>
          <p:nvPr/>
        </p:nvSpPr>
        <p:spPr>
          <a:xfrm>
            <a:off x="2627784" y="1032578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1100"/>
              <a:t>IoT Platform API</a:t>
            </a:r>
            <a:endParaRPr lang="en-US" altLang="ko-KR" sz="1100"/>
          </a:p>
        </p:txBody>
      </p:sp>
      <p:sp>
        <p:nvSpPr>
          <p:cNvPr id="61" name=""/>
          <p:cNvSpPr/>
          <p:nvPr/>
        </p:nvSpPr>
        <p:spPr>
          <a:xfrm>
            <a:off x="1871700" y="2027189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Connect</a:t>
            </a:r>
            <a:endParaRPr lang="en-US" altLang="ko-KR" sz="1100"/>
          </a:p>
        </p:txBody>
      </p:sp>
      <p:sp>
        <p:nvSpPr>
          <p:cNvPr id="62" name=""/>
          <p:cNvSpPr/>
          <p:nvPr/>
        </p:nvSpPr>
        <p:spPr>
          <a:xfrm>
            <a:off x="3527884" y="2028080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PIN number</a:t>
            </a:r>
            <a:endParaRPr lang="en-US" altLang="ko-KR" sz="1100"/>
          </a:p>
        </p:txBody>
      </p:sp>
      <p:sp>
        <p:nvSpPr>
          <p:cNvPr id="63" name=""/>
          <p:cNvSpPr/>
          <p:nvPr/>
        </p:nvSpPr>
        <p:spPr>
          <a:xfrm>
            <a:off x="2627784" y="3021800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RX/TX</a:t>
            </a:r>
            <a:endParaRPr lang="en-US" altLang="ko-KR" sz="1100"/>
          </a:p>
        </p:txBody>
      </p:sp>
      <p:sp>
        <p:nvSpPr>
          <p:cNvPr id="64" name=""/>
          <p:cNvSpPr/>
          <p:nvPr/>
        </p:nvSpPr>
        <p:spPr>
          <a:xfrm>
            <a:off x="2627784" y="3909298"/>
            <a:ext cx="1332148" cy="64267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Print</a:t>
            </a:r>
            <a:endParaRPr lang="en-US" altLang="ko-KR" sz="1100"/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2624616" y="1857801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8" name=""/>
          <p:cNvCxnSpPr/>
          <p:nvPr/>
        </p:nvCxnSpPr>
        <p:spPr>
          <a:xfrm rot="16200000" flipH="1">
            <a:off x="3596312" y="185885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9" name=""/>
          <p:cNvCxnSpPr/>
          <p:nvPr/>
        </p:nvCxnSpPr>
        <p:spPr>
          <a:xfrm rot="16200000" flipH="1">
            <a:off x="2624204" y="283820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73" name=""/>
          <p:cNvCxnSpPr/>
          <p:nvPr/>
        </p:nvCxnSpPr>
        <p:spPr>
          <a:xfrm rot="16200000" flipH="1">
            <a:off x="3596312" y="2838200"/>
            <a:ext cx="3672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76" name=""/>
          <p:cNvCxnSpPr/>
          <p:nvPr/>
        </p:nvCxnSpPr>
        <p:spPr>
          <a:xfrm rot="16200000" flipH="1">
            <a:off x="3189466" y="3786905"/>
            <a:ext cx="244786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sp>
        <p:nvSpPr>
          <p:cNvPr id="78" name=""/>
          <p:cNvSpPr/>
          <p:nvPr/>
        </p:nvSpPr>
        <p:spPr>
          <a:xfrm>
            <a:off x="1439652" y="879562"/>
            <a:ext cx="3780420" cy="1989221"/>
          </a:xfrm>
          <a:prstGeom prst="rect">
            <a:avLst/>
          </a:prstGeom>
          <a:ln w="25400" cap="flat" cmpd="sng">
            <a:solidFill>
              <a:schemeClr val="accent2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en-US" altLang="ko-KR"/>
          </a:p>
        </p:txBody>
      </p:sp>
      <p:sp>
        <p:nvSpPr>
          <p:cNvPr id="79" name=""/>
          <p:cNvSpPr/>
          <p:nvPr/>
        </p:nvSpPr>
        <p:spPr>
          <a:xfrm>
            <a:off x="4103948" y="879561"/>
            <a:ext cx="1116124" cy="244827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schemeClr val="accent2"/>
                </a:solidFill>
              </a:rPr>
              <a:t>API</a:t>
            </a:r>
            <a:r>
              <a:rPr lang="ko-KR" altLang="en-US" sz="1100" b="1">
                <a:solidFill>
                  <a:schemeClr val="accent2"/>
                </a:solidFill>
              </a:rPr>
              <a:t> 구성 요소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5076056" y="2348525"/>
            <a:ext cx="792088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2" name=""/>
          <p:cNvSpPr/>
          <p:nvPr/>
        </p:nvSpPr>
        <p:spPr>
          <a:xfrm>
            <a:off x="5760132" y="2134300"/>
            <a:ext cx="1980220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WIFI </a:t>
            </a:r>
            <a:r>
              <a:rPr lang="ko-KR" altLang="en-US" sz="1100">
                <a:solidFill>
                  <a:schemeClr val="tx1"/>
                </a:solidFill>
              </a:rPr>
              <a:t>혹은 </a:t>
            </a:r>
            <a:r>
              <a:rPr lang="en-US" altLang="ko-KR" sz="1100">
                <a:solidFill>
                  <a:schemeClr val="tx1"/>
                </a:solidFill>
              </a:rPr>
              <a:t>Bluetooth</a:t>
            </a:r>
            <a:r>
              <a:rPr lang="ko-KR" altLang="en-US" sz="1100">
                <a:solidFill>
                  <a:schemeClr val="tx1"/>
                </a:solidFill>
              </a:rPr>
              <a:t> 연결과 </a:t>
            </a:r>
            <a:r>
              <a:rPr lang="en-US" altLang="ko-KR" sz="1100">
                <a:solidFill>
                  <a:schemeClr val="tx1"/>
                </a:solidFill>
              </a:rPr>
              <a:t>PIN number</a:t>
            </a:r>
            <a:r>
              <a:rPr lang="ko-KR" altLang="en-US" sz="1100">
                <a:solidFill>
                  <a:schemeClr val="tx1"/>
                </a:solidFill>
              </a:rPr>
              <a:t> 를 확인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3" name=""/>
          <p:cNvCxnSpPr/>
          <p:nvPr/>
        </p:nvCxnSpPr>
        <p:spPr>
          <a:xfrm>
            <a:off x="4067944" y="3297230"/>
            <a:ext cx="1836204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4" name=""/>
          <p:cNvSpPr/>
          <p:nvPr/>
        </p:nvSpPr>
        <p:spPr>
          <a:xfrm>
            <a:off x="5796136" y="3083006"/>
            <a:ext cx="1908212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수신/송신 부의 </a:t>
            </a:r>
            <a:r>
              <a:rPr lang="en-US" altLang="ko-KR" sz="1100">
                <a:solidFill>
                  <a:schemeClr val="tx1"/>
                </a:solidFill>
              </a:rPr>
              <a:t>PIN</a:t>
            </a:r>
            <a:r>
              <a:rPr lang="ko-KR" altLang="en-US" sz="1100">
                <a:solidFill>
                  <a:schemeClr val="tx1"/>
                </a:solidFill>
              </a:rPr>
              <a:t> 확인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5" name=""/>
          <p:cNvCxnSpPr/>
          <p:nvPr/>
        </p:nvCxnSpPr>
        <p:spPr>
          <a:xfrm>
            <a:off x="4067944" y="4245936"/>
            <a:ext cx="1836204" cy="0"/>
          </a:xfrm>
          <a:prstGeom prst="straightConnector1">
            <a:avLst/>
          </a:prstGeom>
          <a:ln algn="ctr">
            <a:solidFill>
              <a:schemeClr val="tx1"/>
            </a:solidFill>
            <a:prstDash val="dash"/>
            <a:tailEnd type="arrow"/>
          </a:ln>
        </p:spPr>
      </p:cxnSp>
      <p:sp>
        <p:nvSpPr>
          <p:cNvPr id="86" name=""/>
          <p:cNvSpPr/>
          <p:nvPr/>
        </p:nvSpPr>
        <p:spPr>
          <a:xfrm>
            <a:off x="5796136" y="4031712"/>
            <a:ext cx="1908212" cy="459051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연결된 </a:t>
            </a:r>
            <a:r>
              <a:rPr lang="en-US" altLang="ko-KR" sz="1100">
                <a:solidFill>
                  <a:schemeClr val="tx1"/>
                </a:solidFill>
              </a:rPr>
              <a:t>PIN</a:t>
            </a:r>
            <a:r>
              <a:rPr lang="ko-KR" altLang="en-US" sz="1100">
                <a:solidFill>
                  <a:schemeClr val="tx1"/>
                </a:solidFill>
              </a:rPr>
              <a:t> 출력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87" name="그룹 13"/>
          <p:cNvGrpSpPr/>
          <p:nvPr/>
        </p:nvGrpSpPr>
        <p:grpSpPr>
          <a:xfrm rot="0">
            <a:off x="3176349" y="4734127"/>
            <a:ext cx="243523" cy="162302"/>
            <a:chOff x="4836316" y="2631842"/>
            <a:chExt cx="243523" cy="162302"/>
          </a:xfrm>
          <a:solidFill>
            <a:schemeClr val="accent1"/>
          </a:solidFill>
        </p:grpSpPr>
        <p:sp>
          <p:nvSpPr>
            <p:cNvPr id="88" name="갈매기형 수장 40"/>
            <p:cNvSpPr/>
            <p:nvPr/>
          </p:nvSpPr>
          <p:spPr>
            <a:xfrm>
              <a:off x="4932773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갈매기형 수장 41"/>
            <p:cNvSpPr/>
            <p:nvPr/>
          </p:nvSpPr>
          <p:spPr>
            <a:xfrm>
              <a:off x="4836316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직사각형 29"/>
          <p:cNvSpPr/>
          <p:nvPr/>
        </p:nvSpPr>
        <p:spPr>
          <a:xfrm>
            <a:off x="3060340" y="4680405"/>
            <a:ext cx="3095836" cy="231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IoT</a:t>
            </a:r>
            <a:r>
              <a:rPr lang="ko-KR" altLang="en-US" sz="2000">
                <a:solidFill>
                  <a:schemeClr val="accent1"/>
                </a:solidFill>
                <a:latin typeface="한컴 바겐세일 B"/>
                <a:ea typeface="한컴 바겐세일 B"/>
              </a:rPr>
              <a:t>의 연결 정보 확인</a:t>
            </a:r>
            <a:endParaRPr lang="ko-KR" altLang="en-US" sz="2000">
              <a:solidFill>
                <a:schemeClr val="accent1"/>
              </a:solidFill>
              <a:latin typeface="한컴 바겐세일 B"/>
              <a:ea typeface="한컴 바겐세일 B"/>
            </a:endParaRPr>
          </a:p>
        </p:txBody>
      </p: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IoT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API model</a:t>
            </a:r>
            <a:endParaRPr lang="en-US" altLang="ko-KR" sz="15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445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7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/>
                <a:ea typeface="-윤고딕340"/>
              </a:rPr>
              <a:t>Git  repository</a:t>
            </a:r>
            <a:r>
              <a:rPr lang="ko-KR" altLang="en-US" sz="17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/>
                <a:ea typeface="-윤고딕340"/>
              </a:rPr>
              <a:t> 생성</a:t>
            </a:r>
            <a:endParaRPr lang="ko-KR" altLang="en-US" sz="17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34466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04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6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4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Git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repository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 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Git</a:t>
            </a:r>
            <a:endParaRPr lang="en-US" altLang="ko-KR" sz="1500">
              <a:solidFill>
                <a:schemeClr val="tx1"/>
              </a:solidFill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87574"/>
            <a:ext cx="9144000" cy="3585529"/>
          </a:xfrm>
          <a:prstGeom prst="rect">
            <a:avLst/>
          </a:prstGeom>
        </p:spPr>
      </p:pic>
      <p:sp>
        <p:nvSpPr>
          <p:cNvPr id="94" name=""/>
          <p:cNvSpPr/>
          <p:nvPr/>
        </p:nvSpPr>
        <p:spPr>
          <a:xfrm>
            <a:off x="7992380" y="1527634"/>
            <a:ext cx="864096" cy="540060"/>
          </a:xfrm>
          <a:prstGeom prst="rect">
            <a:avLst/>
          </a:prstGeom>
          <a:ln w="63500" cap="flat" cmpd="sng" algn="ctr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6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4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Git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repository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 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Git</a:t>
            </a:r>
            <a:endParaRPr lang="en-US" altLang="ko-KR" sz="1500">
              <a:solidFill>
                <a:schemeClr val="tx1"/>
              </a:solidFill>
            </a:endParaRPr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1660" y="509702"/>
            <a:ext cx="5724636" cy="4597056"/>
          </a:xfrm>
          <a:prstGeom prst="rect">
            <a:avLst/>
          </a:prstGeom>
        </p:spPr>
      </p:pic>
      <p:sp>
        <p:nvSpPr>
          <p:cNvPr id="94" name=""/>
          <p:cNvSpPr/>
          <p:nvPr/>
        </p:nvSpPr>
        <p:spPr>
          <a:xfrm>
            <a:off x="1799692" y="4479962"/>
            <a:ext cx="1260140" cy="540060"/>
          </a:xfrm>
          <a:prstGeom prst="rect">
            <a:avLst/>
          </a:prstGeom>
          <a:ln w="63500" cap="flat" cmpd="sng" algn="ctr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6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4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Git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repository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 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Git</a:t>
            </a:r>
            <a:endParaRPr lang="en-US" altLang="ko-KR" sz="1500">
              <a:solidFill>
                <a:schemeClr val="tx1"/>
              </a:solidFill>
            </a:endParaRPr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907" y="526499"/>
            <a:ext cx="7802529" cy="4617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6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4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Git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repository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 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Git</a:t>
            </a:r>
            <a:endParaRPr lang="en-US" altLang="ko-KR" sz="1500">
              <a:solidFill>
                <a:schemeClr val="tx1"/>
              </a:solidFill>
            </a:endParaRPr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72" y="502672"/>
            <a:ext cx="7671725" cy="464082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6643" y="1670583"/>
            <a:ext cx="2160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01 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상세 일정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-윤고딕34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6643" y="2102631"/>
            <a:ext cx="1052497" cy="2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02 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최종 목적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-윤고딕34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6643" y="2534679"/>
            <a:ext cx="700072" cy="263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03 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모델</a:t>
            </a:r>
            <a:endParaRPr lang="ko-KR" altLang="en-US" sz="1200">
              <a:ln w="9525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-윤고딕34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6643" y="2953046"/>
            <a:ext cx="1700197" cy="264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04 Git repository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 생성</a:t>
            </a:r>
            <a:endParaRPr lang="ko-KR" altLang="en-US" sz="1200">
              <a:ln w="9525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-윤고딕34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0313" y="1245409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3416" y="1245409"/>
            <a:ext cx="93446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50"/>
              </a:rPr>
              <a:t>INDEX</a:t>
            </a:r>
            <a:endParaRPr lang="ko-KR" altLang="en-US" sz="10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50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021231" y="1245409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044177" y="1247632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5593" y="1245409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6643" y="3867894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445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7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-윤고딕340"/>
              </a:rPr>
              <a:t>상  세  일  정</a:t>
            </a:r>
            <a:endParaRPr lang="ko-KR" altLang="en-US" sz="17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-윤고딕34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34466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50"/>
              </a:rPr>
              <a:t>01</a:t>
            </a:r>
            <a:endParaRPr lang="ko-KR" altLang="en-US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j-lt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2847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40"/>
              </a:rPr>
              <a:t>01.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40"/>
              </a:rPr>
              <a:t>상세 일정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-윤고딕33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8626" y="564398"/>
          <a:ext cx="8928990" cy="3663535"/>
        </p:xfrm>
        <a:graphic>
          <a:graphicData uri="http://schemas.openxmlformats.org/drawingml/2006/table">
            <a:tbl>
              <a:tblPr firstRow="1" bandRow="1"/>
              <a:tblGrid>
                <a:gridCol w="1275570"/>
                <a:gridCol w="1275570"/>
                <a:gridCol w="1275570"/>
                <a:gridCol w="1275570"/>
                <a:gridCol w="1275570"/>
                <a:gridCol w="1275570"/>
                <a:gridCol w="1275570"/>
              </a:tblGrid>
              <a:tr h="259840"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7/1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</a:tr>
              <a:tr h="472867"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Open API 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구조 확립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(~13)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59840"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11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12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13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e99ca"/>
                    </a:solidFill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14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72867"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840"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15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16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17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18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19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20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21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72867"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840"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22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23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24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25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26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27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28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72867"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59840"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29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30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31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72867"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just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000" kern="0" spc="5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445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7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/>
                <a:ea typeface="-윤고딕340"/>
              </a:rPr>
              <a:t>최  종  목  적</a:t>
            </a:r>
            <a:endParaRPr lang="ko-KR" altLang="en-US" sz="1700">
              <a:solidFill>
                <a:schemeClr val="tx1">
                  <a:lumMod val="85000"/>
                  <a:lumOff val="1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34466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02</a:t>
            </a:r>
            <a:endParaRPr lang="ko-KR" altLang="en-US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7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02.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최종 목적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/>
              <a:ea typeface="-윤고딕33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643" y="1052736"/>
            <a:ext cx="1224161" cy="174880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4491" y="1422841"/>
            <a:ext cx="2130177" cy="135808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669112" y="2672916"/>
            <a:ext cx="1431280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IoT Platform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5250" y="2709411"/>
            <a:ext cx="1431280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WEB SERVER</a:t>
            </a:r>
            <a:endParaRPr lang="ko-KR" altLang="en-US" sz="150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79656" y="1052736"/>
            <a:ext cx="2381250" cy="23812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56444" y="2733583"/>
            <a:ext cx="1431280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Smart Device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092" name="직사각형 29"/>
          <p:cNvSpPr/>
          <p:nvPr/>
        </p:nvSpPr>
        <p:spPr>
          <a:xfrm>
            <a:off x="395536" y="3281526"/>
            <a:ext cx="212400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1. Bluetooth_connect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2. Bluetooth_list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3. WIFI_connect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4. WIFI_list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5. WEB_connect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3093" name="직사각형 29"/>
          <p:cNvSpPr/>
          <p:nvPr/>
        </p:nvSpPr>
        <p:spPr>
          <a:xfrm>
            <a:off x="3600128" y="3284984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1. LOG_time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3094" name="직사각형 29"/>
          <p:cNvSpPr/>
          <p:nvPr/>
        </p:nvSpPr>
        <p:spPr>
          <a:xfrm>
            <a:off x="6480212" y="3284984"/>
            <a:ext cx="2124000" cy="7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1. Bluetooth_connect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2. WIFI_connect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3. wire_PIN</a:t>
            </a:r>
            <a:endParaRPr lang="en-US" altLang="ko-KR" sz="1500">
              <a:solidFill>
                <a:schemeClr val="tx1"/>
              </a:solidFill>
            </a:endParaRPr>
          </a:p>
        </p:txBody>
      </p:sp>
      <p:grpSp>
        <p:nvGrpSpPr>
          <p:cNvPr id="3096" name="그룹 13"/>
          <p:cNvGrpSpPr/>
          <p:nvPr/>
        </p:nvGrpSpPr>
        <p:grpSpPr>
          <a:xfrm rot="0">
            <a:off x="3320365" y="4374087"/>
            <a:ext cx="243523" cy="162302"/>
            <a:chOff x="4836316" y="2631842"/>
            <a:chExt cx="243523" cy="162302"/>
          </a:xfrm>
          <a:solidFill>
            <a:schemeClr val="accent2"/>
          </a:solidFill>
        </p:grpSpPr>
        <p:sp>
          <p:nvSpPr>
            <p:cNvPr id="3097" name="갈매기형 수장 40"/>
            <p:cNvSpPr/>
            <p:nvPr/>
          </p:nvSpPr>
          <p:spPr>
            <a:xfrm>
              <a:off x="4932773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98" name="갈매기형 수장 41"/>
            <p:cNvSpPr/>
            <p:nvPr/>
          </p:nvSpPr>
          <p:spPr>
            <a:xfrm>
              <a:off x="4836316" y="2631842"/>
              <a:ext cx="147066" cy="16230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00" name="직사각형 29"/>
          <p:cNvSpPr/>
          <p:nvPr/>
        </p:nvSpPr>
        <p:spPr>
          <a:xfrm>
            <a:off x="3671900" y="4320365"/>
            <a:ext cx="1836204" cy="231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chemeClr val="accent2"/>
                </a:solidFill>
                <a:latin typeface="한컴 바겐세일 B"/>
                <a:ea typeface="한컴 바겐세일 B"/>
              </a:rPr>
              <a:t>편리한 개발 환경</a:t>
            </a:r>
            <a:endParaRPr lang="ko-KR" altLang="en-US" sz="2000">
              <a:solidFill>
                <a:schemeClr val="accent2"/>
              </a:solidFill>
              <a:latin typeface="한컴 바겐세일 B"/>
              <a:ea typeface="한컴 바겐세일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7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02.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최종 목적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3107" name="직사각형 29"/>
          <p:cNvSpPr/>
          <p:nvPr/>
        </p:nvSpPr>
        <p:spPr>
          <a:xfrm>
            <a:off x="1925706" y="1697762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Bluetooth_connect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08" name="직사각형 29"/>
          <p:cNvSpPr/>
          <p:nvPr/>
        </p:nvSpPr>
        <p:spPr>
          <a:xfrm>
            <a:off x="4283968" y="1724221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App</a:t>
            </a:r>
            <a:r>
              <a:rPr lang="ko-KR" altLang="en-US" sz="1100">
                <a:solidFill>
                  <a:schemeClr val="tx1"/>
                </a:solidFill>
              </a:rPr>
              <a:t>과 </a:t>
            </a:r>
            <a:r>
              <a:rPr lang="en-US" altLang="ko-KR" sz="1100">
                <a:solidFill>
                  <a:schemeClr val="tx1"/>
                </a:solidFill>
              </a:rPr>
              <a:t>IoT</a:t>
            </a:r>
            <a:r>
              <a:rPr lang="ko-KR" altLang="en-US" sz="1100">
                <a:solidFill>
                  <a:schemeClr val="tx1"/>
                </a:solidFill>
              </a:rPr>
              <a:t>의 </a:t>
            </a:r>
            <a:r>
              <a:rPr lang="en-US" altLang="ko-KR" sz="1100">
                <a:solidFill>
                  <a:schemeClr val="tx1"/>
                </a:solidFill>
              </a:rPr>
              <a:t>bluetooth </a:t>
            </a:r>
            <a:r>
              <a:rPr lang="ko-KR" altLang="en-US" sz="1100">
                <a:solidFill>
                  <a:schemeClr val="tx1"/>
                </a:solidFill>
              </a:rPr>
              <a:t>연결 요청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09" name="직사각형 29"/>
          <p:cNvSpPr/>
          <p:nvPr/>
        </p:nvSpPr>
        <p:spPr>
          <a:xfrm>
            <a:off x="1925706" y="2057802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Bluetooth_list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10" name="직사각형 29"/>
          <p:cNvSpPr/>
          <p:nvPr/>
        </p:nvSpPr>
        <p:spPr>
          <a:xfrm>
            <a:off x="4283968" y="2084261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Device</a:t>
            </a:r>
            <a:r>
              <a:rPr lang="ko-KR" altLang="en-US" sz="1100">
                <a:solidFill>
                  <a:schemeClr val="tx1"/>
                </a:solidFill>
              </a:rPr>
              <a:t>에 연결된 </a:t>
            </a:r>
            <a:r>
              <a:rPr lang="en-US" altLang="ko-KR" sz="1100">
                <a:solidFill>
                  <a:schemeClr val="tx1"/>
                </a:solidFill>
              </a:rPr>
              <a:t>bluetooth</a:t>
            </a:r>
            <a:r>
              <a:rPr lang="ko-KR" altLang="en-US" sz="1100">
                <a:solidFill>
                  <a:schemeClr val="tx1"/>
                </a:solidFill>
              </a:rPr>
              <a:t> 장비 목록 읽기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11" name="직사각형 29"/>
          <p:cNvSpPr/>
          <p:nvPr/>
        </p:nvSpPr>
        <p:spPr>
          <a:xfrm>
            <a:off x="1925706" y="2413846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WIFI_connect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12" name="직사각형 29"/>
          <p:cNvSpPr/>
          <p:nvPr/>
        </p:nvSpPr>
        <p:spPr>
          <a:xfrm>
            <a:off x="4283968" y="2440305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App</a:t>
            </a:r>
            <a:r>
              <a:rPr lang="ko-KR" altLang="en-US" sz="1100">
                <a:solidFill>
                  <a:schemeClr val="tx1"/>
                </a:solidFill>
              </a:rPr>
              <a:t>과 </a:t>
            </a:r>
            <a:r>
              <a:rPr lang="en-US" altLang="ko-KR" sz="1100">
                <a:solidFill>
                  <a:schemeClr val="tx1"/>
                </a:solidFill>
              </a:rPr>
              <a:t>IoT</a:t>
            </a:r>
            <a:r>
              <a:rPr lang="ko-KR" altLang="en-US" sz="1100">
                <a:solidFill>
                  <a:schemeClr val="tx1"/>
                </a:solidFill>
              </a:rPr>
              <a:t>의 </a:t>
            </a:r>
            <a:r>
              <a:rPr lang="en-US" altLang="ko-KR" sz="1100">
                <a:solidFill>
                  <a:schemeClr val="tx1"/>
                </a:solidFill>
              </a:rPr>
              <a:t>WIFI </a:t>
            </a:r>
            <a:r>
              <a:rPr lang="ko-KR" altLang="en-US" sz="1100">
                <a:solidFill>
                  <a:schemeClr val="tx1"/>
                </a:solidFill>
              </a:rPr>
              <a:t>연결 요청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13" name="직사각형 29"/>
          <p:cNvSpPr/>
          <p:nvPr/>
        </p:nvSpPr>
        <p:spPr>
          <a:xfrm>
            <a:off x="1925706" y="2773886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WIFI_list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14" name="직사각형 29"/>
          <p:cNvSpPr/>
          <p:nvPr/>
        </p:nvSpPr>
        <p:spPr>
          <a:xfrm>
            <a:off x="4283968" y="2800345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Device</a:t>
            </a:r>
            <a:r>
              <a:rPr lang="ko-KR" altLang="en-US" sz="1100">
                <a:solidFill>
                  <a:schemeClr val="tx1"/>
                </a:solidFill>
              </a:rPr>
              <a:t>에 연결 가능한 </a:t>
            </a:r>
            <a:r>
              <a:rPr lang="en-US" altLang="ko-KR" sz="1100">
                <a:solidFill>
                  <a:schemeClr val="tx1"/>
                </a:solidFill>
              </a:rPr>
              <a:t>WIFI</a:t>
            </a:r>
            <a:r>
              <a:rPr lang="ko-KR" altLang="en-US" sz="1100">
                <a:solidFill>
                  <a:schemeClr val="tx1"/>
                </a:solidFill>
              </a:rPr>
              <a:t> 목록 읽기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15" name="직사각형 29"/>
          <p:cNvSpPr/>
          <p:nvPr/>
        </p:nvSpPr>
        <p:spPr>
          <a:xfrm>
            <a:off x="1925706" y="3457962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LOG_time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16" name="직사각형 29"/>
          <p:cNvSpPr/>
          <p:nvPr/>
        </p:nvSpPr>
        <p:spPr>
          <a:xfrm>
            <a:off x="4283968" y="3484421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시간형식에 맞는 </a:t>
            </a:r>
            <a:r>
              <a:rPr lang="en-US" altLang="ko-KR" sz="1100">
                <a:solidFill>
                  <a:schemeClr val="tx1"/>
                </a:solidFill>
              </a:rPr>
              <a:t>log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data</a:t>
            </a:r>
            <a:r>
              <a:rPr lang="ko-KR" altLang="en-US" sz="1100">
                <a:solidFill>
                  <a:schemeClr val="tx1"/>
                </a:solidFill>
              </a:rPr>
              <a:t> 읽기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17" name="직사각형 29"/>
          <p:cNvSpPr/>
          <p:nvPr/>
        </p:nvSpPr>
        <p:spPr>
          <a:xfrm>
            <a:off x="1925706" y="3799882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wire_PIN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18" name="직사각형 29"/>
          <p:cNvSpPr/>
          <p:nvPr/>
        </p:nvSpPr>
        <p:spPr>
          <a:xfrm>
            <a:off x="4283968" y="3826341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IoT</a:t>
            </a:r>
            <a:r>
              <a:rPr lang="ko-KR" altLang="en-US" sz="1100">
                <a:solidFill>
                  <a:schemeClr val="tx1"/>
                </a:solidFill>
              </a:rPr>
              <a:t> 장비에 연결된 핀 목록 출력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23" name="직사각형 29"/>
          <p:cNvSpPr/>
          <p:nvPr/>
        </p:nvSpPr>
        <p:spPr>
          <a:xfrm>
            <a:off x="1925706" y="3115806"/>
            <a:ext cx="21240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WEB_connect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24" name="직사각형 29"/>
          <p:cNvSpPr/>
          <p:nvPr/>
        </p:nvSpPr>
        <p:spPr>
          <a:xfrm>
            <a:off x="4283968" y="3142265"/>
            <a:ext cx="2988332" cy="262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App </a:t>
            </a:r>
            <a:r>
              <a:rPr lang="ko-KR" altLang="en-US" sz="1100">
                <a:solidFill>
                  <a:schemeClr val="tx1"/>
                </a:solidFill>
              </a:rPr>
              <a:t>실행시 </a:t>
            </a:r>
            <a:r>
              <a:rPr lang="en-US" altLang="ko-KR" sz="1100">
                <a:solidFill>
                  <a:schemeClr val="tx1"/>
                </a:solidFill>
              </a:rPr>
              <a:t>Web</a:t>
            </a:r>
            <a:r>
              <a:rPr lang="ko-KR" altLang="en-US" sz="1100">
                <a:solidFill>
                  <a:schemeClr val="tx1"/>
                </a:solidFill>
              </a:rPr>
              <a:t> 연결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25" name=""/>
          <p:cNvSpPr/>
          <p:nvPr/>
        </p:nvSpPr>
        <p:spPr>
          <a:xfrm>
            <a:off x="1727684" y="1239602"/>
            <a:ext cx="2196244" cy="3060340"/>
          </a:xfrm>
          <a:prstGeom prst="rect">
            <a:avLst/>
          </a:prstGeom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3126" name=""/>
          <p:cNvSpPr/>
          <p:nvPr/>
        </p:nvSpPr>
        <p:spPr>
          <a:xfrm>
            <a:off x="3959932" y="1239602"/>
            <a:ext cx="3348372" cy="3060340"/>
          </a:xfrm>
          <a:prstGeom prst="rect">
            <a:avLst/>
          </a:prstGeom>
          <a:ln w="25400" cap="flat" cmpd="sng">
            <a:solidFill>
              <a:schemeClr val="accent3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127" name="직사각형 29"/>
          <p:cNvSpPr/>
          <p:nvPr/>
        </p:nvSpPr>
        <p:spPr>
          <a:xfrm>
            <a:off x="1727684" y="1207594"/>
            <a:ext cx="2196244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accent4">
                    <a:lumMod val="90000"/>
                  </a:schemeClr>
                </a:solidFill>
              </a:rPr>
              <a:t>function</a:t>
            </a:r>
            <a:endParaRPr lang="en-US" altLang="ko-KR" sz="1500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3128" name="직사각형 29"/>
          <p:cNvSpPr/>
          <p:nvPr/>
        </p:nvSpPr>
        <p:spPr>
          <a:xfrm>
            <a:off x="3959932" y="1239602"/>
            <a:ext cx="3348372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accent3"/>
                </a:solidFill>
              </a:rPr>
              <a:t>Action</a:t>
            </a:r>
            <a:endParaRPr lang="en-US" altLang="ko-KR" sz="15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445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7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/>
                <a:ea typeface="-윤고딕340"/>
              </a:rPr>
              <a:t>모     델</a:t>
            </a:r>
            <a:endParaRPr lang="ko-KR" altLang="en-US" sz="17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34466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03</a:t>
            </a:r>
            <a:endParaRPr lang="ko-KR" altLang="en-US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8390" y="211968"/>
            <a:ext cx="1368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rPr>
              <a:t>Home Automation</a:t>
            </a:r>
            <a:endParaRPr lang="ko-KR" altLang="en-US" sz="8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62847" y="204364"/>
            <a:ext cx="2005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3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90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모델</a:t>
            </a:r>
            <a:endParaRPr lang="ko-KR" altLang="en-US" sz="90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60" name=""/>
          <p:cNvSpPr/>
          <p:nvPr/>
        </p:nvSpPr>
        <p:spPr>
          <a:xfrm>
            <a:off x="2967870" y="763138"/>
            <a:ext cx="1043248" cy="47705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1100"/>
              <a:t>API</a:t>
            </a:r>
            <a:endParaRPr lang="en-US" altLang="ko-KR" sz="1100"/>
          </a:p>
        </p:txBody>
      </p:sp>
      <p:sp>
        <p:nvSpPr>
          <p:cNvPr id="61" name=""/>
          <p:cNvSpPr/>
          <p:nvPr/>
        </p:nvSpPr>
        <p:spPr>
          <a:xfrm>
            <a:off x="2375756" y="1501438"/>
            <a:ext cx="1043248" cy="47705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Bluetooth Connect</a:t>
            </a:r>
            <a:endParaRPr lang="en-US" altLang="ko-KR" sz="1100"/>
          </a:p>
        </p:txBody>
      </p:sp>
      <p:sp>
        <p:nvSpPr>
          <p:cNvPr id="62" name=""/>
          <p:cNvSpPr/>
          <p:nvPr/>
        </p:nvSpPr>
        <p:spPr>
          <a:xfrm>
            <a:off x="3672767" y="1502100"/>
            <a:ext cx="1043248" cy="47705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WIFI</a:t>
            </a:r>
            <a:endParaRPr lang="en-US" altLang="ko-KR" sz="1100"/>
          </a:p>
          <a:p>
            <a:pPr algn="ctr">
              <a:defRPr lang="ko-KR" altLang="en-US"/>
            </a:pPr>
            <a:r>
              <a:rPr lang="en-US" altLang="ko-KR" sz="1100"/>
              <a:t>connect</a:t>
            </a:r>
            <a:endParaRPr lang="en-US" altLang="ko-KR" sz="1100"/>
          </a:p>
        </p:txBody>
      </p:sp>
      <p:sp>
        <p:nvSpPr>
          <p:cNvPr id="64" name=""/>
          <p:cNvSpPr/>
          <p:nvPr/>
        </p:nvSpPr>
        <p:spPr>
          <a:xfrm>
            <a:off x="5015126" y="3034008"/>
            <a:ext cx="1116124" cy="477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Print</a:t>
            </a:r>
            <a:endParaRPr lang="en-US" altLang="ko-KR" sz="1100"/>
          </a:p>
          <a:p>
            <a:pPr algn="ctr">
              <a:defRPr lang="ko-KR" altLang="en-US"/>
            </a:pPr>
            <a:r>
              <a:rPr lang="en-US" altLang="ko-KR" sz="800"/>
              <a:t>connection list</a:t>
            </a:r>
            <a:endParaRPr lang="en-US" altLang="ko-KR" sz="800"/>
          </a:p>
          <a:p>
            <a:pPr algn="ctr">
              <a:defRPr lang="ko-KR" altLang="en-US"/>
            </a:pPr>
            <a:r>
              <a:rPr lang="en-US" altLang="ko-KR" sz="800"/>
              <a:t>log info</a:t>
            </a:r>
            <a:endParaRPr lang="en-US" altLang="ko-KR" sz="800"/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2972885" y="1375701"/>
            <a:ext cx="27257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8" name=""/>
          <p:cNvCxnSpPr/>
          <p:nvPr/>
        </p:nvCxnSpPr>
        <p:spPr>
          <a:xfrm rot="16200000" flipH="1">
            <a:off x="3733852" y="1376480"/>
            <a:ext cx="27257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69" name=""/>
          <p:cNvCxnSpPr/>
          <p:nvPr/>
        </p:nvCxnSpPr>
        <p:spPr>
          <a:xfrm rot="16200000" flipH="1">
            <a:off x="2972563" y="2103452"/>
            <a:ext cx="27257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73" name=""/>
          <p:cNvCxnSpPr/>
          <p:nvPr/>
        </p:nvCxnSpPr>
        <p:spPr>
          <a:xfrm rot="16200000" flipH="1">
            <a:off x="3733852" y="2103452"/>
            <a:ext cx="27257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sp>
        <p:nvSpPr>
          <p:cNvPr id="92" name="직사각형 34"/>
          <p:cNvSpPr/>
          <p:nvPr/>
        </p:nvSpPr>
        <p:spPr>
          <a:xfrm>
            <a:off x="8996" y="535513"/>
            <a:ext cx="3626899" cy="32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API model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96" name=""/>
          <p:cNvSpPr/>
          <p:nvPr/>
        </p:nvSpPr>
        <p:spPr>
          <a:xfrm>
            <a:off x="4994523" y="1504465"/>
            <a:ext cx="1127202" cy="4923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connect app</a:t>
            </a:r>
            <a:endParaRPr lang="en-US" altLang="ko-KR" sz="1100"/>
          </a:p>
        </p:txBody>
      </p:sp>
      <p:sp>
        <p:nvSpPr>
          <p:cNvPr id="97" name=""/>
          <p:cNvSpPr/>
          <p:nvPr/>
        </p:nvSpPr>
        <p:spPr>
          <a:xfrm>
            <a:off x="4994523" y="2260549"/>
            <a:ext cx="1127202" cy="4923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time check</a:t>
            </a:r>
            <a:endParaRPr lang="en-US" altLang="ko-KR" sz="1100"/>
          </a:p>
        </p:txBody>
      </p:sp>
      <p:cxnSp>
        <p:nvCxnSpPr>
          <p:cNvPr id="99" name=""/>
          <p:cNvCxnSpPr/>
          <p:nvPr/>
        </p:nvCxnSpPr>
        <p:spPr>
          <a:xfrm rot="16200000" flipH="1">
            <a:off x="5432705" y="2119898"/>
            <a:ext cx="28130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100" name=""/>
          <p:cNvCxnSpPr/>
          <p:nvPr/>
        </p:nvCxnSpPr>
        <p:spPr>
          <a:xfrm>
            <a:off x="6131250" y="2494994"/>
            <a:ext cx="456973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</a:ln>
        </p:spPr>
      </p:cxnSp>
      <p:cxnSp>
        <p:nvCxnSpPr>
          <p:cNvPr id="101" name=""/>
          <p:cNvCxnSpPr/>
          <p:nvPr/>
        </p:nvCxnSpPr>
        <p:spPr>
          <a:xfrm rot="16200000">
            <a:off x="6194108" y="2106622"/>
            <a:ext cx="772288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</a:ln>
        </p:spPr>
      </p:cxnSp>
      <p:cxnSp>
        <p:nvCxnSpPr>
          <p:cNvPr id="102" name=""/>
          <p:cNvCxnSpPr/>
          <p:nvPr/>
        </p:nvCxnSpPr>
        <p:spPr>
          <a:xfrm rot="10800000">
            <a:off x="6121725" y="1731088"/>
            <a:ext cx="457200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tailEnd type="arrow" w="med" len="lg"/>
          </a:ln>
        </p:spPr>
      </p:cxnSp>
      <p:sp>
        <p:nvSpPr>
          <p:cNvPr id="105" name=""/>
          <p:cNvSpPr/>
          <p:nvPr/>
        </p:nvSpPr>
        <p:spPr>
          <a:xfrm>
            <a:off x="2951820" y="2239302"/>
            <a:ext cx="1107448" cy="499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IoT Connect</a:t>
            </a:r>
            <a:endParaRPr lang="en-US" altLang="ko-KR" sz="1100"/>
          </a:p>
        </p:txBody>
      </p:sp>
      <p:sp>
        <p:nvSpPr>
          <p:cNvPr id="106" name=""/>
          <p:cNvSpPr/>
          <p:nvPr/>
        </p:nvSpPr>
        <p:spPr>
          <a:xfrm>
            <a:off x="2951820" y="2927761"/>
            <a:ext cx="1107448" cy="499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PIN number</a:t>
            </a:r>
            <a:endParaRPr lang="en-US" altLang="ko-KR" sz="1100"/>
          </a:p>
        </p:txBody>
      </p:sp>
      <p:sp>
        <p:nvSpPr>
          <p:cNvPr id="107" name=""/>
          <p:cNvSpPr/>
          <p:nvPr/>
        </p:nvSpPr>
        <p:spPr>
          <a:xfrm>
            <a:off x="2951820" y="3607454"/>
            <a:ext cx="1107448" cy="499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RX/TX</a:t>
            </a:r>
            <a:endParaRPr lang="en-US" altLang="ko-KR" sz="1100"/>
          </a:p>
        </p:txBody>
      </p:sp>
      <p:sp>
        <p:nvSpPr>
          <p:cNvPr id="108" name=""/>
          <p:cNvSpPr/>
          <p:nvPr/>
        </p:nvSpPr>
        <p:spPr>
          <a:xfrm>
            <a:off x="2951820" y="4297479"/>
            <a:ext cx="1107448" cy="49967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100"/>
              <a:t>Print</a:t>
            </a:r>
            <a:endParaRPr lang="en-US" altLang="ko-KR" sz="1100"/>
          </a:p>
        </p:txBody>
      </p:sp>
      <p:cxnSp>
        <p:nvCxnSpPr>
          <p:cNvPr id="109" name=""/>
          <p:cNvCxnSpPr/>
          <p:nvPr/>
        </p:nvCxnSpPr>
        <p:spPr>
          <a:xfrm rot="10800000" flipH="1">
            <a:off x="4706491" y="1744771"/>
            <a:ext cx="284400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113" name=""/>
          <p:cNvCxnSpPr/>
          <p:nvPr/>
        </p:nvCxnSpPr>
        <p:spPr>
          <a:xfrm rot="16200000" flipH="1">
            <a:off x="3425349" y="4202319"/>
            <a:ext cx="190319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115" name=""/>
          <p:cNvCxnSpPr/>
          <p:nvPr/>
        </p:nvCxnSpPr>
        <p:spPr>
          <a:xfrm rot="16200000" flipH="1">
            <a:off x="5433584" y="2900264"/>
            <a:ext cx="281302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116" name=""/>
          <p:cNvCxnSpPr/>
          <p:nvPr/>
        </p:nvCxnSpPr>
        <p:spPr>
          <a:xfrm rot="16200000" flipH="1">
            <a:off x="3415770" y="2835647"/>
            <a:ext cx="190319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cxnSp>
        <p:nvCxnSpPr>
          <p:cNvPr id="117" name=""/>
          <p:cNvCxnSpPr/>
          <p:nvPr/>
        </p:nvCxnSpPr>
        <p:spPr>
          <a:xfrm rot="16200000" flipH="1">
            <a:off x="3413674" y="3522594"/>
            <a:ext cx="190319" cy="0"/>
          </a:xfrm>
          <a:prstGeom prst="straightConnector1">
            <a:avLst/>
          </a:prstGeom>
          <a:ln w="12700" algn="ctr">
            <a:solidFill>
              <a:schemeClr val="accent1"/>
            </a:solidFill>
            <a:tailEnd type="arrow"/>
          </a:ln>
        </p:spPr>
      </p:cxnSp>
      <p:sp>
        <p:nvSpPr>
          <p:cNvPr id="95" name=""/>
          <p:cNvSpPr/>
          <p:nvPr/>
        </p:nvSpPr>
        <p:spPr>
          <a:xfrm>
            <a:off x="7870106" y="1052736"/>
            <a:ext cx="972108" cy="316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Web</a:t>
            </a:r>
            <a:endParaRPr lang="en-US" altLang="ko-KR" sz="1000"/>
          </a:p>
        </p:txBody>
      </p:sp>
      <p:sp>
        <p:nvSpPr>
          <p:cNvPr id="104" name=""/>
          <p:cNvSpPr/>
          <p:nvPr/>
        </p:nvSpPr>
        <p:spPr>
          <a:xfrm>
            <a:off x="7888601" y="1451597"/>
            <a:ext cx="953612" cy="321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IoT Platform</a:t>
            </a:r>
            <a:endParaRPr lang="en-US" altLang="ko-KR" sz="1000"/>
          </a:p>
        </p:txBody>
      </p:sp>
      <p:sp>
        <p:nvSpPr>
          <p:cNvPr id="118" name=""/>
          <p:cNvSpPr/>
          <p:nvPr/>
        </p:nvSpPr>
        <p:spPr>
          <a:xfrm>
            <a:off x="7879630" y="656692"/>
            <a:ext cx="976845" cy="32403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Android</a:t>
            </a:r>
            <a:endParaRPr lang="en-US" altLang="ko-KR" sz="1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 anchorCtr="1">
        <a:spAutoFit/>
      </a:bodyPr>
      <a:lstStyle>
        <a:defPPr algn="just">
          <a:lnSpc>
            <a:spcPct val="150000"/>
          </a:lnSpc>
          <a:defRPr sz="1600" b="1" dirty="0" err="1" smtClean="0">
            <a:ln w="9525">
              <a:solidFill>
                <a:schemeClr val="tx1">
                  <a:lumMod val="65000"/>
                  <a:lumOff val="35000"/>
                  <a:alpha val="6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-윤고딕330"/>
            <a:ea typeface="-윤고딕330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334</ep:Words>
  <ep:PresentationFormat>화면 슬라이드 쇼(16:9)</ep:PresentationFormat>
  <ep:Paragraphs>119</ep:Paragraphs>
  <ep:Slides>17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2014-11-28T13:21:41.000</dcterms:created>
  <dc:creator>user</dc:creator>
  <cp:lastModifiedBy>jujungin</cp:lastModifiedBy>
  <dcterms:modified xsi:type="dcterms:W3CDTF">2018-07-03T03:35:34.809</dcterms:modified>
  <cp:revision>278</cp:revision>
  <dc:title>PowerPoint 프레젠테이션</dc:title>
</cp:coreProperties>
</file>