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02" r:id="rId3"/>
    <p:sldId id="257" r:id="rId4"/>
    <p:sldId id="268" r:id="rId5"/>
    <p:sldId id="296" r:id="rId6"/>
    <p:sldId id="269" r:id="rId7"/>
    <p:sldId id="271" r:id="rId8"/>
    <p:sldId id="326" r:id="rId9"/>
    <p:sldId id="329" r:id="rId10"/>
    <p:sldId id="301" r:id="rId11"/>
    <p:sldId id="270" r:id="rId12"/>
    <p:sldId id="304" r:id="rId13"/>
    <p:sldId id="273" r:id="rId14"/>
    <p:sldId id="259" r:id="rId15"/>
    <p:sldId id="272" r:id="rId16"/>
    <p:sldId id="330" r:id="rId17"/>
    <p:sldId id="258" r:id="rId18"/>
    <p:sldId id="305" r:id="rId19"/>
    <p:sldId id="306" r:id="rId20"/>
    <p:sldId id="307" r:id="rId21"/>
    <p:sldId id="327" r:id="rId22"/>
    <p:sldId id="328" r:id="rId23"/>
    <p:sldId id="334" r:id="rId24"/>
    <p:sldId id="337" r:id="rId25"/>
    <p:sldId id="261" r:id="rId26"/>
    <p:sldId id="339" r:id="rId27"/>
    <p:sldId id="262" r:id="rId28"/>
    <p:sldId id="276" r:id="rId29"/>
    <p:sldId id="338" r:id="rId30"/>
    <p:sldId id="280" r:id="rId31"/>
    <p:sldId id="281" r:id="rId32"/>
    <p:sldId id="263" r:id="rId33"/>
    <p:sldId id="287" r:id="rId34"/>
    <p:sldId id="284" r:id="rId35"/>
    <p:sldId id="266" r:id="rId36"/>
    <p:sldId id="290" r:id="rId37"/>
    <p:sldId id="267" r:id="rId38"/>
    <p:sldId id="291" r:id="rId39"/>
    <p:sldId id="264" r:id="rId40"/>
    <p:sldId id="325" r:id="rId41"/>
    <p:sldId id="309" r:id="rId42"/>
    <p:sldId id="292" r:id="rId43"/>
    <p:sldId id="265" r:id="rId4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3DC"/>
    <a:srgbClr val="CC66FF"/>
    <a:srgbClr val="FF00FF"/>
    <a:srgbClr val="00CC00"/>
    <a:srgbClr val="FF9933"/>
    <a:srgbClr val="00FFFF"/>
    <a:srgbClr val="66FF66"/>
    <a:srgbClr val="0000FF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8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-216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6B27A5AB-DB8E-4146-A69A-EB093A222B85}" type="datetimeFigureOut">
              <a:rPr lang="ja-JP" altLang="en-US"/>
              <a:pPr>
                <a:defRPr/>
              </a:pPr>
              <a:t>2019/11/12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D379BBCF-6291-40F4-8680-E237DCF38F7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6135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BBCF-6291-40F4-8680-E237DCF38F73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83068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5689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958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6010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850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5704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836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700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1409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74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1456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1642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ML_Loggo_ppt_Header.tif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58324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タイトル書式設定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/>
        </p:nvSpPr>
        <p:spPr>
          <a:xfrm>
            <a:off x="0" y="4968875"/>
            <a:ext cx="9144000" cy="5857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3200" kern="0" dirty="0">
                <a:solidFill>
                  <a:srgbClr val="000000"/>
                </a:solidFill>
                <a:latin typeface="Arial"/>
                <a:ea typeface="ＭＳ Ｐゴシック"/>
              </a:rPr>
              <a:t>Masaki Hayashi</a:t>
            </a:r>
            <a:endParaRPr lang="ja-JP" altLang="en-US" dirty="0"/>
          </a:p>
        </p:txBody>
      </p:sp>
      <p:sp>
        <p:nvSpPr>
          <p:cNvPr id="2051" name="正方形/長方形 3"/>
          <p:cNvSpPr>
            <a:spLocks noChangeArrowheads="1"/>
          </p:cNvSpPr>
          <p:nvPr/>
        </p:nvSpPr>
        <p:spPr bwMode="auto">
          <a:xfrm>
            <a:off x="0" y="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ja-JP">
                <a:solidFill>
                  <a:schemeClr val="bg1"/>
                </a:solidFill>
              </a:rPr>
              <a:t>2019  </a:t>
            </a:r>
            <a:r>
              <a:rPr lang="en-US" altLang="ja-JP" dirty="0">
                <a:solidFill>
                  <a:schemeClr val="bg1"/>
                </a:solidFill>
              </a:rPr>
              <a:t>Autumn</a:t>
            </a:r>
            <a:br>
              <a:rPr lang="en-US" altLang="ja-JP" dirty="0">
                <a:solidFill>
                  <a:schemeClr val="bg1"/>
                </a:solidFill>
              </a:rPr>
            </a:br>
            <a:r>
              <a:rPr lang="en-US" altLang="ja-JP" dirty="0">
                <a:solidFill>
                  <a:schemeClr val="bg1"/>
                </a:solidFill>
              </a:rPr>
              <a:t>Realtime Graphics</a:t>
            </a:r>
          </a:p>
        </p:txBody>
      </p:sp>
      <p:sp>
        <p:nvSpPr>
          <p:cNvPr id="2052" name="Rectangle 9"/>
          <p:cNvSpPr>
            <a:spLocks noChangeArrowheads="1"/>
          </p:cNvSpPr>
          <p:nvPr/>
        </p:nvSpPr>
        <p:spPr bwMode="auto">
          <a:xfrm>
            <a:off x="0" y="2451100"/>
            <a:ext cx="9144000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4400" b="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haroni" pitchFamily="2" charset="-79"/>
              </a:rPr>
              <a:t>Digital </a:t>
            </a:r>
            <a:r>
              <a:rPr lang="en-US" altLang="ja-JP" sz="4400" b="0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haroni" pitchFamily="2" charset="-79"/>
              </a:rPr>
              <a:t>2D</a:t>
            </a:r>
            <a:r>
              <a:rPr lang="en-US" altLang="ja-JP" sz="4400" b="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haroni" pitchFamily="2" charset="-79"/>
              </a:rPr>
              <a:t> Image Basic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2"/>
          <p:cNvSpPr/>
          <p:nvPr/>
        </p:nvSpPr>
        <p:spPr>
          <a:xfrm>
            <a:off x="96838" y="217488"/>
            <a:ext cx="7180262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Features of image (summary)</a:t>
            </a:r>
          </a:p>
        </p:txBody>
      </p:sp>
      <p:sp>
        <p:nvSpPr>
          <p:cNvPr id="11267" name="Rectangle 10"/>
          <p:cNvSpPr>
            <a:spLocks noChangeArrowheads="1"/>
          </p:cNvSpPr>
          <p:nvPr/>
        </p:nvSpPr>
        <p:spPr bwMode="auto">
          <a:xfrm>
            <a:off x="584200" y="2304029"/>
            <a:ext cx="256192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514350" indent="-514350" eaLnBrk="1" hangingPunct="1">
              <a:buFont typeface="+mj-lt"/>
              <a:buAutoNum type="arabicPeriod"/>
            </a:pPr>
            <a:r>
              <a:rPr lang="en-US" altLang="ja-JP" sz="2800" dirty="0"/>
              <a:t>Resolution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altLang="ja-JP" sz="2800" dirty="0"/>
          </a:p>
          <a:p>
            <a:pPr marL="514350" indent="-514350" eaLnBrk="1" hangingPunct="1">
              <a:buFont typeface="+mj-lt"/>
              <a:buAutoNum type="arabicPeriod"/>
            </a:pPr>
            <a:endParaRPr lang="en-US" altLang="ja-JP" sz="28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ja-JP" sz="2800" dirty="0"/>
              <a:t>Depth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altLang="ja-JP" sz="2800" dirty="0"/>
          </a:p>
        </p:txBody>
      </p:sp>
      <p:sp>
        <p:nvSpPr>
          <p:cNvPr id="11268" name="Rectangle 10"/>
          <p:cNvSpPr>
            <a:spLocks noChangeArrowheads="1"/>
          </p:cNvSpPr>
          <p:nvPr/>
        </p:nvSpPr>
        <p:spPr bwMode="auto">
          <a:xfrm>
            <a:off x="4106118" y="3341688"/>
            <a:ext cx="390523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ja-JP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ja-JP" sz="2000" dirty="0"/>
              <a:t>Color representation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ja-JP" sz="2000" dirty="0"/>
              <a:t>Dynamic range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ja-JP" sz="2000" dirty="0"/>
              <a:t>Picture quality degradation </a:t>
            </a:r>
            <a:br>
              <a:rPr lang="en-US" altLang="ja-JP" sz="2000" dirty="0"/>
            </a:br>
            <a:r>
              <a:rPr lang="en-US" altLang="ja-JP" sz="2000" dirty="0"/>
              <a:t>    when processed</a:t>
            </a:r>
          </a:p>
          <a:p>
            <a:pPr eaLnBrk="1" hangingPunct="1"/>
            <a:endParaRPr lang="en-US" altLang="ja-JP" sz="2000" dirty="0"/>
          </a:p>
        </p:txBody>
      </p:sp>
      <p:sp>
        <p:nvSpPr>
          <p:cNvPr id="2" name="Rectangle 1"/>
          <p:cNvSpPr/>
          <p:nvPr/>
        </p:nvSpPr>
        <p:spPr>
          <a:xfrm>
            <a:off x="4106118" y="2400974"/>
            <a:ext cx="21098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ja-JP" sz="2000" dirty="0"/>
              <a:t>Sharpness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ja-JP" sz="2000" dirty="0"/>
              <a:t>Spatial detail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248025" y="2601029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2460320" y="3886904"/>
            <a:ext cx="14735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Aspect ratio</a:t>
            </a:r>
          </a:p>
        </p:txBody>
      </p:sp>
      <p:sp>
        <p:nvSpPr>
          <p:cNvPr id="10243" name="Rectangle 9"/>
          <p:cNvSpPr>
            <a:spLocks noChangeArrowheads="1"/>
          </p:cNvSpPr>
          <p:nvPr/>
        </p:nvSpPr>
        <p:spPr bwMode="auto">
          <a:xfrm>
            <a:off x="620713" y="1511300"/>
            <a:ext cx="1123950" cy="1141413"/>
          </a:xfrm>
          <a:prstGeom prst="rect">
            <a:avLst/>
          </a:prstGeom>
          <a:solidFill>
            <a:srgbClr val="ADADE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4" name="Rectangle 10"/>
          <p:cNvSpPr>
            <a:spLocks noChangeArrowheads="1"/>
          </p:cNvSpPr>
          <p:nvPr/>
        </p:nvSpPr>
        <p:spPr bwMode="auto">
          <a:xfrm>
            <a:off x="2727325" y="2128838"/>
            <a:ext cx="1828800" cy="1333500"/>
          </a:xfrm>
          <a:prstGeom prst="rect">
            <a:avLst/>
          </a:prstGeom>
          <a:solidFill>
            <a:srgbClr val="ADADE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5" name="Rectangle 11"/>
          <p:cNvSpPr>
            <a:spLocks noChangeArrowheads="1"/>
          </p:cNvSpPr>
          <p:nvPr/>
        </p:nvSpPr>
        <p:spPr bwMode="auto">
          <a:xfrm>
            <a:off x="4662488" y="4227513"/>
            <a:ext cx="3402012" cy="1917700"/>
          </a:xfrm>
          <a:prstGeom prst="rect">
            <a:avLst/>
          </a:prstGeom>
          <a:solidFill>
            <a:srgbClr val="ADADE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6" name="Rectangle 12"/>
          <p:cNvSpPr>
            <a:spLocks noChangeArrowheads="1"/>
          </p:cNvSpPr>
          <p:nvPr/>
        </p:nvSpPr>
        <p:spPr bwMode="auto">
          <a:xfrm>
            <a:off x="876300" y="1128713"/>
            <a:ext cx="78898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512</a:t>
            </a:r>
          </a:p>
        </p:txBody>
      </p:sp>
      <p:sp>
        <p:nvSpPr>
          <p:cNvPr id="10247" name="Rectangle 13"/>
          <p:cNvSpPr>
            <a:spLocks noChangeArrowheads="1"/>
          </p:cNvSpPr>
          <p:nvPr/>
        </p:nvSpPr>
        <p:spPr bwMode="auto">
          <a:xfrm>
            <a:off x="1774825" y="1885950"/>
            <a:ext cx="790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512</a:t>
            </a:r>
          </a:p>
        </p:txBody>
      </p:sp>
      <p:sp>
        <p:nvSpPr>
          <p:cNvPr id="10248" name="Rectangle 14"/>
          <p:cNvSpPr>
            <a:spLocks noChangeArrowheads="1"/>
          </p:cNvSpPr>
          <p:nvPr/>
        </p:nvSpPr>
        <p:spPr bwMode="auto">
          <a:xfrm>
            <a:off x="8050213" y="5145088"/>
            <a:ext cx="9779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1080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5965825" y="3821113"/>
            <a:ext cx="977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1920</a:t>
            </a:r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4605338" y="2633663"/>
            <a:ext cx="7889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480</a:t>
            </a:r>
          </a:p>
        </p:txBody>
      </p:sp>
      <p:sp>
        <p:nvSpPr>
          <p:cNvPr id="10251" name="Rectangle 17"/>
          <p:cNvSpPr>
            <a:spLocks noChangeArrowheads="1"/>
          </p:cNvSpPr>
          <p:nvPr/>
        </p:nvSpPr>
        <p:spPr bwMode="auto">
          <a:xfrm>
            <a:off x="3444875" y="1747838"/>
            <a:ext cx="7889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640</a:t>
            </a:r>
          </a:p>
        </p:txBody>
      </p:sp>
      <p:sp>
        <p:nvSpPr>
          <p:cNvPr id="10252" name="Rectangle 18"/>
          <p:cNvSpPr>
            <a:spLocks noChangeArrowheads="1"/>
          </p:cNvSpPr>
          <p:nvPr/>
        </p:nvSpPr>
        <p:spPr bwMode="auto">
          <a:xfrm>
            <a:off x="809625" y="1862138"/>
            <a:ext cx="8001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400"/>
              <a:t>1 : 1</a:t>
            </a:r>
          </a:p>
        </p:txBody>
      </p:sp>
      <p:sp>
        <p:nvSpPr>
          <p:cNvPr id="10253" name="Rectangle 19"/>
          <p:cNvSpPr>
            <a:spLocks noChangeArrowheads="1"/>
          </p:cNvSpPr>
          <p:nvPr/>
        </p:nvSpPr>
        <p:spPr bwMode="auto">
          <a:xfrm>
            <a:off x="2847975" y="2482850"/>
            <a:ext cx="173831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/>
              <a:t>4 : 3</a:t>
            </a:r>
          </a:p>
          <a:p>
            <a:pPr algn="ctr" eaLnBrk="1" hangingPunct="1"/>
            <a:r>
              <a:rPr lang="en-US" altLang="ja-JP" sz="1400"/>
              <a:t>(TV in the past)</a:t>
            </a:r>
          </a:p>
        </p:txBody>
      </p:sp>
      <p:sp>
        <p:nvSpPr>
          <p:cNvPr id="10254" name="Rectangle 20"/>
          <p:cNvSpPr>
            <a:spLocks noChangeArrowheads="1"/>
          </p:cNvSpPr>
          <p:nvPr/>
        </p:nvSpPr>
        <p:spPr bwMode="auto">
          <a:xfrm>
            <a:off x="5591175" y="4865688"/>
            <a:ext cx="160813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/>
              <a:t>16 : 9</a:t>
            </a:r>
          </a:p>
          <a:p>
            <a:pPr algn="ctr" eaLnBrk="1" hangingPunct="1"/>
            <a:r>
              <a:rPr lang="en-US" altLang="ja-JP" sz="1400"/>
              <a:t>(HDTV, 4K, 8K)</a:t>
            </a:r>
          </a:p>
        </p:txBody>
      </p:sp>
      <p:sp>
        <p:nvSpPr>
          <p:cNvPr id="10255" name="Rectangle 21"/>
          <p:cNvSpPr>
            <a:spLocks noChangeArrowheads="1"/>
          </p:cNvSpPr>
          <p:nvPr/>
        </p:nvSpPr>
        <p:spPr bwMode="auto">
          <a:xfrm>
            <a:off x="2959893" y="1019969"/>
            <a:ext cx="4079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 dirty="0"/>
              <a:t>Square pixel, basically</a:t>
            </a:r>
          </a:p>
        </p:txBody>
      </p:sp>
      <p:sp>
        <p:nvSpPr>
          <p:cNvPr id="10256" name="Rectangle 10"/>
          <p:cNvSpPr>
            <a:spLocks noChangeArrowheads="1"/>
          </p:cNvSpPr>
          <p:nvPr/>
        </p:nvSpPr>
        <p:spPr bwMode="auto">
          <a:xfrm>
            <a:off x="5761038" y="1763713"/>
            <a:ext cx="2057400" cy="1333500"/>
          </a:xfrm>
          <a:prstGeom prst="rect">
            <a:avLst/>
          </a:prstGeom>
          <a:solidFill>
            <a:srgbClr val="ADADE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7866063" y="2236788"/>
            <a:ext cx="78898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2304</a:t>
            </a:r>
          </a:p>
        </p:txBody>
      </p:sp>
      <p:sp>
        <p:nvSpPr>
          <p:cNvPr id="10258" name="Rectangle 17"/>
          <p:cNvSpPr>
            <a:spLocks noChangeArrowheads="1"/>
          </p:cNvSpPr>
          <p:nvPr/>
        </p:nvSpPr>
        <p:spPr bwMode="auto">
          <a:xfrm>
            <a:off x="6400800" y="1381125"/>
            <a:ext cx="790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3456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5803900" y="2117725"/>
            <a:ext cx="17399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/>
              <a:t>3 : 2</a:t>
            </a:r>
          </a:p>
          <a:p>
            <a:pPr algn="ctr" eaLnBrk="1" hangingPunct="1"/>
            <a:r>
              <a:rPr lang="en-US" altLang="ja-JP" sz="1400"/>
              <a:t>(Film)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1094581" y="5203825"/>
            <a:ext cx="2941637" cy="1272381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296192" y="5501462"/>
            <a:ext cx="23876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 dirty="0"/>
              <a:t>? : ?</a:t>
            </a:r>
          </a:p>
          <a:p>
            <a:pPr algn="ctr" eaLnBrk="1" hangingPunct="1"/>
            <a:r>
              <a:rPr lang="en-US" altLang="ja-JP" sz="1400" dirty="0"/>
              <a:t>(Computer, cinema, etc.)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014298" y="3032125"/>
            <a:ext cx="3296393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4000" dirty="0">
                <a:solidFill>
                  <a:srgbClr val="000000"/>
                </a:solidFill>
                <a:latin typeface="Aharoni" pitchFamily="2" charset="-79"/>
                <a:ea typeface="HGP創英角ｺﾞｼｯｸUB" pitchFamily="50" charset="-128"/>
                <a:cs typeface="Aharoni" pitchFamily="2" charset="-79"/>
              </a:rPr>
              <a:t>Color system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ChangeArrowheads="1"/>
          </p:cNvSpPr>
          <p:nvPr/>
        </p:nvSpPr>
        <p:spPr bwMode="auto">
          <a:xfrm>
            <a:off x="5967413" y="2724150"/>
            <a:ext cx="170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 b="0"/>
              <a:t>B </a:t>
            </a:r>
            <a:r>
              <a:rPr lang="en-US" altLang="ja-JP" b="0"/>
              <a:t>(Brightness)</a:t>
            </a:r>
          </a:p>
        </p:txBody>
      </p:sp>
      <p:sp>
        <p:nvSpPr>
          <p:cNvPr id="22531" name="Rectangle 10"/>
          <p:cNvSpPr>
            <a:spLocks noChangeArrowheads="1"/>
          </p:cNvSpPr>
          <p:nvPr/>
        </p:nvSpPr>
        <p:spPr bwMode="auto">
          <a:xfrm>
            <a:off x="5981700" y="1673225"/>
            <a:ext cx="106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 b="0"/>
              <a:t>H </a:t>
            </a:r>
            <a:r>
              <a:rPr lang="en-US" altLang="ja-JP" b="0"/>
              <a:t>(Hue)</a:t>
            </a:r>
          </a:p>
        </p:txBody>
      </p:sp>
      <p:sp>
        <p:nvSpPr>
          <p:cNvPr id="22532" name="Rectangle 11"/>
          <p:cNvSpPr>
            <a:spLocks noChangeArrowheads="1"/>
          </p:cNvSpPr>
          <p:nvPr/>
        </p:nvSpPr>
        <p:spPr bwMode="auto">
          <a:xfrm>
            <a:off x="5967413" y="2220913"/>
            <a:ext cx="166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 b="0"/>
              <a:t>S </a:t>
            </a:r>
            <a:r>
              <a:rPr lang="en-US" altLang="ja-JP" b="0"/>
              <a:t>(Saturation)</a:t>
            </a:r>
          </a:p>
        </p:txBody>
      </p:sp>
      <p:pic>
        <p:nvPicPr>
          <p:cNvPr id="22533" name="Picture 13" descr="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3660775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14"/>
          <p:cNvSpPr>
            <a:spLocks noChangeArrowheads="1"/>
          </p:cNvSpPr>
          <p:nvPr/>
        </p:nvSpPr>
        <p:spPr bwMode="auto">
          <a:xfrm>
            <a:off x="1069975" y="2147888"/>
            <a:ext cx="129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 b="0"/>
              <a:t>G </a:t>
            </a:r>
            <a:r>
              <a:rPr lang="en-US" altLang="ja-JP" b="0"/>
              <a:t>(Green)</a:t>
            </a:r>
          </a:p>
        </p:txBody>
      </p:sp>
      <p:sp>
        <p:nvSpPr>
          <p:cNvPr id="22535" name="Rectangle 15"/>
          <p:cNvSpPr>
            <a:spLocks noChangeArrowheads="1"/>
          </p:cNvSpPr>
          <p:nvPr/>
        </p:nvSpPr>
        <p:spPr bwMode="auto">
          <a:xfrm>
            <a:off x="1084263" y="1644650"/>
            <a:ext cx="106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 b="0"/>
              <a:t>R </a:t>
            </a:r>
            <a:r>
              <a:rPr lang="en-US" altLang="ja-JP" b="0"/>
              <a:t>(Red)</a:t>
            </a:r>
          </a:p>
        </p:txBody>
      </p:sp>
      <p:sp>
        <p:nvSpPr>
          <p:cNvPr id="22536" name="Rectangle 16"/>
          <p:cNvSpPr>
            <a:spLocks noChangeArrowheads="1"/>
          </p:cNvSpPr>
          <p:nvPr/>
        </p:nvSpPr>
        <p:spPr bwMode="auto">
          <a:xfrm>
            <a:off x="1069975" y="2652713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 b="0"/>
              <a:t>B </a:t>
            </a:r>
            <a:r>
              <a:rPr lang="en-US" altLang="ja-JP" b="0"/>
              <a:t>(Blue)</a:t>
            </a:r>
          </a:p>
        </p:txBody>
      </p:sp>
      <p:pic>
        <p:nvPicPr>
          <p:cNvPr id="22537" name="Picture 18" descr="hs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13" y="3587750"/>
            <a:ext cx="274320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9" name="Line 20"/>
          <p:cNvSpPr>
            <a:spLocks noChangeShapeType="1"/>
          </p:cNvSpPr>
          <p:nvPr/>
        </p:nvSpPr>
        <p:spPr bwMode="auto">
          <a:xfrm>
            <a:off x="3014663" y="2292350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40" name="Line 21"/>
          <p:cNvSpPr>
            <a:spLocks noChangeShapeType="1"/>
          </p:cNvSpPr>
          <p:nvPr/>
        </p:nvSpPr>
        <p:spPr bwMode="auto">
          <a:xfrm flipH="1">
            <a:off x="3014663" y="2579688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Color scheme 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1112951" y="6155293"/>
            <a:ext cx="1827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/>
              <a:t>Additive color mixing</a:t>
            </a:r>
            <a:endParaRPr lang="en-US" sz="1400" dirty="0"/>
          </a:p>
        </p:txBody>
      </p:sp>
      <p:pic>
        <p:nvPicPr>
          <p:cNvPr id="29698" name="Picture 2" descr="https://upload.wikimedia.org/wikipedia/commons/thumb/1/19/SubtractiveColor.svg/400px-SubtractiveColo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986" y="5447882"/>
            <a:ext cx="1111084" cy="111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大かっこ 2"/>
          <p:cNvSpPr/>
          <p:nvPr/>
        </p:nvSpPr>
        <p:spPr bwMode="auto">
          <a:xfrm>
            <a:off x="3888606" y="5447882"/>
            <a:ext cx="1405289" cy="1183924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1503823" y="1526052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dirty="0"/>
              <a:t>RGB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1342156" y="4988996"/>
            <a:ext cx="1451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400" dirty="0"/>
              <a:t>Chroma:</a:t>
            </a:r>
            <a:endParaRPr lang="en-US" altLang="ja-JP" b="0" dirty="0"/>
          </a:p>
        </p:txBody>
      </p:sp>
      <p:sp>
        <p:nvSpPr>
          <p:cNvPr id="20484" name="Line 6"/>
          <p:cNvSpPr>
            <a:spLocks noChangeShapeType="1"/>
          </p:cNvSpPr>
          <p:nvPr/>
        </p:nvSpPr>
        <p:spPr bwMode="auto">
          <a:xfrm>
            <a:off x="2439654" y="1710201"/>
            <a:ext cx="6522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3329613" y="3697645"/>
            <a:ext cx="369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 b="0" dirty="0"/>
              <a:t>Y = 0.3R + 0.59G + 0.11B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1365750" y="3676163"/>
            <a:ext cx="18950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400" dirty="0"/>
              <a:t>Brightness:</a:t>
            </a:r>
          </a:p>
        </p:txBody>
      </p: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3321678" y="4787212"/>
            <a:ext cx="157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 b="0" dirty="0"/>
              <a:t>C</a:t>
            </a:r>
            <a:r>
              <a:rPr lang="en-US" altLang="ja-JP" sz="1400" b="0" dirty="0"/>
              <a:t>R</a:t>
            </a:r>
            <a:r>
              <a:rPr lang="en-US" altLang="ja-JP" sz="2400" b="0" dirty="0"/>
              <a:t> = R - Y</a:t>
            </a:r>
          </a:p>
        </p:txBody>
      </p:sp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3331503" y="5253537"/>
            <a:ext cx="1546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 b="0" dirty="0"/>
              <a:t>C</a:t>
            </a:r>
            <a:r>
              <a:rPr lang="en-US" altLang="ja-JP" sz="1400" b="0" dirty="0"/>
              <a:t>B</a:t>
            </a:r>
            <a:r>
              <a:rPr lang="en-US" altLang="ja-JP" sz="2400" b="0" dirty="0"/>
              <a:t> = B - Y</a:t>
            </a:r>
          </a:p>
        </p:txBody>
      </p:sp>
      <p:sp>
        <p:nvSpPr>
          <p:cNvPr id="11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Color scheme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3240298" y="1526052"/>
            <a:ext cx="13901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ja-JP" dirty="0"/>
              <a:t>Brightness</a:t>
            </a:r>
          </a:p>
          <a:p>
            <a:pPr eaLnBrk="1" hangingPunct="1"/>
            <a:r>
              <a:rPr lang="en-US" altLang="ja-JP" dirty="0"/>
              <a:t>      +</a:t>
            </a:r>
          </a:p>
          <a:p>
            <a:pPr eaLnBrk="1" hangingPunct="1"/>
            <a:r>
              <a:rPr lang="en-US" altLang="ja-JP" dirty="0"/>
              <a:t>Chroma 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436727" y="1987717"/>
            <a:ext cx="13260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ja-JP" dirty="0"/>
              <a:t>Hue</a:t>
            </a:r>
          </a:p>
          <a:p>
            <a:pPr eaLnBrk="1" hangingPunct="1"/>
            <a:r>
              <a:rPr lang="en-US" altLang="ja-JP" dirty="0"/>
              <a:t>   +</a:t>
            </a:r>
          </a:p>
          <a:p>
            <a:pPr eaLnBrk="1" hangingPunct="1"/>
            <a:r>
              <a:rPr lang="en-US" altLang="ja-JP" dirty="0"/>
              <a:t>Saturation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630422" y="1710201"/>
            <a:ext cx="71699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4314284" y="2267379"/>
            <a:ext cx="10331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422374" y="1525535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ja-JP" dirty="0"/>
              <a:t>Brightness</a:t>
            </a:r>
          </a:p>
        </p:txBody>
      </p:sp>
      <p:sp>
        <p:nvSpPr>
          <p:cNvPr id="5" name="左中かっこ 4"/>
          <p:cNvSpPr/>
          <p:nvPr/>
        </p:nvSpPr>
        <p:spPr bwMode="auto">
          <a:xfrm>
            <a:off x="3107086" y="4837714"/>
            <a:ext cx="224417" cy="813395"/>
          </a:xfrm>
          <a:prstGeom prst="leftBrace">
            <a:avLst>
              <a:gd name="adj1" fmla="val 50776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551974" y="4000956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400" b="0" dirty="0"/>
              <a:t>(Luminance)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2124075" y="1483003"/>
            <a:ext cx="372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dirty="0"/>
              <a:t>Chroma             Hue + Saturation</a:t>
            </a:r>
          </a:p>
        </p:txBody>
      </p:sp>
      <p:sp>
        <p:nvSpPr>
          <p:cNvPr id="21507" name="Line 5"/>
          <p:cNvSpPr>
            <a:spLocks noChangeShapeType="1"/>
          </p:cNvSpPr>
          <p:nvPr/>
        </p:nvSpPr>
        <p:spPr bwMode="auto">
          <a:xfrm>
            <a:off x="3276600" y="1700213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1469723" y="4444850"/>
            <a:ext cx="24865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 b="0" dirty="0"/>
              <a:t>H = tan</a:t>
            </a:r>
            <a:r>
              <a:rPr lang="en-US" altLang="ja-JP" sz="2400" b="0" baseline="30000" dirty="0"/>
              <a:t>-1</a:t>
            </a:r>
            <a:r>
              <a:rPr lang="en-US" altLang="ja-JP" sz="2400" b="0" dirty="0"/>
              <a:t>  (C</a:t>
            </a:r>
            <a:r>
              <a:rPr lang="en-US" altLang="ja-JP" sz="1200" b="0" dirty="0"/>
              <a:t>R</a:t>
            </a:r>
            <a:r>
              <a:rPr lang="en-US" altLang="ja-JP" sz="2400" b="0" dirty="0"/>
              <a:t>/C</a:t>
            </a:r>
            <a:r>
              <a:rPr lang="en-US" altLang="ja-JP" sz="1200" b="0" dirty="0"/>
              <a:t>B</a:t>
            </a:r>
            <a:r>
              <a:rPr lang="en-US" altLang="ja-JP" sz="2400" b="0" dirty="0"/>
              <a:t>)</a:t>
            </a:r>
          </a:p>
        </p:txBody>
      </p:sp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1454773" y="5308450"/>
            <a:ext cx="28103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 b="0" dirty="0"/>
              <a:t>S  =     C</a:t>
            </a:r>
            <a:r>
              <a:rPr lang="en-US" altLang="ja-JP" sz="2400" b="0" baseline="-25000" dirty="0"/>
              <a:t>R</a:t>
            </a:r>
            <a:r>
              <a:rPr lang="en-US" altLang="ja-JP" sz="2400" b="0" dirty="0"/>
              <a:t> </a:t>
            </a:r>
            <a:r>
              <a:rPr lang="en-US" altLang="ja-JP" sz="2400" b="0" baseline="30000" dirty="0"/>
              <a:t>2</a:t>
            </a:r>
            <a:r>
              <a:rPr lang="en-US" altLang="ja-JP" sz="2400" b="0" dirty="0"/>
              <a:t>  +  C</a:t>
            </a:r>
            <a:r>
              <a:rPr lang="en-US" altLang="ja-JP" sz="2400" b="0" baseline="-25000" dirty="0"/>
              <a:t>B</a:t>
            </a:r>
            <a:r>
              <a:rPr lang="en-US" altLang="ja-JP" sz="2400" b="0" dirty="0"/>
              <a:t> </a:t>
            </a:r>
            <a:r>
              <a:rPr lang="en-US" altLang="ja-JP" sz="2400" b="0" baseline="30000" dirty="0"/>
              <a:t>2</a:t>
            </a:r>
            <a:endParaRPr lang="en-US" altLang="ja-JP" sz="2400" b="0" dirty="0"/>
          </a:p>
        </p:txBody>
      </p:sp>
      <p:sp>
        <p:nvSpPr>
          <p:cNvPr id="21510" name="Line 12"/>
          <p:cNvSpPr>
            <a:spLocks noChangeShapeType="1"/>
          </p:cNvSpPr>
          <p:nvPr/>
        </p:nvSpPr>
        <p:spPr bwMode="auto">
          <a:xfrm>
            <a:off x="2132188" y="5671044"/>
            <a:ext cx="144462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11" name="Line 13"/>
          <p:cNvSpPr>
            <a:spLocks noChangeShapeType="1"/>
          </p:cNvSpPr>
          <p:nvPr/>
        </p:nvSpPr>
        <p:spPr bwMode="auto">
          <a:xfrm flipV="1">
            <a:off x="2276650" y="5310682"/>
            <a:ext cx="142875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12" name="Line 14"/>
          <p:cNvSpPr>
            <a:spLocks noChangeShapeType="1"/>
          </p:cNvSpPr>
          <p:nvPr/>
        </p:nvSpPr>
        <p:spPr bwMode="auto">
          <a:xfrm>
            <a:off x="2419525" y="5310682"/>
            <a:ext cx="1728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13" name="Line 15"/>
          <p:cNvSpPr>
            <a:spLocks noChangeShapeType="1"/>
          </p:cNvSpPr>
          <p:nvPr/>
        </p:nvSpPr>
        <p:spPr bwMode="auto">
          <a:xfrm>
            <a:off x="4906169" y="5086350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14" name="Line 16"/>
          <p:cNvSpPr>
            <a:spLocks noChangeShapeType="1"/>
          </p:cNvSpPr>
          <p:nvPr/>
        </p:nvSpPr>
        <p:spPr bwMode="auto">
          <a:xfrm flipV="1">
            <a:off x="6201569" y="3646488"/>
            <a:ext cx="0" cy="273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15" name="Oval 17"/>
          <p:cNvSpPr>
            <a:spLocks noChangeArrowheads="1"/>
          </p:cNvSpPr>
          <p:nvPr/>
        </p:nvSpPr>
        <p:spPr bwMode="auto">
          <a:xfrm>
            <a:off x="5122069" y="4005263"/>
            <a:ext cx="2087562" cy="2087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1516" name="Rectangle 18"/>
          <p:cNvSpPr>
            <a:spLocks noChangeArrowheads="1"/>
          </p:cNvSpPr>
          <p:nvPr/>
        </p:nvSpPr>
        <p:spPr bwMode="auto">
          <a:xfrm>
            <a:off x="6130131" y="3430588"/>
            <a:ext cx="458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C</a:t>
            </a:r>
            <a:r>
              <a:rPr lang="en-US" altLang="ja-JP" b="0" baseline="-25000"/>
              <a:t>R</a:t>
            </a:r>
          </a:p>
        </p:txBody>
      </p:sp>
      <p:sp>
        <p:nvSpPr>
          <p:cNvPr id="21517" name="Rectangle 19"/>
          <p:cNvSpPr>
            <a:spLocks noChangeArrowheads="1"/>
          </p:cNvSpPr>
          <p:nvPr/>
        </p:nvSpPr>
        <p:spPr bwMode="auto">
          <a:xfrm>
            <a:off x="7643019" y="4941888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C</a:t>
            </a:r>
            <a:r>
              <a:rPr lang="en-US" altLang="ja-JP" b="0" baseline="-25000"/>
              <a:t>B</a:t>
            </a:r>
          </a:p>
        </p:txBody>
      </p:sp>
      <p:sp>
        <p:nvSpPr>
          <p:cNvPr id="21518" name="Oval 20"/>
          <p:cNvSpPr>
            <a:spLocks noChangeArrowheads="1"/>
          </p:cNvSpPr>
          <p:nvPr/>
        </p:nvSpPr>
        <p:spPr bwMode="auto">
          <a:xfrm>
            <a:off x="6633369" y="4365625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1519" name="Line 21"/>
          <p:cNvSpPr>
            <a:spLocks noChangeShapeType="1"/>
          </p:cNvSpPr>
          <p:nvPr/>
        </p:nvSpPr>
        <p:spPr bwMode="auto">
          <a:xfrm flipV="1">
            <a:off x="6201569" y="4438650"/>
            <a:ext cx="4318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1" name="Rectangle 23"/>
          <p:cNvSpPr>
            <a:spLocks noChangeArrowheads="1"/>
          </p:cNvSpPr>
          <p:nvPr/>
        </p:nvSpPr>
        <p:spPr bwMode="auto">
          <a:xfrm>
            <a:off x="6187281" y="4430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S</a:t>
            </a:r>
            <a:endParaRPr lang="en-US" altLang="ja-JP" b="0" baseline="-25000"/>
          </a:p>
        </p:txBody>
      </p:sp>
      <p:sp>
        <p:nvSpPr>
          <p:cNvPr id="21522" name="Rectangle 24"/>
          <p:cNvSpPr>
            <a:spLocks noChangeArrowheads="1"/>
          </p:cNvSpPr>
          <p:nvPr/>
        </p:nvSpPr>
        <p:spPr bwMode="auto">
          <a:xfrm>
            <a:off x="6599079" y="4647566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H</a:t>
            </a:r>
            <a:endParaRPr lang="en-US" altLang="ja-JP" b="0" baseline="-25000" dirty="0"/>
          </a:p>
        </p:txBody>
      </p:sp>
      <p:sp>
        <p:nvSpPr>
          <p:cNvPr id="20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Color scheme 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419525" y="2018868"/>
            <a:ext cx="5180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 b="0" dirty="0"/>
              <a:t>C</a:t>
            </a:r>
            <a:r>
              <a:rPr lang="en-US" altLang="ja-JP" sz="1200" b="0" dirty="0"/>
              <a:t>B</a:t>
            </a:r>
            <a:endParaRPr lang="en-US" altLang="ja-JP" sz="2400" b="0" dirty="0"/>
          </a:p>
          <a:p>
            <a:pPr algn="ctr" eaLnBrk="1" hangingPunct="1"/>
            <a:r>
              <a:rPr lang="en-US" altLang="ja-JP" sz="2400" b="0" dirty="0"/>
              <a:t>C</a:t>
            </a:r>
            <a:r>
              <a:rPr lang="en-US" altLang="ja-JP" sz="1200" b="0" dirty="0"/>
              <a:t>R</a:t>
            </a:r>
            <a:endParaRPr lang="en-US" altLang="ja-JP" sz="2400" b="0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4659281" y="1979551"/>
            <a:ext cx="4074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 b="0" dirty="0"/>
              <a:t>H</a:t>
            </a:r>
          </a:p>
          <a:p>
            <a:pPr algn="ctr" eaLnBrk="1" hangingPunct="1"/>
            <a:r>
              <a:rPr lang="en-US" altLang="ja-JP" sz="2400" b="0" dirty="0"/>
              <a:t>S</a:t>
            </a:r>
          </a:p>
        </p:txBody>
      </p:sp>
      <p:sp>
        <p:nvSpPr>
          <p:cNvPr id="23" name="左中かっこ 22"/>
          <p:cNvSpPr/>
          <p:nvPr/>
        </p:nvSpPr>
        <p:spPr bwMode="auto">
          <a:xfrm>
            <a:off x="2132188" y="2075262"/>
            <a:ext cx="224417" cy="813395"/>
          </a:xfrm>
          <a:prstGeom prst="leftBrace">
            <a:avLst>
              <a:gd name="adj1" fmla="val 50776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4" name="左中かっこ 23"/>
          <p:cNvSpPr/>
          <p:nvPr/>
        </p:nvSpPr>
        <p:spPr bwMode="auto">
          <a:xfrm>
            <a:off x="4329494" y="2041074"/>
            <a:ext cx="224417" cy="813395"/>
          </a:xfrm>
          <a:prstGeom prst="leftBrace">
            <a:avLst>
              <a:gd name="adj1" fmla="val 50776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3283919" y="2476896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円弧 1"/>
          <p:cNvSpPr/>
          <p:nvPr/>
        </p:nvSpPr>
        <p:spPr bwMode="auto">
          <a:xfrm>
            <a:off x="6154391" y="4711932"/>
            <a:ext cx="526156" cy="748835"/>
          </a:xfrm>
          <a:prstGeom prst="arc">
            <a:avLst>
              <a:gd name="adj1" fmla="val 16916384"/>
              <a:gd name="adj2" fmla="val 2096710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Callout 7"/>
          <p:cNvSpPr/>
          <p:nvPr/>
        </p:nvSpPr>
        <p:spPr bwMode="auto">
          <a:xfrm>
            <a:off x="5289622" y="3171587"/>
            <a:ext cx="1781329" cy="600164"/>
          </a:xfrm>
          <a:prstGeom prst="cloudCallout">
            <a:avLst>
              <a:gd name="adj1" fmla="val -51312"/>
              <a:gd name="adj2" fmla="val 6567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372732" y="2464491"/>
            <a:ext cx="1274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Brightness</a:t>
            </a:r>
          </a:p>
        </p:txBody>
      </p:sp>
      <p:sp>
        <p:nvSpPr>
          <p:cNvPr id="20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Color scheme 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719581" y="1365800"/>
            <a:ext cx="1993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3200" b="0" dirty="0"/>
              <a:t>Y   C</a:t>
            </a:r>
            <a:r>
              <a:rPr lang="en-US" altLang="ja-JP" sz="3200" b="0" baseline="-25000" dirty="0"/>
              <a:t>B</a:t>
            </a:r>
            <a:r>
              <a:rPr lang="en-US" altLang="ja-JP" sz="3200" b="0" dirty="0"/>
              <a:t>  C</a:t>
            </a:r>
            <a:r>
              <a:rPr lang="en-US" altLang="ja-JP" sz="3200" b="0" baseline="-25000" dirty="0"/>
              <a:t>R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712385" y="1717766"/>
            <a:ext cx="14679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 b="0" dirty="0"/>
              <a:t>Y   P</a:t>
            </a:r>
            <a:r>
              <a:rPr lang="en-US" altLang="ja-JP" sz="1200" b="0" dirty="0"/>
              <a:t>B</a:t>
            </a:r>
            <a:r>
              <a:rPr lang="en-US" altLang="ja-JP" sz="2400" b="0" dirty="0"/>
              <a:t>  P</a:t>
            </a:r>
            <a:r>
              <a:rPr lang="en-US" altLang="ja-JP" sz="1200" b="0" dirty="0"/>
              <a:t>R</a:t>
            </a:r>
            <a:endParaRPr lang="en-US" altLang="ja-JP" sz="2400" b="0" dirty="0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737521" y="2083750"/>
            <a:ext cx="13220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 b="0" dirty="0"/>
              <a:t>Y   U   V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277314" y="1365947"/>
            <a:ext cx="3707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Slightly different but almost same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895350" y="2019300"/>
            <a:ext cx="76200" cy="445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ight Brace 4"/>
          <p:cNvSpPr/>
          <p:nvPr/>
        </p:nvSpPr>
        <p:spPr bwMode="auto">
          <a:xfrm rot="5400000">
            <a:off x="1761027" y="1655820"/>
            <a:ext cx="428625" cy="1041133"/>
          </a:xfrm>
          <a:prstGeom prst="rightBrace">
            <a:avLst>
              <a:gd name="adj1" fmla="val 31836"/>
              <a:gd name="adj2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6296" y="2416292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ja-JP" b="0" dirty="0"/>
              <a:t>Color components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805404" y="3411796"/>
            <a:ext cx="3751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ja-JP" b="0" dirty="0"/>
              <a:t>Human eye is less sensitive to color, compared to brightness.</a:t>
            </a:r>
          </a:p>
          <a:p>
            <a:pPr eaLnBrk="1" hangingPunct="1"/>
            <a:r>
              <a:rPr lang="en-US" altLang="ja-JP" b="0" dirty="0"/>
              <a:t>You can reduce the data amount by using this characteristic.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2034004" y="4693676"/>
            <a:ext cx="48209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400" b="0" dirty="0"/>
              <a:t>4:4:4        RGB, baseband</a:t>
            </a:r>
          </a:p>
          <a:p>
            <a:pPr eaLnBrk="1" hangingPunct="1"/>
            <a:r>
              <a:rPr lang="en-US" altLang="ja-JP" sz="2400" b="0" dirty="0"/>
              <a:t>4:2:2        YUV, half res for UV.</a:t>
            </a:r>
          </a:p>
          <a:p>
            <a:pPr eaLnBrk="1" hangingPunct="1"/>
            <a:r>
              <a:rPr lang="en-US" altLang="ja-JP" sz="2400" b="0" dirty="0"/>
              <a:t>4:1:1        YUV, quarter res for UV.</a:t>
            </a:r>
          </a:p>
          <a:p>
            <a:pPr eaLnBrk="1" hangingPunct="1"/>
            <a:r>
              <a:rPr lang="en-US" altLang="ja-JP" sz="2400" b="0" dirty="0"/>
              <a:t>....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5193514" y="3273999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0" dirty="0"/>
              <a:t>Imagine coloring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2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2228850" y="3032125"/>
            <a:ext cx="4867275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4000" dirty="0">
                <a:solidFill>
                  <a:srgbClr val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itchFamily="2" charset="-79"/>
              </a:rPr>
              <a:t>Image compression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854821" y="1418124"/>
            <a:ext cx="7906780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3200" dirty="0">
                <a:latin typeface="+mn-lt"/>
                <a:ea typeface="HGPｺﾞｼｯｸE" pitchFamily="50" charset="-128"/>
              </a:rPr>
              <a:t>JPEG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ja-JP" sz="2000" b="0" dirty="0">
                <a:latin typeface="+mn-lt"/>
                <a:ea typeface="HGPｺﾞｼｯｸE" pitchFamily="50" charset="-128"/>
              </a:rPr>
              <a:t>Most popular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ja-JP" sz="2000" b="0" dirty="0">
                <a:latin typeface="+mn-lt"/>
                <a:ea typeface="HGPｺﾞｼｯｸE" pitchFamily="50" charset="-128"/>
              </a:rPr>
              <a:t>Mosquito noise, Blocky noise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ja-JP" sz="2000" b="0" dirty="0">
                <a:latin typeface="+mn-lt"/>
                <a:ea typeface="HGPｺﾞｼｯｸE" pitchFamily="50" charset="-128"/>
              </a:rPr>
              <a:t>Not suitable for Logo, text, cartoon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ja-JP" sz="2000" b="0" dirty="0">
              <a:latin typeface="+mn-lt"/>
              <a:ea typeface="HGPｺﾞｼｯｸE" pitchFamily="50" charset="-128"/>
            </a:endParaRPr>
          </a:p>
          <a:p>
            <a:pPr>
              <a:defRPr/>
            </a:pPr>
            <a:r>
              <a:rPr lang="en-US" altLang="ja-JP" sz="3200" dirty="0">
                <a:latin typeface="+mn-lt"/>
                <a:ea typeface="HGPｺﾞｼｯｸE" pitchFamily="50" charset="-128"/>
              </a:rPr>
              <a:t>GIF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ja-JP" sz="2000" b="0" dirty="0">
                <a:latin typeface="+mn-lt"/>
                <a:ea typeface="HGPｺﾞｼｯｸE" pitchFamily="50" charset="-128"/>
              </a:rPr>
              <a:t>Popular in the past.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ja-JP" sz="2000" b="0" dirty="0">
                <a:latin typeface="+mn-lt"/>
                <a:ea typeface="HGPｺﾞｼｯｸE" pitchFamily="50" charset="-128"/>
              </a:rPr>
              <a:t>Motion-GIF is still used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ja-JP" sz="2000" b="0" dirty="0">
                <a:latin typeface="+mn-lt"/>
                <a:ea typeface="HGPｺﾞｼｯｸE" pitchFamily="50" charset="-128"/>
              </a:rPr>
              <a:t>Only 256 colors</a:t>
            </a:r>
          </a:p>
          <a:p>
            <a:pPr>
              <a:defRPr/>
            </a:pPr>
            <a:endParaRPr lang="en-US" altLang="ja-JP" sz="2000" dirty="0">
              <a:latin typeface="+mn-lt"/>
              <a:ea typeface="HGPｺﾞｼｯｸE" pitchFamily="50" charset="-128"/>
            </a:endParaRPr>
          </a:p>
          <a:p>
            <a:pPr>
              <a:defRPr/>
            </a:pPr>
            <a:r>
              <a:rPr lang="en-US" altLang="ja-JP" sz="3200" dirty="0">
                <a:latin typeface="+mn-lt"/>
                <a:ea typeface="HGPｺﾞｼｯｸE" pitchFamily="50" charset="-128"/>
              </a:rPr>
              <a:t>PNG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ja-JP" sz="2000" b="0" dirty="0">
                <a:latin typeface="+mn-lt"/>
                <a:ea typeface="HGPｺﾞｼｯｸE" pitchFamily="50" charset="-128"/>
              </a:rPr>
              <a:t>Improved version of GIF, Most commonly used in the Internet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ja-JP" sz="2000" b="0" dirty="0">
                <a:latin typeface="+mn-lt"/>
                <a:ea typeface="HGPｺﾞｼｯｸE" pitchFamily="50" charset="-128"/>
              </a:rPr>
              <a:t>Un-limited color. OK for both natural image and logo stuff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ja-JP" sz="2000" b="0" dirty="0">
                <a:latin typeface="+mn-lt"/>
                <a:ea typeface="HGPｺﾞｼｯｸE" pitchFamily="50" charset="-128"/>
              </a:rPr>
              <a:t>Loss-less compression (no quality selection)</a:t>
            </a:r>
          </a:p>
        </p:txBody>
      </p:sp>
      <p:sp>
        <p:nvSpPr>
          <p:cNvPr id="4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Image format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/>
          <p:nvPr/>
        </p:nvSpPr>
        <p:spPr>
          <a:xfrm>
            <a:off x="96838" y="217488"/>
            <a:ext cx="64420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How JPEG compress image</a:t>
            </a:r>
          </a:p>
        </p:txBody>
      </p:sp>
      <p:pic>
        <p:nvPicPr>
          <p:cNvPr id="174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1976438"/>
            <a:ext cx="13335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412" name="グループ化 24"/>
          <p:cNvGrpSpPr>
            <a:grpSpLocks/>
          </p:cNvGrpSpPr>
          <p:nvPr/>
        </p:nvGrpSpPr>
        <p:grpSpPr bwMode="auto">
          <a:xfrm>
            <a:off x="665163" y="1957388"/>
            <a:ext cx="1428750" cy="1333500"/>
            <a:chOff x="361950" y="1390650"/>
            <a:chExt cx="1847850" cy="1333500"/>
          </a:xfrm>
        </p:grpSpPr>
        <p:cxnSp>
          <p:nvCxnSpPr>
            <p:cNvPr id="17449" name="直線コネクタ 2"/>
            <p:cNvCxnSpPr>
              <a:cxnSpLocks noChangeShapeType="1"/>
            </p:cNvCxnSpPr>
            <p:nvPr/>
          </p:nvCxnSpPr>
          <p:spPr bwMode="auto">
            <a:xfrm>
              <a:off x="361950" y="1390650"/>
              <a:ext cx="18478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50" name="直線コネクタ 6"/>
            <p:cNvCxnSpPr>
              <a:cxnSpLocks noChangeShapeType="1"/>
            </p:cNvCxnSpPr>
            <p:nvPr/>
          </p:nvCxnSpPr>
          <p:spPr bwMode="auto">
            <a:xfrm>
              <a:off x="361950" y="1686984"/>
              <a:ext cx="18478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51" name="直線コネクタ 7"/>
            <p:cNvCxnSpPr>
              <a:cxnSpLocks noChangeShapeType="1"/>
            </p:cNvCxnSpPr>
            <p:nvPr/>
          </p:nvCxnSpPr>
          <p:spPr bwMode="auto">
            <a:xfrm>
              <a:off x="361950" y="1538817"/>
              <a:ext cx="18478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52" name="直線コネクタ 8"/>
            <p:cNvCxnSpPr>
              <a:cxnSpLocks noChangeShapeType="1"/>
            </p:cNvCxnSpPr>
            <p:nvPr/>
          </p:nvCxnSpPr>
          <p:spPr bwMode="auto">
            <a:xfrm>
              <a:off x="361950" y="1835151"/>
              <a:ext cx="18478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53" name="直線コネクタ 9"/>
            <p:cNvCxnSpPr>
              <a:cxnSpLocks noChangeShapeType="1"/>
            </p:cNvCxnSpPr>
            <p:nvPr/>
          </p:nvCxnSpPr>
          <p:spPr bwMode="auto">
            <a:xfrm>
              <a:off x="361950" y="1983318"/>
              <a:ext cx="18478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54" name="直線コネクタ 10"/>
            <p:cNvCxnSpPr>
              <a:cxnSpLocks noChangeShapeType="1"/>
            </p:cNvCxnSpPr>
            <p:nvPr/>
          </p:nvCxnSpPr>
          <p:spPr bwMode="auto">
            <a:xfrm>
              <a:off x="361950" y="2131485"/>
              <a:ext cx="18478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55" name="直線コネクタ 11"/>
            <p:cNvCxnSpPr>
              <a:cxnSpLocks noChangeShapeType="1"/>
            </p:cNvCxnSpPr>
            <p:nvPr/>
          </p:nvCxnSpPr>
          <p:spPr bwMode="auto">
            <a:xfrm>
              <a:off x="361950" y="2279652"/>
              <a:ext cx="18478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56" name="直線コネクタ 12"/>
            <p:cNvCxnSpPr>
              <a:cxnSpLocks noChangeShapeType="1"/>
            </p:cNvCxnSpPr>
            <p:nvPr/>
          </p:nvCxnSpPr>
          <p:spPr bwMode="auto">
            <a:xfrm>
              <a:off x="361950" y="2427819"/>
              <a:ext cx="18478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57" name="直線コネクタ 13"/>
            <p:cNvCxnSpPr>
              <a:cxnSpLocks noChangeShapeType="1"/>
            </p:cNvCxnSpPr>
            <p:nvPr/>
          </p:nvCxnSpPr>
          <p:spPr bwMode="auto">
            <a:xfrm>
              <a:off x="361950" y="2575986"/>
              <a:ext cx="18478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58" name="直線コネクタ 14"/>
            <p:cNvCxnSpPr>
              <a:cxnSpLocks noChangeShapeType="1"/>
            </p:cNvCxnSpPr>
            <p:nvPr/>
          </p:nvCxnSpPr>
          <p:spPr bwMode="auto">
            <a:xfrm>
              <a:off x="361950" y="2724150"/>
              <a:ext cx="18478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413" name="グループ化 26"/>
          <p:cNvGrpSpPr>
            <a:grpSpLocks/>
          </p:cNvGrpSpPr>
          <p:nvPr/>
        </p:nvGrpSpPr>
        <p:grpSpPr bwMode="auto">
          <a:xfrm rot="5400000">
            <a:off x="646113" y="1976438"/>
            <a:ext cx="1428750" cy="1333500"/>
            <a:chOff x="361950" y="1390650"/>
            <a:chExt cx="1847850" cy="1333500"/>
          </a:xfrm>
        </p:grpSpPr>
        <p:cxnSp>
          <p:nvCxnSpPr>
            <p:cNvPr id="17439" name="直線コネクタ 27"/>
            <p:cNvCxnSpPr>
              <a:cxnSpLocks noChangeShapeType="1"/>
            </p:cNvCxnSpPr>
            <p:nvPr/>
          </p:nvCxnSpPr>
          <p:spPr bwMode="auto">
            <a:xfrm>
              <a:off x="361950" y="1390650"/>
              <a:ext cx="18478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40" name="直線コネクタ 28"/>
            <p:cNvCxnSpPr>
              <a:cxnSpLocks noChangeShapeType="1"/>
            </p:cNvCxnSpPr>
            <p:nvPr/>
          </p:nvCxnSpPr>
          <p:spPr bwMode="auto">
            <a:xfrm>
              <a:off x="361950" y="1686984"/>
              <a:ext cx="18478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41" name="直線コネクタ 29"/>
            <p:cNvCxnSpPr>
              <a:cxnSpLocks noChangeShapeType="1"/>
            </p:cNvCxnSpPr>
            <p:nvPr/>
          </p:nvCxnSpPr>
          <p:spPr bwMode="auto">
            <a:xfrm>
              <a:off x="361950" y="1538817"/>
              <a:ext cx="18478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42" name="直線コネクタ 30"/>
            <p:cNvCxnSpPr>
              <a:cxnSpLocks noChangeShapeType="1"/>
            </p:cNvCxnSpPr>
            <p:nvPr/>
          </p:nvCxnSpPr>
          <p:spPr bwMode="auto">
            <a:xfrm>
              <a:off x="361950" y="1835151"/>
              <a:ext cx="18478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43" name="直線コネクタ 31"/>
            <p:cNvCxnSpPr>
              <a:cxnSpLocks noChangeShapeType="1"/>
            </p:cNvCxnSpPr>
            <p:nvPr/>
          </p:nvCxnSpPr>
          <p:spPr bwMode="auto">
            <a:xfrm>
              <a:off x="361950" y="1983318"/>
              <a:ext cx="18478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44" name="直線コネクタ 32"/>
            <p:cNvCxnSpPr>
              <a:cxnSpLocks noChangeShapeType="1"/>
            </p:cNvCxnSpPr>
            <p:nvPr/>
          </p:nvCxnSpPr>
          <p:spPr bwMode="auto">
            <a:xfrm>
              <a:off x="361950" y="2131485"/>
              <a:ext cx="18478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45" name="直線コネクタ 33"/>
            <p:cNvCxnSpPr>
              <a:cxnSpLocks noChangeShapeType="1"/>
            </p:cNvCxnSpPr>
            <p:nvPr/>
          </p:nvCxnSpPr>
          <p:spPr bwMode="auto">
            <a:xfrm>
              <a:off x="361950" y="2279652"/>
              <a:ext cx="18478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46" name="直線コネクタ 34"/>
            <p:cNvCxnSpPr>
              <a:cxnSpLocks noChangeShapeType="1"/>
            </p:cNvCxnSpPr>
            <p:nvPr/>
          </p:nvCxnSpPr>
          <p:spPr bwMode="auto">
            <a:xfrm>
              <a:off x="361950" y="2427819"/>
              <a:ext cx="18478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47" name="直線コネクタ 35"/>
            <p:cNvCxnSpPr>
              <a:cxnSpLocks noChangeShapeType="1"/>
            </p:cNvCxnSpPr>
            <p:nvPr/>
          </p:nvCxnSpPr>
          <p:spPr bwMode="auto">
            <a:xfrm>
              <a:off x="361950" y="2575986"/>
              <a:ext cx="18478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48" name="直線コネクタ 36"/>
            <p:cNvCxnSpPr>
              <a:cxnSpLocks noChangeShapeType="1"/>
            </p:cNvCxnSpPr>
            <p:nvPr/>
          </p:nvCxnSpPr>
          <p:spPr bwMode="auto">
            <a:xfrm>
              <a:off x="361950" y="2724150"/>
              <a:ext cx="18478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2109788"/>
            <a:ext cx="835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2136775"/>
            <a:ext cx="8032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正方形/長方形 37"/>
          <p:cNvSpPr>
            <a:spLocks noChangeArrowheads="1"/>
          </p:cNvSpPr>
          <p:nvPr/>
        </p:nvSpPr>
        <p:spPr bwMode="auto">
          <a:xfrm>
            <a:off x="1371600" y="3709988"/>
            <a:ext cx="2338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Split into 8×8 blocks</a:t>
            </a:r>
            <a:endParaRPr lang="ja-JP" altLang="en-US" b="0"/>
          </a:p>
        </p:txBody>
      </p:sp>
      <p:sp>
        <p:nvSpPr>
          <p:cNvPr id="17417" name="正方形/長方形 38"/>
          <p:cNvSpPr>
            <a:spLocks noChangeArrowheads="1"/>
          </p:cNvSpPr>
          <p:nvPr/>
        </p:nvSpPr>
        <p:spPr bwMode="auto">
          <a:xfrm>
            <a:off x="3868738" y="3781425"/>
            <a:ext cx="29162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Discrete Cosine Transform</a:t>
            </a:r>
          </a:p>
          <a:p>
            <a:pPr eaLnBrk="1" hangingPunct="1"/>
            <a:r>
              <a:rPr lang="en-US" altLang="ja-JP" b="0"/>
              <a:t>(DCT)</a:t>
            </a:r>
          </a:p>
        </p:txBody>
      </p:sp>
      <p:pic>
        <p:nvPicPr>
          <p:cNvPr id="174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3697288"/>
            <a:ext cx="8032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円/楕円 39"/>
          <p:cNvSpPr>
            <a:spLocks noChangeArrowheads="1"/>
          </p:cNvSpPr>
          <p:nvPr/>
        </p:nvSpPr>
        <p:spPr bwMode="auto">
          <a:xfrm>
            <a:off x="7373938" y="3395663"/>
            <a:ext cx="796925" cy="79851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7420" name="正方形/長方形 45"/>
          <p:cNvSpPr>
            <a:spLocks noChangeArrowheads="1"/>
          </p:cNvSpPr>
          <p:nvPr/>
        </p:nvSpPr>
        <p:spPr bwMode="auto">
          <a:xfrm>
            <a:off x="6546850" y="5907088"/>
            <a:ext cx="1979613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JPEG data series</a:t>
            </a:r>
          </a:p>
        </p:txBody>
      </p:sp>
      <p:sp>
        <p:nvSpPr>
          <p:cNvPr id="17421" name="正方形/長方形 40"/>
          <p:cNvSpPr>
            <a:spLocks noChangeArrowheads="1"/>
          </p:cNvSpPr>
          <p:nvPr/>
        </p:nvSpPr>
        <p:spPr bwMode="auto">
          <a:xfrm>
            <a:off x="4537075" y="4899025"/>
            <a:ext cx="1936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Quantization</a:t>
            </a:r>
          </a:p>
          <a:p>
            <a:pPr eaLnBrk="1" hangingPunct="1"/>
            <a:r>
              <a:rPr lang="en-US" altLang="ja-JP" b="0"/>
              <a:t>&amp; Entropy coding</a:t>
            </a:r>
          </a:p>
        </p:txBody>
      </p:sp>
      <p:cxnSp>
        <p:nvCxnSpPr>
          <p:cNvPr id="17422" name="直線矢印コネクタ 42"/>
          <p:cNvCxnSpPr>
            <a:cxnSpLocks noChangeShapeType="1"/>
            <a:endCxn id="17414" idx="1"/>
          </p:cNvCxnSpPr>
          <p:nvPr/>
        </p:nvCxnSpPr>
        <p:spPr bwMode="auto">
          <a:xfrm>
            <a:off x="1538288" y="2497138"/>
            <a:ext cx="1870075" cy="222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3" name="直線矢印コネクタ 49"/>
          <p:cNvCxnSpPr>
            <a:cxnSpLocks noChangeShapeType="1"/>
          </p:cNvCxnSpPr>
          <p:nvPr/>
        </p:nvCxnSpPr>
        <p:spPr bwMode="auto">
          <a:xfrm>
            <a:off x="4303713" y="2562225"/>
            <a:ext cx="1400175" cy="650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4" name="直線矢印コネクタ 51"/>
          <p:cNvCxnSpPr>
            <a:cxnSpLocks noChangeShapeType="1"/>
          </p:cNvCxnSpPr>
          <p:nvPr/>
        </p:nvCxnSpPr>
        <p:spPr bwMode="auto">
          <a:xfrm>
            <a:off x="6799263" y="2633663"/>
            <a:ext cx="574675" cy="7191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5" name="直線矢印コネクタ 54"/>
          <p:cNvCxnSpPr>
            <a:cxnSpLocks noChangeShapeType="1"/>
            <a:stCxn id="17419" idx="3"/>
          </p:cNvCxnSpPr>
          <p:nvPr/>
        </p:nvCxnSpPr>
        <p:spPr bwMode="auto">
          <a:xfrm flipH="1">
            <a:off x="7388225" y="4078288"/>
            <a:ext cx="101600" cy="16986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6" name="直線コネクタ 53"/>
          <p:cNvCxnSpPr>
            <a:cxnSpLocks noChangeShapeType="1"/>
          </p:cNvCxnSpPr>
          <p:nvPr/>
        </p:nvCxnSpPr>
        <p:spPr bwMode="auto">
          <a:xfrm flipH="1">
            <a:off x="2655888" y="2641600"/>
            <a:ext cx="44450" cy="97313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7" name="直線コネクタ 59"/>
          <p:cNvCxnSpPr>
            <a:cxnSpLocks noChangeShapeType="1"/>
          </p:cNvCxnSpPr>
          <p:nvPr/>
        </p:nvCxnSpPr>
        <p:spPr bwMode="auto">
          <a:xfrm flipH="1">
            <a:off x="5000625" y="2751138"/>
            <a:ext cx="42863" cy="9715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8" name="直線コネクタ 60"/>
          <p:cNvCxnSpPr>
            <a:cxnSpLocks noChangeShapeType="1"/>
          </p:cNvCxnSpPr>
          <p:nvPr/>
        </p:nvCxnSpPr>
        <p:spPr bwMode="auto">
          <a:xfrm flipH="1">
            <a:off x="6037263" y="4935538"/>
            <a:ext cx="1320800" cy="2174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9" name="正方形/長方形 62"/>
          <p:cNvSpPr>
            <a:spLocks noChangeArrowheads="1"/>
          </p:cNvSpPr>
          <p:nvPr/>
        </p:nvSpPr>
        <p:spPr bwMode="auto">
          <a:xfrm>
            <a:off x="1068388" y="1574800"/>
            <a:ext cx="611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 b="0" i="1"/>
              <a:t>Image</a:t>
            </a:r>
          </a:p>
        </p:txBody>
      </p:sp>
      <p:sp>
        <p:nvSpPr>
          <p:cNvPr id="17430" name="正方形/長方形 63"/>
          <p:cNvSpPr>
            <a:spLocks noChangeArrowheads="1"/>
          </p:cNvSpPr>
          <p:nvPr/>
        </p:nvSpPr>
        <p:spPr bwMode="auto">
          <a:xfrm>
            <a:off x="333375" y="5256213"/>
            <a:ext cx="3657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lang="en-US" altLang="ja-JP" b="0"/>
              <a:t>Approx. 1/10 compress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altLang="ja-JP" b="0"/>
              <a:t>8×8 blocky noise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altLang="ja-JP" b="0"/>
              <a:t>Mosquito noise at sharp edge</a:t>
            </a:r>
            <a:endParaRPr lang="ja-JP" altLang="en-US" b="0"/>
          </a:p>
        </p:txBody>
      </p:sp>
      <p:sp>
        <p:nvSpPr>
          <p:cNvPr id="17431" name="正方形/長方形 64"/>
          <p:cNvSpPr>
            <a:spLocks noChangeArrowheads="1"/>
          </p:cNvSpPr>
          <p:nvPr/>
        </p:nvSpPr>
        <p:spPr bwMode="auto">
          <a:xfrm>
            <a:off x="7207250" y="2032000"/>
            <a:ext cx="11668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 b="0"/>
              <a:t>Important</a:t>
            </a:r>
          </a:p>
        </p:txBody>
      </p:sp>
      <p:sp>
        <p:nvSpPr>
          <p:cNvPr id="17432" name="正方形/長方形 65"/>
          <p:cNvSpPr>
            <a:spLocks noChangeArrowheads="1"/>
          </p:cNvSpPr>
          <p:nvPr/>
        </p:nvSpPr>
        <p:spPr bwMode="auto">
          <a:xfrm>
            <a:off x="8178800" y="1995488"/>
            <a:ext cx="965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 b="0"/>
              <a:t>Less important</a:t>
            </a:r>
          </a:p>
        </p:txBody>
      </p:sp>
      <p:cxnSp>
        <p:nvCxnSpPr>
          <p:cNvPr id="17433" name="直線コネクタ 57"/>
          <p:cNvCxnSpPr>
            <a:cxnSpLocks noChangeShapeType="1"/>
            <a:stCxn id="17432" idx="2"/>
          </p:cNvCxnSpPr>
          <p:nvPr/>
        </p:nvCxnSpPr>
        <p:spPr bwMode="auto">
          <a:xfrm flipH="1">
            <a:off x="8288338" y="2457450"/>
            <a:ext cx="373062" cy="1563688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4" name="直線コネクタ 68"/>
          <p:cNvCxnSpPr>
            <a:cxnSpLocks noChangeShapeType="1"/>
            <a:stCxn id="17431" idx="2"/>
          </p:cNvCxnSpPr>
          <p:nvPr/>
        </p:nvCxnSpPr>
        <p:spPr bwMode="auto">
          <a:xfrm>
            <a:off x="7791450" y="2309813"/>
            <a:ext cx="104775" cy="159385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5" name="正方形/長方形 71"/>
          <p:cNvSpPr>
            <a:spLocks noChangeArrowheads="1"/>
          </p:cNvSpPr>
          <p:nvPr/>
        </p:nvSpPr>
        <p:spPr bwMode="auto">
          <a:xfrm>
            <a:off x="3338513" y="1625600"/>
            <a:ext cx="9953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 b="0" i="1"/>
              <a:t>8×8 spatial</a:t>
            </a:r>
          </a:p>
        </p:txBody>
      </p:sp>
      <p:sp>
        <p:nvSpPr>
          <p:cNvPr id="17436" name="正方形/長方形 72"/>
          <p:cNvSpPr>
            <a:spLocks noChangeArrowheads="1"/>
          </p:cNvSpPr>
          <p:nvPr/>
        </p:nvSpPr>
        <p:spPr bwMode="auto">
          <a:xfrm>
            <a:off x="5538788" y="1662113"/>
            <a:ext cx="1257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 b="0" i="1" dirty="0"/>
              <a:t>8×8 frequency</a:t>
            </a:r>
          </a:p>
        </p:txBody>
      </p:sp>
      <p:sp>
        <p:nvSpPr>
          <p:cNvPr id="17437" name="正方形/長方形 73"/>
          <p:cNvSpPr>
            <a:spLocks noChangeArrowheads="1"/>
          </p:cNvSpPr>
          <p:nvPr/>
        </p:nvSpPr>
        <p:spPr bwMode="auto">
          <a:xfrm>
            <a:off x="857250" y="1204913"/>
            <a:ext cx="1131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/>
              <a:t>INPUT</a:t>
            </a:r>
          </a:p>
        </p:txBody>
      </p:sp>
      <p:sp>
        <p:nvSpPr>
          <p:cNvPr id="17438" name="正方形/長方形 74"/>
          <p:cNvSpPr>
            <a:spLocks noChangeArrowheads="1"/>
          </p:cNvSpPr>
          <p:nvPr/>
        </p:nvSpPr>
        <p:spPr bwMode="auto">
          <a:xfrm>
            <a:off x="6975475" y="6307138"/>
            <a:ext cx="1443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/>
              <a:t>OUTPUT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995488" y="3032125"/>
            <a:ext cx="533400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4000" dirty="0">
                <a:solidFill>
                  <a:srgbClr val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itchFamily="2" charset="-79"/>
              </a:rPr>
              <a:t>2D Image Digitization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/>
          <p:nvPr/>
        </p:nvSpPr>
        <p:spPr>
          <a:xfrm>
            <a:off x="96838" y="217488"/>
            <a:ext cx="64420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How GIF compress image</a:t>
            </a:r>
          </a:p>
        </p:txBody>
      </p:sp>
      <p:pic>
        <p:nvPicPr>
          <p:cNvPr id="1843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2047875"/>
            <a:ext cx="16383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6" name="正方形/長方形 37"/>
          <p:cNvSpPr>
            <a:spLocks noChangeArrowheads="1"/>
          </p:cNvSpPr>
          <p:nvPr/>
        </p:nvSpPr>
        <p:spPr bwMode="auto">
          <a:xfrm>
            <a:off x="2373313" y="3956050"/>
            <a:ext cx="172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Reduce colors</a:t>
            </a:r>
            <a:endParaRPr lang="ja-JP" altLang="en-US" b="0"/>
          </a:p>
        </p:txBody>
      </p:sp>
      <p:sp>
        <p:nvSpPr>
          <p:cNvPr id="18437" name="正方形/長方形 38"/>
          <p:cNvSpPr>
            <a:spLocks noChangeArrowheads="1"/>
          </p:cNvSpPr>
          <p:nvPr/>
        </p:nvSpPr>
        <p:spPr bwMode="auto">
          <a:xfrm>
            <a:off x="4506913" y="4608513"/>
            <a:ext cx="173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LZW compress</a:t>
            </a:r>
          </a:p>
        </p:txBody>
      </p:sp>
      <p:sp>
        <p:nvSpPr>
          <p:cNvPr id="18438" name="正方形/長方形 45"/>
          <p:cNvSpPr>
            <a:spLocks noChangeArrowheads="1"/>
          </p:cNvSpPr>
          <p:nvPr/>
        </p:nvSpPr>
        <p:spPr bwMode="auto">
          <a:xfrm>
            <a:off x="6808788" y="4775200"/>
            <a:ext cx="17621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GIF data series</a:t>
            </a:r>
          </a:p>
        </p:txBody>
      </p:sp>
      <p:cxnSp>
        <p:nvCxnSpPr>
          <p:cNvPr id="18439" name="直線矢印コネクタ 42"/>
          <p:cNvCxnSpPr>
            <a:cxnSpLocks noChangeShapeType="1"/>
          </p:cNvCxnSpPr>
          <p:nvPr/>
        </p:nvCxnSpPr>
        <p:spPr bwMode="auto">
          <a:xfrm>
            <a:off x="2438400" y="2613025"/>
            <a:ext cx="1870075" cy="222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0" name="直線矢印コネクタ 54"/>
          <p:cNvCxnSpPr>
            <a:cxnSpLocks noChangeShapeType="1"/>
          </p:cNvCxnSpPr>
          <p:nvPr/>
        </p:nvCxnSpPr>
        <p:spPr bwMode="auto">
          <a:xfrm>
            <a:off x="6053138" y="2974975"/>
            <a:ext cx="1262062" cy="16700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1" name="直線コネクタ 53"/>
          <p:cNvCxnSpPr>
            <a:cxnSpLocks noChangeShapeType="1"/>
          </p:cNvCxnSpPr>
          <p:nvPr/>
        </p:nvCxnSpPr>
        <p:spPr bwMode="auto">
          <a:xfrm flipH="1">
            <a:off x="3192463" y="2743200"/>
            <a:ext cx="131762" cy="116046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2" name="直線コネクタ 59"/>
          <p:cNvCxnSpPr>
            <a:cxnSpLocks noChangeShapeType="1"/>
          </p:cNvCxnSpPr>
          <p:nvPr/>
        </p:nvCxnSpPr>
        <p:spPr bwMode="auto">
          <a:xfrm flipH="1">
            <a:off x="6059488" y="3860800"/>
            <a:ext cx="515937" cy="82073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3" name="正方形/長方形 62"/>
          <p:cNvSpPr>
            <a:spLocks noChangeArrowheads="1"/>
          </p:cNvSpPr>
          <p:nvPr/>
        </p:nvSpPr>
        <p:spPr bwMode="auto">
          <a:xfrm>
            <a:off x="631825" y="1720850"/>
            <a:ext cx="1700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 b="0" i="1"/>
              <a:t>16777216 colors</a:t>
            </a:r>
          </a:p>
        </p:txBody>
      </p:sp>
      <p:sp>
        <p:nvSpPr>
          <p:cNvPr id="18444" name="正方形/長方形 63"/>
          <p:cNvSpPr>
            <a:spLocks noChangeArrowheads="1"/>
          </p:cNvSpPr>
          <p:nvPr/>
        </p:nvSpPr>
        <p:spPr bwMode="auto">
          <a:xfrm>
            <a:off x="508000" y="5008563"/>
            <a:ext cx="3657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lang="en-US" altLang="ja-JP" b="0"/>
              <a:t>Good for logo, font, cartoon</a:t>
            </a:r>
            <a:br>
              <a:rPr lang="en-US" altLang="ja-JP" b="0"/>
            </a:br>
            <a:r>
              <a:rPr lang="en-US" altLang="ja-JP" b="0"/>
              <a:t>Bad for photograph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altLang="ja-JP" b="0"/>
              <a:t>No blocky noise, no mosquito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altLang="ja-JP" b="0"/>
              <a:t>Taken over by PNG</a:t>
            </a:r>
            <a:endParaRPr lang="ja-JP" altLang="en-US" b="0"/>
          </a:p>
        </p:txBody>
      </p:sp>
      <p:sp>
        <p:nvSpPr>
          <p:cNvPr id="18445" name="正方形/長方形 71"/>
          <p:cNvSpPr>
            <a:spLocks noChangeArrowheads="1"/>
          </p:cNvSpPr>
          <p:nvPr/>
        </p:nvSpPr>
        <p:spPr bwMode="auto">
          <a:xfrm>
            <a:off x="4602163" y="1757363"/>
            <a:ext cx="11303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 b="0" i="1"/>
              <a:t>256 colors</a:t>
            </a:r>
          </a:p>
        </p:txBody>
      </p:sp>
      <p:sp>
        <p:nvSpPr>
          <p:cNvPr id="18446" name="正方形/長方形 73"/>
          <p:cNvSpPr>
            <a:spLocks noChangeArrowheads="1"/>
          </p:cNvSpPr>
          <p:nvPr/>
        </p:nvSpPr>
        <p:spPr bwMode="auto">
          <a:xfrm>
            <a:off x="973138" y="1306513"/>
            <a:ext cx="1131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/>
              <a:t>INPUT</a:t>
            </a:r>
          </a:p>
        </p:txBody>
      </p:sp>
      <p:sp>
        <p:nvSpPr>
          <p:cNvPr id="18447" name="正方形/長方形 74"/>
          <p:cNvSpPr>
            <a:spLocks noChangeArrowheads="1"/>
          </p:cNvSpPr>
          <p:nvPr/>
        </p:nvSpPr>
        <p:spPr bwMode="auto">
          <a:xfrm>
            <a:off x="6888163" y="5218113"/>
            <a:ext cx="1443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/>
              <a:t>OUTPUT</a:t>
            </a:r>
          </a:p>
        </p:txBody>
      </p:sp>
      <p:pic>
        <p:nvPicPr>
          <p:cNvPr id="184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38" y="2151063"/>
            <a:ext cx="1609725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正方形/長方形 38"/>
          <p:cNvSpPr>
            <a:spLocks noChangeArrowheads="1"/>
          </p:cNvSpPr>
          <p:nvPr/>
        </p:nvSpPr>
        <p:spPr bwMode="auto">
          <a:xfrm>
            <a:off x="4583916" y="5264249"/>
            <a:ext cx="13484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 b="0" dirty="0"/>
              <a:t>(similar to ZIP)</a:t>
            </a:r>
          </a:p>
        </p:txBody>
      </p:sp>
      <p:cxnSp>
        <p:nvCxnSpPr>
          <p:cNvPr id="18" name="直線コネクタ 59"/>
          <p:cNvCxnSpPr>
            <a:cxnSpLocks noChangeShapeType="1"/>
          </p:cNvCxnSpPr>
          <p:nvPr/>
        </p:nvCxnSpPr>
        <p:spPr bwMode="auto">
          <a:xfrm>
            <a:off x="5014762" y="4919269"/>
            <a:ext cx="179285" cy="41036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/>
          <p:nvPr/>
        </p:nvSpPr>
        <p:spPr>
          <a:xfrm>
            <a:off x="96838" y="217488"/>
            <a:ext cx="64420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How PNG compress image</a:t>
            </a:r>
          </a:p>
        </p:txBody>
      </p:sp>
      <p:sp>
        <p:nvSpPr>
          <p:cNvPr id="18437" name="正方形/長方形 38"/>
          <p:cNvSpPr>
            <a:spLocks noChangeArrowheads="1"/>
          </p:cNvSpPr>
          <p:nvPr/>
        </p:nvSpPr>
        <p:spPr bwMode="auto">
          <a:xfrm>
            <a:off x="4308475" y="4621270"/>
            <a:ext cx="19800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Deflate compress</a:t>
            </a:r>
          </a:p>
        </p:txBody>
      </p:sp>
      <p:sp>
        <p:nvSpPr>
          <p:cNvPr id="18438" name="正方形/長方形 45"/>
          <p:cNvSpPr>
            <a:spLocks noChangeArrowheads="1"/>
          </p:cNvSpPr>
          <p:nvPr/>
        </p:nvSpPr>
        <p:spPr bwMode="auto">
          <a:xfrm>
            <a:off x="6808788" y="4775200"/>
            <a:ext cx="187743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PNG data series</a:t>
            </a:r>
          </a:p>
        </p:txBody>
      </p:sp>
      <p:cxnSp>
        <p:nvCxnSpPr>
          <p:cNvPr id="18440" name="直線矢印コネクタ 54"/>
          <p:cNvCxnSpPr>
            <a:cxnSpLocks noChangeShapeType="1"/>
          </p:cNvCxnSpPr>
          <p:nvPr/>
        </p:nvCxnSpPr>
        <p:spPr bwMode="auto">
          <a:xfrm>
            <a:off x="6053138" y="2974975"/>
            <a:ext cx="1262062" cy="16700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2" name="直線コネクタ 59"/>
          <p:cNvCxnSpPr>
            <a:cxnSpLocks noChangeShapeType="1"/>
          </p:cNvCxnSpPr>
          <p:nvPr/>
        </p:nvCxnSpPr>
        <p:spPr bwMode="auto">
          <a:xfrm flipH="1">
            <a:off x="6059488" y="3860800"/>
            <a:ext cx="515937" cy="82073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4" name="正方形/長方形 63"/>
          <p:cNvSpPr>
            <a:spLocks noChangeArrowheads="1"/>
          </p:cNvSpPr>
          <p:nvPr/>
        </p:nvSpPr>
        <p:spPr bwMode="auto">
          <a:xfrm>
            <a:off x="508000" y="5411244"/>
            <a:ext cx="3657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lang="en-US" altLang="ja-JP" b="0" dirty="0"/>
              <a:t>Good for all kinds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altLang="ja-JP" b="0" dirty="0"/>
              <a:t>Loss less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altLang="ja-JP" b="0" dirty="0"/>
              <a:t>No blocky noise, no mosquito</a:t>
            </a:r>
          </a:p>
        </p:txBody>
      </p:sp>
      <p:sp>
        <p:nvSpPr>
          <p:cNvPr id="18446" name="正方形/長方形 73"/>
          <p:cNvSpPr>
            <a:spLocks noChangeArrowheads="1"/>
          </p:cNvSpPr>
          <p:nvPr/>
        </p:nvSpPr>
        <p:spPr bwMode="auto">
          <a:xfrm>
            <a:off x="4626769" y="1329977"/>
            <a:ext cx="1131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dirty="0"/>
              <a:t>INPUT</a:t>
            </a:r>
          </a:p>
        </p:txBody>
      </p:sp>
      <p:sp>
        <p:nvSpPr>
          <p:cNvPr id="18447" name="正方形/長方形 74"/>
          <p:cNvSpPr>
            <a:spLocks noChangeArrowheads="1"/>
          </p:cNvSpPr>
          <p:nvPr/>
        </p:nvSpPr>
        <p:spPr bwMode="auto">
          <a:xfrm>
            <a:off x="6888163" y="5218113"/>
            <a:ext cx="1443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/>
              <a:t>OUTPUT</a:t>
            </a:r>
          </a:p>
        </p:txBody>
      </p:sp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63" y="2069200"/>
            <a:ext cx="16383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正方形/長方形 62"/>
          <p:cNvSpPr>
            <a:spLocks noChangeArrowheads="1"/>
          </p:cNvSpPr>
          <p:nvPr/>
        </p:nvSpPr>
        <p:spPr bwMode="auto">
          <a:xfrm>
            <a:off x="4308475" y="1742175"/>
            <a:ext cx="1700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 b="0" i="1"/>
              <a:t>16777216 colors</a:t>
            </a:r>
          </a:p>
        </p:txBody>
      </p:sp>
      <p:sp>
        <p:nvSpPr>
          <p:cNvPr id="20" name="正方形/長方形 38"/>
          <p:cNvSpPr>
            <a:spLocks noChangeArrowheads="1"/>
          </p:cNvSpPr>
          <p:nvPr/>
        </p:nvSpPr>
        <p:spPr bwMode="auto">
          <a:xfrm>
            <a:off x="4583916" y="5264249"/>
            <a:ext cx="13484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 b="0" dirty="0"/>
              <a:t>(similar to ZIP)</a:t>
            </a:r>
          </a:p>
        </p:txBody>
      </p:sp>
      <p:cxnSp>
        <p:nvCxnSpPr>
          <p:cNvPr id="21" name="直線コネクタ 59"/>
          <p:cNvCxnSpPr>
            <a:cxnSpLocks noChangeShapeType="1"/>
          </p:cNvCxnSpPr>
          <p:nvPr/>
        </p:nvCxnSpPr>
        <p:spPr bwMode="auto">
          <a:xfrm>
            <a:off x="5014762" y="4919269"/>
            <a:ext cx="179285" cy="41036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5787839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/>
          <p:nvPr/>
        </p:nvSpPr>
        <p:spPr>
          <a:xfrm>
            <a:off x="96838" y="217488"/>
            <a:ext cx="64420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Compression method of ZIP, etc. </a:t>
            </a:r>
          </a:p>
        </p:txBody>
      </p:sp>
      <p:sp>
        <p:nvSpPr>
          <p:cNvPr id="18437" name="正方形/長方形 38"/>
          <p:cNvSpPr>
            <a:spLocks noChangeArrowheads="1"/>
          </p:cNvSpPr>
          <p:nvPr/>
        </p:nvSpPr>
        <p:spPr bwMode="auto">
          <a:xfrm>
            <a:off x="765803" y="2880910"/>
            <a:ext cx="43781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 dirty="0"/>
              <a:t>0 0 0 0 0 0 0 0 3 3 3 3 3 3 3 3 3 3 3 3</a:t>
            </a:r>
          </a:p>
        </p:txBody>
      </p:sp>
      <p:sp>
        <p:nvSpPr>
          <p:cNvPr id="18444" name="正方形/長方形 63"/>
          <p:cNvSpPr>
            <a:spLocks noChangeArrowheads="1"/>
          </p:cNvSpPr>
          <p:nvPr/>
        </p:nvSpPr>
        <p:spPr bwMode="auto">
          <a:xfrm>
            <a:off x="411747" y="1376820"/>
            <a:ext cx="365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eaLnBrk="1" hangingPunct="1"/>
            <a:r>
              <a:rPr lang="en-US" altLang="ja-JP" b="0" dirty="0"/>
              <a:t>LZW,  Deflate,... etc. </a:t>
            </a:r>
          </a:p>
        </p:txBody>
      </p:sp>
      <p:sp>
        <p:nvSpPr>
          <p:cNvPr id="18446" name="正方形/長方形 73"/>
          <p:cNvSpPr>
            <a:spLocks noChangeArrowheads="1"/>
          </p:cNvSpPr>
          <p:nvPr/>
        </p:nvSpPr>
        <p:spPr bwMode="auto">
          <a:xfrm>
            <a:off x="2185988" y="2263013"/>
            <a:ext cx="1131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dirty="0"/>
              <a:t>INPUT</a:t>
            </a:r>
          </a:p>
        </p:txBody>
      </p:sp>
      <p:sp>
        <p:nvSpPr>
          <p:cNvPr id="20" name="正方形/長方形 38"/>
          <p:cNvSpPr>
            <a:spLocks noChangeArrowheads="1"/>
          </p:cNvSpPr>
          <p:nvPr/>
        </p:nvSpPr>
        <p:spPr bwMode="auto">
          <a:xfrm>
            <a:off x="5200418" y="4689831"/>
            <a:ext cx="9605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 b="0" dirty="0"/>
              <a:t>compress</a:t>
            </a:r>
          </a:p>
        </p:txBody>
      </p:sp>
      <p:cxnSp>
        <p:nvCxnSpPr>
          <p:cNvPr id="21" name="直線コネクタ 59"/>
          <p:cNvCxnSpPr>
            <a:cxnSpLocks noChangeShapeType="1"/>
            <a:endCxn id="20" idx="0"/>
          </p:cNvCxnSpPr>
          <p:nvPr/>
        </p:nvCxnSpPr>
        <p:spPr bwMode="auto">
          <a:xfrm>
            <a:off x="5667909" y="4037074"/>
            <a:ext cx="12769" cy="65275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正方形/長方形 38"/>
          <p:cNvSpPr>
            <a:spLocks noChangeArrowheads="1"/>
          </p:cNvSpPr>
          <p:nvPr/>
        </p:nvSpPr>
        <p:spPr bwMode="auto">
          <a:xfrm>
            <a:off x="6010176" y="2880910"/>
            <a:ext cx="15776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 dirty="0"/>
              <a:t>0 x 8, 3 x 12</a:t>
            </a:r>
          </a:p>
        </p:txBody>
      </p:sp>
      <p:sp>
        <p:nvSpPr>
          <p:cNvPr id="15" name="正方形/長方形 38"/>
          <p:cNvSpPr>
            <a:spLocks noChangeArrowheads="1"/>
          </p:cNvSpPr>
          <p:nvPr/>
        </p:nvSpPr>
        <p:spPr bwMode="auto">
          <a:xfrm>
            <a:off x="740159" y="3735954"/>
            <a:ext cx="4448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 dirty="0"/>
              <a:t>0 1 0 1 0 1 0 1 0 1 0 1 0 1 0 1 0 1 0 1 </a:t>
            </a:r>
          </a:p>
        </p:txBody>
      </p:sp>
      <p:sp>
        <p:nvSpPr>
          <p:cNvPr id="16" name="正方形/長方形 38"/>
          <p:cNvSpPr>
            <a:spLocks noChangeArrowheads="1"/>
          </p:cNvSpPr>
          <p:nvPr/>
        </p:nvSpPr>
        <p:spPr bwMode="auto">
          <a:xfrm>
            <a:off x="5984532" y="3735954"/>
            <a:ext cx="1194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 dirty="0"/>
              <a:t>(01) x 10</a:t>
            </a:r>
          </a:p>
        </p:txBody>
      </p:sp>
      <p:sp>
        <p:nvSpPr>
          <p:cNvPr id="19" name="正方形/長方形 73"/>
          <p:cNvSpPr>
            <a:spLocks noChangeArrowheads="1"/>
          </p:cNvSpPr>
          <p:nvPr/>
        </p:nvSpPr>
        <p:spPr bwMode="auto">
          <a:xfrm>
            <a:off x="6233069" y="2263013"/>
            <a:ext cx="1131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dirty="0"/>
              <a:t>Output</a:t>
            </a:r>
          </a:p>
        </p:txBody>
      </p:sp>
      <p:sp>
        <p:nvSpPr>
          <p:cNvPr id="2" name="右矢印 1"/>
          <p:cNvSpPr/>
          <p:nvPr/>
        </p:nvSpPr>
        <p:spPr bwMode="auto">
          <a:xfrm>
            <a:off x="5371066" y="2979899"/>
            <a:ext cx="532985" cy="202131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" name="右矢印 21"/>
          <p:cNvSpPr/>
          <p:nvPr/>
        </p:nvSpPr>
        <p:spPr bwMode="auto">
          <a:xfrm>
            <a:off x="5414186" y="3834943"/>
            <a:ext cx="532985" cy="202131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3" name="正方形/長方形 38"/>
          <p:cNvSpPr>
            <a:spLocks noChangeArrowheads="1"/>
          </p:cNvSpPr>
          <p:nvPr/>
        </p:nvSpPr>
        <p:spPr bwMode="auto">
          <a:xfrm>
            <a:off x="411747" y="5700585"/>
            <a:ext cx="81836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 u="sng" dirty="0"/>
              <a:t>The more random the input data is, the less compression the output is.</a:t>
            </a:r>
          </a:p>
        </p:txBody>
      </p:sp>
    </p:spTree>
    <p:extLst>
      <p:ext uri="{BB962C8B-B14F-4D97-AF65-F5344CB8AC3E}">
        <p14:creationId xmlns:p14="http://schemas.microsoft.com/office/powerpoint/2010/main" val="20704856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2443163" y="3032125"/>
            <a:ext cx="44386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4000" dirty="0">
                <a:solidFill>
                  <a:srgbClr val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itchFamily="2" charset="-79"/>
              </a:rPr>
              <a:t>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29097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Spatial</a:t>
            </a:r>
            <a:r>
              <a:rPr lang="ja-JP" altLang="en-US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 </a:t>
            </a: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filtering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3470F-BE75-4409-A2F2-317DF20176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43" y="2068057"/>
            <a:ext cx="2518163" cy="3440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C79DE3-FC86-4CF7-8CA1-CE9FC57E0F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409" y="2079057"/>
            <a:ext cx="2518162" cy="344011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B2109D3-0CF8-43A0-9F74-CD235CE33DA8}"/>
              </a:ext>
            </a:extLst>
          </p:cNvPr>
          <p:cNvSpPr/>
          <p:nvPr/>
        </p:nvSpPr>
        <p:spPr bwMode="auto">
          <a:xfrm>
            <a:off x="4354286" y="3526971"/>
            <a:ext cx="576943" cy="54428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8849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13"/>
          <p:cNvGrpSpPr>
            <a:grpSpLocks/>
          </p:cNvGrpSpPr>
          <p:nvPr/>
        </p:nvGrpSpPr>
        <p:grpSpPr bwMode="auto">
          <a:xfrm>
            <a:off x="1177925" y="3789363"/>
            <a:ext cx="2160588" cy="2160587"/>
            <a:chOff x="657" y="2024"/>
            <a:chExt cx="1361" cy="1361"/>
          </a:xfrm>
        </p:grpSpPr>
        <p:sp>
          <p:nvSpPr>
            <p:cNvPr id="28735" name="Line 4"/>
            <p:cNvSpPr>
              <a:spLocks noChangeShapeType="1"/>
            </p:cNvSpPr>
            <p:nvPr/>
          </p:nvSpPr>
          <p:spPr bwMode="auto">
            <a:xfrm>
              <a:off x="884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36" name="Line 5"/>
            <p:cNvSpPr>
              <a:spLocks noChangeShapeType="1"/>
            </p:cNvSpPr>
            <p:nvPr/>
          </p:nvSpPr>
          <p:spPr bwMode="auto">
            <a:xfrm>
              <a:off x="1458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37" name="Line 6"/>
            <p:cNvSpPr>
              <a:spLocks noChangeShapeType="1"/>
            </p:cNvSpPr>
            <p:nvPr/>
          </p:nvSpPr>
          <p:spPr bwMode="auto">
            <a:xfrm>
              <a:off x="1171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38" name="Line 7"/>
            <p:cNvSpPr>
              <a:spLocks noChangeShapeType="1"/>
            </p:cNvSpPr>
            <p:nvPr/>
          </p:nvSpPr>
          <p:spPr bwMode="auto">
            <a:xfrm>
              <a:off x="1746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28739" name="Group 12"/>
            <p:cNvGrpSpPr>
              <a:grpSpLocks/>
            </p:cNvGrpSpPr>
            <p:nvPr/>
          </p:nvGrpSpPr>
          <p:grpSpPr bwMode="auto">
            <a:xfrm rot="-5400000">
              <a:off x="907" y="2046"/>
              <a:ext cx="862" cy="1361"/>
              <a:chOff x="2925" y="2341"/>
              <a:chExt cx="862" cy="1361"/>
            </a:xfrm>
          </p:grpSpPr>
          <p:sp>
            <p:nvSpPr>
              <p:cNvPr id="28740" name="Line 8"/>
              <p:cNvSpPr>
                <a:spLocks noChangeShapeType="1"/>
              </p:cNvSpPr>
              <p:nvPr/>
            </p:nvSpPr>
            <p:spPr bwMode="auto">
              <a:xfrm>
                <a:off x="2925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741" name="Line 9"/>
              <p:cNvSpPr>
                <a:spLocks noChangeShapeType="1"/>
              </p:cNvSpPr>
              <p:nvPr/>
            </p:nvSpPr>
            <p:spPr bwMode="auto">
              <a:xfrm>
                <a:off x="3499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742" name="Line 10"/>
              <p:cNvSpPr>
                <a:spLocks noChangeShapeType="1"/>
              </p:cNvSpPr>
              <p:nvPr/>
            </p:nvSpPr>
            <p:spPr bwMode="auto">
              <a:xfrm>
                <a:off x="3212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743" name="Line 11"/>
              <p:cNvSpPr>
                <a:spLocks noChangeShapeType="1"/>
              </p:cNvSpPr>
              <p:nvPr/>
            </p:nvSpPr>
            <p:spPr bwMode="auto">
              <a:xfrm>
                <a:off x="3787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grpSp>
        <p:nvGrpSpPr>
          <p:cNvPr id="28675" name="Group 24"/>
          <p:cNvGrpSpPr>
            <a:grpSpLocks/>
          </p:cNvGrpSpPr>
          <p:nvPr/>
        </p:nvGrpSpPr>
        <p:grpSpPr bwMode="auto">
          <a:xfrm>
            <a:off x="1538288" y="4221163"/>
            <a:ext cx="1368425" cy="1368425"/>
            <a:chOff x="884" y="2296"/>
            <a:chExt cx="862" cy="862"/>
          </a:xfrm>
        </p:grpSpPr>
        <p:sp>
          <p:nvSpPr>
            <p:cNvPr id="28726" name="Line 14"/>
            <p:cNvSpPr>
              <a:spLocks noChangeShapeType="1"/>
            </p:cNvSpPr>
            <p:nvPr/>
          </p:nvSpPr>
          <p:spPr bwMode="auto">
            <a:xfrm>
              <a:off x="884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27" name="Line 16"/>
            <p:cNvSpPr>
              <a:spLocks noChangeShapeType="1"/>
            </p:cNvSpPr>
            <p:nvPr/>
          </p:nvSpPr>
          <p:spPr bwMode="auto">
            <a:xfrm>
              <a:off x="1171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28" name="Line 17"/>
            <p:cNvSpPr>
              <a:spLocks noChangeShapeType="1"/>
            </p:cNvSpPr>
            <p:nvPr/>
          </p:nvSpPr>
          <p:spPr bwMode="auto">
            <a:xfrm>
              <a:off x="1458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29" name="Line 18"/>
            <p:cNvSpPr>
              <a:spLocks noChangeShapeType="1"/>
            </p:cNvSpPr>
            <p:nvPr/>
          </p:nvSpPr>
          <p:spPr bwMode="auto">
            <a:xfrm>
              <a:off x="1746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28730" name="Group 23"/>
            <p:cNvGrpSpPr>
              <a:grpSpLocks/>
            </p:cNvGrpSpPr>
            <p:nvPr/>
          </p:nvGrpSpPr>
          <p:grpSpPr bwMode="auto">
            <a:xfrm rot="-5400000">
              <a:off x="884" y="2296"/>
              <a:ext cx="862" cy="862"/>
              <a:chOff x="1020" y="2432"/>
              <a:chExt cx="862" cy="862"/>
            </a:xfrm>
          </p:grpSpPr>
          <p:sp>
            <p:nvSpPr>
              <p:cNvPr id="28731" name="Line 19"/>
              <p:cNvSpPr>
                <a:spLocks noChangeShapeType="1"/>
              </p:cNvSpPr>
              <p:nvPr/>
            </p:nvSpPr>
            <p:spPr bwMode="auto">
              <a:xfrm>
                <a:off x="1020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732" name="Line 20"/>
              <p:cNvSpPr>
                <a:spLocks noChangeShapeType="1"/>
              </p:cNvSpPr>
              <p:nvPr/>
            </p:nvSpPr>
            <p:spPr bwMode="auto">
              <a:xfrm>
                <a:off x="1307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733" name="Line 21"/>
              <p:cNvSpPr>
                <a:spLocks noChangeShapeType="1"/>
              </p:cNvSpPr>
              <p:nvPr/>
            </p:nvSpPr>
            <p:spPr bwMode="auto">
              <a:xfrm>
                <a:off x="1594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734" name="Line 22"/>
              <p:cNvSpPr>
                <a:spLocks noChangeShapeType="1"/>
              </p:cNvSpPr>
              <p:nvPr/>
            </p:nvSpPr>
            <p:spPr bwMode="auto">
              <a:xfrm>
                <a:off x="1882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grpSp>
        <p:nvGrpSpPr>
          <p:cNvPr id="28676" name="Group 25"/>
          <p:cNvGrpSpPr>
            <a:grpSpLocks/>
          </p:cNvGrpSpPr>
          <p:nvPr/>
        </p:nvGrpSpPr>
        <p:grpSpPr bwMode="auto">
          <a:xfrm>
            <a:off x="1465263" y="1341438"/>
            <a:ext cx="1368425" cy="1368425"/>
            <a:chOff x="884" y="2296"/>
            <a:chExt cx="862" cy="862"/>
          </a:xfrm>
        </p:grpSpPr>
        <p:sp>
          <p:nvSpPr>
            <p:cNvPr id="28717" name="Line 26"/>
            <p:cNvSpPr>
              <a:spLocks noChangeShapeType="1"/>
            </p:cNvSpPr>
            <p:nvPr/>
          </p:nvSpPr>
          <p:spPr bwMode="auto">
            <a:xfrm>
              <a:off x="884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18" name="Line 27"/>
            <p:cNvSpPr>
              <a:spLocks noChangeShapeType="1"/>
            </p:cNvSpPr>
            <p:nvPr/>
          </p:nvSpPr>
          <p:spPr bwMode="auto">
            <a:xfrm>
              <a:off x="1171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19" name="Line 28"/>
            <p:cNvSpPr>
              <a:spLocks noChangeShapeType="1"/>
            </p:cNvSpPr>
            <p:nvPr/>
          </p:nvSpPr>
          <p:spPr bwMode="auto">
            <a:xfrm>
              <a:off x="1458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20" name="Line 29"/>
            <p:cNvSpPr>
              <a:spLocks noChangeShapeType="1"/>
            </p:cNvSpPr>
            <p:nvPr/>
          </p:nvSpPr>
          <p:spPr bwMode="auto">
            <a:xfrm>
              <a:off x="1746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28721" name="Group 30"/>
            <p:cNvGrpSpPr>
              <a:grpSpLocks/>
            </p:cNvGrpSpPr>
            <p:nvPr/>
          </p:nvGrpSpPr>
          <p:grpSpPr bwMode="auto">
            <a:xfrm rot="-5400000">
              <a:off x="884" y="2296"/>
              <a:ext cx="862" cy="862"/>
              <a:chOff x="1020" y="2432"/>
              <a:chExt cx="862" cy="862"/>
            </a:xfrm>
          </p:grpSpPr>
          <p:sp>
            <p:nvSpPr>
              <p:cNvPr id="28722" name="Line 31"/>
              <p:cNvSpPr>
                <a:spLocks noChangeShapeType="1"/>
              </p:cNvSpPr>
              <p:nvPr/>
            </p:nvSpPr>
            <p:spPr bwMode="auto">
              <a:xfrm>
                <a:off x="1020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723" name="Line 32"/>
              <p:cNvSpPr>
                <a:spLocks noChangeShapeType="1"/>
              </p:cNvSpPr>
              <p:nvPr/>
            </p:nvSpPr>
            <p:spPr bwMode="auto">
              <a:xfrm>
                <a:off x="1307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724" name="Line 33"/>
              <p:cNvSpPr>
                <a:spLocks noChangeShapeType="1"/>
              </p:cNvSpPr>
              <p:nvPr/>
            </p:nvSpPr>
            <p:spPr bwMode="auto">
              <a:xfrm>
                <a:off x="1594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725" name="Line 34"/>
              <p:cNvSpPr>
                <a:spLocks noChangeShapeType="1"/>
              </p:cNvSpPr>
              <p:nvPr/>
            </p:nvSpPr>
            <p:spPr bwMode="auto">
              <a:xfrm>
                <a:off x="1882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28708" name="Line 46"/>
          <p:cNvSpPr>
            <a:spLocks noChangeShapeType="1"/>
          </p:cNvSpPr>
          <p:nvPr/>
        </p:nvSpPr>
        <p:spPr bwMode="auto">
          <a:xfrm>
            <a:off x="5930900" y="3789363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09" name="Line 47"/>
          <p:cNvSpPr>
            <a:spLocks noChangeShapeType="1"/>
          </p:cNvSpPr>
          <p:nvPr/>
        </p:nvSpPr>
        <p:spPr bwMode="auto">
          <a:xfrm>
            <a:off x="6842125" y="3789363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0" name="Line 48"/>
          <p:cNvSpPr>
            <a:spLocks noChangeShapeType="1"/>
          </p:cNvSpPr>
          <p:nvPr/>
        </p:nvSpPr>
        <p:spPr bwMode="auto">
          <a:xfrm>
            <a:off x="6386513" y="3789363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1" name="Line 49"/>
          <p:cNvSpPr>
            <a:spLocks noChangeShapeType="1"/>
          </p:cNvSpPr>
          <p:nvPr/>
        </p:nvSpPr>
        <p:spPr bwMode="auto">
          <a:xfrm>
            <a:off x="7299325" y="3789363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28712" name="Group 50"/>
          <p:cNvGrpSpPr>
            <a:grpSpLocks/>
          </p:cNvGrpSpPr>
          <p:nvPr/>
        </p:nvGrpSpPr>
        <p:grpSpPr bwMode="auto">
          <a:xfrm rot="16200000">
            <a:off x="5967413" y="3824288"/>
            <a:ext cx="1368425" cy="2160587"/>
            <a:chOff x="2925" y="2341"/>
            <a:chExt cx="862" cy="1361"/>
          </a:xfrm>
        </p:grpSpPr>
        <p:sp>
          <p:nvSpPr>
            <p:cNvPr id="28713" name="Line 51"/>
            <p:cNvSpPr>
              <a:spLocks noChangeShapeType="1"/>
            </p:cNvSpPr>
            <p:nvPr/>
          </p:nvSpPr>
          <p:spPr bwMode="auto">
            <a:xfrm>
              <a:off x="2925" y="2341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14" name="Line 52"/>
            <p:cNvSpPr>
              <a:spLocks noChangeShapeType="1"/>
            </p:cNvSpPr>
            <p:nvPr/>
          </p:nvSpPr>
          <p:spPr bwMode="auto">
            <a:xfrm>
              <a:off x="3499" y="2341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15" name="Line 53"/>
            <p:cNvSpPr>
              <a:spLocks noChangeShapeType="1"/>
            </p:cNvSpPr>
            <p:nvPr/>
          </p:nvSpPr>
          <p:spPr bwMode="auto">
            <a:xfrm>
              <a:off x="3212" y="2341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16" name="Line 54"/>
            <p:cNvSpPr>
              <a:spLocks noChangeShapeType="1"/>
            </p:cNvSpPr>
            <p:nvPr/>
          </p:nvSpPr>
          <p:spPr bwMode="auto">
            <a:xfrm>
              <a:off x="3787" y="2341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8678" name="Rectangle 65"/>
          <p:cNvSpPr>
            <a:spLocks noChangeArrowheads="1"/>
          </p:cNvSpPr>
          <p:nvPr/>
        </p:nvSpPr>
        <p:spPr bwMode="auto">
          <a:xfrm>
            <a:off x="6392863" y="4694238"/>
            <a:ext cx="433387" cy="4238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8679" name="Rectangle 66"/>
          <p:cNvSpPr>
            <a:spLocks noChangeArrowheads="1"/>
          </p:cNvSpPr>
          <p:nvPr/>
        </p:nvSpPr>
        <p:spPr bwMode="auto">
          <a:xfrm>
            <a:off x="2047875" y="18446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9</a:t>
            </a:r>
          </a:p>
        </p:txBody>
      </p:sp>
      <p:sp>
        <p:nvSpPr>
          <p:cNvPr id="28680" name="Rectangle 68"/>
          <p:cNvSpPr>
            <a:spLocks noChangeArrowheads="1"/>
          </p:cNvSpPr>
          <p:nvPr/>
        </p:nvSpPr>
        <p:spPr bwMode="auto">
          <a:xfrm>
            <a:off x="1990725" y="472598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100</a:t>
            </a:r>
          </a:p>
        </p:txBody>
      </p:sp>
      <p:sp>
        <p:nvSpPr>
          <p:cNvPr id="28681" name="Rectangle 69"/>
          <p:cNvSpPr>
            <a:spLocks noChangeArrowheads="1"/>
          </p:cNvSpPr>
          <p:nvPr/>
        </p:nvSpPr>
        <p:spPr bwMode="auto">
          <a:xfrm>
            <a:off x="2401888" y="429418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150</a:t>
            </a:r>
          </a:p>
        </p:txBody>
      </p:sp>
      <p:sp>
        <p:nvSpPr>
          <p:cNvPr id="28682" name="Rectangle 70"/>
          <p:cNvSpPr>
            <a:spLocks noChangeArrowheads="1"/>
          </p:cNvSpPr>
          <p:nvPr/>
        </p:nvSpPr>
        <p:spPr bwMode="auto">
          <a:xfrm>
            <a:off x="2019300" y="429418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50</a:t>
            </a:r>
          </a:p>
        </p:txBody>
      </p:sp>
      <p:sp>
        <p:nvSpPr>
          <p:cNvPr id="28683" name="Rectangle 71"/>
          <p:cNvSpPr>
            <a:spLocks noChangeArrowheads="1"/>
          </p:cNvSpPr>
          <p:nvPr/>
        </p:nvSpPr>
        <p:spPr bwMode="auto">
          <a:xfrm>
            <a:off x="2425700" y="472598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100</a:t>
            </a:r>
          </a:p>
        </p:txBody>
      </p:sp>
      <p:sp>
        <p:nvSpPr>
          <p:cNvPr id="28684" name="Rectangle 72"/>
          <p:cNvSpPr>
            <a:spLocks noChangeArrowheads="1"/>
          </p:cNvSpPr>
          <p:nvPr/>
        </p:nvSpPr>
        <p:spPr bwMode="auto">
          <a:xfrm>
            <a:off x="2401888" y="522922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120</a:t>
            </a:r>
          </a:p>
        </p:txBody>
      </p:sp>
      <p:sp>
        <p:nvSpPr>
          <p:cNvPr id="28685" name="Rectangle 73"/>
          <p:cNvSpPr>
            <a:spLocks noChangeArrowheads="1"/>
          </p:cNvSpPr>
          <p:nvPr/>
        </p:nvSpPr>
        <p:spPr bwMode="auto">
          <a:xfrm>
            <a:off x="1587500" y="429418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50</a:t>
            </a:r>
          </a:p>
        </p:txBody>
      </p:sp>
      <p:sp>
        <p:nvSpPr>
          <p:cNvPr id="28686" name="Rectangle 74"/>
          <p:cNvSpPr>
            <a:spLocks noChangeArrowheads="1"/>
          </p:cNvSpPr>
          <p:nvPr/>
        </p:nvSpPr>
        <p:spPr bwMode="auto">
          <a:xfrm>
            <a:off x="1538288" y="472598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100</a:t>
            </a:r>
          </a:p>
        </p:txBody>
      </p:sp>
      <p:sp>
        <p:nvSpPr>
          <p:cNvPr id="28687" name="Rectangle 75"/>
          <p:cNvSpPr>
            <a:spLocks noChangeArrowheads="1"/>
          </p:cNvSpPr>
          <p:nvPr/>
        </p:nvSpPr>
        <p:spPr bwMode="auto">
          <a:xfrm>
            <a:off x="1538288" y="522922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120</a:t>
            </a:r>
          </a:p>
        </p:txBody>
      </p:sp>
      <p:sp>
        <p:nvSpPr>
          <p:cNvPr id="28688" name="Rectangle 76"/>
          <p:cNvSpPr>
            <a:spLocks noChangeArrowheads="1"/>
          </p:cNvSpPr>
          <p:nvPr/>
        </p:nvSpPr>
        <p:spPr bwMode="auto">
          <a:xfrm>
            <a:off x="1970088" y="522922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120</a:t>
            </a:r>
          </a:p>
        </p:txBody>
      </p:sp>
      <p:sp>
        <p:nvSpPr>
          <p:cNvPr id="28689" name="Rectangle 77"/>
          <p:cNvSpPr>
            <a:spLocks noChangeArrowheads="1"/>
          </p:cNvSpPr>
          <p:nvPr/>
        </p:nvSpPr>
        <p:spPr bwMode="auto">
          <a:xfrm>
            <a:off x="2443163" y="2349500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-1</a:t>
            </a:r>
          </a:p>
        </p:txBody>
      </p:sp>
      <p:sp>
        <p:nvSpPr>
          <p:cNvPr id="28690" name="Rectangle 78"/>
          <p:cNvSpPr>
            <a:spLocks noChangeArrowheads="1"/>
          </p:cNvSpPr>
          <p:nvPr/>
        </p:nvSpPr>
        <p:spPr bwMode="auto">
          <a:xfrm>
            <a:off x="1970088" y="2349500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-1</a:t>
            </a:r>
          </a:p>
        </p:txBody>
      </p:sp>
      <p:sp>
        <p:nvSpPr>
          <p:cNvPr id="28691" name="Rectangle 79"/>
          <p:cNvSpPr>
            <a:spLocks noChangeArrowheads="1"/>
          </p:cNvSpPr>
          <p:nvPr/>
        </p:nvSpPr>
        <p:spPr bwMode="auto">
          <a:xfrm>
            <a:off x="2401888" y="1412875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-1</a:t>
            </a:r>
          </a:p>
        </p:txBody>
      </p:sp>
      <p:sp>
        <p:nvSpPr>
          <p:cNvPr id="28692" name="Rectangle 80"/>
          <p:cNvSpPr>
            <a:spLocks noChangeArrowheads="1"/>
          </p:cNvSpPr>
          <p:nvPr/>
        </p:nvSpPr>
        <p:spPr bwMode="auto">
          <a:xfrm>
            <a:off x="1970088" y="1412875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-1</a:t>
            </a:r>
          </a:p>
        </p:txBody>
      </p:sp>
      <p:sp>
        <p:nvSpPr>
          <p:cNvPr id="28693" name="Rectangle 81"/>
          <p:cNvSpPr>
            <a:spLocks noChangeArrowheads="1"/>
          </p:cNvSpPr>
          <p:nvPr/>
        </p:nvSpPr>
        <p:spPr bwMode="auto">
          <a:xfrm>
            <a:off x="1538288" y="2349500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-1</a:t>
            </a:r>
          </a:p>
        </p:txBody>
      </p:sp>
      <p:sp>
        <p:nvSpPr>
          <p:cNvPr id="28694" name="Rectangle 82"/>
          <p:cNvSpPr>
            <a:spLocks noChangeArrowheads="1"/>
          </p:cNvSpPr>
          <p:nvPr/>
        </p:nvSpPr>
        <p:spPr bwMode="auto">
          <a:xfrm>
            <a:off x="1538288" y="1844675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-1</a:t>
            </a:r>
          </a:p>
        </p:txBody>
      </p:sp>
      <p:sp>
        <p:nvSpPr>
          <p:cNvPr id="28695" name="Rectangle 83"/>
          <p:cNvSpPr>
            <a:spLocks noChangeArrowheads="1"/>
          </p:cNvSpPr>
          <p:nvPr/>
        </p:nvSpPr>
        <p:spPr bwMode="auto">
          <a:xfrm>
            <a:off x="1538288" y="1412875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-1</a:t>
            </a:r>
          </a:p>
        </p:txBody>
      </p:sp>
      <p:sp>
        <p:nvSpPr>
          <p:cNvPr id="28696" name="Rectangle 84"/>
          <p:cNvSpPr>
            <a:spLocks noChangeArrowheads="1"/>
          </p:cNvSpPr>
          <p:nvPr/>
        </p:nvSpPr>
        <p:spPr bwMode="auto">
          <a:xfrm>
            <a:off x="2401888" y="1844675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-1</a:t>
            </a:r>
          </a:p>
        </p:txBody>
      </p:sp>
      <p:sp>
        <p:nvSpPr>
          <p:cNvPr id="28697" name="Oval 86"/>
          <p:cNvSpPr>
            <a:spLocks noChangeArrowheads="1"/>
          </p:cNvSpPr>
          <p:nvPr/>
        </p:nvSpPr>
        <p:spPr bwMode="auto">
          <a:xfrm>
            <a:off x="3584575" y="2751138"/>
            <a:ext cx="1584325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/>
              <a:t>convolution</a:t>
            </a:r>
          </a:p>
        </p:txBody>
      </p:sp>
      <p:sp>
        <p:nvSpPr>
          <p:cNvPr id="28698" name="Rectangle 87"/>
          <p:cNvSpPr>
            <a:spLocks noChangeArrowheads="1"/>
          </p:cNvSpPr>
          <p:nvPr/>
        </p:nvSpPr>
        <p:spPr bwMode="auto">
          <a:xfrm>
            <a:off x="4152900" y="2082800"/>
            <a:ext cx="3975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50x(-1) + 50x(-1) + 150x(-1) + 100x(-1) + 100x9 </a:t>
            </a:r>
            <a:br>
              <a:rPr lang="en-US" altLang="ja-JP" sz="1400" b="0"/>
            </a:br>
            <a:r>
              <a:rPr lang="en-US" altLang="ja-JP" sz="1400" b="0"/>
              <a:t>+ 100x(-1) + 120x(-1) + 120x(-1) + 120x(-1) = 90</a:t>
            </a:r>
          </a:p>
        </p:txBody>
      </p:sp>
      <p:sp>
        <p:nvSpPr>
          <p:cNvPr id="28699" name="Rectangle 88"/>
          <p:cNvSpPr>
            <a:spLocks noChangeArrowheads="1"/>
          </p:cNvSpPr>
          <p:nvPr/>
        </p:nvSpPr>
        <p:spPr bwMode="auto">
          <a:xfrm>
            <a:off x="2025650" y="4695825"/>
            <a:ext cx="393700" cy="393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 b="0">
              <a:solidFill>
                <a:srgbClr val="FF0000"/>
              </a:solidFill>
            </a:endParaRPr>
          </a:p>
        </p:txBody>
      </p:sp>
      <p:sp>
        <p:nvSpPr>
          <p:cNvPr id="28700" name="Rectangle 89"/>
          <p:cNvSpPr>
            <a:spLocks noChangeArrowheads="1"/>
          </p:cNvSpPr>
          <p:nvPr/>
        </p:nvSpPr>
        <p:spPr bwMode="auto">
          <a:xfrm>
            <a:off x="6421438" y="475615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90</a:t>
            </a:r>
          </a:p>
        </p:txBody>
      </p:sp>
      <p:sp>
        <p:nvSpPr>
          <p:cNvPr id="28701" name="Freeform 97"/>
          <p:cNvSpPr>
            <a:spLocks/>
          </p:cNvSpPr>
          <p:nvPr/>
        </p:nvSpPr>
        <p:spPr bwMode="auto">
          <a:xfrm>
            <a:off x="5210175" y="3144838"/>
            <a:ext cx="1406525" cy="1397000"/>
          </a:xfrm>
          <a:custGeom>
            <a:avLst/>
            <a:gdLst>
              <a:gd name="T0" fmla="*/ 0 w 886"/>
              <a:gd name="T1" fmla="*/ 0 h 880"/>
              <a:gd name="T2" fmla="*/ 2147483647 w 886"/>
              <a:gd name="T3" fmla="*/ 2147483647 h 880"/>
              <a:gd name="T4" fmla="*/ 2147483647 w 886"/>
              <a:gd name="T5" fmla="*/ 2147483647 h 8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86" h="880">
                <a:moveTo>
                  <a:pt x="0" y="0"/>
                </a:moveTo>
                <a:cubicBezTo>
                  <a:pt x="240" y="53"/>
                  <a:pt x="480" y="106"/>
                  <a:pt x="627" y="252"/>
                </a:cubicBezTo>
                <a:cubicBezTo>
                  <a:pt x="774" y="398"/>
                  <a:pt x="830" y="639"/>
                  <a:pt x="886" y="8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02" name="Freeform 98"/>
          <p:cNvSpPr>
            <a:spLocks/>
          </p:cNvSpPr>
          <p:nvPr/>
        </p:nvSpPr>
        <p:spPr bwMode="auto">
          <a:xfrm>
            <a:off x="2949575" y="2138363"/>
            <a:ext cx="923925" cy="604837"/>
          </a:xfrm>
          <a:custGeom>
            <a:avLst/>
            <a:gdLst>
              <a:gd name="T0" fmla="*/ 0 w 582"/>
              <a:gd name="T1" fmla="*/ 2147483647 h 381"/>
              <a:gd name="T2" fmla="*/ 2147483647 w 582"/>
              <a:gd name="T3" fmla="*/ 2147483647 h 381"/>
              <a:gd name="T4" fmla="*/ 2147483647 w 582"/>
              <a:gd name="T5" fmla="*/ 2147483647 h 381"/>
              <a:gd name="T6" fmla="*/ 2147483647 w 582"/>
              <a:gd name="T7" fmla="*/ 2147483647 h 3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2" h="381">
                <a:moveTo>
                  <a:pt x="0" y="12"/>
                </a:moveTo>
                <a:cubicBezTo>
                  <a:pt x="0" y="6"/>
                  <a:pt x="1" y="0"/>
                  <a:pt x="58" y="12"/>
                </a:cubicBezTo>
                <a:cubicBezTo>
                  <a:pt x="115" y="24"/>
                  <a:pt x="256" y="22"/>
                  <a:pt x="343" y="84"/>
                </a:cubicBezTo>
                <a:cubicBezTo>
                  <a:pt x="430" y="146"/>
                  <a:pt x="506" y="263"/>
                  <a:pt x="582" y="3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03" name="Freeform 99"/>
          <p:cNvSpPr>
            <a:spLocks/>
          </p:cNvSpPr>
          <p:nvPr/>
        </p:nvSpPr>
        <p:spPr bwMode="auto">
          <a:xfrm>
            <a:off x="2989263" y="3586163"/>
            <a:ext cx="1109662" cy="1387475"/>
          </a:xfrm>
          <a:custGeom>
            <a:avLst/>
            <a:gdLst>
              <a:gd name="T0" fmla="*/ 0 w 699"/>
              <a:gd name="T1" fmla="*/ 2147483647 h 874"/>
              <a:gd name="T2" fmla="*/ 2147483647 w 699"/>
              <a:gd name="T3" fmla="*/ 2147483647 h 874"/>
              <a:gd name="T4" fmla="*/ 2147483647 w 699"/>
              <a:gd name="T5" fmla="*/ 0 h 8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9" h="874">
                <a:moveTo>
                  <a:pt x="0" y="874"/>
                </a:moveTo>
                <a:cubicBezTo>
                  <a:pt x="175" y="814"/>
                  <a:pt x="350" y="754"/>
                  <a:pt x="466" y="608"/>
                </a:cubicBezTo>
                <a:cubicBezTo>
                  <a:pt x="582" y="462"/>
                  <a:pt x="640" y="231"/>
                  <a:pt x="69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04" name="Rectangle 100"/>
          <p:cNvSpPr>
            <a:spLocks noChangeArrowheads="1"/>
          </p:cNvSpPr>
          <p:nvPr/>
        </p:nvSpPr>
        <p:spPr bwMode="auto">
          <a:xfrm>
            <a:off x="1754188" y="2786063"/>
            <a:ext cx="1028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Filter</a:t>
            </a:r>
          </a:p>
          <a:p>
            <a:pPr eaLnBrk="1" hangingPunct="1"/>
            <a:r>
              <a:rPr lang="en-US" altLang="ja-JP" sz="1200"/>
              <a:t>(3x3 kernel)</a:t>
            </a:r>
            <a:endParaRPr lang="en-US" altLang="ja-JP" sz="1200" b="0"/>
          </a:p>
        </p:txBody>
      </p:sp>
      <p:sp>
        <p:nvSpPr>
          <p:cNvPr id="28705" name="Rectangle 101"/>
          <p:cNvSpPr>
            <a:spLocks noChangeArrowheads="1"/>
          </p:cNvSpPr>
          <p:nvPr/>
        </p:nvSpPr>
        <p:spPr bwMode="auto">
          <a:xfrm>
            <a:off x="1593850" y="5967413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dirty="0"/>
              <a:t>Input image</a:t>
            </a:r>
            <a:endParaRPr lang="en-US" altLang="ja-JP" b="0" dirty="0"/>
          </a:p>
        </p:txBody>
      </p:sp>
      <p:sp>
        <p:nvSpPr>
          <p:cNvPr id="28706" name="Rectangle 102"/>
          <p:cNvSpPr>
            <a:spLocks noChangeArrowheads="1"/>
          </p:cNvSpPr>
          <p:nvPr/>
        </p:nvSpPr>
        <p:spPr bwMode="auto">
          <a:xfrm>
            <a:off x="5972175" y="59563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Output image</a:t>
            </a:r>
            <a:endParaRPr lang="en-US" altLang="ja-JP" b="0"/>
          </a:p>
        </p:txBody>
      </p:sp>
      <p:sp>
        <p:nvSpPr>
          <p:cNvPr id="72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Spatial filtering</a:t>
            </a:r>
          </a:p>
        </p:txBody>
      </p:sp>
      <p:sp>
        <p:nvSpPr>
          <p:cNvPr id="73" name="Rectangle 69"/>
          <p:cNvSpPr>
            <a:spLocks noChangeArrowheads="1"/>
          </p:cNvSpPr>
          <p:nvPr/>
        </p:nvSpPr>
        <p:spPr bwMode="auto">
          <a:xfrm>
            <a:off x="2878138" y="429418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130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2949943" y="4724500"/>
            <a:ext cx="3834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90</a:t>
            </a: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2878138" y="522922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110</a:t>
            </a:r>
          </a:p>
        </p:txBody>
      </p:sp>
      <p:sp>
        <p:nvSpPr>
          <p:cNvPr id="76" name="Rectangle 69"/>
          <p:cNvSpPr>
            <a:spLocks noChangeArrowheads="1"/>
          </p:cNvSpPr>
          <p:nvPr/>
        </p:nvSpPr>
        <p:spPr bwMode="auto">
          <a:xfrm>
            <a:off x="1039019" y="42957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110</a:t>
            </a:r>
          </a:p>
        </p:txBody>
      </p:sp>
      <p:sp>
        <p:nvSpPr>
          <p:cNvPr id="77" name="Rectangle 71"/>
          <p:cNvSpPr>
            <a:spLocks noChangeArrowheads="1"/>
          </p:cNvSpPr>
          <p:nvPr/>
        </p:nvSpPr>
        <p:spPr bwMode="auto">
          <a:xfrm>
            <a:off x="1062831" y="47275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100</a:t>
            </a:r>
          </a:p>
        </p:txBody>
      </p:sp>
      <p:sp>
        <p:nvSpPr>
          <p:cNvPr id="78" name="Rectangle 72"/>
          <p:cNvSpPr>
            <a:spLocks noChangeArrowheads="1"/>
          </p:cNvSpPr>
          <p:nvPr/>
        </p:nvSpPr>
        <p:spPr bwMode="auto">
          <a:xfrm>
            <a:off x="1039019" y="5230812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120</a:t>
            </a:r>
          </a:p>
        </p:txBody>
      </p:sp>
      <p:sp>
        <p:nvSpPr>
          <p:cNvPr id="79" name="Rectangle 69"/>
          <p:cNvSpPr>
            <a:spLocks noChangeArrowheads="1"/>
          </p:cNvSpPr>
          <p:nvPr/>
        </p:nvSpPr>
        <p:spPr bwMode="auto">
          <a:xfrm>
            <a:off x="2418953" y="383698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150</a:t>
            </a:r>
          </a:p>
        </p:txBody>
      </p:sp>
      <p:sp>
        <p:nvSpPr>
          <p:cNvPr id="80" name="Rectangle 70"/>
          <p:cNvSpPr>
            <a:spLocks noChangeArrowheads="1"/>
          </p:cNvSpPr>
          <p:nvPr/>
        </p:nvSpPr>
        <p:spPr bwMode="auto">
          <a:xfrm>
            <a:off x="2036365" y="383698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50</a:t>
            </a:r>
          </a:p>
        </p:txBody>
      </p:sp>
      <p:sp>
        <p:nvSpPr>
          <p:cNvPr id="81" name="Rectangle 73"/>
          <p:cNvSpPr>
            <a:spLocks noChangeArrowheads="1"/>
          </p:cNvSpPr>
          <p:nvPr/>
        </p:nvSpPr>
        <p:spPr bwMode="auto">
          <a:xfrm>
            <a:off x="1604565" y="383698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50</a:t>
            </a:r>
          </a:p>
        </p:txBody>
      </p:sp>
      <p:sp>
        <p:nvSpPr>
          <p:cNvPr id="82" name="Rectangle 69"/>
          <p:cNvSpPr>
            <a:spLocks noChangeArrowheads="1"/>
          </p:cNvSpPr>
          <p:nvPr/>
        </p:nvSpPr>
        <p:spPr bwMode="auto">
          <a:xfrm>
            <a:off x="2895203" y="383698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150</a:t>
            </a:r>
          </a:p>
        </p:txBody>
      </p:sp>
      <p:sp>
        <p:nvSpPr>
          <p:cNvPr id="83" name="Rectangle 69"/>
          <p:cNvSpPr>
            <a:spLocks noChangeArrowheads="1"/>
          </p:cNvSpPr>
          <p:nvPr/>
        </p:nvSpPr>
        <p:spPr bwMode="auto">
          <a:xfrm>
            <a:off x="1104077" y="3837087"/>
            <a:ext cx="3834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60</a:t>
            </a:r>
          </a:p>
        </p:txBody>
      </p:sp>
      <p:sp>
        <p:nvSpPr>
          <p:cNvPr id="84" name="Rectangle 69"/>
          <p:cNvSpPr>
            <a:spLocks noChangeArrowheads="1"/>
          </p:cNvSpPr>
          <p:nvPr/>
        </p:nvSpPr>
        <p:spPr bwMode="auto">
          <a:xfrm>
            <a:off x="2383632" y="5684837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150</a:t>
            </a:r>
          </a:p>
        </p:txBody>
      </p:sp>
      <p:sp>
        <p:nvSpPr>
          <p:cNvPr id="85" name="Rectangle 70"/>
          <p:cNvSpPr>
            <a:spLocks noChangeArrowheads="1"/>
          </p:cNvSpPr>
          <p:nvPr/>
        </p:nvSpPr>
        <p:spPr bwMode="auto">
          <a:xfrm>
            <a:off x="2001044" y="5684837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50</a:t>
            </a:r>
          </a:p>
        </p:txBody>
      </p:sp>
      <p:sp>
        <p:nvSpPr>
          <p:cNvPr id="86" name="Rectangle 73"/>
          <p:cNvSpPr>
            <a:spLocks noChangeArrowheads="1"/>
          </p:cNvSpPr>
          <p:nvPr/>
        </p:nvSpPr>
        <p:spPr bwMode="auto">
          <a:xfrm>
            <a:off x="1569244" y="5684837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50</a:t>
            </a:r>
          </a:p>
        </p:txBody>
      </p:sp>
      <p:sp>
        <p:nvSpPr>
          <p:cNvPr id="87" name="Rectangle 69"/>
          <p:cNvSpPr>
            <a:spLocks noChangeArrowheads="1"/>
          </p:cNvSpPr>
          <p:nvPr/>
        </p:nvSpPr>
        <p:spPr bwMode="auto">
          <a:xfrm>
            <a:off x="2859882" y="5684837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150</a:t>
            </a:r>
          </a:p>
        </p:txBody>
      </p:sp>
      <p:sp>
        <p:nvSpPr>
          <p:cNvPr id="88" name="Rectangle 69"/>
          <p:cNvSpPr>
            <a:spLocks noChangeArrowheads="1"/>
          </p:cNvSpPr>
          <p:nvPr/>
        </p:nvSpPr>
        <p:spPr bwMode="auto">
          <a:xfrm>
            <a:off x="1020763" y="5686424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170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538287" y="4220368"/>
            <a:ext cx="1363663" cy="1363663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4918" y="4765675"/>
            <a:ext cx="7133699" cy="2046415"/>
            <a:chOff x="1254918" y="4765675"/>
            <a:chExt cx="7133699" cy="2046415"/>
          </a:xfrm>
        </p:grpSpPr>
        <p:sp>
          <p:nvSpPr>
            <p:cNvPr id="89" name="Rectangle 101"/>
            <p:cNvSpPr>
              <a:spLocks noChangeArrowheads="1"/>
            </p:cNvSpPr>
            <p:nvPr/>
          </p:nvSpPr>
          <p:spPr bwMode="auto">
            <a:xfrm>
              <a:off x="1254918" y="6442758"/>
              <a:ext cx="708399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b="0" dirty="0"/>
                <a:t>Move the frame 1 pixel to the right and repeat the same convolution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6900861" y="4765675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400" b="0" dirty="0"/>
                <a:t>40</a:t>
              </a:r>
            </a:p>
          </p:txBody>
        </p:sp>
        <p:sp>
          <p:nvSpPr>
            <p:cNvPr id="91" name="Freeform 99"/>
            <p:cNvSpPr>
              <a:spLocks/>
            </p:cNvSpPr>
            <p:nvPr/>
          </p:nvSpPr>
          <p:spPr bwMode="auto">
            <a:xfrm rot="17793987">
              <a:off x="7140049" y="5086414"/>
              <a:ext cx="1109662" cy="1387475"/>
            </a:xfrm>
            <a:custGeom>
              <a:avLst/>
              <a:gdLst>
                <a:gd name="T0" fmla="*/ 0 w 699"/>
                <a:gd name="T1" fmla="*/ 2147483647 h 874"/>
                <a:gd name="T2" fmla="*/ 2147483647 w 699"/>
                <a:gd name="T3" fmla="*/ 2147483647 h 874"/>
                <a:gd name="T4" fmla="*/ 2147483647 w 699"/>
                <a:gd name="T5" fmla="*/ 0 h 8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9" h="874">
                  <a:moveTo>
                    <a:pt x="0" y="874"/>
                  </a:moveTo>
                  <a:cubicBezTo>
                    <a:pt x="175" y="814"/>
                    <a:pt x="350" y="754"/>
                    <a:pt x="466" y="608"/>
                  </a:cubicBezTo>
                  <a:cubicBezTo>
                    <a:pt x="582" y="462"/>
                    <a:pt x="640" y="231"/>
                    <a:pt x="69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13"/>
          <p:cNvGrpSpPr>
            <a:grpSpLocks/>
          </p:cNvGrpSpPr>
          <p:nvPr/>
        </p:nvGrpSpPr>
        <p:grpSpPr bwMode="auto">
          <a:xfrm>
            <a:off x="1177925" y="3789363"/>
            <a:ext cx="2160588" cy="2160587"/>
            <a:chOff x="657" y="2024"/>
            <a:chExt cx="1361" cy="1361"/>
          </a:xfrm>
        </p:grpSpPr>
        <p:sp>
          <p:nvSpPr>
            <p:cNvPr id="28735" name="Line 4"/>
            <p:cNvSpPr>
              <a:spLocks noChangeShapeType="1"/>
            </p:cNvSpPr>
            <p:nvPr/>
          </p:nvSpPr>
          <p:spPr bwMode="auto">
            <a:xfrm>
              <a:off x="884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36" name="Line 5"/>
            <p:cNvSpPr>
              <a:spLocks noChangeShapeType="1"/>
            </p:cNvSpPr>
            <p:nvPr/>
          </p:nvSpPr>
          <p:spPr bwMode="auto">
            <a:xfrm>
              <a:off x="1458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37" name="Line 6"/>
            <p:cNvSpPr>
              <a:spLocks noChangeShapeType="1"/>
            </p:cNvSpPr>
            <p:nvPr/>
          </p:nvSpPr>
          <p:spPr bwMode="auto">
            <a:xfrm>
              <a:off x="1171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38" name="Line 7"/>
            <p:cNvSpPr>
              <a:spLocks noChangeShapeType="1"/>
            </p:cNvSpPr>
            <p:nvPr/>
          </p:nvSpPr>
          <p:spPr bwMode="auto">
            <a:xfrm>
              <a:off x="1746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28739" name="Group 12"/>
            <p:cNvGrpSpPr>
              <a:grpSpLocks/>
            </p:cNvGrpSpPr>
            <p:nvPr/>
          </p:nvGrpSpPr>
          <p:grpSpPr bwMode="auto">
            <a:xfrm rot="-5400000">
              <a:off x="907" y="2046"/>
              <a:ext cx="862" cy="1361"/>
              <a:chOff x="2925" y="2341"/>
              <a:chExt cx="862" cy="1361"/>
            </a:xfrm>
          </p:grpSpPr>
          <p:sp>
            <p:nvSpPr>
              <p:cNvPr id="28740" name="Line 8"/>
              <p:cNvSpPr>
                <a:spLocks noChangeShapeType="1"/>
              </p:cNvSpPr>
              <p:nvPr/>
            </p:nvSpPr>
            <p:spPr bwMode="auto">
              <a:xfrm>
                <a:off x="2925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741" name="Line 9"/>
              <p:cNvSpPr>
                <a:spLocks noChangeShapeType="1"/>
              </p:cNvSpPr>
              <p:nvPr/>
            </p:nvSpPr>
            <p:spPr bwMode="auto">
              <a:xfrm>
                <a:off x="3499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742" name="Line 10"/>
              <p:cNvSpPr>
                <a:spLocks noChangeShapeType="1"/>
              </p:cNvSpPr>
              <p:nvPr/>
            </p:nvSpPr>
            <p:spPr bwMode="auto">
              <a:xfrm>
                <a:off x="3212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743" name="Line 11"/>
              <p:cNvSpPr>
                <a:spLocks noChangeShapeType="1"/>
              </p:cNvSpPr>
              <p:nvPr/>
            </p:nvSpPr>
            <p:spPr bwMode="auto">
              <a:xfrm>
                <a:off x="3787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grpSp>
        <p:nvGrpSpPr>
          <p:cNvPr id="28675" name="Group 24"/>
          <p:cNvGrpSpPr>
            <a:grpSpLocks/>
          </p:cNvGrpSpPr>
          <p:nvPr/>
        </p:nvGrpSpPr>
        <p:grpSpPr bwMode="auto">
          <a:xfrm>
            <a:off x="1538288" y="4221163"/>
            <a:ext cx="1368425" cy="1368425"/>
            <a:chOff x="884" y="2296"/>
            <a:chExt cx="862" cy="862"/>
          </a:xfrm>
        </p:grpSpPr>
        <p:sp>
          <p:nvSpPr>
            <p:cNvPr id="28726" name="Line 14"/>
            <p:cNvSpPr>
              <a:spLocks noChangeShapeType="1"/>
            </p:cNvSpPr>
            <p:nvPr/>
          </p:nvSpPr>
          <p:spPr bwMode="auto">
            <a:xfrm>
              <a:off x="884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27" name="Line 16"/>
            <p:cNvSpPr>
              <a:spLocks noChangeShapeType="1"/>
            </p:cNvSpPr>
            <p:nvPr/>
          </p:nvSpPr>
          <p:spPr bwMode="auto">
            <a:xfrm>
              <a:off x="1171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28" name="Line 17"/>
            <p:cNvSpPr>
              <a:spLocks noChangeShapeType="1"/>
            </p:cNvSpPr>
            <p:nvPr/>
          </p:nvSpPr>
          <p:spPr bwMode="auto">
            <a:xfrm>
              <a:off x="1458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29" name="Line 18"/>
            <p:cNvSpPr>
              <a:spLocks noChangeShapeType="1"/>
            </p:cNvSpPr>
            <p:nvPr/>
          </p:nvSpPr>
          <p:spPr bwMode="auto">
            <a:xfrm>
              <a:off x="1746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28730" name="Group 23"/>
            <p:cNvGrpSpPr>
              <a:grpSpLocks/>
            </p:cNvGrpSpPr>
            <p:nvPr/>
          </p:nvGrpSpPr>
          <p:grpSpPr bwMode="auto">
            <a:xfrm rot="-5400000">
              <a:off x="884" y="2296"/>
              <a:ext cx="862" cy="862"/>
              <a:chOff x="1020" y="2432"/>
              <a:chExt cx="862" cy="862"/>
            </a:xfrm>
          </p:grpSpPr>
          <p:sp>
            <p:nvSpPr>
              <p:cNvPr id="28731" name="Line 19"/>
              <p:cNvSpPr>
                <a:spLocks noChangeShapeType="1"/>
              </p:cNvSpPr>
              <p:nvPr/>
            </p:nvSpPr>
            <p:spPr bwMode="auto">
              <a:xfrm>
                <a:off x="1020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732" name="Line 20"/>
              <p:cNvSpPr>
                <a:spLocks noChangeShapeType="1"/>
              </p:cNvSpPr>
              <p:nvPr/>
            </p:nvSpPr>
            <p:spPr bwMode="auto">
              <a:xfrm>
                <a:off x="1307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733" name="Line 21"/>
              <p:cNvSpPr>
                <a:spLocks noChangeShapeType="1"/>
              </p:cNvSpPr>
              <p:nvPr/>
            </p:nvSpPr>
            <p:spPr bwMode="auto">
              <a:xfrm>
                <a:off x="1594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734" name="Line 22"/>
              <p:cNvSpPr>
                <a:spLocks noChangeShapeType="1"/>
              </p:cNvSpPr>
              <p:nvPr/>
            </p:nvSpPr>
            <p:spPr bwMode="auto">
              <a:xfrm>
                <a:off x="1882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grpSp>
        <p:nvGrpSpPr>
          <p:cNvPr id="28676" name="Group 25"/>
          <p:cNvGrpSpPr>
            <a:grpSpLocks/>
          </p:cNvGrpSpPr>
          <p:nvPr/>
        </p:nvGrpSpPr>
        <p:grpSpPr bwMode="auto">
          <a:xfrm>
            <a:off x="1465263" y="1341438"/>
            <a:ext cx="1368425" cy="1368425"/>
            <a:chOff x="884" y="2296"/>
            <a:chExt cx="862" cy="862"/>
          </a:xfrm>
        </p:grpSpPr>
        <p:sp>
          <p:nvSpPr>
            <p:cNvPr id="28717" name="Line 26"/>
            <p:cNvSpPr>
              <a:spLocks noChangeShapeType="1"/>
            </p:cNvSpPr>
            <p:nvPr/>
          </p:nvSpPr>
          <p:spPr bwMode="auto">
            <a:xfrm>
              <a:off x="884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18" name="Line 27"/>
            <p:cNvSpPr>
              <a:spLocks noChangeShapeType="1"/>
            </p:cNvSpPr>
            <p:nvPr/>
          </p:nvSpPr>
          <p:spPr bwMode="auto">
            <a:xfrm>
              <a:off x="1171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19" name="Line 28"/>
            <p:cNvSpPr>
              <a:spLocks noChangeShapeType="1"/>
            </p:cNvSpPr>
            <p:nvPr/>
          </p:nvSpPr>
          <p:spPr bwMode="auto">
            <a:xfrm>
              <a:off x="1458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20" name="Line 29"/>
            <p:cNvSpPr>
              <a:spLocks noChangeShapeType="1"/>
            </p:cNvSpPr>
            <p:nvPr/>
          </p:nvSpPr>
          <p:spPr bwMode="auto">
            <a:xfrm>
              <a:off x="1746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28721" name="Group 30"/>
            <p:cNvGrpSpPr>
              <a:grpSpLocks/>
            </p:cNvGrpSpPr>
            <p:nvPr/>
          </p:nvGrpSpPr>
          <p:grpSpPr bwMode="auto">
            <a:xfrm rot="-5400000">
              <a:off x="884" y="2296"/>
              <a:ext cx="862" cy="862"/>
              <a:chOff x="1020" y="2432"/>
              <a:chExt cx="862" cy="862"/>
            </a:xfrm>
          </p:grpSpPr>
          <p:sp>
            <p:nvSpPr>
              <p:cNvPr id="28722" name="Line 31"/>
              <p:cNvSpPr>
                <a:spLocks noChangeShapeType="1"/>
              </p:cNvSpPr>
              <p:nvPr/>
            </p:nvSpPr>
            <p:spPr bwMode="auto">
              <a:xfrm>
                <a:off x="1020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723" name="Line 32"/>
              <p:cNvSpPr>
                <a:spLocks noChangeShapeType="1"/>
              </p:cNvSpPr>
              <p:nvPr/>
            </p:nvSpPr>
            <p:spPr bwMode="auto">
              <a:xfrm>
                <a:off x="1307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724" name="Line 33"/>
              <p:cNvSpPr>
                <a:spLocks noChangeShapeType="1"/>
              </p:cNvSpPr>
              <p:nvPr/>
            </p:nvSpPr>
            <p:spPr bwMode="auto">
              <a:xfrm>
                <a:off x="1594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725" name="Line 34"/>
              <p:cNvSpPr>
                <a:spLocks noChangeShapeType="1"/>
              </p:cNvSpPr>
              <p:nvPr/>
            </p:nvSpPr>
            <p:spPr bwMode="auto">
              <a:xfrm>
                <a:off x="1882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28708" name="Line 46"/>
          <p:cNvSpPr>
            <a:spLocks noChangeShapeType="1"/>
          </p:cNvSpPr>
          <p:nvPr/>
        </p:nvSpPr>
        <p:spPr bwMode="auto">
          <a:xfrm>
            <a:off x="5930900" y="3789363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09" name="Line 47"/>
          <p:cNvSpPr>
            <a:spLocks noChangeShapeType="1"/>
          </p:cNvSpPr>
          <p:nvPr/>
        </p:nvSpPr>
        <p:spPr bwMode="auto">
          <a:xfrm>
            <a:off x="6842125" y="3789363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0" name="Line 48"/>
          <p:cNvSpPr>
            <a:spLocks noChangeShapeType="1"/>
          </p:cNvSpPr>
          <p:nvPr/>
        </p:nvSpPr>
        <p:spPr bwMode="auto">
          <a:xfrm>
            <a:off x="6386513" y="3789363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1" name="Line 49"/>
          <p:cNvSpPr>
            <a:spLocks noChangeShapeType="1"/>
          </p:cNvSpPr>
          <p:nvPr/>
        </p:nvSpPr>
        <p:spPr bwMode="auto">
          <a:xfrm>
            <a:off x="7299325" y="3789363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28712" name="Group 50"/>
          <p:cNvGrpSpPr>
            <a:grpSpLocks/>
          </p:cNvGrpSpPr>
          <p:nvPr/>
        </p:nvGrpSpPr>
        <p:grpSpPr bwMode="auto">
          <a:xfrm rot="16200000">
            <a:off x="5967413" y="3824288"/>
            <a:ext cx="1368425" cy="2160587"/>
            <a:chOff x="2925" y="2341"/>
            <a:chExt cx="862" cy="1361"/>
          </a:xfrm>
        </p:grpSpPr>
        <p:sp>
          <p:nvSpPr>
            <p:cNvPr id="28713" name="Line 51"/>
            <p:cNvSpPr>
              <a:spLocks noChangeShapeType="1"/>
            </p:cNvSpPr>
            <p:nvPr/>
          </p:nvSpPr>
          <p:spPr bwMode="auto">
            <a:xfrm>
              <a:off x="2925" y="2341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14" name="Line 52"/>
            <p:cNvSpPr>
              <a:spLocks noChangeShapeType="1"/>
            </p:cNvSpPr>
            <p:nvPr/>
          </p:nvSpPr>
          <p:spPr bwMode="auto">
            <a:xfrm>
              <a:off x="3499" y="2341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15" name="Line 53"/>
            <p:cNvSpPr>
              <a:spLocks noChangeShapeType="1"/>
            </p:cNvSpPr>
            <p:nvPr/>
          </p:nvSpPr>
          <p:spPr bwMode="auto">
            <a:xfrm>
              <a:off x="3212" y="2341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716" name="Line 54"/>
            <p:cNvSpPr>
              <a:spLocks noChangeShapeType="1"/>
            </p:cNvSpPr>
            <p:nvPr/>
          </p:nvSpPr>
          <p:spPr bwMode="auto">
            <a:xfrm>
              <a:off x="3787" y="2341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8678" name="Rectangle 65"/>
          <p:cNvSpPr>
            <a:spLocks noChangeArrowheads="1"/>
          </p:cNvSpPr>
          <p:nvPr/>
        </p:nvSpPr>
        <p:spPr bwMode="auto">
          <a:xfrm>
            <a:off x="6392863" y="4694238"/>
            <a:ext cx="433387" cy="4238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8679" name="Rectangle 66"/>
          <p:cNvSpPr>
            <a:spLocks noChangeArrowheads="1"/>
          </p:cNvSpPr>
          <p:nvPr/>
        </p:nvSpPr>
        <p:spPr bwMode="auto">
          <a:xfrm>
            <a:off x="2047875" y="18446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9</a:t>
            </a:r>
          </a:p>
        </p:txBody>
      </p:sp>
      <p:sp>
        <p:nvSpPr>
          <p:cNvPr id="28680" name="Rectangle 68"/>
          <p:cNvSpPr>
            <a:spLocks noChangeArrowheads="1"/>
          </p:cNvSpPr>
          <p:nvPr/>
        </p:nvSpPr>
        <p:spPr bwMode="auto">
          <a:xfrm>
            <a:off x="1990725" y="472598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100</a:t>
            </a:r>
          </a:p>
        </p:txBody>
      </p:sp>
      <p:sp>
        <p:nvSpPr>
          <p:cNvPr id="28681" name="Rectangle 69"/>
          <p:cNvSpPr>
            <a:spLocks noChangeArrowheads="1"/>
          </p:cNvSpPr>
          <p:nvPr/>
        </p:nvSpPr>
        <p:spPr bwMode="auto">
          <a:xfrm>
            <a:off x="2401888" y="429418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150</a:t>
            </a:r>
          </a:p>
        </p:txBody>
      </p:sp>
      <p:sp>
        <p:nvSpPr>
          <p:cNvPr id="28682" name="Rectangle 70"/>
          <p:cNvSpPr>
            <a:spLocks noChangeArrowheads="1"/>
          </p:cNvSpPr>
          <p:nvPr/>
        </p:nvSpPr>
        <p:spPr bwMode="auto">
          <a:xfrm>
            <a:off x="2019300" y="429418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50</a:t>
            </a:r>
          </a:p>
        </p:txBody>
      </p:sp>
      <p:sp>
        <p:nvSpPr>
          <p:cNvPr id="28683" name="Rectangle 71"/>
          <p:cNvSpPr>
            <a:spLocks noChangeArrowheads="1"/>
          </p:cNvSpPr>
          <p:nvPr/>
        </p:nvSpPr>
        <p:spPr bwMode="auto">
          <a:xfrm>
            <a:off x="2425700" y="472598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100</a:t>
            </a:r>
          </a:p>
        </p:txBody>
      </p:sp>
      <p:sp>
        <p:nvSpPr>
          <p:cNvPr id="28684" name="Rectangle 72"/>
          <p:cNvSpPr>
            <a:spLocks noChangeArrowheads="1"/>
          </p:cNvSpPr>
          <p:nvPr/>
        </p:nvSpPr>
        <p:spPr bwMode="auto">
          <a:xfrm>
            <a:off x="2401888" y="522922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120</a:t>
            </a:r>
          </a:p>
        </p:txBody>
      </p:sp>
      <p:sp>
        <p:nvSpPr>
          <p:cNvPr id="28685" name="Rectangle 73"/>
          <p:cNvSpPr>
            <a:spLocks noChangeArrowheads="1"/>
          </p:cNvSpPr>
          <p:nvPr/>
        </p:nvSpPr>
        <p:spPr bwMode="auto">
          <a:xfrm>
            <a:off x="1587500" y="429418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50</a:t>
            </a:r>
          </a:p>
        </p:txBody>
      </p:sp>
      <p:sp>
        <p:nvSpPr>
          <p:cNvPr id="28686" name="Rectangle 74"/>
          <p:cNvSpPr>
            <a:spLocks noChangeArrowheads="1"/>
          </p:cNvSpPr>
          <p:nvPr/>
        </p:nvSpPr>
        <p:spPr bwMode="auto">
          <a:xfrm>
            <a:off x="1538288" y="472598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100</a:t>
            </a:r>
          </a:p>
        </p:txBody>
      </p:sp>
      <p:sp>
        <p:nvSpPr>
          <p:cNvPr id="28687" name="Rectangle 75"/>
          <p:cNvSpPr>
            <a:spLocks noChangeArrowheads="1"/>
          </p:cNvSpPr>
          <p:nvPr/>
        </p:nvSpPr>
        <p:spPr bwMode="auto">
          <a:xfrm>
            <a:off x="1538288" y="522922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120</a:t>
            </a:r>
          </a:p>
        </p:txBody>
      </p:sp>
      <p:sp>
        <p:nvSpPr>
          <p:cNvPr id="28688" name="Rectangle 76"/>
          <p:cNvSpPr>
            <a:spLocks noChangeArrowheads="1"/>
          </p:cNvSpPr>
          <p:nvPr/>
        </p:nvSpPr>
        <p:spPr bwMode="auto">
          <a:xfrm>
            <a:off x="1970088" y="522922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120</a:t>
            </a:r>
          </a:p>
        </p:txBody>
      </p:sp>
      <p:sp>
        <p:nvSpPr>
          <p:cNvPr id="28689" name="Rectangle 77"/>
          <p:cNvSpPr>
            <a:spLocks noChangeArrowheads="1"/>
          </p:cNvSpPr>
          <p:nvPr/>
        </p:nvSpPr>
        <p:spPr bwMode="auto">
          <a:xfrm>
            <a:off x="2443163" y="2349500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-1</a:t>
            </a:r>
          </a:p>
        </p:txBody>
      </p:sp>
      <p:sp>
        <p:nvSpPr>
          <p:cNvPr id="28690" name="Rectangle 78"/>
          <p:cNvSpPr>
            <a:spLocks noChangeArrowheads="1"/>
          </p:cNvSpPr>
          <p:nvPr/>
        </p:nvSpPr>
        <p:spPr bwMode="auto">
          <a:xfrm>
            <a:off x="1970088" y="2349500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-1</a:t>
            </a:r>
          </a:p>
        </p:txBody>
      </p:sp>
      <p:sp>
        <p:nvSpPr>
          <p:cNvPr id="28691" name="Rectangle 79"/>
          <p:cNvSpPr>
            <a:spLocks noChangeArrowheads="1"/>
          </p:cNvSpPr>
          <p:nvPr/>
        </p:nvSpPr>
        <p:spPr bwMode="auto">
          <a:xfrm>
            <a:off x="2401888" y="1412875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-1</a:t>
            </a:r>
          </a:p>
        </p:txBody>
      </p:sp>
      <p:sp>
        <p:nvSpPr>
          <p:cNvPr id="28692" name="Rectangle 80"/>
          <p:cNvSpPr>
            <a:spLocks noChangeArrowheads="1"/>
          </p:cNvSpPr>
          <p:nvPr/>
        </p:nvSpPr>
        <p:spPr bwMode="auto">
          <a:xfrm>
            <a:off x="1970088" y="1412875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-1</a:t>
            </a:r>
          </a:p>
        </p:txBody>
      </p:sp>
      <p:sp>
        <p:nvSpPr>
          <p:cNvPr id="28693" name="Rectangle 81"/>
          <p:cNvSpPr>
            <a:spLocks noChangeArrowheads="1"/>
          </p:cNvSpPr>
          <p:nvPr/>
        </p:nvSpPr>
        <p:spPr bwMode="auto">
          <a:xfrm>
            <a:off x="1538288" y="2349500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-1</a:t>
            </a:r>
          </a:p>
        </p:txBody>
      </p:sp>
      <p:sp>
        <p:nvSpPr>
          <p:cNvPr id="28694" name="Rectangle 82"/>
          <p:cNvSpPr>
            <a:spLocks noChangeArrowheads="1"/>
          </p:cNvSpPr>
          <p:nvPr/>
        </p:nvSpPr>
        <p:spPr bwMode="auto">
          <a:xfrm>
            <a:off x="1538288" y="1844675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-1</a:t>
            </a:r>
          </a:p>
        </p:txBody>
      </p:sp>
      <p:sp>
        <p:nvSpPr>
          <p:cNvPr id="28695" name="Rectangle 83"/>
          <p:cNvSpPr>
            <a:spLocks noChangeArrowheads="1"/>
          </p:cNvSpPr>
          <p:nvPr/>
        </p:nvSpPr>
        <p:spPr bwMode="auto">
          <a:xfrm>
            <a:off x="1538288" y="1412875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-1</a:t>
            </a:r>
          </a:p>
        </p:txBody>
      </p:sp>
      <p:sp>
        <p:nvSpPr>
          <p:cNvPr id="28696" name="Rectangle 84"/>
          <p:cNvSpPr>
            <a:spLocks noChangeArrowheads="1"/>
          </p:cNvSpPr>
          <p:nvPr/>
        </p:nvSpPr>
        <p:spPr bwMode="auto">
          <a:xfrm>
            <a:off x="2401888" y="1844675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-1</a:t>
            </a:r>
          </a:p>
        </p:txBody>
      </p:sp>
      <p:sp>
        <p:nvSpPr>
          <p:cNvPr id="28697" name="Oval 86"/>
          <p:cNvSpPr>
            <a:spLocks noChangeArrowheads="1"/>
          </p:cNvSpPr>
          <p:nvPr/>
        </p:nvSpPr>
        <p:spPr bwMode="auto">
          <a:xfrm>
            <a:off x="3584575" y="2751138"/>
            <a:ext cx="1584325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/>
              <a:t>convolution</a:t>
            </a:r>
          </a:p>
        </p:txBody>
      </p:sp>
      <p:sp>
        <p:nvSpPr>
          <p:cNvPr id="28698" name="Rectangle 87"/>
          <p:cNvSpPr>
            <a:spLocks noChangeArrowheads="1"/>
          </p:cNvSpPr>
          <p:nvPr/>
        </p:nvSpPr>
        <p:spPr bwMode="auto">
          <a:xfrm>
            <a:off x="4152900" y="2082800"/>
            <a:ext cx="3975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50x(-1) + 50x(-1) + 150x(-1) + 100x(-1) + 100x9 </a:t>
            </a:r>
            <a:br>
              <a:rPr lang="en-US" altLang="ja-JP" sz="1400" b="0"/>
            </a:br>
            <a:r>
              <a:rPr lang="en-US" altLang="ja-JP" sz="1400" b="0"/>
              <a:t>+ 100x(-1) + 120x(-1) + 120x(-1) + 120x(-1) = 90</a:t>
            </a:r>
          </a:p>
        </p:txBody>
      </p:sp>
      <p:sp>
        <p:nvSpPr>
          <p:cNvPr id="28699" name="Rectangle 88"/>
          <p:cNvSpPr>
            <a:spLocks noChangeArrowheads="1"/>
          </p:cNvSpPr>
          <p:nvPr/>
        </p:nvSpPr>
        <p:spPr bwMode="auto">
          <a:xfrm>
            <a:off x="2487875" y="4695825"/>
            <a:ext cx="393700" cy="393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 b="0">
              <a:solidFill>
                <a:srgbClr val="FF0000"/>
              </a:solidFill>
            </a:endParaRPr>
          </a:p>
        </p:txBody>
      </p:sp>
      <p:sp>
        <p:nvSpPr>
          <p:cNvPr id="28700" name="Rectangle 89"/>
          <p:cNvSpPr>
            <a:spLocks noChangeArrowheads="1"/>
          </p:cNvSpPr>
          <p:nvPr/>
        </p:nvSpPr>
        <p:spPr bwMode="auto">
          <a:xfrm>
            <a:off x="6421438" y="475615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90</a:t>
            </a:r>
          </a:p>
        </p:txBody>
      </p:sp>
      <p:sp>
        <p:nvSpPr>
          <p:cNvPr id="28701" name="Freeform 97"/>
          <p:cNvSpPr>
            <a:spLocks/>
          </p:cNvSpPr>
          <p:nvPr/>
        </p:nvSpPr>
        <p:spPr bwMode="auto">
          <a:xfrm>
            <a:off x="5210175" y="3144838"/>
            <a:ext cx="1406525" cy="1397000"/>
          </a:xfrm>
          <a:custGeom>
            <a:avLst/>
            <a:gdLst>
              <a:gd name="T0" fmla="*/ 0 w 886"/>
              <a:gd name="T1" fmla="*/ 0 h 880"/>
              <a:gd name="T2" fmla="*/ 2147483647 w 886"/>
              <a:gd name="T3" fmla="*/ 2147483647 h 880"/>
              <a:gd name="T4" fmla="*/ 2147483647 w 886"/>
              <a:gd name="T5" fmla="*/ 2147483647 h 8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86" h="880">
                <a:moveTo>
                  <a:pt x="0" y="0"/>
                </a:moveTo>
                <a:cubicBezTo>
                  <a:pt x="240" y="53"/>
                  <a:pt x="480" y="106"/>
                  <a:pt x="627" y="252"/>
                </a:cubicBezTo>
                <a:cubicBezTo>
                  <a:pt x="774" y="398"/>
                  <a:pt x="830" y="639"/>
                  <a:pt x="886" y="8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02" name="Freeform 98"/>
          <p:cNvSpPr>
            <a:spLocks/>
          </p:cNvSpPr>
          <p:nvPr/>
        </p:nvSpPr>
        <p:spPr bwMode="auto">
          <a:xfrm>
            <a:off x="2949575" y="2138363"/>
            <a:ext cx="923925" cy="604837"/>
          </a:xfrm>
          <a:custGeom>
            <a:avLst/>
            <a:gdLst>
              <a:gd name="T0" fmla="*/ 0 w 582"/>
              <a:gd name="T1" fmla="*/ 2147483647 h 381"/>
              <a:gd name="T2" fmla="*/ 2147483647 w 582"/>
              <a:gd name="T3" fmla="*/ 2147483647 h 381"/>
              <a:gd name="T4" fmla="*/ 2147483647 w 582"/>
              <a:gd name="T5" fmla="*/ 2147483647 h 381"/>
              <a:gd name="T6" fmla="*/ 2147483647 w 582"/>
              <a:gd name="T7" fmla="*/ 2147483647 h 3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2" h="381">
                <a:moveTo>
                  <a:pt x="0" y="12"/>
                </a:moveTo>
                <a:cubicBezTo>
                  <a:pt x="0" y="6"/>
                  <a:pt x="1" y="0"/>
                  <a:pt x="58" y="12"/>
                </a:cubicBezTo>
                <a:cubicBezTo>
                  <a:pt x="115" y="24"/>
                  <a:pt x="256" y="22"/>
                  <a:pt x="343" y="84"/>
                </a:cubicBezTo>
                <a:cubicBezTo>
                  <a:pt x="430" y="146"/>
                  <a:pt x="506" y="263"/>
                  <a:pt x="582" y="3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03" name="Freeform 99"/>
          <p:cNvSpPr>
            <a:spLocks/>
          </p:cNvSpPr>
          <p:nvPr/>
        </p:nvSpPr>
        <p:spPr bwMode="auto">
          <a:xfrm>
            <a:off x="2989263" y="3586163"/>
            <a:ext cx="1109662" cy="1387475"/>
          </a:xfrm>
          <a:custGeom>
            <a:avLst/>
            <a:gdLst>
              <a:gd name="T0" fmla="*/ 0 w 699"/>
              <a:gd name="T1" fmla="*/ 2147483647 h 874"/>
              <a:gd name="T2" fmla="*/ 2147483647 w 699"/>
              <a:gd name="T3" fmla="*/ 2147483647 h 874"/>
              <a:gd name="T4" fmla="*/ 2147483647 w 699"/>
              <a:gd name="T5" fmla="*/ 0 h 8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9" h="874">
                <a:moveTo>
                  <a:pt x="0" y="874"/>
                </a:moveTo>
                <a:cubicBezTo>
                  <a:pt x="175" y="814"/>
                  <a:pt x="350" y="754"/>
                  <a:pt x="466" y="608"/>
                </a:cubicBezTo>
                <a:cubicBezTo>
                  <a:pt x="582" y="462"/>
                  <a:pt x="640" y="231"/>
                  <a:pt x="69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04" name="Rectangle 100"/>
          <p:cNvSpPr>
            <a:spLocks noChangeArrowheads="1"/>
          </p:cNvSpPr>
          <p:nvPr/>
        </p:nvSpPr>
        <p:spPr bwMode="auto">
          <a:xfrm>
            <a:off x="1754188" y="2786063"/>
            <a:ext cx="1028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Filter</a:t>
            </a:r>
          </a:p>
          <a:p>
            <a:pPr eaLnBrk="1" hangingPunct="1"/>
            <a:r>
              <a:rPr lang="en-US" altLang="ja-JP" sz="1200"/>
              <a:t>(3x3 kernel)</a:t>
            </a:r>
            <a:endParaRPr lang="en-US" altLang="ja-JP" sz="1200" b="0"/>
          </a:p>
        </p:txBody>
      </p:sp>
      <p:sp>
        <p:nvSpPr>
          <p:cNvPr id="28705" name="Rectangle 101"/>
          <p:cNvSpPr>
            <a:spLocks noChangeArrowheads="1"/>
          </p:cNvSpPr>
          <p:nvPr/>
        </p:nvSpPr>
        <p:spPr bwMode="auto">
          <a:xfrm>
            <a:off x="1593850" y="5967413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dirty="0"/>
              <a:t>Input image</a:t>
            </a:r>
            <a:endParaRPr lang="en-US" altLang="ja-JP" b="0" dirty="0"/>
          </a:p>
        </p:txBody>
      </p:sp>
      <p:sp>
        <p:nvSpPr>
          <p:cNvPr id="28706" name="Rectangle 102"/>
          <p:cNvSpPr>
            <a:spLocks noChangeArrowheads="1"/>
          </p:cNvSpPr>
          <p:nvPr/>
        </p:nvSpPr>
        <p:spPr bwMode="auto">
          <a:xfrm>
            <a:off x="5972175" y="59563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Output image</a:t>
            </a:r>
            <a:endParaRPr lang="en-US" altLang="ja-JP" b="0"/>
          </a:p>
        </p:txBody>
      </p:sp>
      <p:sp>
        <p:nvSpPr>
          <p:cNvPr id="72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Spatial filtering</a:t>
            </a:r>
          </a:p>
        </p:txBody>
      </p:sp>
      <p:sp>
        <p:nvSpPr>
          <p:cNvPr id="73" name="Rectangle 69"/>
          <p:cNvSpPr>
            <a:spLocks noChangeArrowheads="1"/>
          </p:cNvSpPr>
          <p:nvPr/>
        </p:nvSpPr>
        <p:spPr bwMode="auto">
          <a:xfrm>
            <a:off x="2878138" y="429418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130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2949943" y="4724500"/>
            <a:ext cx="3834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90</a:t>
            </a: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2878138" y="522922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110</a:t>
            </a:r>
          </a:p>
        </p:txBody>
      </p:sp>
      <p:sp>
        <p:nvSpPr>
          <p:cNvPr id="76" name="Rectangle 69"/>
          <p:cNvSpPr>
            <a:spLocks noChangeArrowheads="1"/>
          </p:cNvSpPr>
          <p:nvPr/>
        </p:nvSpPr>
        <p:spPr bwMode="auto">
          <a:xfrm>
            <a:off x="1039019" y="42957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110</a:t>
            </a:r>
          </a:p>
        </p:txBody>
      </p:sp>
      <p:sp>
        <p:nvSpPr>
          <p:cNvPr id="77" name="Rectangle 71"/>
          <p:cNvSpPr>
            <a:spLocks noChangeArrowheads="1"/>
          </p:cNvSpPr>
          <p:nvPr/>
        </p:nvSpPr>
        <p:spPr bwMode="auto">
          <a:xfrm>
            <a:off x="1062831" y="47275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100</a:t>
            </a:r>
          </a:p>
        </p:txBody>
      </p:sp>
      <p:sp>
        <p:nvSpPr>
          <p:cNvPr id="78" name="Rectangle 72"/>
          <p:cNvSpPr>
            <a:spLocks noChangeArrowheads="1"/>
          </p:cNvSpPr>
          <p:nvPr/>
        </p:nvSpPr>
        <p:spPr bwMode="auto">
          <a:xfrm>
            <a:off x="1039019" y="5230812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120</a:t>
            </a:r>
          </a:p>
        </p:txBody>
      </p:sp>
      <p:sp>
        <p:nvSpPr>
          <p:cNvPr id="79" name="Rectangle 69"/>
          <p:cNvSpPr>
            <a:spLocks noChangeArrowheads="1"/>
          </p:cNvSpPr>
          <p:nvPr/>
        </p:nvSpPr>
        <p:spPr bwMode="auto">
          <a:xfrm>
            <a:off x="2418953" y="383698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150</a:t>
            </a:r>
          </a:p>
        </p:txBody>
      </p:sp>
      <p:sp>
        <p:nvSpPr>
          <p:cNvPr id="80" name="Rectangle 70"/>
          <p:cNvSpPr>
            <a:spLocks noChangeArrowheads="1"/>
          </p:cNvSpPr>
          <p:nvPr/>
        </p:nvSpPr>
        <p:spPr bwMode="auto">
          <a:xfrm>
            <a:off x="2036365" y="383698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50</a:t>
            </a:r>
          </a:p>
        </p:txBody>
      </p:sp>
      <p:sp>
        <p:nvSpPr>
          <p:cNvPr id="81" name="Rectangle 73"/>
          <p:cNvSpPr>
            <a:spLocks noChangeArrowheads="1"/>
          </p:cNvSpPr>
          <p:nvPr/>
        </p:nvSpPr>
        <p:spPr bwMode="auto">
          <a:xfrm>
            <a:off x="1604565" y="383698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50</a:t>
            </a:r>
          </a:p>
        </p:txBody>
      </p:sp>
      <p:sp>
        <p:nvSpPr>
          <p:cNvPr id="82" name="Rectangle 69"/>
          <p:cNvSpPr>
            <a:spLocks noChangeArrowheads="1"/>
          </p:cNvSpPr>
          <p:nvPr/>
        </p:nvSpPr>
        <p:spPr bwMode="auto">
          <a:xfrm>
            <a:off x="2895203" y="383698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150</a:t>
            </a:r>
          </a:p>
        </p:txBody>
      </p:sp>
      <p:sp>
        <p:nvSpPr>
          <p:cNvPr id="83" name="Rectangle 69"/>
          <p:cNvSpPr>
            <a:spLocks noChangeArrowheads="1"/>
          </p:cNvSpPr>
          <p:nvPr/>
        </p:nvSpPr>
        <p:spPr bwMode="auto">
          <a:xfrm>
            <a:off x="1104077" y="3837087"/>
            <a:ext cx="3834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60</a:t>
            </a:r>
          </a:p>
        </p:txBody>
      </p:sp>
      <p:sp>
        <p:nvSpPr>
          <p:cNvPr id="84" name="Rectangle 69"/>
          <p:cNvSpPr>
            <a:spLocks noChangeArrowheads="1"/>
          </p:cNvSpPr>
          <p:nvPr/>
        </p:nvSpPr>
        <p:spPr bwMode="auto">
          <a:xfrm>
            <a:off x="2383632" y="5684837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150</a:t>
            </a:r>
          </a:p>
        </p:txBody>
      </p:sp>
      <p:sp>
        <p:nvSpPr>
          <p:cNvPr id="85" name="Rectangle 70"/>
          <p:cNvSpPr>
            <a:spLocks noChangeArrowheads="1"/>
          </p:cNvSpPr>
          <p:nvPr/>
        </p:nvSpPr>
        <p:spPr bwMode="auto">
          <a:xfrm>
            <a:off x="2001044" y="5684837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50</a:t>
            </a:r>
          </a:p>
        </p:txBody>
      </p:sp>
      <p:sp>
        <p:nvSpPr>
          <p:cNvPr id="86" name="Rectangle 73"/>
          <p:cNvSpPr>
            <a:spLocks noChangeArrowheads="1"/>
          </p:cNvSpPr>
          <p:nvPr/>
        </p:nvSpPr>
        <p:spPr bwMode="auto">
          <a:xfrm>
            <a:off x="1569244" y="5684837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/>
              <a:t>50</a:t>
            </a:r>
          </a:p>
        </p:txBody>
      </p:sp>
      <p:sp>
        <p:nvSpPr>
          <p:cNvPr id="87" name="Rectangle 69"/>
          <p:cNvSpPr>
            <a:spLocks noChangeArrowheads="1"/>
          </p:cNvSpPr>
          <p:nvPr/>
        </p:nvSpPr>
        <p:spPr bwMode="auto">
          <a:xfrm>
            <a:off x="2859882" y="5684837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150</a:t>
            </a:r>
          </a:p>
        </p:txBody>
      </p:sp>
      <p:sp>
        <p:nvSpPr>
          <p:cNvPr id="88" name="Rectangle 69"/>
          <p:cNvSpPr>
            <a:spLocks noChangeArrowheads="1"/>
          </p:cNvSpPr>
          <p:nvPr/>
        </p:nvSpPr>
        <p:spPr bwMode="auto">
          <a:xfrm>
            <a:off x="1020763" y="5686424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 b="0" dirty="0"/>
              <a:t>170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980408" y="4220368"/>
            <a:ext cx="1363663" cy="1363663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4918" y="4765675"/>
            <a:ext cx="7133699" cy="2046415"/>
            <a:chOff x="1254918" y="4765675"/>
            <a:chExt cx="7133699" cy="2046415"/>
          </a:xfrm>
        </p:grpSpPr>
        <p:sp>
          <p:nvSpPr>
            <p:cNvPr id="89" name="Rectangle 101"/>
            <p:cNvSpPr>
              <a:spLocks noChangeArrowheads="1"/>
            </p:cNvSpPr>
            <p:nvPr/>
          </p:nvSpPr>
          <p:spPr bwMode="auto">
            <a:xfrm>
              <a:off x="1254918" y="6442758"/>
              <a:ext cx="708399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b="0" dirty="0"/>
                <a:t>Move the frame 1 pixel to the right and repeat the same convolution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6900861" y="4765675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400" b="0" dirty="0"/>
                <a:t>40</a:t>
              </a:r>
            </a:p>
          </p:txBody>
        </p:sp>
        <p:sp>
          <p:nvSpPr>
            <p:cNvPr id="91" name="Freeform 99"/>
            <p:cNvSpPr>
              <a:spLocks/>
            </p:cNvSpPr>
            <p:nvPr/>
          </p:nvSpPr>
          <p:spPr bwMode="auto">
            <a:xfrm rot="17793987">
              <a:off x="7140049" y="5086414"/>
              <a:ext cx="1109662" cy="1387475"/>
            </a:xfrm>
            <a:custGeom>
              <a:avLst/>
              <a:gdLst>
                <a:gd name="T0" fmla="*/ 0 w 699"/>
                <a:gd name="T1" fmla="*/ 2147483647 h 874"/>
                <a:gd name="T2" fmla="*/ 2147483647 w 699"/>
                <a:gd name="T3" fmla="*/ 2147483647 h 874"/>
                <a:gd name="T4" fmla="*/ 2147483647 w 699"/>
                <a:gd name="T5" fmla="*/ 0 h 8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9" h="874">
                  <a:moveTo>
                    <a:pt x="0" y="874"/>
                  </a:moveTo>
                  <a:cubicBezTo>
                    <a:pt x="175" y="814"/>
                    <a:pt x="350" y="754"/>
                    <a:pt x="466" y="608"/>
                  </a:cubicBezTo>
                  <a:cubicBezTo>
                    <a:pt x="582" y="462"/>
                    <a:pt x="640" y="231"/>
                    <a:pt x="69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926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4"/>
          <p:cNvGrpSpPr>
            <a:grpSpLocks/>
          </p:cNvGrpSpPr>
          <p:nvPr/>
        </p:nvGrpSpPr>
        <p:grpSpPr bwMode="auto">
          <a:xfrm>
            <a:off x="3271838" y="2287588"/>
            <a:ext cx="2538412" cy="2538412"/>
            <a:chOff x="884" y="2296"/>
            <a:chExt cx="862" cy="862"/>
          </a:xfrm>
        </p:grpSpPr>
        <p:sp>
          <p:nvSpPr>
            <p:cNvPr id="29713" name="Line 5"/>
            <p:cNvSpPr>
              <a:spLocks noChangeShapeType="1"/>
            </p:cNvSpPr>
            <p:nvPr/>
          </p:nvSpPr>
          <p:spPr bwMode="auto">
            <a:xfrm>
              <a:off x="884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14" name="Line 6"/>
            <p:cNvSpPr>
              <a:spLocks noChangeShapeType="1"/>
            </p:cNvSpPr>
            <p:nvPr/>
          </p:nvSpPr>
          <p:spPr bwMode="auto">
            <a:xfrm>
              <a:off x="1171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15" name="Line 7"/>
            <p:cNvSpPr>
              <a:spLocks noChangeShapeType="1"/>
            </p:cNvSpPr>
            <p:nvPr/>
          </p:nvSpPr>
          <p:spPr bwMode="auto">
            <a:xfrm>
              <a:off x="1458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16" name="Line 8"/>
            <p:cNvSpPr>
              <a:spLocks noChangeShapeType="1"/>
            </p:cNvSpPr>
            <p:nvPr/>
          </p:nvSpPr>
          <p:spPr bwMode="auto">
            <a:xfrm>
              <a:off x="1746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29717" name="Group 9"/>
            <p:cNvGrpSpPr>
              <a:grpSpLocks/>
            </p:cNvGrpSpPr>
            <p:nvPr/>
          </p:nvGrpSpPr>
          <p:grpSpPr bwMode="auto">
            <a:xfrm rot="-5400000">
              <a:off x="884" y="2296"/>
              <a:ext cx="862" cy="862"/>
              <a:chOff x="1020" y="2432"/>
              <a:chExt cx="862" cy="862"/>
            </a:xfrm>
          </p:grpSpPr>
          <p:sp>
            <p:nvSpPr>
              <p:cNvPr id="29718" name="Line 10"/>
              <p:cNvSpPr>
                <a:spLocks noChangeShapeType="1"/>
              </p:cNvSpPr>
              <p:nvPr/>
            </p:nvSpPr>
            <p:spPr bwMode="auto">
              <a:xfrm>
                <a:off x="1020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719" name="Line 11"/>
              <p:cNvSpPr>
                <a:spLocks noChangeShapeType="1"/>
              </p:cNvSpPr>
              <p:nvPr/>
            </p:nvSpPr>
            <p:spPr bwMode="auto">
              <a:xfrm>
                <a:off x="1307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720" name="Line 12"/>
              <p:cNvSpPr>
                <a:spLocks noChangeShapeType="1"/>
              </p:cNvSpPr>
              <p:nvPr/>
            </p:nvSpPr>
            <p:spPr bwMode="auto">
              <a:xfrm>
                <a:off x="1594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721" name="Line 13"/>
              <p:cNvSpPr>
                <a:spLocks noChangeShapeType="1"/>
              </p:cNvSpPr>
              <p:nvPr/>
            </p:nvSpPr>
            <p:spPr bwMode="auto">
              <a:xfrm>
                <a:off x="1882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grpSp>
        <p:nvGrpSpPr>
          <p:cNvPr id="29699" name="Group 30"/>
          <p:cNvGrpSpPr>
            <a:grpSpLocks/>
          </p:cNvGrpSpPr>
          <p:nvPr/>
        </p:nvGrpSpPr>
        <p:grpSpPr bwMode="auto">
          <a:xfrm>
            <a:off x="3471863" y="2519363"/>
            <a:ext cx="501650" cy="2105025"/>
            <a:chOff x="2187" y="1587"/>
            <a:chExt cx="316" cy="1326"/>
          </a:xfrm>
        </p:grpSpPr>
        <p:sp>
          <p:nvSpPr>
            <p:cNvPr id="29710" name="Rectangle 19"/>
            <p:cNvSpPr>
              <a:spLocks noChangeArrowheads="1"/>
            </p:cNvSpPr>
            <p:nvPr/>
          </p:nvSpPr>
          <p:spPr bwMode="auto">
            <a:xfrm>
              <a:off x="2187" y="268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b="0"/>
                <a:t>1/9</a:t>
              </a:r>
            </a:p>
          </p:txBody>
        </p:sp>
        <p:sp>
          <p:nvSpPr>
            <p:cNvPr id="29711" name="Rectangle 20"/>
            <p:cNvSpPr>
              <a:spLocks noChangeArrowheads="1"/>
            </p:cNvSpPr>
            <p:nvPr/>
          </p:nvSpPr>
          <p:spPr bwMode="auto">
            <a:xfrm>
              <a:off x="2187" y="2134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b="0"/>
                <a:t>1/9</a:t>
              </a:r>
            </a:p>
          </p:txBody>
        </p:sp>
        <p:sp>
          <p:nvSpPr>
            <p:cNvPr id="29712" name="Rectangle 21"/>
            <p:cNvSpPr>
              <a:spLocks noChangeArrowheads="1"/>
            </p:cNvSpPr>
            <p:nvPr/>
          </p:nvSpPr>
          <p:spPr bwMode="auto">
            <a:xfrm>
              <a:off x="2187" y="1587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b="0"/>
                <a:t>1/9</a:t>
              </a:r>
            </a:p>
          </p:txBody>
        </p:sp>
      </p:grpSp>
      <p:sp>
        <p:nvSpPr>
          <p:cNvPr id="29700" name="Rectangle 25"/>
          <p:cNvSpPr>
            <a:spLocks noChangeArrowheads="1"/>
          </p:cNvSpPr>
          <p:nvPr/>
        </p:nvSpPr>
        <p:spPr bwMode="auto">
          <a:xfrm>
            <a:off x="3916363" y="5207000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Mean filter</a:t>
            </a:r>
            <a:endParaRPr lang="en-US" altLang="ja-JP" b="0"/>
          </a:p>
        </p:txBody>
      </p:sp>
      <p:grpSp>
        <p:nvGrpSpPr>
          <p:cNvPr id="29701" name="Group 29"/>
          <p:cNvGrpSpPr>
            <a:grpSpLocks/>
          </p:cNvGrpSpPr>
          <p:nvPr/>
        </p:nvGrpSpPr>
        <p:grpSpPr bwMode="auto">
          <a:xfrm>
            <a:off x="4283075" y="2519363"/>
            <a:ext cx="501650" cy="2105025"/>
            <a:chOff x="2705" y="1613"/>
            <a:chExt cx="316" cy="1326"/>
          </a:xfrm>
        </p:grpSpPr>
        <p:sp>
          <p:nvSpPr>
            <p:cNvPr id="29707" name="Rectangle 26"/>
            <p:cNvSpPr>
              <a:spLocks noChangeArrowheads="1"/>
            </p:cNvSpPr>
            <p:nvPr/>
          </p:nvSpPr>
          <p:spPr bwMode="auto">
            <a:xfrm>
              <a:off x="2705" y="2708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b="0"/>
                <a:t>1/9</a:t>
              </a:r>
            </a:p>
          </p:txBody>
        </p:sp>
        <p:sp>
          <p:nvSpPr>
            <p:cNvPr id="29708" name="Rectangle 27"/>
            <p:cNvSpPr>
              <a:spLocks noChangeArrowheads="1"/>
            </p:cNvSpPr>
            <p:nvPr/>
          </p:nvSpPr>
          <p:spPr bwMode="auto">
            <a:xfrm>
              <a:off x="2705" y="216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b="0"/>
                <a:t>1/9</a:t>
              </a:r>
            </a:p>
          </p:txBody>
        </p:sp>
        <p:sp>
          <p:nvSpPr>
            <p:cNvPr id="29709" name="Rectangle 28"/>
            <p:cNvSpPr>
              <a:spLocks noChangeArrowheads="1"/>
            </p:cNvSpPr>
            <p:nvPr/>
          </p:nvSpPr>
          <p:spPr bwMode="auto">
            <a:xfrm>
              <a:off x="2705" y="1613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b="0"/>
                <a:t>1/9</a:t>
              </a:r>
            </a:p>
          </p:txBody>
        </p:sp>
      </p:grpSp>
      <p:grpSp>
        <p:nvGrpSpPr>
          <p:cNvPr id="29702" name="Group 31"/>
          <p:cNvGrpSpPr>
            <a:grpSpLocks/>
          </p:cNvGrpSpPr>
          <p:nvPr/>
        </p:nvGrpSpPr>
        <p:grpSpPr bwMode="auto">
          <a:xfrm>
            <a:off x="5095875" y="2519363"/>
            <a:ext cx="501650" cy="2105025"/>
            <a:chOff x="2187" y="1587"/>
            <a:chExt cx="316" cy="1326"/>
          </a:xfrm>
        </p:grpSpPr>
        <p:sp>
          <p:nvSpPr>
            <p:cNvPr id="29704" name="Rectangle 32"/>
            <p:cNvSpPr>
              <a:spLocks noChangeArrowheads="1"/>
            </p:cNvSpPr>
            <p:nvPr/>
          </p:nvSpPr>
          <p:spPr bwMode="auto">
            <a:xfrm>
              <a:off x="2187" y="268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b="0"/>
                <a:t>1/9</a:t>
              </a:r>
            </a:p>
          </p:txBody>
        </p:sp>
        <p:sp>
          <p:nvSpPr>
            <p:cNvPr id="29705" name="Rectangle 33"/>
            <p:cNvSpPr>
              <a:spLocks noChangeArrowheads="1"/>
            </p:cNvSpPr>
            <p:nvPr/>
          </p:nvSpPr>
          <p:spPr bwMode="auto">
            <a:xfrm>
              <a:off x="2187" y="2134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b="0"/>
                <a:t>1/9</a:t>
              </a:r>
            </a:p>
          </p:txBody>
        </p:sp>
        <p:sp>
          <p:nvSpPr>
            <p:cNvPr id="29706" name="Rectangle 34"/>
            <p:cNvSpPr>
              <a:spLocks noChangeArrowheads="1"/>
            </p:cNvSpPr>
            <p:nvPr/>
          </p:nvSpPr>
          <p:spPr bwMode="auto">
            <a:xfrm>
              <a:off x="2187" y="1587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b="0"/>
                <a:t>1/9</a:t>
              </a:r>
            </a:p>
          </p:txBody>
        </p:sp>
      </p:grpSp>
      <p:sp>
        <p:nvSpPr>
          <p:cNvPr id="26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Smoothing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3768725" y="5051425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dirty="0"/>
              <a:t>Laplacian filter</a:t>
            </a:r>
            <a:endParaRPr lang="en-US" altLang="ja-JP" b="0" dirty="0"/>
          </a:p>
        </p:txBody>
      </p:sp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657225" y="2201863"/>
            <a:ext cx="2224088" cy="2224087"/>
            <a:chOff x="884" y="2296"/>
            <a:chExt cx="862" cy="862"/>
          </a:xfrm>
        </p:grpSpPr>
        <p:sp>
          <p:nvSpPr>
            <p:cNvPr id="32830" name="Line 7"/>
            <p:cNvSpPr>
              <a:spLocks noChangeShapeType="1"/>
            </p:cNvSpPr>
            <p:nvPr/>
          </p:nvSpPr>
          <p:spPr bwMode="auto">
            <a:xfrm>
              <a:off x="884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831" name="Line 8"/>
            <p:cNvSpPr>
              <a:spLocks noChangeShapeType="1"/>
            </p:cNvSpPr>
            <p:nvPr/>
          </p:nvSpPr>
          <p:spPr bwMode="auto">
            <a:xfrm>
              <a:off x="1171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832" name="Line 9"/>
            <p:cNvSpPr>
              <a:spLocks noChangeShapeType="1"/>
            </p:cNvSpPr>
            <p:nvPr/>
          </p:nvSpPr>
          <p:spPr bwMode="auto">
            <a:xfrm>
              <a:off x="1458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833" name="Line 10"/>
            <p:cNvSpPr>
              <a:spLocks noChangeShapeType="1"/>
            </p:cNvSpPr>
            <p:nvPr/>
          </p:nvSpPr>
          <p:spPr bwMode="auto">
            <a:xfrm>
              <a:off x="1746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32834" name="Group 11"/>
            <p:cNvGrpSpPr>
              <a:grpSpLocks/>
            </p:cNvGrpSpPr>
            <p:nvPr/>
          </p:nvGrpSpPr>
          <p:grpSpPr bwMode="auto">
            <a:xfrm rot="-5400000">
              <a:off x="884" y="2296"/>
              <a:ext cx="862" cy="862"/>
              <a:chOff x="1020" y="2432"/>
              <a:chExt cx="862" cy="862"/>
            </a:xfrm>
          </p:grpSpPr>
          <p:sp>
            <p:nvSpPr>
              <p:cNvPr id="32835" name="Line 12"/>
              <p:cNvSpPr>
                <a:spLocks noChangeShapeType="1"/>
              </p:cNvSpPr>
              <p:nvPr/>
            </p:nvSpPr>
            <p:spPr bwMode="auto">
              <a:xfrm>
                <a:off x="1020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2836" name="Line 13"/>
              <p:cNvSpPr>
                <a:spLocks noChangeShapeType="1"/>
              </p:cNvSpPr>
              <p:nvPr/>
            </p:nvSpPr>
            <p:spPr bwMode="auto">
              <a:xfrm>
                <a:off x="1307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2837" name="Line 14"/>
              <p:cNvSpPr>
                <a:spLocks noChangeShapeType="1"/>
              </p:cNvSpPr>
              <p:nvPr/>
            </p:nvSpPr>
            <p:spPr bwMode="auto">
              <a:xfrm>
                <a:off x="1594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2838" name="Line 15"/>
              <p:cNvSpPr>
                <a:spLocks noChangeShapeType="1"/>
              </p:cNvSpPr>
              <p:nvPr/>
            </p:nvSpPr>
            <p:spPr bwMode="auto">
              <a:xfrm>
                <a:off x="1882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grpSp>
        <p:nvGrpSpPr>
          <p:cNvPr id="32772" name="Group 16"/>
          <p:cNvGrpSpPr>
            <a:grpSpLocks/>
          </p:cNvGrpSpPr>
          <p:nvPr/>
        </p:nvGrpSpPr>
        <p:grpSpPr bwMode="auto">
          <a:xfrm>
            <a:off x="857250" y="2397125"/>
            <a:ext cx="325438" cy="1920875"/>
            <a:chOff x="2228" y="1561"/>
            <a:chExt cx="234" cy="1381"/>
          </a:xfrm>
        </p:grpSpPr>
        <p:sp>
          <p:nvSpPr>
            <p:cNvPr id="32827" name="Rectangle 17"/>
            <p:cNvSpPr>
              <a:spLocks noChangeArrowheads="1"/>
            </p:cNvSpPr>
            <p:nvPr/>
          </p:nvSpPr>
          <p:spPr bwMode="auto">
            <a:xfrm>
              <a:off x="2228" y="2657"/>
              <a:ext cx="23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0</a:t>
              </a:r>
            </a:p>
          </p:txBody>
        </p:sp>
        <p:sp>
          <p:nvSpPr>
            <p:cNvPr id="32828" name="Rectangle 18"/>
            <p:cNvSpPr>
              <a:spLocks noChangeArrowheads="1"/>
            </p:cNvSpPr>
            <p:nvPr/>
          </p:nvSpPr>
          <p:spPr bwMode="auto">
            <a:xfrm>
              <a:off x="2228" y="2106"/>
              <a:ext cx="23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1</a:t>
              </a:r>
            </a:p>
          </p:txBody>
        </p:sp>
        <p:sp>
          <p:nvSpPr>
            <p:cNvPr id="32829" name="Rectangle 19"/>
            <p:cNvSpPr>
              <a:spLocks noChangeArrowheads="1"/>
            </p:cNvSpPr>
            <p:nvPr/>
          </p:nvSpPr>
          <p:spPr bwMode="auto">
            <a:xfrm>
              <a:off x="2228" y="1561"/>
              <a:ext cx="23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0</a:t>
              </a:r>
            </a:p>
          </p:txBody>
        </p:sp>
      </p:grpSp>
      <p:grpSp>
        <p:nvGrpSpPr>
          <p:cNvPr id="32773" name="Group 20"/>
          <p:cNvGrpSpPr>
            <a:grpSpLocks/>
          </p:cNvGrpSpPr>
          <p:nvPr/>
        </p:nvGrpSpPr>
        <p:grpSpPr bwMode="auto">
          <a:xfrm>
            <a:off x="1555750" y="2382838"/>
            <a:ext cx="409575" cy="1920875"/>
            <a:chOff x="2716" y="1587"/>
            <a:chExt cx="295" cy="1381"/>
          </a:xfrm>
        </p:grpSpPr>
        <p:sp>
          <p:nvSpPr>
            <p:cNvPr id="32824" name="Rectangle 21"/>
            <p:cNvSpPr>
              <a:spLocks noChangeArrowheads="1"/>
            </p:cNvSpPr>
            <p:nvPr/>
          </p:nvSpPr>
          <p:spPr bwMode="auto">
            <a:xfrm>
              <a:off x="2746" y="2683"/>
              <a:ext cx="23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1</a:t>
              </a:r>
            </a:p>
          </p:txBody>
        </p:sp>
        <p:sp>
          <p:nvSpPr>
            <p:cNvPr id="32825" name="Rectangle 22"/>
            <p:cNvSpPr>
              <a:spLocks noChangeArrowheads="1"/>
            </p:cNvSpPr>
            <p:nvPr/>
          </p:nvSpPr>
          <p:spPr bwMode="auto">
            <a:xfrm>
              <a:off x="2716" y="2132"/>
              <a:ext cx="29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-4</a:t>
              </a:r>
            </a:p>
          </p:txBody>
        </p:sp>
        <p:sp>
          <p:nvSpPr>
            <p:cNvPr id="32826" name="Rectangle 23"/>
            <p:cNvSpPr>
              <a:spLocks noChangeArrowheads="1"/>
            </p:cNvSpPr>
            <p:nvPr/>
          </p:nvSpPr>
          <p:spPr bwMode="auto">
            <a:xfrm>
              <a:off x="2746" y="1587"/>
              <a:ext cx="23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1</a:t>
              </a:r>
            </a:p>
          </p:txBody>
        </p:sp>
      </p:grpSp>
      <p:grpSp>
        <p:nvGrpSpPr>
          <p:cNvPr id="32774" name="Group 24"/>
          <p:cNvGrpSpPr>
            <a:grpSpLocks/>
          </p:cNvGrpSpPr>
          <p:nvPr/>
        </p:nvGrpSpPr>
        <p:grpSpPr bwMode="auto">
          <a:xfrm>
            <a:off x="2366963" y="2397125"/>
            <a:ext cx="325437" cy="1920875"/>
            <a:chOff x="2228" y="1561"/>
            <a:chExt cx="234" cy="1381"/>
          </a:xfrm>
        </p:grpSpPr>
        <p:sp>
          <p:nvSpPr>
            <p:cNvPr id="32821" name="Rectangle 25"/>
            <p:cNvSpPr>
              <a:spLocks noChangeArrowheads="1"/>
            </p:cNvSpPr>
            <p:nvPr/>
          </p:nvSpPr>
          <p:spPr bwMode="auto">
            <a:xfrm>
              <a:off x="2228" y="2657"/>
              <a:ext cx="23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0</a:t>
              </a:r>
            </a:p>
          </p:txBody>
        </p:sp>
        <p:sp>
          <p:nvSpPr>
            <p:cNvPr id="32822" name="Rectangle 26"/>
            <p:cNvSpPr>
              <a:spLocks noChangeArrowheads="1"/>
            </p:cNvSpPr>
            <p:nvPr/>
          </p:nvSpPr>
          <p:spPr bwMode="auto">
            <a:xfrm>
              <a:off x="2228" y="2106"/>
              <a:ext cx="23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1</a:t>
              </a:r>
            </a:p>
          </p:txBody>
        </p:sp>
        <p:sp>
          <p:nvSpPr>
            <p:cNvPr id="32823" name="Rectangle 27"/>
            <p:cNvSpPr>
              <a:spLocks noChangeArrowheads="1"/>
            </p:cNvSpPr>
            <p:nvPr/>
          </p:nvSpPr>
          <p:spPr bwMode="auto">
            <a:xfrm>
              <a:off x="2228" y="1561"/>
              <a:ext cx="23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0</a:t>
              </a:r>
            </a:p>
          </p:txBody>
        </p:sp>
      </p:grpSp>
      <p:grpSp>
        <p:nvGrpSpPr>
          <p:cNvPr id="32775" name="Group 28"/>
          <p:cNvGrpSpPr>
            <a:grpSpLocks/>
          </p:cNvGrpSpPr>
          <p:nvPr/>
        </p:nvGrpSpPr>
        <p:grpSpPr bwMode="auto">
          <a:xfrm>
            <a:off x="3459163" y="2203450"/>
            <a:ext cx="2224087" cy="2224088"/>
            <a:chOff x="884" y="2296"/>
            <a:chExt cx="862" cy="862"/>
          </a:xfrm>
        </p:grpSpPr>
        <p:sp>
          <p:nvSpPr>
            <p:cNvPr id="32812" name="Line 29"/>
            <p:cNvSpPr>
              <a:spLocks noChangeShapeType="1"/>
            </p:cNvSpPr>
            <p:nvPr/>
          </p:nvSpPr>
          <p:spPr bwMode="auto">
            <a:xfrm>
              <a:off x="884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813" name="Line 30"/>
            <p:cNvSpPr>
              <a:spLocks noChangeShapeType="1"/>
            </p:cNvSpPr>
            <p:nvPr/>
          </p:nvSpPr>
          <p:spPr bwMode="auto">
            <a:xfrm>
              <a:off x="1171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814" name="Line 31"/>
            <p:cNvSpPr>
              <a:spLocks noChangeShapeType="1"/>
            </p:cNvSpPr>
            <p:nvPr/>
          </p:nvSpPr>
          <p:spPr bwMode="auto">
            <a:xfrm>
              <a:off x="1458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815" name="Line 32"/>
            <p:cNvSpPr>
              <a:spLocks noChangeShapeType="1"/>
            </p:cNvSpPr>
            <p:nvPr/>
          </p:nvSpPr>
          <p:spPr bwMode="auto">
            <a:xfrm>
              <a:off x="1746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32816" name="Group 33"/>
            <p:cNvGrpSpPr>
              <a:grpSpLocks/>
            </p:cNvGrpSpPr>
            <p:nvPr/>
          </p:nvGrpSpPr>
          <p:grpSpPr bwMode="auto">
            <a:xfrm rot="-5400000">
              <a:off x="884" y="2296"/>
              <a:ext cx="862" cy="862"/>
              <a:chOff x="1020" y="2432"/>
              <a:chExt cx="862" cy="862"/>
            </a:xfrm>
          </p:grpSpPr>
          <p:sp>
            <p:nvSpPr>
              <p:cNvPr id="32817" name="Line 34"/>
              <p:cNvSpPr>
                <a:spLocks noChangeShapeType="1"/>
              </p:cNvSpPr>
              <p:nvPr/>
            </p:nvSpPr>
            <p:spPr bwMode="auto">
              <a:xfrm>
                <a:off x="1020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2818" name="Line 35"/>
              <p:cNvSpPr>
                <a:spLocks noChangeShapeType="1"/>
              </p:cNvSpPr>
              <p:nvPr/>
            </p:nvSpPr>
            <p:spPr bwMode="auto">
              <a:xfrm>
                <a:off x="1307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2819" name="Line 36"/>
              <p:cNvSpPr>
                <a:spLocks noChangeShapeType="1"/>
              </p:cNvSpPr>
              <p:nvPr/>
            </p:nvSpPr>
            <p:spPr bwMode="auto">
              <a:xfrm>
                <a:off x="1594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2820" name="Line 37"/>
              <p:cNvSpPr>
                <a:spLocks noChangeShapeType="1"/>
              </p:cNvSpPr>
              <p:nvPr/>
            </p:nvSpPr>
            <p:spPr bwMode="auto">
              <a:xfrm>
                <a:off x="1882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grpSp>
        <p:nvGrpSpPr>
          <p:cNvPr id="32776" name="Group 38"/>
          <p:cNvGrpSpPr>
            <a:grpSpLocks/>
          </p:cNvGrpSpPr>
          <p:nvPr/>
        </p:nvGrpSpPr>
        <p:grpSpPr bwMode="auto">
          <a:xfrm>
            <a:off x="3659188" y="2398713"/>
            <a:ext cx="325437" cy="1920875"/>
            <a:chOff x="2228" y="1561"/>
            <a:chExt cx="234" cy="1381"/>
          </a:xfrm>
        </p:grpSpPr>
        <p:sp>
          <p:nvSpPr>
            <p:cNvPr id="32809" name="Rectangle 39"/>
            <p:cNvSpPr>
              <a:spLocks noChangeArrowheads="1"/>
            </p:cNvSpPr>
            <p:nvPr/>
          </p:nvSpPr>
          <p:spPr bwMode="auto">
            <a:xfrm>
              <a:off x="2228" y="2657"/>
              <a:ext cx="23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1</a:t>
              </a:r>
            </a:p>
          </p:txBody>
        </p:sp>
        <p:sp>
          <p:nvSpPr>
            <p:cNvPr id="32810" name="Rectangle 40"/>
            <p:cNvSpPr>
              <a:spLocks noChangeArrowheads="1"/>
            </p:cNvSpPr>
            <p:nvPr/>
          </p:nvSpPr>
          <p:spPr bwMode="auto">
            <a:xfrm>
              <a:off x="2228" y="2106"/>
              <a:ext cx="23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1</a:t>
              </a:r>
            </a:p>
          </p:txBody>
        </p:sp>
        <p:sp>
          <p:nvSpPr>
            <p:cNvPr id="32811" name="Rectangle 41"/>
            <p:cNvSpPr>
              <a:spLocks noChangeArrowheads="1"/>
            </p:cNvSpPr>
            <p:nvPr/>
          </p:nvSpPr>
          <p:spPr bwMode="auto">
            <a:xfrm>
              <a:off x="2228" y="1561"/>
              <a:ext cx="23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1</a:t>
              </a:r>
            </a:p>
          </p:txBody>
        </p:sp>
      </p:grpSp>
      <p:grpSp>
        <p:nvGrpSpPr>
          <p:cNvPr id="32777" name="Group 42"/>
          <p:cNvGrpSpPr>
            <a:grpSpLocks/>
          </p:cNvGrpSpPr>
          <p:nvPr/>
        </p:nvGrpSpPr>
        <p:grpSpPr bwMode="auto">
          <a:xfrm>
            <a:off x="4357688" y="2384425"/>
            <a:ext cx="409575" cy="1920875"/>
            <a:chOff x="2716" y="1587"/>
            <a:chExt cx="295" cy="1381"/>
          </a:xfrm>
        </p:grpSpPr>
        <p:sp>
          <p:nvSpPr>
            <p:cNvPr id="32806" name="Rectangle 43"/>
            <p:cNvSpPr>
              <a:spLocks noChangeArrowheads="1"/>
            </p:cNvSpPr>
            <p:nvPr/>
          </p:nvSpPr>
          <p:spPr bwMode="auto">
            <a:xfrm>
              <a:off x="2746" y="2683"/>
              <a:ext cx="23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1</a:t>
              </a:r>
            </a:p>
          </p:txBody>
        </p:sp>
        <p:sp>
          <p:nvSpPr>
            <p:cNvPr id="32807" name="Rectangle 44"/>
            <p:cNvSpPr>
              <a:spLocks noChangeArrowheads="1"/>
            </p:cNvSpPr>
            <p:nvPr/>
          </p:nvSpPr>
          <p:spPr bwMode="auto">
            <a:xfrm>
              <a:off x="2716" y="2133"/>
              <a:ext cx="29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-8</a:t>
              </a:r>
            </a:p>
          </p:txBody>
        </p:sp>
        <p:sp>
          <p:nvSpPr>
            <p:cNvPr id="32808" name="Rectangle 45"/>
            <p:cNvSpPr>
              <a:spLocks noChangeArrowheads="1"/>
            </p:cNvSpPr>
            <p:nvPr/>
          </p:nvSpPr>
          <p:spPr bwMode="auto">
            <a:xfrm>
              <a:off x="2746" y="1587"/>
              <a:ext cx="23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1</a:t>
              </a:r>
            </a:p>
          </p:txBody>
        </p:sp>
      </p:grpSp>
      <p:grpSp>
        <p:nvGrpSpPr>
          <p:cNvPr id="32778" name="Group 46"/>
          <p:cNvGrpSpPr>
            <a:grpSpLocks/>
          </p:cNvGrpSpPr>
          <p:nvPr/>
        </p:nvGrpSpPr>
        <p:grpSpPr bwMode="auto">
          <a:xfrm>
            <a:off x="5168900" y="2398713"/>
            <a:ext cx="325438" cy="1920875"/>
            <a:chOff x="2228" y="1561"/>
            <a:chExt cx="234" cy="1381"/>
          </a:xfrm>
        </p:grpSpPr>
        <p:sp>
          <p:nvSpPr>
            <p:cNvPr id="32803" name="Rectangle 47"/>
            <p:cNvSpPr>
              <a:spLocks noChangeArrowheads="1"/>
            </p:cNvSpPr>
            <p:nvPr/>
          </p:nvSpPr>
          <p:spPr bwMode="auto">
            <a:xfrm>
              <a:off x="2228" y="2657"/>
              <a:ext cx="23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1</a:t>
              </a:r>
            </a:p>
          </p:txBody>
        </p:sp>
        <p:sp>
          <p:nvSpPr>
            <p:cNvPr id="32804" name="Rectangle 48"/>
            <p:cNvSpPr>
              <a:spLocks noChangeArrowheads="1"/>
            </p:cNvSpPr>
            <p:nvPr/>
          </p:nvSpPr>
          <p:spPr bwMode="auto">
            <a:xfrm>
              <a:off x="2228" y="2106"/>
              <a:ext cx="23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1</a:t>
              </a:r>
            </a:p>
          </p:txBody>
        </p:sp>
        <p:sp>
          <p:nvSpPr>
            <p:cNvPr id="32805" name="Rectangle 49"/>
            <p:cNvSpPr>
              <a:spLocks noChangeArrowheads="1"/>
            </p:cNvSpPr>
            <p:nvPr/>
          </p:nvSpPr>
          <p:spPr bwMode="auto">
            <a:xfrm>
              <a:off x="2228" y="1561"/>
              <a:ext cx="23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1</a:t>
              </a:r>
            </a:p>
          </p:txBody>
        </p:sp>
      </p:grpSp>
      <p:grpSp>
        <p:nvGrpSpPr>
          <p:cNvPr id="32779" name="Group 50"/>
          <p:cNvGrpSpPr>
            <a:grpSpLocks/>
          </p:cNvGrpSpPr>
          <p:nvPr/>
        </p:nvGrpSpPr>
        <p:grpSpPr bwMode="auto">
          <a:xfrm>
            <a:off x="6202363" y="2203450"/>
            <a:ext cx="2224087" cy="2224088"/>
            <a:chOff x="884" y="2296"/>
            <a:chExt cx="862" cy="862"/>
          </a:xfrm>
        </p:grpSpPr>
        <p:sp>
          <p:nvSpPr>
            <p:cNvPr id="32794" name="Line 51"/>
            <p:cNvSpPr>
              <a:spLocks noChangeShapeType="1"/>
            </p:cNvSpPr>
            <p:nvPr/>
          </p:nvSpPr>
          <p:spPr bwMode="auto">
            <a:xfrm>
              <a:off x="884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795" name="Line 52"/>
            <p:cNvSpPr>
              <a:spLocks noChangeShapeType="1"/>
            </p:cNvSpPr>
            <p:nvPr/>
          </p:nvSpPr>
          <p:spPr bwMode="auto">
            <a:xfrm>
              <a:off x="1171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796" name="Line 53"/>
            <p:cNvSpPr>
              <a:spLocks noChangeShapeType="1"/>
            </p:cNvSpPr>
            <p:nvPr/>
          </p:nvSpPr>
          <p:spPr bwMode="auto">
            <a:xfrm>
              <a:off x="1458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797" name="Line 54"/>
            <p:cNvSpPr>
              <a:spLocks noChangeShapeType="1"/>
            </p:cNvSpPr>
            <p:nvPr/>
          </p:nvSpPr>
          <p:spPr bwMode="auto">
            <a:xfrm>
              <a:off x="1746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32798" name="Group 55"/>
            <p:cNvGrpSpPr>
              <a:grpSpLocks/>
            </p:cNvGrpSpPr>
            <p:nvPr/>
          </p:nvGrpSpPr>
          <p:grpSpPr bwMode="auto">
            <a:xfrm rot="-5400000">
              <a:off x="884" y="2296"/>
              <a:ext cx="862" cy="862"/>
              <a:chOff x="1020" y="2432"/>
              <a:chExt cx="862" cy="862"/>
            </a:xfrm>
          </p:grpSpPr>
          <p:sp>
            <p:nvSpPr>
              <p:cNvPr id="32799" name="Line 56"/>
              <p:cNvSpPr>
                <a:spLocks noChangeShapeType="1"/>
              </p:cNvSpPr>
              <p:nvPr/>
            </p:nvSpPr>
            <p:spPr bwMode="auto">
              <a:xfrm>
                <a:off x="1020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2800" name="Line 57"/>
              <p:cNvSpPr>
                <a:spLocks noChangeShapeType="1"/>
              </p:cNvSpPr>
              <p:nvPr/>
            </p:nvSpPr>
            <p:spPr bwMode="auto">
              <a:xfrm>
                <a:off x="1307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2801" name="Line 58"/>
              <p:cNvSpPr>
                <a:spLocks noChangeShapeType="1"/>
              </p:cNvSpPr>
              <p:nvPr/>
            </p:nvSpPr>
            <p:spPr bwMode="auto">
              <a:xfrm>
                <a:off x="1594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2802" name="Line 59"/>
              <p:cNvSpPr>
                <a:spLocks noChangeShapeType="1"/>
              </p:cNvSpPr>
              <p:nvPr/>
            </p:nvSpPr>
            <p:spPr bwMode="auto">
              <a:xfrm>
                <a:off x="1882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grpSp>
        <p:nvGrpSpPr>
          <p:cNvPr id="32780" name="Group 60"/>
          <p:cNvGrpSpPr>
            <a:grpSpLocks/>
          </p:cNvGrpSpPr>
          <p:nvPr/>
        </p:nvGrpSpPr>
        <p:grpSpPr bwMode="auto">
          <a:xfrm>
            <a:off x="6361113" y="2398713"/>
            <a:ext cx="409575" cy="1920875"/>
            <a:chOff x="2198" y="1561"/>
            <a:chExt cx="295" cy="1381"/>
          </a:xfrm>
        </p:grpSpPr>
        <p:sp>
          <p:nvSpPr>
            <p:cNvPr id="32791" name="Rectangle 61"/>
            <p:cNvSpPr>
              <a:spLocks noChangeArrowheads="1"/>
            </p:cNvSpPr>
            <p:nvPr/>
          </p:nvSpPr>
          <p:spPr bwMode="auto">
            <a:xfrm>
              <a:off x="2198" y="2657"/>
              <a:ext cx="29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-1</a:t>
              </a:r>
            </a:p>
          </p:txBody>
        </p:sp>
        <p:sp>
          <p:nvSpPr>
            <p:cNvPr id="32792" name="Rectangle 62"/>
            <p:cNvSpPr>
              <a:spLocks noChangeArrowheads="1"/>
            </p:cNvSpPr>
            <p:nvPr/>
          </p:nvSpPr>
          <p:spPr bwMode="auto">
            <a:xfrm>
              <a:off x="2228" y="2106"/>
              <a:ext cx="23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2</a:t>
              </a:r>
            </a:p>
          </p:txBody>
        </p:sp>
        <p:sp>
          <p:nvSpPr>
            <p:cNvPr id="32793" name="Rectangle 63"/>
            <p:cNvSpPr>
              <a:spLocks noChangeArrowheads="1"/>
            </p:cNvSpPr>
            <p:nvPr/>
          </p:nvSpPr>
          <p:spPr bwMode="auto">
            <a:xfrm>
              <a:off x="2198" y="1561"/>
              <a:ext cx="29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-1</a:t>
              </a:r>
            </a:p>
          </p:txBody>
        </p:sp>
      </p:grpSp>
      <p:grpSp>
        <p:nvGrpSpPr>
          <p:cNvPr id="32781" name="Group 64"/>
          <p:cNvGrpSpPr>
            <a:grpSpLocks/>
          </p:cNvGrpSpPr>
          <p:nvPr/>
        </p:nvGrpSpPr>
        <p:grpSpPr bwMode="auto">
          <a:xfrm>
            <a:off x="7100888" y="2384425"/>
            <a:ext cx="409575" cy="1920875"/>
            <a:chOff x="2716" y="1587"/>
            <a:chExt cx="295" cy="1381"/>
          </a:xfrm>
        </p:grpSpPr>
        <p:sp>
          <p:nvSpPr>
            <p:cNvPr id="32788" name="Rectangle 65"/>
            <p:cNvSpPr>
              <a:spLocks noChangeArrowheads="1"/>
            </p:cNvSpPr>
            <p:nvPr/>
          </p:nvSpPr>
          <p:spPr bwMode="auto">
            <a:xfrm>
              <a:off x="2746" y="2683"/>
              <a:ext cx="23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2</a:t>
              </a:r>
            </a:p>
          </p:txBody>
        </p:sp>
        <p:sp>
          <p:nvSpPr>
            <p:cNvPr id="32789" name="Rectangle 66"/>
            <p:cNvSpPr>
              <a:spLocks noChangeArrowheads="1"/>
            </p:cNvSpPr>
            <p:nvPr/>
          </p:nvSpPr>
          <p:spPr bwMode="auto">
            <a:xfrm>
              <a:off x="2716" y="2132"/>
              <a:ext cx="29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-4</a:t>
              </a:r>
            </a:p>
          </p:txBody>
        </p:sp>
        <p:sp>
          <p:nvSpPr>
            <p:cNvPr id="32790" name="Rectangle 67"/>
            <p:cNvSpPr>
              <a:spLocks noChangeArrowheads="1"/>
            </p:cNvSpPr>
            <p:nvPr/>
          </p:nvSpPr>
          <p:spPr bwMode="auto">
            <a:xfrm>
              <a:off x="2746" y="1587"/>
              <a:ext cx="23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2</a:t>
              </a:r>
            </a:p>
          </p:txBody>
        </p:sp>
      </p:grpSp>
      <p:grpSp>
        <p:nvGrpSpPr>
          <p:cNvPr id="32782" name="Group 68"/>
          <p:cNvGrpSpPr>
            <a:grpSpLocks/>
          </p:cNvGrpSpPr>
          <p:nvPr/>
        </p:nvGrpSpPr>
        <p:grpSpPr bwMode="auto">
          <a:xfrm>
            <a:off x="7870825" y="2398713"/>
            <a:ext cx="409575" cy="1920875"/>
            <a:chOff x="2198" y="1561"/>
            <a:chExt cx="295" cy="1381"/>
          </a:xfrm>
        </p:grpSpPr>
        <p:sp>
          <p:nvSpPr>
            <p:cNvPr id="32785" name="Rectangle 69"/>
            <p:cNvSpPr>
              <a:spLocks noChangeArrowheads="1"/>
            </p:cNvSpPr>
            <p:nvPr/>
          </p:nvSpPr>
          <p:spPr bwMode="auto">
            <a:xfrm>
              <a:off x="2198" y="2657"/>
              <a:ext cx="29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-1</a:t>
              </a:r>
            </a:p>
          </p:txBody>
        </p:sp>
        <p:sp>
          <p:nvSpPr>
            <p:cNvPr id="32786" name="Rectangle 70"/>
            <p:cNvSpPr>
              <a:spLocks noChangeArrowheads="1"/>
            </p:cNvSpPr>
            <p:nvPr/>
          </p:nvSpPr>
          <p:spPr bwMode="auto">
            <a:xfrm>
              <a:off x="2228" y="2106"/>
              <a:ext cx="23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2</a:t>
              </a:r>
            </a:p>
          </p:txBody>
        </p:sp>
        <p:sp>
          <p:nvSpPr>
            <p:cNvPr id="32787" name="Rectangle 71"/>
            <p:cNvSpPr>
              <a:spLocks noChangeArrowheads="1"/>
            </p:cNvSpPr>
            <p:nvPr/>
          </p:nvSpPr>
          <p:spPr bwMode="auto">
            <a:xfrm>
              <a:off x="2198" y="1561"/>
              <a:ext cx="29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2000" b="0"/>
                <a:t>-1</a:t>
              </a:r>
            </a:p>
          </p:txBody>
        </p:sp>
      </p:grpSp>
      <p:sp>
        <p:nvSpPr>
          <p:cNvPr id="32783" name="Rectangle 72"/>
          <p:cNvSpPr>
            <a:spLocks noChangeArrowheads="1"/>
          </p:cNvSpPr>
          <p:nvPr/>
        </p:nvSpPr>
        <p:spPr bwMode="auto">
          <a:xfrm>
            <a:off x="2668588" y="5849938"/>
            <a:ext cx="398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Second spatial derivative of an image</a:t>
            </a:r>
          </a:p>
        </p:txBody>
      </p:sp>
      <p:sp>
        <p:nvSpPr>
          <p:cNvPr id="71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Edge detection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Edge detection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3470F-BE75-4409-A2F2-317DF20176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43" y="2068057"/>
            <a:ext cx="2518163" cy="344011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B2109D3-0CF8-43A0-9F74-CD235CE33DA8}"/>
              </a:ext>
            </a:extLst>
          </p:cNvPr>
          <p:cNvSpPr/>
          <p:nvPr/>
        </p:nvSpPr>
        <p:spPr bwMode="auto">
          <a:xfrm>
            <a:off x="4354286" y="3526971"/>
            <a:ext cx="576943" cy="54428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603EA-04B8-42B6-B327-2A29F2C58A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409" y="2068057"/>
            <a:ext cx="2518163" cy="344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3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25" y="1636157"/>
            <a:ext cx="4710544" cy="4618180"/>
          </a:xfrm>
          <a:prstGeom prst="rect">
            <a:avLst/>
          </a:prstGeom>
        </p:spPr>
      </p:pic>
      <p:sp>
        <p:nvSpPr>
          <p:cNvPr id="4" name="Rectangle 32"/>
          <p:cNvSpPr/>
          <p:nvPr/>
        </p:nvSpPr>
        <p:spPr>
          <a:xfrm>
            <a:off x="96838" y="217488"/>
            <a:ext cx="644207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2D coordinate in imaging system</a:t>
            </a:r>
          </a:p>
        </p:txBody>
      </p:sp>
      <p:pic>
        <p:nvPicPr>
          <p:cNvPr id="410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4" y="24765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8086725" y="5648325"/>
            <a:ext cx="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7553325" y="63246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8086725" y="54768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16072" y="6269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3819" y="6269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1683" y="514933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Mathematics</a:t>
            </a:r>
          </a:p>
        </p:txBody>
      </p:sp>
      <p:sp>
        <p:nvSpPr>
          <p:cNvPr id="15" name="Double Bracket 14"/>
          <p:cNvSpPr/>
          <p:nvPr/>
        </p:nvSpPr>
        <p:spPr bwMode="auto">
          <a:xfrm>
            <a:off x="7129462" y="5040273"/>
            <a:ext cx="1914525" cy="1653659"/>
          </a:xfrm>
          <a:prstGeom prst="bracketPair">
            <a:avLst>
              <a:gd name="adj" fmla="val 1436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6"/>
          <p:cNvSpPr>
            <a:spLocks noChangeShapeType="1"/>
          </p:cNvSpPr>
          <p:nvPr/>
        </p:nvSpPr>
        <p:spPr bwMode="auto">
          <a:xfrm>
            <a:off x="871538" y="3786188"/>
            <a:ext cx="1185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3795" name="Line 7"/>
          <p:cNvSpPr>
            <a:spLocks noChangeShapeType="1"/>
          </p:cNvSpPr>
          <p:nvPr/>
        </p:nvSpPr>
        <p:spPr bwMode="auto">
          <a:xfrm flipV="1">
            <a:off x="2057400" y="2614613"/>
            <a:ext cx="0" cy="1157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3796" name="Line 8"/>
          <p:cNvSpPr>
            <a:spLocks noChangeShapeType="1"/>
          </p:cNvSpPr>
          <p:nvPr/>
        </p:nvSpPr>
        <p:spPr bwMode="auto">
          <a:xfrm>
            <a:off x="2043113" y="2628900"/>
            <a:ext cx="141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3797" name="Rectangle 13"/>
          <p:cNvSpPr>
            <a:spLocks noChangeArrowheads="1"/>
          </p:cNvSpPr>
          <p:nvPr/>
        </p:nvSpPr>
        <p:spPr bwMode="auto">
          <a:xfrm>
            <a:off x="544345" y="3632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0</a:t>
            </a:r>
          </a:p>
        </p:txBody>
      </p:sp>
      <p:sp>
        <p:nvSpPr>
          <p:cNvPr id="33798" name="Rectangle 14"/>
          <p:cNvSpPr>
            <a:spLocks noChangeArrowheads="1"/>
          </p:cNvSpPr>
          <p:nvPr/>
        </p:nvSpPr>
        <p:spPr bwMode="auto">
          <a:xfrm>
            <a:off x="560388" y="24783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1</a:t>
            </a:r>
          </a:p>
        </p:txBody>
      </p:sp>
      <p:sp>
        <p:nvSpPr>
          <p:cNvPr id="33799" name="Rectangle 15"/>
          <p:cNvSpPr>
            <a:spLocks noChangeArrowheads="1"/>
          </p:cNvSpPr>
          <p:nvPr/>
        </p:nvSpPr>
        <p:spPr bwMode="auto">
          <a:xfrm>
            <a:off x="3935278" y="3298825"/>
            <a:ext cx="130968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400" b="0"/>
              <a:t>1   -2   1</a:t>
            </a:r>
          </a:p>
        </p:txBody>
      </p:sp>
      <p:sp>
        <p:nvSpPr>
          <p:cNvPr id="33800" name="Line 17"/>
          <p:cNvSpPr>
            <a:spLocks noChangeShapeType="1"/>
          </p:cNvSpPr>
          <p:nvPr/>
        </p:nvSpPr>
        <p:spPr bwMode="auto">
          <a:xfrm>
            <a:off x="6324599" y="3902076"/>
            <a:ext cx="1185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3801" name="Line 18"/>
          <p:cNvSpPr>
            <a:spLocks noChangeShapeType="1"/>
          </p:cNvSpPr>
          <p:nvPr/>
        </p:nvSpPr>
        <p:spPr bwMode="auto">
          <a:xfrm flipV="1">
            <a:off x="7510462" y="2730501"/>
            <a:ext cx="0" cy="1157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3802" name="Line 19"/>
          <p:cNvSpPr>
            <a:spLocks noChangeShapeType="1"/>
          </p:cNvSpPr>
          <p:nvPr/>
        </p:nvSpPr>
        <p:spPr bwMode="auto">
          <a:xfrm>
            <a:off x="7539037" y="3902076"/>
            <a:ext cx="141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3803" name="Rectangle 20"/>
          <p:cNvSpPr>
            <a:spLocks noChangeArrowheads="1"/>
          </p:cNvSpPr>
          <p:nvPr/>
        </p:nvSpPr>
        <p:spPr bwMode="auto">
          <a:xfrm>
            <a:off x="5954458" y="371689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0</a:t>
            </a:r>
          </a:p>
        </p:txBody>
      </p:sp>
      <p:sp>
        <p:nvSpPr>
          <p:cNvPr id="33804" name="Rectangle 21"/>
          <p:cNvSpPr>
            <a:spLocks noChangeArrowheads="1"/>
          </p:cNvSpPr>
          <p:nvPr/>
        </p:nvSpPr>
        <p:spPr bwMode="auto">
          <a:xfrm>
            <a:off x="5937249" y="259425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1</a:t>
            </a:r>
          </a:p>
        </p:txBody>
      </p:sp>
      <p:sp>
        <p:nvSpPr>
          <p:cNvPr id="33805" name="Line 22"/>
          <p:cNvSpPr>
            <a:spLocks noChangeShapeType="1"/>
          </p:cNvSpPr>
          <p:nvPr/>
        </p:nvSpPr>
        <p:spPr bwMode="auto">
          <a:xfrm flipV="1">
            <a:off x="7812087" y="3903663"/>
            <a:ext cx="0" cy="1157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3806" name="Rectangle 23"/>
          <p:cNvSpPr>
            <a:spLocks noChangeArrowheads="1"/>
          </p:cNvSpPr>
          <p:nvPr/>
        </p:nvSpPr>
        <p:spPr bwMode="auto">
          <a:xfrm>
            <a:off x="5953124" y="4824691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-1</a:t>
            </a:r>
          </a:p>
        </p:txBody>
      </p:sp>
      <p:sp>
        <p:nvSpPr>
          <p:cNvPr id="33807" name="Line 24"/>
          <p:cNvSpPr>
            <a:spLocks noChangeShapeType="1"/>
          </p:cNvSpPr>
          <p:nvPr/>
        </p:nvSpPr>
        <p:spPr bwMode="auto">
          <a:xfrm>
            <a:off x="4335328" y="3309938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3808" name="Line 25"/>
          <p:cNvSpPr>
            <a:spLocks noChangeShapeType="1"/>
          </p:cNvSpPr>
          <p:nvPr/>
        </p:nvSpPr>
        <p:spPr bwMode="auto">
          <a:xfrm>
            <a:off x="4865553" y="3311525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3809" name="Line 26"/>
          <p:cNvSpPr>
            <a:spLocks noChangeShapeType="1"/>
          </p:cNvSpPr>
          <p:nvPr/>
        </p:nvSpPr>
        <p:spPr bwMode="auto">
          <a:xfrm>
            <a:off x="3206615" y="3609975"/>
            <a:ext cx="657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3810" name="Line 27"/>
          <p:cNvSpPr>
            <a:spLocks noChangeShapeType="1"/>
          </p:cNvSpPr>
          <p:nvPr/>
        </p:nvSpPr>
        <p:spPr bwMode="auto">
          <a:xfrm>
            <a:off x="5265603" y="3554413"/>
            <a:ext cx="657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Edge detection 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0023" y="386980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0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314837" y="386980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0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729651" y="386980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144465" y="386980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1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559279" y="386980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1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974092" y="386980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1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90655" y="5843587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dirty="0"/>
              <a:t>Laplacian filter</a:t>
            </a:r>
            <a:endParaRPr lang="en-US" altLang="ja-JP" b="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4505325" y="4001532"/>
            <a:ext cx="228600" cy="1732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25000"/>
              </a:schemeClr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5"/>
          <p:cNvSpPr>
            <a:spLocks noChangeShapeType="1"/>
          </p:cNvSpPr>
          <p:nvPr/>
        </p:nvSpPr>
        <p:spPr bwMode="auto">
          <a:xfrm>
            <a:off x="944563" y="5010150"/>
            <a:ext cx="74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43" name="Line 6"/>
          <p:cNvSpPr>
            <a:spLocks noChangeShapeType="1"/>
          </p:cNvSpPr>
          <p:nvPr/>
        </p:nvSpPr>
        <p:spPr bwMode="auto">
          <a:xfrm flipV="1">
            <a:off x="1690688" y="4271963"/>
            <a:ext cx="0" cy="72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44" name="Line 7"/>
          <p:cNvSpPr>
            <a:spLocks noChangeShapeType="1"/>
          </p:cNvSpPr>
          <p:nvPr/>
        </p:nvSpPr>
        <p:spPr bwMode="auto">
          <a:xfrm>
            <a:off x="1681163" y="4281488"/>
            <a:ext cx="89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45" name="Rectangle 8"/>
          <p:cNvSpPr>
            <a:spLocks noChangeArrowheads="1"/>
          </p:cNvSpPr>
          <p:nvPr/>
        </p:nvSpPr>
        <p:spPr bwMode="auto">
          <a:xfrm>
            <a:off x="520700" y="48117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0.0</a:t>
            </a:r>
          </a:p>
        </p:txBody>
      </p:sp>
      <p:sp>
        <p:nvSpPr>
          <p:cNvPr id="35846" name="Rectangle 9"/>
          <p:cNvSpPr>
            <a:spLocks noChangeArrowheads="1"/>
          </p:cNvSpPr>
          <p:nvPr/>
        </p:nvSpPr>
        <p:spPr bwMode="auto">
          <a:xfrm>
            <a:off x="543127" y="4116103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1.0</a:t>
            </a:r>
          </a:p>
        </p:txBody>
      </p:sp>
      <p:sp>
        <p:nvSpPr>
          <p:cNvPr id="35900" name="Line 11"/>
          <p:cNvSpPr>
            <a:spLocks noChangeShapeType="1"/>
          </p:cNvSpPr>
          <p:nvPr/>
        </p:nvSpPr>
        <p:spPr bwMode="auto">
          <a:xfrm>
            <a:off x="4618516" y="4774849"/>
            <a:ext cx="6465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902" name="Line 13"/>
          <p:cNvSpPr>
            <a:spLocks noChangeShapeType="1"/>
          </p:cNvSpPr>
          <p:nvPr/>
        </p:nvSpPr>
        <p:spPr bwMode="auto">
          <a:xfrm>
            <a:off x="5765800" y="4774849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903" name="Rectangle 15"/>
          <p:cNvSpPr>
            <a:spLocks noChangeArrowheads="1"/>
          </p:cNvSpPr>
          <p:nvPr/>
        </p:nvSpPr>
        <p:spPr bwMode="auto">
          <a:xfrm>
            <a:off x="4365625" y="3883025"/>
            <a:ext cx="501783" cy="3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1.0</a:t>
            </a:r>
          </a:p>
        </p:txBody>
      </p:sp>
      <p:sp>
        <p:nvSpPr>
          <p:cNvPr id="35905" name="Rectangle 17"/>
          <p:cNvSpPr>
            <a:spLocks noChangeArrowheads="1"/>
          </p:cNvSpPr>
          <p:nvPr/>
        </p:nvSpPr>
        <p:spPr bwMode="auto">
          <a:xfrm>
            <a:off x="4386616" y="5287747"/>
            <a:ext cx="577750" cy="3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-1.0</a:t>
            </a:r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auto">
          <a:xfrm>
            <a:off x="2603500" y="3186113"/>
            <a:ext cx="1193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/>
              <a:t>1   -2   1</a:t>
            </a:r>
          </a:p>
        </p:txBody>
      </p:sp>
      <p:sp>
        <p:nvSpPr>
          <p:cNvPr id="35851" name="Line 20"/>
          <p:cNvSpPr>
            <a:spLocks noChangeShapeType="1"/>
          </p:cNvSpPr>
          <p:nvPr/>
        </p:nvSpPr>
        <p:spPr bwMode="auto">
          <a:xfrm>
            <a:off x="1230313" y="2008188"/>
            <a:ext cx="3943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52" name="Line 21"/>
          <p:cNvSpPr>
            <a:spLocks noChangeShapeType="1"/>
          </p:cNvSpPr>
          <p:nvPr/>
        </p:nvSpPr>
        <p:spPr bwMode="auto">
          <a:xfrm>
            <a:off x="1847850" y="2830513"/>
            <a:ext cx="557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53" name="Rectangle 25"/>
          <p:cNvSpPr>
            <a:spLocks noChangeArrowheads="1"/>
          </p:cNvSpPr>
          <p:nvPr/>
        </p:nvSpPr>
        <p:spPr bwMode="auto">
          <a:xfrm>
            <a:off x="2428875" y="2528888"/>
            <a:ext cx="1671638" cy="5000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b="0"/>
              <a:t>Laplacian</a:t>
            </a:r>
          </a:p>
        </p:txBody>
      </p:sp>
      <p:sp>
        <p:nvSpPr>
          <p:cNvPr id="35854" name="Line 26"/>
          <p:cNvSpPr>
            <a:spLocks noChangeShapeType="1"/>
          </p:cNvSpPr>
          <p:nvPr/>
        </p:nvSpPr>
        <p:spPr bwMode="auto">
          <a:xfrm>
            <a:off x="1828800" y="2000250"/>
            <a:ext cx="0" cy="857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55" name="Oval 28"/>
          <p:cNvSpPr>
            <a:spLocks noChangeArrowheads="1"/>
          </p:cNvSpPr>
          <p:nvPr/>
        </p:nvSpPr>
        <p:spPr bwMode="auto">
          <a:xfrm>
            <a:off x="5157788" y="1785938"/>
            <a:ext cx="442912" cy="4429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b="0"/>
              <a:t>+</a:t>
            </a:r>
          </a:p>
        </p:txBody>
      </p:sp>
      <p:sp>
        <p:nvSpPr>
          <p:cNvPr id="35856" name="Rectangle 30"/>
          <p:cNvSpPr>
            <a:spLocks noChangeArrowheads="1"/>
          </p:cNvSpPr>
          <p:nvPr/>
        </p:nvSpPr>
        <p:spPr bwMode="auto">
          <a:xfrm>
            <a:off x="4159250" y="464026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0.0</a:t>
            </a:r>
          </a:p>
        </p:txBody>
      </p:sp>
      <p:sp>
        <p:nvSpPr>
          <p:cNvPr id="35857" name="Rectangle 31"/>
          <p:cNvSpPr>
            <a:spLocks noChangeArrowheads="1"/>
          </p:cNvSpPr>
          <p:nvPr/>
        </p:nvSpPr>
        <p:spPr bwMode="auto">
          <a:xfrm>
            <a:off x="4603750" y="15113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400" b="0"/>
              <a:t>+</a:t>
            </a:r>
          </a:p>
        </p:txBody>
      </p:sp>
      <p:sp>
        <p:nvSpPr>
          <p:cNvPr id="35858" name="Line 32"/>
          <p:cNvSpPr>
            <a:spLocks noChangeShapeType="1"/>
          </p:cNvSpPr>
          <p:nvPr/>
        </p:nvSpPr>
        <p:spPr bwMode="auto">
          <a:xfrm>
            <a:off x="4100513" y="2800350"/>
            <a:ext cx="1300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59" name="Line 33"/>
          <p:cNvSpPr>
            <a:spLocks noChangeShapeType="1"/>
          </p:cNvSpPr>
          <p:nvPr/>
        </p:nvSpPr>
        <p:spPr bwMode="auto">
          <a:xfrm flipV="1">
            <a:off x="5400675" y="2243138"/>
            <a:ext cx="0" cy="557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60" name="Rectangle 34"/>
          <p:cNvSpPr>
            <a:spLocks noChangeArrowheads="1"/>
          </p:cNvSpPr>
          <p:nvPr/>
        </p:nvSpPr>
        <p:spPr bwMode="auto">
          <a:xfrm>
            <a:off x="5434013" y="2211388"/>
            <a:ext cx="30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800" b="0"/>
              <a:t>-</a:t>
            </a:r>
          </a:p>
        </p:txBody>
      </p:sp>
      <p:sp>
        <p:nvSpPr>
          <p:cNvPr id="35861" name="Line 35"/>
          <p:cNvSpPr>
            <a:spLocks noChangeShapeType="1"/>
          </p:cNvSpPr>
          <p:nvPr/>
        </p:nvSpPr>
        <p:spPr bwMode="auto">
          <a:xfrm>
            <a:off x="5635625" y="2003425"/>
            <a:ext cx="1243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62" name="Line 37"/>
          <p:cNvSpPr>
            <a:spLocks noChangeShapeType="1"/>
          </p:cNvSpPr>
          <p:nvPr/>
        </p:nvSpPr>
        <p:spPr bwMode="auto">
          <a:xfrm>
            <a:off x="7189788" y="4354513"/>
            <a:ext cx="3949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64" name="Line 39"/>
          <p:cNvSpPr>
            <a:spLocks noChangeShapeType="1"/>
          </p:cNvSpPr>
          <p:nvPr/>
        </p:nvSpPr>
        <p:spPr bwMode="auto">
          <a:xfrm>
            <a:off x="8220827" y="3625850"/>
            <a:ext cx="5961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65" name="Rectangle 40"/>
          <p:cNvSpPr>
            <a:spLocks noChangeArrowheads="1"/>
          </p:cNvSpPr>
          <p:nvPr/>
        </p:nvSpPr>
        <p:spPr bwMode="auto">
          <a:xfrm>
            <a:off x="6780213" y="419893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0.0</a:t>
            </a:r>
          </a:p>
        </p:txBody>
      </p:sp>
      <p:sp>
        <p:nvSpPr>
          <p:cNvPr id="35866" name="Rectangle 41"/>
          <p:cNvSpPr>
            <a:spLocks noChangeArrowheads="1"/>
          </p:cNvSpPr>
          <p:nvPr/>
        </p:nvSpPr>
        <p:spPr bwMode="auto">
          <a:xfrm>
            <a:off x="6938963" y="346233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1.0</a:t>
            </a:r>
          </a:p>
        </p:txBody>
      </p:sp>
      <p:sp>
        <p:nvSpPr>
          <p:cNvPr id="35867" name="Rectangle 42"/>
          <p:cNvSpPr>
            <a:spLocks noChangeArrowheads="1"/>
          </p:cNvSpPr>
          <p:nvPr/>
        </p:nvSpPr>
        <p:spPr bwMode="auto">
          <a:xfrm>
            <a:off x="6910388" y="4772025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-1.0</a:t>
            </a:r>
          </a:p>
        </p:txBody>
      </p:sp>
      <p:sp>
        <p:nvSpPr>
          <p:cNvPr id="35868" name="Rectangle 43"/>
          <p:cNvSpPr>
            <a:spLocks noChangeArrowheads="1"/>
          </p:cNvSpPr>
          <p:nvPr/>
        </p:nvSpPr>
        <p:spPr bwMode="auto">
          <a:xfrm>
            <a:off x="6926263" y="28448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2.0</a:t>
            </a:r>
          </a:p>
        </p:txBody>
      </p:sp>
      <p:sp>
        <p:nvSpPr>
          <p:cNvPr id="35869" name="Line 44"/>
          <p:cNvSpPr>
            <a:spLocks noChangeShapeType="1"/>
          </p:cNvSpPr>
          <p:nvPr/>
        </p:nvSpPr>
        <p:spPr bwMode="auto">
          <a:xfrm flipH="1" flipV="1">
            <a:off x="1257300" y="2314575"/>
            <a:ext cx="200025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70" name="Line 45"/>
          <p:cNvSpPr>
            <a:spLocks noChangeShapeType="1"/>
          </p:cNvSpPr>
          <p:nvPr/>
        </p:nvSpPr>
        <p:spPr bwMode="auto">
          <a:xfrm flipH="1" flipV="1">
            <a:off x="4757738" y="2871788"/>
            <a:ext cx="428625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71" name="Line 46"/>
          <p:cNvSpPr>
            <a:spLocks noChangeShapeType="1"/>
          </p:cNvSpPr>
          <p:nvPr/>
        </p:nvSpPr>
        <p:spPr bwMode="auto">
          <a:xfrm flipH="1" flipV="1">
            <a:off x="7386638" y="2214563"/>
            <a:ext cx="314325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872" name="Rectangle 49"/>
          <p:cNvSpPr>
            <a:spLocks noChangeArrowheads="1"/>
          </p:cNvSpPr>
          <p:nvPr/>
        </p:nvSpPr>
        <p:spPr bwMode="auto">
          <a:xfrm>
            <a:off x="754063" y="18351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in</a:t>
            </a:r>
          </a:p>
        </p:txBody>
      </p:sp>
      <p:sp>
        <p:nvSpPr>
          <p:cNvPr id="35873" name="Rectangle 50"/>
          <p:cNvSpPr>
            <a:spLocks noChangeArrowheads="1"/>
          </p:cNvSpPr>
          <p:nvPr/>
        </p:nvSpPr>
        <p:spPr bwMode="auto">
          <a:xfrm>
            <a:off x="7013575" y="180816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out</a:t>
            </a:r>
          </a:p>
        </p:txBody>
      </p:sp>
      <p:grpSp>
        <p:nvGrpSpPr>
          <p:cNvPr id="35874" name="Group 61"/>
          <p:cNvGrpSpPr>
            <a:grpSpLocks/>
          </p:cNvGrpSpPr>
          <p:nvPr/>
        </p:nvGrpSpPr>
        <p:grpSpPr bwMode="auto">
          <a:xfrm>
            <a:off x="7500938" y="5502275"/>
            <a:ext cx="1081087" cy="1081088"/>
            <a:chOff x="884" y="2296"/>
            <a:chExt cx="862" cy="862"/>
          </a:xfrm>
        </p:grpSpPr>
        <p:sp>
          <p:nvSpPr>
            <p:cNvPr id="35891" name="Line 62"/>
            <p:cNvSpPr>
              <a:spLocks noChangeShapeType="1"/>
            </p:cNvSpPr>
            <p:nvPr/>
          </p:nvSpPr>
          <p:spPr bwMode="auto">
            <a:xfrm>
              <a:off x="884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92" name="Line 63"/>
            <p:cNvSpPr>
              <a:spLocks noChangeShapeType="1"/>
            </p:cNvSpPr>
            <p:nvPr/>
          </p:nvSpPr>
          <p:spPr bwMode="auto">
            <a:xfrm>
              <a:off x="1171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93" name="Line 64"/>
            <p:cNvSpPr>
              <a:spLocks noChangeShapeType="1"/>
            </p:cNvSpPr>
            <p:nvPr/>
          </p:nvSpPr>
          <p:spPr bwMode="auto">
            <a:xfrm>
              <a:off x="1458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94" name="Line 65"/>
            <p:cNvSpPr>
              <a:spLocks noChangeShapeType="1"/>
            </p:cNvSpPr>
            <p:nvPr/>
          </p:nvSpPr>
          <p:spPr bwMode="auto">
            <a:xfrm>
              <a:off x="1746" y="2296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35895" name="Group 66"/>
            <p:cNvGrpSpPr>
              <a:grpSpLocks/>
            </p:cNvGrpSpPr>
            <p:nvPr/>
          </p:nvGrpSpPr>
          <p:grpSpPr bwMode="auto">
            <a:xfrm rot="-5400000">
              <a:off x="884" y="2296"/>
              <a:ext cx="862" cy="862"/>
              <a:chOff x="1020" y="2432"/>
              <a:chExt cx="862" cy="862"/>
            </a:xfrm>
          </p:grpSpPr>
          <p:sp>
            <p:nvSpPr>
              <p:cNvPr id="35896" name="Line 67"/>
              <p:cNvSpPr>
                <a:spLocks noChangeShapeType="1"/>
              </p:cNvSpPr>
              <p:nvPr/>
            </p:nvSpPr>
            <p:spPr bwMode="auto">
              <a:xfrm>
                <a:off x="1020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5897" name="Line 68"/>
              <p:cNvSpPr>
                <a:spLocks noChangeShapeType="1"/>
              </p:cNvSpPr>
              <p:nvPr/>
            </p:nvSpPr>
            <p:spPr bwMode="auto">
              <a:xfrm>
                <a:off x="1307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5898" name="Line 69"/>
              <p:cNvSpPr>
                <a:spLocks noChangeShapeType="1"/>
              </p:cNvSpPr>
              <p:nvPr/>
            </p:nvSpPr>
            <p:spPr bwMode="auto">
              <a:xfrm>
                <a:off x="1594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5899" name="Line 70"/>
              <p:cNvSpPr>
                <a:spLocks noChangeShapeType="1"/>
              </p:cNvSpPr>
              <p:nvPr/>
            </p:nvSpPr>
            <p:spPr bwMode="auto">
              <a:xfrm>
                <a:off x="1882" y="243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grpSp>
        <p:nvGrpSpPr>
          <p:cNvPr id="35875" name="Group 71"/>
          <p:cNvGrpSpPr>
            <a:grpSpLocks/>
          </p:cNvGrpSpPr>
          <p:nvPr/>
        </p:nvGrpSpPr>
        <p:grpSpPr bwMode="auto">
          <a:xfrm>
            <a:off x="7454900" y="5508625"/>
            <a:ext cx="365125" cy="1077913"/>
            <a:chOff x="2074" y="1452"/>
            <a:chExt cx="543" cy="1595"/>
          </a:xfrm>
        </p:grpSpPr>
        <p:sp>
          <p:nvSpPr>
            <p:cNvPr id="35888" name="Rectangle 72"/>
            <p:cNvSpPr>
              <a:spLocks noChangeArrowheads="1"/>
            </p:cNvSpPr>
            <p:nvPr/>
          </p:nvSpPr>
          <p:spPr bwMode="auto">
            <a:xfrm>
              <a:off x="2122" y="2549"/>
              <a:ext cx="440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600" b="0"/>
                <a:t>0</a:t>
              </a:r>
            </a:p>
          </p:txBody>
        </p:sp>
        <p:sp>
          <p:nvSpPr>
            <p:cNvPr id="35889" name="Rectangle 73"/>
            <p:cNvSpPr>
              <a:spLocks noChangeArrowheads="1"/>
            </p:cNvSpPr>
            <p:nvPr/>
          </p:nvSpPr>
          <p:spPr bwMode="auto">
            <a:xfrm>
              <a:off x="2074" y="1999"/>
              <a:ext cx="543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600" b="0"/>
                <a:t>-1</a:t>
              </a:r>
            </a:p>
          </p:txBody>
        </p:sp>
        <p:sp>
          <p:nvSpPr>
            <p:cNvPr id="35890" name="Rectangle 74"/>
            <p:cNvSpPr>
              <a:spLocks noChangeArrowheads="1"/>
            </p:cNvSpPr>
            <p:nvPr/>
          </p:nvSpPr>
          <p:spPr bwMode="auto">
            <a:xfrm>
              <a:off x="2124" y="1452"/>
              <a:ext cx="441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600" b="0"/>
                <a:t>0</a:t>
              </a:r>
            </a:p>
          </p:txBody>
        </p:sp>
      </p:grpSp>
      <p:grpSp>
        <p:nvGrpSpPr>
          <p:cNvPr id="35876" name="Group 75"/>
          <p:cNvGrpSpPr>
            <a:grpSpLocks/>
          </p:cNvGrpSpPr>
          <p:nvPr/>
        </p:nvGrpSpPr>
        <p:grpSpPr bwMode="auto">
          <a:xfrm>
            <a:off x="7869238" y="5494338"/>
            <a:ext cx="365125" cy="1077912"/>
            <a:chOff x="2592" y="1478"/>
            <a:chExt cx="543" cy="1595"/>
          </a:xfrm>
        </p:grpSpPr>
        <p:sp>
          <p:nvSpPr>
            <p:cNvPr id="35885" name="Rectangle 76"/>
            <p:cNvSpPr>
              <a:spLocks noChangeArrowheads="1"/>
            </p:cNvSpPr>
            <p:nvPr/>
          </p:nvSpPr>
          <p:spPr bwMode="auto">
            <a:xfrm>
              <a:off x="2592" y="2575"/>
              <a:ext cx="543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600" b="0"/>
                <a:t>-1</a:t>
              </a:r>
            </a:p>
          </p:txBody>
        </p:sp>
        <p:sp>
          <p:nvSpPr>
            <p:cNvPr id="35886" name="Rectangle 77"/>
            <p:cNvSpPr>
              <a:spLocks noChangeArrowheads="1"/>
            </p:cNvSpPr>
            <p:nvPr/>
          </p:nvSpPr>
          <p:spPr bwMode="auto">
            <a:xfrm>
              <a:off x="2641" y="2025"/>
              <a:ext cx="442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600" b="0"/>
                <a:t>4</a:t>
              </a:r>
            </a:p>
          </p:txBody>
        </p:sp>
        <p:sp>
          <p:nvSpPr>
            <p:cNvPr id="35887" name="Rectangle 78"/>
            <p:cNvSpPr>
              <a:spLocks noChangeArrowheads="1"/>
            </p:cNvSpPr>
            <p:nvPr/>
          </p:nvSpPr>
          <p:spPr bwMode="auto">
            <a:xfrm>
              <a:off x="2592" y="1478"/>
              <a:ext cx="543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600" b="0"/>
                <a:t>-1</a:t>
              </a:r>
            </a:p>
          </p:txBody>
        </p:sp>
      </p:grpSp>
      <p:grpSp>
        <p:nvGrpSpPr>
          <p:cNvPr id="35877" name="Group 79"/>
          <p:cNvGrpSpPr>
            <a:grpSpLocks/>
          </p:cNvGrpSpPr>
          <p:nvPr/>
        </p:nvGrpSpPr>
        <p:grpSpPr bwMode="auto">
          <a:xfrm>
            <a:off x="8178800" y="5480050"/>
            <a:ext cx="365125" cy="1077913"/>
            <a:chOff x="2074" y="1452"/>
            <a:chExt cx="543" cy="1595"/>
          </a:xfrm>
        </p:grpSpPr>
        <p:sp>
          <p:nvSpPr>
            <p:cNvPr id="35882" name="Rectangle 80"/>
            <p:cNvSpPr>
              <a:spLocks noChangeArrowheads="1"/>
            </p:cNvSpPr>
            <p:nvPr/>
          </p:nvSpPr>
          <p:spPr bwMode="auto">
            <a:xfrm>
              <a:off x="2122" y="2549"/>
              <a:ext cx="440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600" b="0"/>
                <a:t>0</a:t>
              </a:r>
            </a:p>
          </p:txBody>
        </p:sp>
        <p:sp>
          <p:nvSpPr>
            <p:cNvPr id="35883" name="Rectangle 81"/>
            <p:cNvSpPr>
              <a:spLocks noChangeArrowheads="1"/>
            </p:cNvSpPr>
            <p:nvPr/>
          </p:nvSpPr>
          <p:spPr bwMode="auto">
            <a:xfrm>
              <a:off x="2074" y="1999"/>
              <a:ext cx="543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600" b="0"/>
                <a:t>-1</a:t>
              </a:r>
            </a:p>
          </p:txBody>
        </p:sp>
        <p:sp>
          <p:nvSpPr>
            <p:cNvPr id="35884" name="Rectangle 82"/>
            <p:cNvSpPr>
              <a:spLocks noChangeArrowheads="1"/>
            </p:cNvSpPr>
            <p:nvPr/>
          </p:nvSpPr>
          <p:spPr bwMode="auto">
            <a:xfrm>
              <a:off x="2124" y="1452"/>
              <a:ext cx="441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600" b="0"/>
                <a:t>0</a:t>
              </a:r>
            </a:p>
          </p:txBody>
        </p:sp>
      </p:grpSp>
      <p:sp>
        <p:nvSpPr>
          <p:cNvPr id="35878" name="Rectangle 83"/>
          <p:cNvSpPr>
            <a:spLocks noChangeArrowheads="1"/>
          </p:cNvSpPr>
          <p:nvPr/>
        </p:nvSpPr>
        <p:spPr bwMode="auto">
          <a:xfrm>
            <a:off x="1527175" y="993775"/>
            <a:ext cx="621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Edge enhancement using edge signal detected by laplacian</a:t>
            </a:r>
          </a:p>
        </p:txBody>
      </p:sp>
      <p:sp>
        <p:nvSpPr>
          <p:cNvPr id="66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Edge enhancement (sharpen filter)</a:t>
            </a:r>
          </a:p>
        </p:txBody>
      </p:sp>
      <p:sp>
        <p:nvSpPr>
          <p:cNvPr id="2" name="フリーフォーム 1"/>
          <p:cNvSpPr/>
          <p:nvPr/>
        </p:nvSpPr>
        <p:spPr bwMode="auto">
          <a:xfrm>
            <a:off x="5265019" y="4023360"/>
            <a:ext cx="519764" cy="1482291"/>
          </a:xfrm>
          <a:custGeom>
            <a:avLst/>
            <a:gdLst>
              <a:gd name="connsiteX0" fmla="*/ 0 w 519764"/>
              <a:gd name="connsiteY0" fmla="*/ 750771 h 1482291"/>
              <a:gd name="connsiteX1" fmla="*/ 57752 w 519764"/>
              <a:gd name="connsiteY1" fmla="*/ 346509 h 1482291"/>
              <a:gd name="connsiteX2" fmla="*/ 67377 w 519764"/>
              <a:gd name="connsiteY2" fmla="*/ 67377 h 1482291"/>
              <a:gd name="connsiteX3" fmla="*/ 96253 w 519764"/>
              <a:gd name="connsiteY3" fmla="*/ 0 h 1482291"/>
              <a:gd name="connsiteX4" fmla="*/ 134754 w 519764"/>
              <a:gd name="connsiteY4" fmla="*/ 134754 h 1482291"/>
              <a:gd name="connsiteX5" fmla="*/ 163629 w 519764"/>
              <a:gd name="connsiteY5" fmla="*/ 462013 h 1482291"/>
              <a:gd name="connsiteX6" fmla="*/ 173255 w 519764"/>
              <a:gd name="connsiteY6" fmla="*/ 731520 h 1482291"/>
              <a:gd name="connsiteX7" fmla="*/ 259882 w 519764"/>
              <a:gd name="connsiteY7" fmla="*/ 972152 h 1482291"/>
              <a:gd name="connsiteX8" fmla="*/ 269507 w 519764"/>
              <a:gd name="connsiteY8" fmla="*/ 1347537 h 1482291"/>
              <a:gd name="connsiteX9" fmla="*/ 288758 w 519764"/>
              <a:gd name="connsiteY9" fmla="*/ 1482291 h 1482291"/>
              <a:gd name="connsiteX10" fmla="*/ 327259 w 519764"/>
              <a:gd name="connsiteY10" fmla="*/ 1424539 h 1482291"/>
              <a:gd name="connsiteX11" fmla="*/ 346509 w 519764"/>
              <a:gd name="connsiteY11" fmla="*/ 1193533 h 1482291"/>
              <a:gd name="connsiteX12" fmla="*/ 346509 w 519764"/>
              <a:gd name="connsiteY12" fmla="*/ 914400 h 1482291"/>
              <a:gd name="connsiteX13" fmla="*/ 404261 w 519764"/>
              <a:gd name="connsiteY13" fmla="*/ 789272 h 1482291"/>
              <a:gd name="connsiteX14" fmla="*/ 519764 w 519764"/>
              <a:gd name="connsiteY14" fmla="*/ 750771 h 148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9764" h="1482291">
                <a:moveTo>
                  <a:pt x="0" y="750771"/>
                </a:moveTo>
                <a:lnTo>
                  <a:pt x="57752" y="346509"/>
                </a:lnTo>
                <a:lnTo>
                  <a:pt x="67377" y="67377"/>
                </a:lnTo>
                <a:lnTo>
                  <a:pt x="96253" y="0"/>
                </a:lnTo>
                <a:lnTo>
                  <a:pt x="134754" y="134754"/>
                </a:lnTo>
                <a:lnTo>
                  <a:pt x="163629" y="462013"/>
                </a:lnTo>
                <a:lnTo>
                  <a:pt x="173255" y="731520"/>
                </a:lnTo>
                <a:lnTo>
                  <a:pt x="259882" y="972152"/>
                </a:lnTo>
                <a:lnTo>
                  <a:pt x="269507" y="1347537"/>
                </a:lnTo>
                <a:lnTo>
                  <a:pt x="288758" y="1482291"/>
                </a:lnTo>
                <a:lnTo>
                  <a:pt x="327259" y="1424539"/>
                </a:lnTo>
                <a:lnTo>
                  <a:pt x="346509" y="1193533"/>
                </a:lnTo>
                <a:lnTo>
                  <a:pt x="346509" y="914400"/>
                </a:lnTo>
                <a:lnTo>
                  <a:pt x="404261" y="789272"/>
                </a:lnTo>
                <a:lnTo>
                  <a:pt x="519764" y="75077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" name="フリーフォーム 2"/>
          <p:cNvSpPr/>
          <p:nvPr/>
        </p:nvSpPr>
        <p:spPr bwMode="auto">
          <a:xfrm>
            <a:off x="7584707" y="3012707"/>
            <a:ext cx="654518" cy="2050181"/>
          </a:xfrm>
          <a:custGeom>
            <a:avLst/>
            <a:gdLst>
              <a:gd name="connsiteX0" fmla="*/ 0 w 654518"/>
              <a:gd name="connsiteY0" fmla="*/ 1347537 h 2050181"/>
              <a:gd name="connsiteX1" fmla="*/ 134754 w 654518"/>
              <a:gd name="connsiteY1" fmla="*/ 1491916 h 2050181"/>
              <a:gd name="connsiteX2" fmla="*/ 144379 w 654518"/>
              <a:gd name="connsiteY2" fmla="*/ 1751798 h 2050181"/>
              <a:gd name="connsiteX3" fmla="*/ 173255 w 654518"/>
              <a:gd name="connsiteY3" fmla="*/ 1944304 h 2050181"/>
              <a:gd name="connsiteX4" fmla="*/ 211756 w 654518"/>
              <a:gd name="connsiteY4" fmla="*/ 2050181 h 2050181"/>
              <a:gd name="connsiteX5" fmla="*/ 250257 w 654518"/>
              <a:gd name="connsiteY5" fmla="*/ 1780674 h 2050181"/>
              <a:gd name="connsiteX6" fmla="*/ 259882 w 654518"/>
              <a:gd name="connsiteY6" fmla="*/ 1549668 h 2050181"/>
              <a:gd name="connsiteX7" fmla="*/ 259882 w 654518"/>
              <a:gd name="connsiteY7" fmla="*/ 1414914 h 2050181"/>
              <a:gd name="connsiteX8" fmla="*/ 317634 w 654518"/>
              <a:gd name="connsiteY8" fmla="*/ 1328287 h 2050181"/>
              <a:gd name="connsiteX9" fmla="*/ 346510 w 654518"/>
              <a:gd name="connsiteY9" fmla="*/ 1212784 h 2050181"/>
              <a:gd name="connsiteX10" fmla="*/ 356135 w 654518"/>
              <a:gd name="connsiteY10" fmla="*/ 683394 h 2050181"/>
              <a:gd name="connsiteX11" fmla="*/ 404261 w 654518"/>
              <a:gd name="connsiteY11" fmla="*/ 519765 h 2050181"/>
              <a:gd name="connsiteX12" fmla="*/ 442762 w 654518"/>
              <a:gd name="connsiteY12" fmla="*/ 346510 h 2050181"/>
              <a:gd name="connsiteX13" fmla="*/ 452388 w 654518"/>
              <a:gd name="connsiteY13" fmla="*/ 154005 h 2050181"/>
              <a:gd name="connsiteX14" fmla="*/ 462013 w 654518"/>
              <a:gd name="connsiteY14" fmla="*/ 9626 h 2050181"/>
              <a:gd name="connsiteX15" fmla="*/ 519765 w 654518"/>
              <a:gd name="connsiteY15" fmla="*/ 0 h 2050181"/>
              <a:gd name="connsiteX16" fmla="*/ 548640 w 654518"/>
              <a:gd name="connsiteY16" fmla="*/ 221381 h 2050181"/>
              <a:gd name="connsiteX17" fmla="*/ 558266 w 654518"/>
              <a:gd name="connsiteY17" fmla="*/ 519765 h 2050181"/>
              <a:gd name="connsiteX18" fmla="*/ 606392 w 654518"/>
              <a:gd name="connsiteY18" fmla="*/ 596767 h 2050181"/>
              <a:gd name="connsiteX19" fmla="*/ 654518 w 654518"/>
              <a:gd name="connsiteY19" fmla="*/ 625642 h 205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54518" h="2050181">
                <a:moveTo>
                  <a:pt x="0" y="1347537"/>
                </a:moveTo>
                <a:lnTo>
                  <a:pt x="134754" y="1491916"/>
                </a:lnTo>
                <a:lnTo>
                  <a:pt x="144379" y="1751798"/>
                </a:lnTo>
                <a:lnTo>
                  <a:pt x="173255" y="1944304"/>
                </a:lnTo>
                <a:lnTo>
                  <a:pt x="211756" y="2050181"/>
                </a:lnTo>
                <a:lnTo>
                  <a:pt x="250257" y="1780674"/>
                </a:lnTo>
                <a:lnTo>
                  <a:pt x="259882" y="1549668"/>
                </a:lnTo>
                <a:lnTo>
                  <a:pt x="259882" y="1414914"/>
                </a:lnTo>
                <a:lnTo>
                  <a:pt x="317634" y="1328287"/>
                </a:lnTo>
                <a:lnTo>
                  <a:pt x="346510" y="1212784"/>
                </a:lnTo>
                <a:lnTo>
                  <a:pt x="356135" y="683394"/>
                </a:lnTo>
                <a:lnTo>
                  <a:pt x="404261" y="519765"/>
                </a:lnTo>
                <a:lnTo>
                  <a:pt x="442762" y="346510"/>
                </a:lnTo>
                <a:lnTo>
                  <a:pt x="452388" y="154005"/>
                </a:lnTo>
                <a:lnTo>
                  <a:pt x="462013" y="9626"/>
                </a:lnTo>
                <a:lnTo>
                  <a:pt x="519765" y="0"/>
                </a:lnTo>
                <a:lnTo>
                  <a:pt x="548640" y="221381"/>
                </a:lnTo>
                <a:lnTo>
                  <a:pt x="558266" y="519765"/>
                </a:lnTo>
                <a:lnTo>
                  <a:pt x="606392" y="596767"/>
                </a:lnTo>
                <a:lnTo>
                  <a:pt x="654518" y="625642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36078" y="6556180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0" dirty="0"/>
              <a:t>Laplacian filter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9"/>
          <p:cNvSpPr>
            <a:spLocks noChangeArrowheads="1"/>
          </p:cNvSpPr>
          <p:nvPr/>
        </p:nvSpPr>
        <p:spPr bwMode="auto">
          <a:xfrm>
            <a:off x="1395413" y="1560513"/>
            <a:ext cx="1266825" cy="82232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400"/>
              <a:t>Spatial </a:t>
            </a:r>
          </a:p>
          <a:p>
            <a:pPr eaLnBrk="1" hangingPunct="1"/>
            <a:r>
              <a:rPr lang="en-US" altLang="ja-JP" sz="2400"/>
              <a:t>signal</a:t>
            </a:r>
            <a:endParaRPr lang="en-US" altLang="ja-JP" sz="2400" b="0"/>
          </a:p>
        </p:txBody>
      </p:sp>
      <p:sp>
        <p:nvSpPr>
          <p:cNvPr id="37891" name="Rectangle 21"/>
          <p:cNvSpPr>
            <a:spLocks noChangeArrowheads="1"/>
          </p:cNvSpPr>
          <p:nvPr/>
        </p:nvSpPr>
        <p:spPr bwMode="auto">
          <a:xfrm>
            <a:off x="6022975" y="1527175"/>
            <a:ext cx="1725613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400"/>
              <a:t>Frequency</a:t>
            </a:r>
          </a:p>
          <a:p>
            <a:pPr eaLnBrk="1" hangingPunct="1"/>
            <a:r>
              <a:rPr lang="en-US" altLang="ja-JP" sz="2400"/>
              <a:t>signal</a:t>
            </a:r>
            <a:endParaRPr lang="en-US" altLang="ja-JP" sz="2400" b="0"/>
          </a:p>
        </p:txBody>
      </p:sp>
      <p:sp>
        <p:nvSpPr>
          <p:cNvPr id="37892" name="Line 22"/>
          <p:cNvSpPr>
            <a:spLocks noChangeShapeType="1"/>
          </p:cNvSpPr>
          <p:nvPr/>
        </p:nvSpPr>
        <p:spPr bwMode="auto">
          <a:xfrm>
            <a:off x="3257550" y="1839913"/>
            <a:ext cx="2152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893" name="Line 24"/>
          <p:cNvSpPr>
            <a:spLocks noChangeShapeType="1"/>
          </p:cNvSpPr>
          <p:nvPr/>
        </p:nvSpPr>
        <p:spPr bwMode="auto">
          <a:xfrm flipH="1">
            <a:off x="3240088" y="2127250"/>
            <a:ext cx="2176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894" name="Rectangle 37"/>
          <p:cNvSpPr>
            <a:spLocks noChangeArrowheads="1"/>
          </p:cNvSpPr>
          <p:nvPr/>
        </p:nvSpPr>
        <p:spPr bwMode="auto">
          <a:xfrm>
            <a:off x="2314575" y="3968750"/>
            <a:ext cx="276225" cy="1858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37895" name="Group 38"/>
          <p:cNvGrpSpPr>
            <a:grpSpLocks/>
          </p:cNvGrpSpPr>
          <p:nvPr/>
        </p:nvGrpSpPr>
        <p:grpSpPr bwMode="auto">
          <a:xfrm>
            <a:off x="1133475" y="3097213"/>
            <a:ext cx="1628775" cy="1344612"/>
            <a:chOff x="472" y="2683"/>
            <a:chExt cx="882" cy="1171"/>
          </a:xfrm>
        </p:grpSpPr>
        <p:sp>
          <p:nvSpPr>
            <p:cNvPr id="37930" name="Rectangle 39"/>
            <p:cNvSpPr>
              <a:spLocks noChangeArrowheads="1"/>
            </p:cNvSpPr>
            <p:nvPr/>
          </p:nvSpPr>
          <p:spPr bwMode="auto">
            <a:xfrm>
              <a:off x="472" y="2683"/>
              <a:ext cx="174" cy="11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31" name="Rectangle 40"/>
            <p:cNvSpPr>
              <a:spLocks noChangeArrowheads="1"/>
            </p:cNvSpPr>
            <p:nvPr/>
          </p:nvSpPr>
          <p:spPr bwMode="auto">
            <a:xfrm>
              <a:off x="646" y="2683"/>
              <a:ext cx="173" cy="1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32" name="Rectangle 41"/>
            <p:cNvSpPr>
              <a:spLocks noChangeArrowheads="1"/>
            </p:cNvSpPr>
            <p:nvPr/>
          </p:nvSpPr>
          <p:spPr bwMode="auto">
            <a:xfrm>
              <a:off x="819" y="2683"/>
              <a:ext cx="173" cy="1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33" name="Rectangle 42"/>
            <p:cNvSpPr>
              <a:spLocks noChangeArrowheads="1"/>
            </p:cNvSpPr>
            <p:nvPr/>
          </p:nvSpPr>
          <p:spPr bwMode="auto">
            <a:xfrm>
              <a:off x="992" y="2683"/>
              <a:ext cx="174" cy="1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34" name="Rectangle 43"/>
            <p:cNvSpPr>
              <a:spLocks noChangeArrowheads="1"/>
            </p:cNvSpPr>
            <p:nvPr/>
          </p:nvSpPr>
          <p:spPr bwMode="auto">
            <a:xfrm>
              <a:off x="472" y="2683"/>
              <a:ext cx="882" cy="11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grpSp>
        <p:nvGrpSpPr>
          <p:cNvPr id="37896" name="Group 44"/>
          <p:cNvGrpSpPr>
            <a:grpSpLocks/>
          </p:cNvGrpSpPr>
          <p:nvPr/>
        </p:nvGrpSpPr>
        <p:grpSpPr bwMode="auto">
          <a:xfrm>
            <a:off x="1046163" y="4738688"/>
            <a:ext cx="1817687" cy="1363662"/>
            <a:chOff x="300" y="828"/>
            <a:chExt cx="3629" cy="1174"/>
          </a:xfrm>
        </p:grpSpPr>
        <p:sp>
          <p:nvSpPr>
            <p:cNvPr id="37908" name="Rectangle 45"/>
            <p:cNvSpPr>
              <a:spLocks noChangeArrowheads="1"/>
            </p:cNvSpPr>
            <p:nvPr/>
          </p:nvSpPr>
          <p:spPr bwMode="auto">
            <a:xfrm>
              <a:off x="300" y="828"/>
              <a:ext cx="174" cy="11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09" name="Rectangle 46"/>
            <p:cNvSpPr>
              <a:spLocks noChangeArrowheads="1"/>
            </p:cNvSpPr>
            <p:nvPr/>
          </p:nvSpPr>
          <p:spPr bwMode="auto">
            <a:xfrm>
              <a:off x="474" y="828"/>
              <a:ext cx="173" cy="1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10" name="Rectangle 47"/>
            <p:cNvSpPr>
              <a:spLocks noChangeArrowheads="1"/>
            </p:cNvSpPr>
            <p:nvPr/>
          </p:nvSpPr>
          <p:spPr bwMode="auto">
            <a:xfrm>
              <a:off x="647" y="828"/>
              <a:ext cx="173" cy="1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11" name="Rectangle 48"/>
            <p:cNvSpPr>
              <a:spLocks noChangeArrowheads="1"/>
            </p:cNvSpPr>
            <p:nvPr/>
          </p:nvSpPr>
          <p:spPr bwMode="auto">
            <a:xfrm>
              <a:off x="994" y="828"/>
              <a:ext cx="174" cy="1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12" name="Rectangle 49"/>
            <p:cNvSpPr>
              <a:spLocks noChangeArrowheads="1"/>
            </p:cNvSpPr>
            <p:nvPr/>
          </p:nvSpPr>
          <p:spPr bwMode="auto">
            <a:xfrm>
              <a:off x="820" y="828"/>
              <a:ext cx="174" cy="1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13" name="Rectangle 50"/>
            <p:cNvSpPr>
              <a:spLocks noChangeArrowheads="1"/>
            </p:cNvSpPr>
            <p:nvPr/>
          </p:nvSpPr>
          <p:spPr bwMode="auto">
            <a:xfrm>
              <a:off x="1168" y="828"/>
              <a:ext cx="173" cy="1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14" name="Rectangle 51"/>
            <p:cNvSpPr>
              <a:spLocks noChangeArrowheads="1"/>
            </p:cNvSpPr>
            <p:nvPr/>
          </p:nvSpPr>
          <p:spPr bwMode="auto">
            <a:xfrm>
              <a:off x="1341" y="828"/>
              <a:ext cx="174" cy="1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15" name="Rectangle 52"/>
            <p:cNvSpPr>
              <a:spLocks noChangeArrowheads="1"/>
            </p:cNvSpPr>
            <p:nvPr/>
          </p:nvSpPr>
          <p:spPr bwMode="auto">
            <a:xfrm>
              <a:off x="1678" y="829"/>
              <a:ext cx="174" cy="11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16" name="Rectangle 53"/>
            <p:cNvSpPr>
              <a:spLocks noChangeArrowheads="1"/>
            </p:cNvSpPr>
            <p:nvPr/>
          </p:nvSpPr>
          <p:spPr bwMode="auto">
            <a:xfrm>
              <a:off x="1852" y="829"/>
              <a:ext cx="173" cy="1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17" name="Rectangle 54"/>
            <p:cNvSpPr>
              <a:spLocks noChangeArrowheads="1"/>
            </p:cNvSpPr>
            <p:nvPr/>
          </p:nvSpPr>
          <p:spPr bwMode="auto">
            <a:xfrm>
              <a:off x="2025" y="829"/>
              <a:ext cx="173" cy="1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18" name="Rectangle 55"/>
            <p:cNvSpPr>
              <a:spLocks noChangeArrowheads="1"/>
            </p:cNvSpPr>
            <p:nvPr/>
          </p:nvSpPr>
          <p:spPr bwMode="auto">
            <a:xfrm>
              <a:off x="2372" y="829"/>
              <a:ext cx="174" cy="1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19" name="Rectangle 56"/>
            <p:cNvSpPr>
              <a:spLocks noChangeArrowheads="1"/>
            </p:cNvSpPr>
            <p:nvPr/>
          </p:nvSpPr>
          <p:spPr bwMode="auto">
            <a:xfrm>
              <a:off x="2198" y="829"/>
              <a:ext cx="174" cy="1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20" name="Rectangle 57"/>
            <p:cNvSpPr>
              <a:spLocks noChangeArrowheads="1"/>
            </p:cNvSpPr>
            <p:nvPr/>
          </p:nvSpPr>
          <p:spPr bwMode="auto">
            <a:xfrm>
              <a:off x="2546" y="829"/>
              <a:ext cx="173" cy="1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21" name="Rectangle 58"/>
            <p:cNvSpPr>
              <a:spLocks noChangeArrowheads="1"/>
            </p:cNvSpPr>
            <p:nvPr/>
          </p:nvSpPr>
          <p:spPr bwMode="auto">
            <a:xfrm>
              <a:off x="2719" y="829"/>
              <a:ext cx="174" cy="1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22" name="Rectangle 59"/>
            <p:cNvSpPr>
              <a:spLocks noChangeArrowheads="1"/>
            </p:cNvSpPr>
            <p:nvPr/>
          </p:nvSpPr>
          <p:spPr bwMode="auto">
            <a:xfrm>
              <a:off x="1502" y="830"/>
              <a:ext cx="173" cy="1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23" name="Rectangle 60"/>
            <p:cNvSpPr>
              <a:spLocks noChangeArrowheads="1"/>
            </p:cNvSpPr>
            <p:nvPr/>
          </p:nvSpPr>
          <p:spPr bwMode="auto">
            <a:xfrm>
              <a:off x="2888" y="830"/>
              <a:ext cx="173" cy="1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24" name="Rectangle 61"/>
            <p:cNvSpPr>
              <a:spLocks noChangeArrowheads="1"/>
            </p:cNvSpPr>
            <p:nvPr/>
          </p:nvSpPr>
          <p:spPr bwMode="auto">
            <a:xfrm>
              <a:off x="3061" y="830"/>
              <a:ext cx="173" cy="1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25" name="Rectangle 62"/>
            <p:cNvSpPr>
              <a:spLocks noChangeArrowheads="1"/>
            </p:cNvSpPr>
            <p:nvPr/>
          </p:nvSpPr>
          <p:spPr bwMode="auto">
            <a:xfrm>
              <a:off x="3408" y="830"/>
              <a:ext cx="174" cy="1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26" name="Rectangle 63"/>
            <p:cNvSpPr>
              <a:spLocks noChangeArrowheads="1"/>
            </p:cNvSpPr>
            <p:nvPr/>
          </p:nvSpPr>
          <p:spPr bwMode="auto">
            <a:xfrm>
              <a:off x="3234" y="830"/>
              <a:ext cx="174" cy="1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27" name="Rectangle 64"/>
            <p:cNvSpPr>
              <a:spLocks noChangeArrowheads="1"/>
            </p:cNvSpPr>
            <p:nvPr/>
          </p:nvSpPr>
          <p:spPr bwMode="auto">
            <a:xfrm>
              <a:off x="3582" y="830"/>
              <a:ext cx="173" cy="1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28" name="Rectangle 65"/>
            <p:cNvSpPr>
              <a:spLocks noChangeArrowheads="1"/>
            </p:cNvSpPr>
            <p:nvPr/>
          </p:nvSpPr>
          <p:spPr bwMode="auto">
            <a:xfrm>
              <a:off x="3755" y="830"/>
              <a:ext cx="174" cy="1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929" name="Rectangle 66"/>
            <p:cNvSpPr>
              <a:spLocks noChangeArrowheads="1"/>
            </p:cNvSpPr>
            <p:nvPr/>
          </p:nvSpPr>
          <p:spPr bwMode="auto">
            <a:xfrm>
              <a:off x="480" y="828"/>
              <a:ext cx="3267" cy="1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37897" name="Line 67"/>
          <p:cNvSpPr>
            <a:spLocks noChangeShapeType="1"/>
          </p:cNvSpPr>
          <p:nvPr/>
        </p:nvSpPr>
        <p:spPr bwMode="auto">
          <a:xfrm>
            <a:off x="5970588" y="3181350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898" name="Line 68"/>
          <p:cNvSpPr>
            <a:spLocks noChangeShapeType="1"/>
          </p:cNvSpPr>
          <p:nvPr/>
        </p:nvSpPr>
        <p:spPr bwMode="auto">
          <a:xfrm>
            <a:off x="5970588" y="4167188"/>
            <a:ext cx="2085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899" name="Line 69"/>
          <p:cNvSpPr>
            <a:spLocks noChangeShapeType="1"/>
          </p:cNvSpPr>
          <p:nvPr/>
        </p:nvSpPr>
        <p:spPr bwMode="auto">
          <a:xfrm>
            <a:off x="5929313" y="4956175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900" name="Line 70"/>
          <p:cNvSpPr>
            <a:spLocks noChangeShapeType="1"/>
          </p:cNvSpPr>
          <p:nvPr/>
        </p:nvSpPr>
        <p:spPr bwMode="auto">
          <a:xfrm>
            <a:off x="5929313" y="5942013"/>
            <a:ext cx="2085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901" name="Freeform 72"/>
          <p:cNvSpPr>
            <a:spLocks/>
          </p:cNvSpPr>
          <p:nvPr/>
        </p:nvSpPr>
        <p:spPr bwMode="auto">
          <a:xfrm>
            <a:off x="6899275" y="4960938"/>
            <a:ext cx="785813" cy="879475"/>
          </a:xfrm>
          <a:custGeom>
            <a:avLst/>
            <a:gdLst>
              <a:gd name="T0" fmla="*/ 0 w 495"/>
              <a:gd name="T1" fmla="*/ 2147483647 h 554"/>
              <a:gd name="T2" fmla="*/ 2147483647 w 495"/>
              <a:gd name="T3" fmla="*/ 2147483647 h 554"/>
              <a:gd name="T4" fmla="*/ 2147483647 w 495"/>
              <a:gd name="T5" fmla="*/ 2147483647 h 554"/>
              <a:gd name="T6" fmla="*/ 2147483647 w 495"/>
              <a:gd name="T7" fmla="*/ 2147483647 h 554"/>
              <a:gd name="T8" fmla="*/ 2147483647 w 495"/>
              <a:gd name="T9" fmla="*/ 2147483647 h 554"/>
              <a:gd name="T10" fmla="*/ 2147483647 w 495"/>
              <a:gd name="T11" fmla="*/ 2147483647 h 554"/>
              <a:gd name="T12" fmla="*/ 2147483647 w 495"/>
              <a:gd name="T13" fmla="*/ 2147483647 h 554"/>
              <a:gd name="T14" fmla="*/ 2147483647 w 495"/>
              <a:gd name="T15" fmla="*/ 2147483647 h 554"/>
              <a:gd name="T16" fmla="*/ 2147483647 w 495"/>
              <a:gd name="T17" fmla="*/ 2147483647 h 554"/>
              <a:gd name="T18" fmla="*/ 2147483647 w 495"/>
              <a:gd name="T19" fmla="*/ 2147483647 h 554"/>
              <a:gd name="T20" fmla="*/ 2147483647 w 495"/>
              <a:gd name="T21" fmla="*/ 2147483647 h 5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95" h="554">
                <a:moveTo>
                  <a:pt x="0" y="554"/>
                </a:moveTo>
                <a:cubicBezTo>
                  <a:pt x="9" y="548"/>
                  <a:pt x="17" y="541"/>
                  <a:pt x="27" y="536"/>
                </a:cubicBezTo>
                <a:cubicBezTo>
                  <a:pt x="35" y="532"/>
                  <a:pt x="47" y="534"/>
                  <a:pt x="54" y="527"/>
                </a:cubicBezTo>
                <a:cubicBezTo>
                  <a:pt x="159" y="422"/>
                  <a:pt x="40" y="506"/>
                  <a:pt x="117" y="455"/>
                </a:cubicBezTo>
                <a:cubicBezTo>
                  <a:pt x="138" y="391"/>
                  <a:pt x="124" y="417"/>
                  <a:pt x="153" y="374"/>
                </a:cubicBezTo>
                <a:cubicBezTo>
                  <a:pt x="157" y="302"/>
                  <a:pt x="138" y="111"/>
                  <a:pt x="216" y="59"/>
                </a:cubicBezTo>
                <a:cubicBezTo>
                  <a:pt x="236" y="0"/>
                  <a:pt x="267" y="24"/>
                  <a:pt x="306" y="50"/>
                </a:cubicBezTo>
                <a:cubicBezTo>
                  <a:pt x="327" y="114"/>
                  <a:pt x="359" y="172"/>
                  <a:pt x="369" y="239"/>
                </a:cubicBezTo>
                <a:cubicBezTo>
                  <a:pt x="383" y="329"/>
                  <a:pt x="365" y="452"/>
                  <a:pt x="450" y="509"/>
                </a:cubicBezTo>
                <a:cubicBezTo>
                  <a:pt x="456" y="518"/>
                  <a:pt x="460" y="529"/>
                  <a:pt x="468" y="536"/>
                </a:cubicBezTo>
                <a:cubicBezTo>
                  <a:pt x="475" y="542"/>
                  <a:pt x="495" y="545"/>
                  <a:pt x="495" y="54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902" name="Freeform 73"/>
          <p:cNvSpPr>
            <a:spLocks/>
          </p:cNvSpPr>
          <p:nvPr/>
        </p:nvSpPr>
        <p:spPr bwMode="auto">
          <a:xfrm>
            <a:off x="6043613" y="3146425"/>
            <a:ext cx="785812" cy="879475"/>
          </a:xfrm>
          <a:custGeom>
            <a:avLst/>
            <a:gdLst>
              <a:gd name="T0" fmla="*/ 0 w 495"/>
              <a:gd name="T1" fmla="*/ 2147483647 h 554"/>
              <a:gd name="T2" fmla="*/ 2147483647 w 495"/>
              <a:gd name="T3" fmla="*/ 2147483647 h 554"/>
              <a:gd name="T4" fmla="*/ 2147483647 w 495"/>
              <a:gd name="T5" fmla="*/ 2147483647 h 554"/>
              <a:gd name="T6" fmla="*/ 2147483647 w 495"/>
              <a:gd name="T7" fmla="*/ 2147483647 h 554"/>
              <a:gd name="T8" fmla="*/ 2147483647 w 495"/>
              <a:gd name="T9" fmla="*/ 2147483647 h 554"/>
              <a:gd name="T10" fmla="*/ 2147483647 w 495"/>
              <a:gd name="T11" fmla="*/ 2147483647 h 554"/>
              <a:gd name="T12" fmla="*/ 2147483647 w 495"/>
              <a:gd name="T13" fmla="*/ 2147483647 h 554"/>
              <a:gd name="T14" fmla="*/ 2147483647 w 495"/>
              <a:gd name="T15" fmla="*/ 2147483647 h 554"/>
              <a:gd name="T16" fmla="*/ 2147483647 w 495"/>
              <a:gd name="T17" fmla="*/ 2147483647 h 554"/>
              <a:gd name="T18" fmla="*/ 2147483647 w 495"/>
              <a:gd name="T19" fmla="*/ 2147483647 h 554"/>
              <a:gd name="T20" fmla="*/ 2147483647 w 495"/>
              <a:gd name="T21" fmla="*/ 2147483647 h 5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95" h="554">
                <a:moveTo>
                  <a:pt x="0" y="554"/>
                </a:moveTo>
                <a:cubicBezTo>
                  <a:pt x="9" y="548"/>
                  <a:pt x="17" y="541"/>
                  <a:pt x="27" y="536"/>
                </a:cubicBezTo>
                <a:cubicBezTo>
                  <a:pt x="35" y="532"/>
                  <a:pt x="47" y="534"/>
                  <a:pt x="54" y="527"/>
                </a:cubicBezTo>
                <a:cubicBezTo>
                  <a:pt x="159" y="422"/>
                  <a:pt x="40" y="506"/>
                  <a:pt x="117" y="455"/>
                </a:cubicBezTo>
                <a:cubicBezTo>
                  <a:pt x="138" y="391"/>
                  <a:pt x="124" y="417"/>
                  <a:pt x="153" y="374"/>
                </a:cubicBezTo>
                <a:cubicBezTo>
                  <a:pt x="157" y="302"/>
                  <a:pt x="138" y="111"/>
                  <a:pt x="216" y="59"/>
                </a:cubicBezTo>
                <a:cubicBezTo>
                  <a:pt x="236" y="0"/>
                  <a:pt x="267" y="24"/>
                  <a:pt x="306" y="50"/>
                </a:cubicBezTo>
                <a:cubicBezTo>
                  <a:pt x="327" y="114"/>
                  <a:pt x="359" y="172"/>
                  <a:pt x="369" y="239"/>
                </a:cubicBezTo>
                <a:cubicBezTo>
                  <a:pt x="383" y="329"/>
                  <a:pt x="365" y="452"/>
                  <a:pt x="450" y="509"/>
                </a:cubicBezTo>
                <a:cubicBezTo>
                  <a:pt x="456" y="518"/>
                  <a:pt x="460" y="529"/>
                  <a:pt x="468" y="536"/>
                </a:cubicBezTo>
                <a:cubicBezTo>
                  <a:pt x="475" y="542"/>
                  <a:pt x="495" y="545"/>
                  <a:pt x="495" y="54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903" name="Rectangle 74"/>
          <p:cNvSpPr>
            <a:spLocks noChangeArrowheads="1"/>
          </p:cNvSpPr>
          <p:nvPr/>
        </p:nvSpPr>
        <p:spPr bwMode="auto">
          <a:xfrm>
            <a:off x="8097838" y="39608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f</a:t>
            </a:r>
          </a:p>
        </p:txBody>
      </p:sp>
      <p:sp>
        <p:nvSpPr>
          <p:cNvPr id="37904" name="Rectangle 75"/>
          <p:cNvSpPr>
            <a:spLocks noChangeArrowheads="1"/>
          </p:cNvSpPr>
          <p:nvPr/>
        </p:nvSpPr>
        <p:spPr bwMode="auto">
          <a:xfrm>
            <a:off x="8085138" y="574992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f</a:t>
            </a:r>
          </a:p>
        </p:txBody>
      </p:sp>
      <p:sp>
        <p:nvSpPr>
          <p:cNvPr id="37905" name="Rectangle 76"/>
          <p:cNvSpPr>
            <a:spLocks noChangeArrowheads="1"/>
          </p:cNvSpPr>
          <p:nvPr/>
        </p:nvSpPr>
        <p:spPr bwMode="auto">
          <a:xfrm>
            <a:off x="3670300" y="1420813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transforming</a:t>
            </a:r>
          </a:p>
        </p:txBody>
      </p:sp>
      <p:sp>
        <p:nvSpPr>
          <p:cNvPr id="37906" name="Rectangle 77"/>
          <p:cNvSpPr>
            <a:spLocks noChangeArrowheads="1"/>
          </p:cNvSpPr>
          <p:nvPr/>
        </p:nvSpPr>
        <p:spPr bwMode="auto">
          <a:xfrm>
            <a:off x="3285907" y="2229921"/>
            <a:ext cx="2287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inverse-transforming</a:t>
            </a:r>
          </a:p>
        </p:txBody>
      </p:sp>
      <p:sp>
        <p:nvSpPr>
          <p:cNvPr id="47" name="Rectangle 32"/>
          <p:cNvSpPr/>
          <p:nvPr/>
        </p:nvSpPr>
        <p:spPr>
          <a:xfrm>
            <a:off x="96838" y="217488"/>
            <a:ext cx="7264400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Spatial domain </a:t>
            </a:r>
            <a:r>
              <a:rPr lang="en-US" altLang="ja-JP" sz="2800" dirty="0" err="1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vs</a:t>
            </a: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 Frequency domain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357438"/>
            <a:ext cx="2301875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5" descr="fourb"/>
          <p:cNvPicPr>
            <a:picLocks noChangeAspect="1" noChangeArrowheads="1"/>
          </p:cNvPicPr>
          <p:nvPr/>
        </p:nvPicPr>
        <p:blipFill>
          <a:blip r:embed="rId3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163" y="2338388"/>
            <a:ext cx="233997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Line 32"/>
          <p:cNvSpPr>
            <a:spLocks noChangeShapeType="1"/>
          </p:cNvSpPr>
          <p:nvPr/>
        </p:nvSpPr>
        <p:spPr bwMode="auto">
          <a:xfrm>
            <a:off x="3702050" y="3352800"/>
            <a:ext cx="151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917" name="Line 33"/>
          <p:cNvSpPr>
            <a:spLocks noChangeShapeType="1"/>
          </p:cNvSpPr>
          <p:nvPr/>
        </p:nvSpPr>
        <p:spPr bwMode="auto">
          <a:xfrm flipH="1">
            <a:off x="3702050" y="3567113"/>
            <a:ext cx="151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918" name="Rectangle 34"/>
          <p:cNvSpPr>
            <a:spLocks noChangeArrowheads="1"/>
          </p:cNvSpPr>
          <p:nvPr/>
        </p:nvSpPr>
        <p:spPr bwMode="auto">
          <a:xfrm>
            <a:off x="4151313" y="297021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DFT</a:t>
            </a:r>
          </a:p>
        </p:txBody>
      </p:sp>
      <p:sp>
        <p:nvSpPr>
          <p:cNvPr id="38919" name="Rectangle 35"/>
          <p:cNvSpPr>
            <a:spLocks noChangeArrowheads="1"/>
          </p:cNvSpPr>
          <p:nvPr/>
        </p:nvSpPr>
        <p:spPr bwMode="auto">
          <a:xfrm>
            <a:off x="4122738" y="364172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IDFT</a:t>
            </a:r>
          </a:p>
        </p:txBody>
      </p:sp>
      <p:sp>
        <p:nvSpPr>
          <p:cNvPr id="38920" name="Rectangle 44"/>
          <p:cNvSpPr>
            <a:spLocks noChangeArrowheads="1"/>
          </p:cNvSpPr>
          <p:nvPr/>
        </p:nvSpPr>
        <p:spPr bwMode="auto">
          <a:xfrm>
            <a:off x="1090613" y="177800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Original image</a:t>
            </a:r>
          </a:p>
        </p:txBody>
      </p:sp>
      <p:sp>
        <p:nvSpPr>
          <p:cNvPr id="38921" name="Rectangle 45"/>
          <p:cNvSpPr>
            <a:spLocks noChangeArrowheads="1"/>
          </p:cNvSpPr>
          <p:nvPr/>
        </p:nvSpPr>
        <p:spPr bwMode="auto">
          <a:xfrm>
            <a:off x="5981700" y="1806575"/>
            <a:ext cx="192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Frequency signal</a:t>
            </a:r>
          </a:p>
        </p:txBody>
      </p:sp>
      <p:sp>
        <p:nvSpPr>
          <p:cNvPr id="38922" name="Rectangle 100"/>
          <p:cNvSpPr>
            <a:spLocks noChangeArrowheads="1"/>
          </p:cNvSpPr>
          <p:nvPr/>
        </p:nvSpPr>
        <p:spPr bwMode="auto">
          <a:xfrm>
            <a:off x="1198563" y="4997450"/>
            <a:ext cx="169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Spatial domain</a:t>
            </a:r>
          </a:p>
        </p:txBody>
      </p:sp>
      <p:sp>
        <p:nvSpPr>
          <p:cNvPr id="38923" name="Rectangle 101"/>
          <p:cNvSpPr>
            <a:spLocks noChangeArrowheads="1"/>
          </p:cNvSpPr>
          <p:nvPr/>
        </p:nvSpPr>
        <p:spPr bwMode="auto">
          <a:xfrm>
            <a:off x="5891213" y="5070475"/>
            <a:ext cx="207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Frequency domain</a:t>
            </a:r>
          </a:p>
        </p:txBody>
      </p:sp>
      <p:sp>
        <p:nvSpPr>
          <p:cNvPr id="38924" name="Rectangle 32"/>
          <p:cNvSpPr>
            <a:spLocks noChangeArrowheads="1"/>
          </p:cNvSpPr>
          <p:nvPr/>
        </p:nvSpPr>
        <p:spPr bwMode="auto">
          <a:xfrm>
            <a:off x="96838" y="217488"/>
            <a:ext cx="7073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ja-JP" sz="2800">
                <a:solidFill>
                  <a:schemeClr val="bg1"/>
                </a:solidFill>
              </a:rPr>
              <a:t>Spatial domain vs Frequency domain </a:t>
            </a:r>
          </a:p>
        </p:txBody>
      </p:sp>
      <p:sp>
        <p:nvSpPr>
          <p:cNvPr id="38925" name="Rectangle 34"/>
          <p:cNvSpPr>
            <a:spLocks noChangeArrowheads="1"/>
          </p:cNvSpPr>
          <p:nvPr/>
        </p:nvSpPr>
        <p:spPr bwMode="auto">
          <a:xfrm>
            <a:off x="2619375" y="6388100"/>
            <a:ext cx="3673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DFT:  Discrete Fourier Transform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 descr="fourb"/>
          <p:cNvPicPr>
            <a:picLocks noChangeAspect="1" noChangeArrowheads="1"/>
          </p:cNvPicPr>
          <p:nvPr/>
        </p:nvPicPr>
        <p:blipFill>
          <a:blip r:embed="rId2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279525"/>
            <a:ext cx="1190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5054600"/>
            <a:ext cx="12477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0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1254125"/>
            <a:ext cx="1249363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941" name="Group 22"/>
          <p:cNvGrpSpPr>
            <a:grpSpLocks/>
          </p:cNvGrpSpPr>
          <p:nvPr/>
        </p:nvGrpSpPr>
        <p:grpSpPr bwMode="auto">
          <a:xfrm>
            <a:off x="5297488" y="5102225"/>
            <a:ext cx="1177925" cy="1209675"/>
            <a:chOff x="3346" y="3160"/>
            <a:chExt cx="742" cy="762"/>
          </a:xfrm>
        </p:grpSpPr>
        <p:pic>
          <p:nvPicPr>
            <p:cNvPr id="39964" name="Picture 23" descr="fourb"/>
            <p:cNvPicPr>
              <a:picLocks noChangeAspect="1" noChangeArrowheads="1"/>
            </p:cNvPicPr>
            <p:nvPr/>
          </p:nvPicPr>
          <p:blipFill>
            <a:blip r:embed="rId2">
              <a:lum brigh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" y="3169"/>
              <a:ext cx="734" cy="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5" name="Rectangle 24"/>
            <p:cNvSpPr>
              <a:spLocks noChangeArrowheads="1"/>
            </p:cNvSpPr>
            <p:nvPr/>
          </p:nvSpPr>
          <p:spPr bwMode="auto">
            <a:xfrm>
              <a:off x="3348" y="3162"/>
              <a:ext cx="247" cy="7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9966" name="Rectangle 25"/>
            <p:cNvSpPr>
              <a:spLocks noChangeArrowheads="1"/>
            </p:cNvSpPr>
            <p:nvPr/>
          </p:nvSpPr>
          <p:spPr bwMode="auto">
            <a:xfrm>
              <a:off x="3840" y="3160"/>
              <a:ext cx="247" cy="7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9967" name="Rectangle 26"/>
            <p:cNvSpPr>
              <a:spLocks noChangeArrowheads="1"/>
            </p:cNvSpPr>
            <p:nvPr/>
          </p:nvSpPr>
          <p:spPr bwMode="auto">
            <a:xfrm>
              <a:off x="3347" y="3161"/>
              <a:ext cx="741" cy="2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9968" name="Rectangle 27"/>
            <p:cNvSpPr>
              <a:spLocks noChangeArrowheads="1"/>
            </p:cNvSpPr>
            <p:nvPr/>
          </p:nvSpPr>
          <p:spPr bwMode="auto">
            <a:xfrm>
              <a:off x="3346" y="3666"/>
              <a:ext cx="741" cy="2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grpSp>
        <p:nvGrpSpPr>
          <p:cNvPr id="39942" name="Group 29"/>
          <p:cNvGrpSpPr>
            <a:grpSpLocks/>
          </p:cNvGrpSpPr>
          <p:nvPr/>
        </p:nvGrpSpPr>
        <p:grpSpPr bwMode="auto">
          <a:xfrm>
            <a:off x="5283200" y="3159125"/>
            <a:ext cx="1176338" cy="1176338"/>
            <a:chOff x="3337" y="1819"/>
            <a:chExt cx="741" cy="741"/>
          </a:xfrm>
        </p:grpSpPr>
        <p:sp>
          <p:nvSpPr>
            <p:cNvPr id="39962" name="Rectangle 30"/>
            <p:cNvSpPr>
              <a:spLocks noChangeArrowheads="1"/>
            </p:cNvSpPr>
            <p:nvPr/>
          </p:nvSpPr>
          <p:spPr bwMode="auto">
            <a:xfrm>
              <a:off x="3337" y="1819"/>
              <a:ext cx="741" cy="7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9963" name="Rectangle 31"/>
            <p:cNvSpPr>
              <a:spLocks noChangeArrowheads="1"/>
            </p:cNvSpPr>
            <p:nvPr/>
          </p:nvSpPr>
          <p:spPr bwMode="auto">
            <a:xfrm>
              <a:off x="3580" y="2062"/>
              <a:ext cx="256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39943" name="Line 32"/>
          <p:cNvSpPr>
            <a:spLocks noChangeShapeType="1"/>
          </p:cNvSpPr>
          <p:nvPr/>
        </p:nvSpPr>
        <p:spPr bwMode="auto">
          <a:xfrm>
            <a:off x="3614738" y="1785938"/>
            <a:ext cx="151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944" name="Rectangle 34"/>
          <p:cNvSpPr>
            <a:spLocks noChangeArrowheads="1"/>
          </p:cNvSpPr>
          <p:nvPr/>
        </p:nvSpPr>
        <p:spPr bwMode="auto">
          <a:xfrm>
            <a:off x="4064000" y="140335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DFT</a:t>
            </a:r>
          </a:p>
        </p:txBody>
      </p:sp>
      <p:sp>
        <p:nvSpPr>
          <p:cNvPr id="39945" name="Line 45"/>
          <p:cNvSpPr>
            <a:spLocks noChangeShapeType="1"/>
          </p:cNvSpPr>
          <p:nvPr/>
        </p:nvSpPr>
        <p:spPr bwMode="auto">
          <a:xfrm flipH="1">
            <a:off x="3617913" y="5803900"/>
            <a:ext cx="151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946" name="Rectangle 47"/>
          <p:cNvSpPr>
            <a:spLocks noChangeArrowheads="1"/>
          </p:cNvSpPr>
          <p:nvPr/>
        </p:nvSpPr>
        <p:spPr bwMode="auto">
          <a:xfrm>
            <a:off x="4038600" y="587851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IDFT</a:t>
            </a:r>
          </a:p>
        </p:txBody>
      </p:sp>
      <p:sp>
        <p:nvSpPr>
          <p:cNvPr id="39947" name="Rectangle 48"/>
          <p:cNvSpPr>
            <a:spLocks noChangeArrowheads="1"/>
          </p:cNvSpPr>
          <p:nvPr/>
        </p:nvSpPr>
        <p:spPr bwMode="auto">
          <a:xfrm>
            <a:off x="422275" y="1662113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Original image</a:t>
            </a:r>
          </a:p>
        </p:txBody>
      </p:sp>
      <p:sp>
        <p:nvSpPr>
          <p:cNvPr id="39948" name="Rectangle 49"/>
          <p:cNvSpPr>
            <a:spLocks noChangeArrowheads="1"/>
          </p:cNvSpPr>
          <p:nvPr/>
        </p:nvSpPr>
        <p:spPr bwMode="auto">
          <a:xfrm>
            <a:off x="6780213" y="1676400"/>
            <a:ext cx="192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Frequency signal</a:t>
            </a:r>
          </a:p>
        </p:txBody>
      </p:sp>
      <p:sp>
        <p:nvSpPr>
          <p:cNvPr id="39949" name="Rectangle 51"/>
          <p:cNvSpPr>
            <a:spLocks noChangeArrowheads="1"/>
          </p:cNvSpPr>
          <p:nvPr/>
        </p:nvSpPr>
        <p:spPr bwMode="auto">
          <a:xfrm>
            <a:off x="523875" y="5521325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Output image</a:t>
            </a:r>
          </a:p>
        </p:txBody>
      </p:sp>
      <p:sp>
        <p:nvSpPr>
          <p:cNvPr id="39950" name="Rectangle 52"/>
          <p:cNvSpPr>
            <a:spLocks noChangeArrowheads="1"/>
          </p:cNvSpPr>
          <p:nvPr/>
        </p:nvSpPr>
        <p:spPr bwMode="auto">
          <a:xfrm>
            <a:off x="6694488" y="3482975"/>
            <a:ext cx="2449512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Mask</a:t>
            </a:r>
          </a:p>
          <a:p>
            <a:pPr eaLnBrk="1" hangingPunct="1"/>
            <a:r>
              <a:rPr lang="en-US" altLang="ja-JP" sz="1600" b="0"/>
              <a:t>= remove high frequency</a:t>
            </a:r>
          </a:p>
        </p:txBody>
      </p:sp>
      <p:sp>
        <p:nvSpPr>
          <p:cNvPr id="39951" name="Rectangle 53"/>
          <p:cNvSpPr>
            <a:spLocks noChangeArrowheads="1"/>
          </p:cNvSpPr>
          <p:nvPr/>
        </p:nvSpPr>
        <p:spPr bwMode="auto">
          <a:xfrm>
            <a:off x="7016750" y="5464175"/>
            <a:ext cx="16208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Filtered signal</a:t>
            </a:r>
          </a:p>
        </p:txBody>
      </p:sp>
      <p:grpSp>
        <p:nvGrpSpPr>
          <p:cNvPr id="39952" name="Group 57"/>
          <p:cNvGrpSpPr>
            <a:grpSpLocks/>
          </p:cNvGrpSpPr>
          <p:nvPr/>
        </p:nvGrpSpPr>
        <p:grpSpPr bwMode="auto">
          <a:xfrm>
            <a:off x="5772150" y="2714625"/>
            <a:ext cx="258763" cy="258763"/>
            <a:chOff x="702" y="1800"/>
            <a:chExt cx="253" cy="253"/>
          </a:xfrm>
        </p:grpSpPr>
        <p:sp>
          <p:nvSpPr>
            <p:cNvPr id="39960" name="Line 55"/>
            <p:cNvSpPr>
              <a:spLocks noChangeShapeType="1"/>
            </p:cNvSpPr>
            <p:nvPr/>
          </p:nvSpPr>
          <p:spPr bwMode="auto">
            <a:xfrm>
              <a:off x="702" y="1801"/>
              <a:ext cx="252" cy="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961" name="Line 56"/>
            <p:cNvSpPr>
              <a:spLocks noChangeShapeType="1"/>
            </p:cNvSpPr>
            <p:nvPr/>
          </p:nvSpPr>
          <p:spPr bwMode="auto">
            <a:xfrm flipV="1">
              <a:off x="703" y="1800"/>
              <a:ext cx="252" cy="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9953" name="Group 72"/>
          <p:cNvGrpSpPr>
            <a:grpSpLocks/>
          </p:cNvGrpSpPr>
          <p:nvPr/>
        </p:nvGrpSpPr>
        <p:grpSpPr bwMode="auto">
          <a:xfrm>
            <a:off x="5800725" y="4572000"/>
            <a:ext cx="115888" cy="285750"/>
            <a:chOff x="3654" y="2880"/>
            <a:chExt cx="73" cy="180"/>
          </a:xfrm>
        </p:grpSpPr>
        <p:sp>
          <p:nvSpPr>
            <p:cNvPr id="39958" name="Line 58"/>
            <p:cNvSpPr>
              <a:spLocks noChangeShapeType="1"/>
            </p:cNvSpPr>
            <p:nvPr/>
          </p:nvSpPr>
          <p:spPr bwMode="auto">
            <a:xfrm>
              <a:off x="3654" y="2880"/>
              <a:ext cx="0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959" name="Line 59"/>
            <p:cNvSpPr>
              <a:spLocks noChangeShapeType="1"/>
            </p:cNvSpPr>
            <p:nvPr/>
          </p:nvSpPr>
          <p:spPr bwMode="auto">
            <a:xfrm>
              <a:off x="3727" y="2880"/>
              <a:ext cx="0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9954" name="Rectangle 74"/>
          <p:cNvSpPr>
            <a:spLocks noChangeArrowheads="1"/>
          </p:cNvSpPr>
          <p:nvPr/>
        </p:nvSpPr>
        <p:spPr bwMode="auto">
          <a:xfrm>
            <a:off x="6254750" y="2649538"/>
            <a:ext cx="6731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 b="0"/>
              <a:t>apply</a:t>
            </a:r>
          </a:p>
        </p:txBody>
      </p:sp>
      <p:sp>
        <p:nvSpPr>
          <p:cNvPr id="39955" name="Rectangle 75"/>
          <p:cNvSpPr>
            <a:spLocks noChangeArrowheads="1"/>
          </p:cNvSpPr>
          <p:nvPr/>
        </p:nvSpPr>
        <p:spPr bwMode="auto">
          <a:xfrm>
            <a:off x="1952625" y="6419850"/>
            <a:ext cx="169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Spatial domain</a:t>
            </a:r>
          </a:p>
        </p:txBody>
      </p:sp>
      <p:sp>
        <p:nvSpPr>
          <p:cNvPr id="39956" name="Rectangle 76"/>
          <p:cNvSpPr>
            <a:spLocks noChangeArrowheads="1"/>
          </p:cNvSpPr>
          <p:nvPr/>
        </p:nvSpPr>
        <p:spPr bwMode="auto">
          <a:xfrm>
            <a:off x="4948238" y="6419850"/>
            <a:ext cx="207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Frequency domain</a:t>
            </a:r>
          </a:p>
        </p:txBody>
      </p:sp>
      <p:sp>
        <p:nvSpPr>
          <p:cNvPr id="53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Digital filter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4"/>
          <p:cNvGrpSpPr>
            <a:grpSpLocks/>
          </p:cNvGrpSpPr>
          <p:nvPr/>
        </p:nvGrpSpPr>
        <p:grpSpPr bwMode="auto">
          <a:xfrm>
            <a:off x="5375275" y="1757363"/>
            <a:ext cx="2074863" cy="1989137"/>
            <a:chOff x="657" y="2024"/>
            <a:chExt cx="1361" cy="1361"/>
          </a:xfrm>
        </p:grpSpPr>
        <p:sp>
          <p:nvSpPr>
            <p:cNvPr id="41020" name="Line 5"/>
            <p:cNvSpPr>
              <a:spLocks noChangeShapeType="1"/>
            </p:cNvSpPr>
            <p:nvPr/>
          </p:nvSpPr>
          <p:spPr bwMode="auto">
            <a:xfrm>
              <a:off x="884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021" name="Line 6"/>
            <p:cNvSpPr>
              <a:spLocks noChangeShapeType="1"/>
            </p:cNvSpPr>
            <p:nvPr/>
          </p:nvSpPr>
          <p:spPr bwMode="auto">
            <a:xfrm>
              <a:off x="1458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022" name="Line 7"/>
            <p:cNvSpPr>
              <a:spLocks noChangeShapeType="1"/>
            </p:cNvSpPr>
            <p:nvPr/>
          </p:nvSpPr>
          <p:spPr bwMode="auto">
            <a:xfrm>
              <a:off x="1171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023" name="Line 8"/>
            <p:cNvSpPr>
              <a:spLocks noChangeShapeType="1"/>
            </p:cNvSpPr>
            <p:nvPr/>
          </p:nvSpPr>
          <p:spPr bwMode="auto">
            <a:xfrm>
              <a:off x="1746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41024" name="Group 9"/>
            <p:cNvGrpSpPr>
              <a:grpSpLocks/>
            </p:cNvGrpSpPr>
            <p:nvPr/>
          </p:nvGrpSpPr>
          <p:grpSpPr bwMode="auto">
            <a:xfrm rot="-5400000">
              <a:off x="907" y="2046"/>
              <a:ext cx="862" cy="1361"/>
              <a:chOff x="2925" y="2341"/>
              <a:chExt cx="862" cy="1361"/>
            </a:xfrm>
          </p:grpSpPr>
          <p:sp>
            <p:nvSpPr>
              <p:cNvPr id="41025" name="Line 10"/>
              <p:cNvSpPr>
                <a:spLocks noChangeShapeType="1"/>
              </p:cNvSpPr>
              <p:nvPr/>
            </p:nvSpPr>
            <p:spPr bwMode="auto">
              <a:xfrm>
                <a:off x="2925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1026" name="Line 11"/>
              <p:cNvSpPr>
                <a:spLocks noChangeShapeType="1"/>
              </p:cNvSpPr>
              <p:nvPr/>
            </p:nvSpPr>
            <p:spPr bwMode="auto">
              <a:xfrm>
                <a:off x="3499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1027" name="Line 12"/>
              <p:cNvSpPr>
                <a:spLocks noChangeShapeType="1"/>
              </p:cNvSpPr>
              <p:nvPr/>
            </p:nvSpPr>
            <p:spPr bwMode="auto">
              <a:xfrm>
                <a:off x="3212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1028" name="Line 13"/>
              <p:cNvSpPr>
                <a:spLocks noChangeShapeType="1"/>
              </p:cNvSpPr>
              <p:nvPr/>
            </p:nvSpPr>
            <p:spPr bwMode="auto">
              <a:xfrm>
                <a:off x="3787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grpSp>
        <p:nvGrpSpPr>
          <p:cNvPr id="40963" name="Group 34"/>
          <p:cNvGrpSpPr>
            <a:grpSpLocks/>
          </p:cNvGrpSpPr>
          <p:nvPr/>
        </p:nvGrpSpPr>
        <p:grpSpPr bwMode="auto">
          <a:xfrm>
            <a:off x="1223963" y="1792288"/>
            <a:ext cx="2074862" cy="1989137"/>
            <a:chOff x="657" y="2024"/>
            <a:chExt cx="1361" cy="1361"/>
          </a:xfrm>
        </p:grpSpPr>
        <p:sp>
          <p:nvSpPr>
            <p:cNvPr id="41011" name="Line 35"/>
            <p:cNvSpPr>
              <a:spLocks noChangeShapeType="1"/>
            </p:cNvSpPr>
            <p:nvPr/>
          </p:nvSpPr>
          <p:spPr bwMode="auto">
            <a:xfrm>
              <a:off x="884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012" name="Line 36"/>
            <p:cNvSpPr>
              <a:spLocks noChangeShapeType="1"/>
            </p:cNvSpPr>
            <p:nvPr/>
          </p:nvSpPr>
          <p:spPr bwMode="auto">
            <a:xfrm>
              <a:off x="1458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013" name="Line 37"/>
            <p:cNvSpPr>
              <a:spLocks noChangeShapeType="1"/>
            </p:cNvSpPr>
            <p:nvPr/>
          </p:nvSpPr>
          <p:spPr bwMode="auto">
            <a:xfrm>
              <a:off x="1171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014" name="Line 38"/>
            <p:cNvSpPr>
              <a:spLocks noChangeShapeType="1"/>
            </p:cNvSpPr>
            <p:nvPr/>
          </p:nvSpPr>
          <p:spPr bwMode="auto">
            <a:xfrm>
              <a:off x="1746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41015" name="Group 39"/>
            <p:cNvGrpSpPr>
              <a:grpSpLocks/>
            </p:cNvGrpSpPr>
            <p:nvPr/>
          </p:nvGrpSpPr>
          <p:grpSpPr bwMode="auto">
            <a:xfrm rot="-5400000">
              <a:off x="907" y="2046"/>
              <a:ext cx="862" cy="1361"/>
              <a:chOff x="2925" y="2341"/>
              <a:chExt cx="862" cy="1361"/>
            </a:xfrm>
          </p:grpSpPr>
          <p:sp>
            <p:nvSpPr>
              <p:cNvPr id="41016" name="Line 40"/>
              <p:cNvSpPr>
                <a:spLocks noChangeShapeType="1"/>
              </p:cNvSpPr>
              <p:nvPr/>
            </p:nvSpPr>
            <p:spPr bwMode="auto">
              <a:xfrm>
                <a:off x="2925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1017" name="Line 41"/>
              <p:cNvSpPr>
                <a:spLocks noChangeShapeType="1"/>
              </p:cNvSpPr>
              <p:nvPr/>
            </p:nvSpPr>
            <p:spPr bwMode="auto">
              <a:xfrm>
                <a:off x="3499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1018" name="Line 42"/>
              <p:cNvSpPr>
                <a:spLocks noChangeShapeType="1"/>
              </p:cNvSpPr>
              <p:nvPr/>
            </p:nvSpPr>
            <p:spPr bwMode="auto">
              <a:xfrm>
                <a:off x="3212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1019" name="Line 43"/>
              <p:cNvSpPr>
                <a:spLocks noChangeShapeType="1"/>
              </p:cNvSpPr>
              <p:nvPr/>
            </p:nvSpPr>
            <p:spPr bwMode="auto">
              <a:xfrm>
                <a:off x="3787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40964" name="Oval 44"/>
          <p:cNvSpPr>
            <a:spLocks noChangeArrowheads="1"/>
          </p:cNvSpPr>
          <p:nvPr/>
        </p:nvSpPr>
        <p:spPr bwMode="auto">
          <a:xfrm>
            <a:off x="1508125" y="21288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65" name="Oval 45"/>
          <p:cNvSpPr>
            <a:spLocks noChangeArrowheads="1"/>
          </p:cNvSpPr>
          <p:nvPr/>
        </p:nvSpPr>
        <p:spPr bwMode="auto">
          <a:xfrm>
            <a:off x="1947863" y="21288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66" name="Oval 46"/>
          <p:cNvSpPr>
            <a:spLocks noChangeArrowheads="1"/>
          </p:cNvSpPr>
          <p:nvPr/>
        </p:nvSpPr>
        <p:spPr bwMode="auto">
          <a:xfrm>
            <a:off x="2387600" y="21288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67" name="Oval 47"/>
          <p:cNvSpPr>
            <a:spLocks noChangeArrowheads="1"/>
          </p:cNvSpPr>
          <p:nvPr/>
        </p:nvSpPr>
        <p:spPr bwMode="auto">
          <a:xfrm>
            <a:off x="2828925" y="21288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68" name="Oval 50"/>
          <p:cNvSpPr>
            <a:spLocks noChangeArrowheads="1"/>
          </p:cNvSpPr>
          <p:nvPr/>
        </p:nvSpPr>
        <p:spPr bwMode="auto">
          <a:xfrm>
            <a:off x="1508125" y="25479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69" name="Oval 51"/>
          <p:cNvSpPr>
            <a:spLocks noChangeArrowheads="1"/>
          </p:cNvSpPr>
          <p:nvPr/>
        </p:nvSpPr>
        <p:spPr bwMode="auto">
          <a:xfrm>
            <a:off x="1947863" y="25479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70" name="Oval 52"/>
          <p:cNvSpPr>
            <a:spLocks noChangeArrowheads="1"/>
          </p:cNvSpPr>
          <p:nvPr/>
        </p:nvSpPr>
        <p:spPr bwMode="auto">
          <a:xfrm>
            <a:off x="2387600" y="25479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71" name="Oval 53"/>
          <p:cNvSpPr>
            <a:spLocks noChangeArrowheads="1"/>
          </p:cNvSpPr>
          <p:nvPr/>
        </p:nvSpPr>
        <p:spPr bwMode="auto">
          <a:xfrm>
            <a:off x="2828925" y="25479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72" name="Oval 55"/>
          <p:cNvSpPr>
            <a:spLocks noChangeArrowheads="1"/>
          </p:cNvSpPr>
          <p:nvPr/>
        </p:nvSpPr>
        <p:spPr bwMode="auto">
          <a:xfrm>
            <a:off x="1508125" y="29670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73" name="Oval 56"/>
          <p:cNvSpPr>
            <a:spLocks noChangeArrowheads="1"/>
          </p:cNvSpPr>
          <p:nvPr/>
        </p:nvSpPr>
        <p:spPr bwMode="auto">
          <a:xfrm>
            <a:off x="1947863" y="29670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74" name="Oval 57"/>
          <p:cNvSpPr>
            <a:spLocks noChangeArrowheads="1"/>
          </p:cNvSpPr>
          <p:nvPr/>
        </p:nvSpPr>
        <p:spPr bwMode="auto">
          <a:xfrm>
            <a:off x="2387600" y="29670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75" name="Oval 58"/>
          <p:cNvSpPr>
            <a:spLocks noChangeArrowheads="1"/>
          </p:cNvSpPr>
          <p:nvPr/>
        </p:nvSpPr>
        <p:spPr bwMode="auto">
          <a:xfrm>
            <a:off x="2828925" y="29670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76" name="Oval 60"/>
          <p:cNvSpPr>
            <a:spLocks noChangeArrowheads="1"/>
          </p:cNvSpPr>
          <p:nvPr/>
        </p:nvSpPr>
        <p:spPr bwMode="auto">
          <a:xfrm>
            <a:off x="1508125" y="33861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77" name="Oval 61"/>
          <p:cNvSpPr>
            <a:spLocks noChangeArrowheads="1"/>
          </p:cNvSpPr>
          <p:nvPr/>
        </p:nvSpPr>
        <p:spPr bwMode="auto">
          <a:xfrm>
            <a:off x="1947863" y="33861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78" name="Oval 62"/>
          <p:cNvSpPr>
            <a:spLocks noChangeArrowheads="1"/>
          </p:cNvSpPr>
          <p:nvPr/>
        </p:nvSpPr>
        <p:spPr bwMode="auto">
          <a:xfrm>
            <a:off x="2387600" y="33861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79" name="Oval 63"/>
          <p:cNvSpPr>
            <a:spLocks noChangeArrowheads="1"/>
          </p:cNvSpPr>
          <p:nvPr/>
        </p:nvSpPr>
        <p:spPr bwMode="auto">
          <a:xfrm>
            <a:off x="2828925" y="33861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80" name="Oval 64"/>
          <p:cNvSpPr>
            <a:spLocks noChangeArrowheads="1"/>
          </p:cNvSpPr>
          <p:nvPr/>
        </p:nvSpPr>
        <p:spPr bwMode="auto">
          <a:xfrm>
            <a:off x="5645150" y="2087563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81" name="Oval 65"/>
          <p:cNvSpPr>
            <a:spLocks noChangeArrowheads="1"/>
          </p:cNvSpPr>
          <p:nvPr/>
        </p:nvSpPr>
        <p:spPr bwMode="auto">
          <a:xfrm>
            <a:off x="6540500" y="20780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82" name="Oval 66"/>
          <p:cNvSpPr>
            <a:spLocks noChangeArrowheads="1"/>
          </p:cNvSpPr>
          <p:nvPr/>
        </p:nvSpPr>
        <p:spPr bwMode="auto">
          <a:xfrm>
            <a:off x="5673725" y="29543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83" name="Oval 67"/>
          <p:cNvSpPr>
            <a:spLocks noChangeArrowheads="1"/>
          </p:cNvSpPr>
          <p:nvPr/>
        </p:nvSpPr>
        <p:spPr bwMode="auto">
          <a:xfrm>
            <a:off x="6521450" y="2944813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84" name="Oval 68"/>
          <p:cNvSpPr>
            <a:spLocks noChangeArrowheads="1"/>
          </p:cNvSpPr>
          <p:nvPr/>
        </p:nvSpPr>
        <p:spPr bwMode="auto">
          <a:xfrm>
            <a:off x="7388225" y="209708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85" name="Oval 69"/>
          <p:cNvSpPr>
            <a:spLocks noChangeArrowheads="1"/>
          </p:cNvSpPr>
          <p:nvPr/>
        </p:nvSpPr>
        <p:spPr bwMode="auto">
          <a:xfrm>
            <a:off x="7378700" y="293528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86" name="Oval 70"/>
          <p:cNvSpPr>
            <a:spLocks noChangeArrowheads="1"/>
          </p:cNvSpPr>
          <p:nvPr/>
        </p:nvSpPr>
        <p:spPr bwMode="auto">
          <a:xfrm>
            <a:off x="5664200" y="37163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87" name="Oval 71"/>
          <p:cNvSpPr>
            <a:spLocks noChangeArrowheads="1"/>
          </p:cNvSpPr>
          <p:nvPr/>
        </p:nvSpPr>
        <p:spPr bwMode="auto">
          <a:xfrm>
            <a:off x="6530975" y="3687763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0988" name="Freeform 72"/>
          <p:cNvSpPr>
            <a:spLocks/>
          </p:cNvSpPr>
          <p:nvPr/>
        </p:nvSpPr>
        <p:spPr bwMode="auto">
          <a:xfrm>
            <a:off x="1652588" y="1709738"/>
            <a:ext cx="3962400" cy="404812"/>
          </a:xfrm>
          <a:custGeom>
            <a:avLst/>
            <a:gdLst>
              <a:gd name="T0" fmla="*/ 0 w 2496"/>
              <a:gd name="T1" fmla="*/ 2147483647 h 255"/>
              <a:gd name="T2" fmla="*/ 2147483647 w 2496"/>
              <a:gd name="T3" fmla="*/ 2147483647 h 255"/>
              <a:gd name="T4" fmla="*/ 2147483647 w 2496"/>
              <a:gd name="T5" fmla="*/ 2147483647 h 255"/>
              <a:gd name="T6" fmla="*/ 2147483647 w 2496"/>
              <a:gd name="T7" fmla="*/ 2147483647 h 255"/>
              <a:gd name="T8" fmla="*/ 2147483647 w 2496"/>
              <a:gd name="T9" fmla="*/ 2147483647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96" h="255">
                <a:moveTo>
                  <a:pt x="0" y="255"/>
                </a:moveTo>
                <a:cubicBezTo>
                  <a:pt x="166" y="186"/>
                  <a:pt x="333" y="117"/>
                  <a:pt x="540" y="75"/>
                </a:cubicBezTo>
                <a:cubicBezTo>
                  <a:pt x="747" y="33"/>
                  <a:pt x="1001" y="6"/>
                  <a:pt x="1242" y="3"/>
                </a:cubicBezTo>
                <a:cubicBezTo>
                  <a:pt x="1483" y="0"/>
                  <a:pt x="1777" y="17"/>
                  <a:pt x="1986" y="57"/>
                </a:cubicBezTo>
                <a:cubicBezTo>
                  <a:pt x="2195" y="97"/>
                  <a:pt x="2390" y="204"/>
                  <a:pt x="2496" y="24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89" name="Freeform 73"/>
          <p:cNvSpPr>
            <a:spLocks/>
          </p:cNvSpPr>
          <p:nvPr/>
        </p:nvSpPr>
        <p:spPr bwMode="auto">
          <a:xfrm>
            <a:off x="2030413" y="2209800"/>
            <a:ext cx="4479925" cy="315913"/>
          </a:xfrm>
          <a:custGeom>
            <a:avLst/>
            <a:gdLst>
              <a:gd name="T0" fmla="*/ 2147483647 w 2822"/>
              <a:gd name="T1" fmla="*/ 0 h 199"/>
              <a:gd name="T2" fmla="*/ 2147483647 w 2822"/>
              <a:gd name="T3" fmla="*/ 2147483647 h 199"/>
              <a:gd name="T4" fmla="*/ 2147483647 w 2822"/>
              <a:gd name="T5" fmla="*/ 2147483647 h 199"/>
              <a:gd name="T6" fmla="*/ 2147483647 w 2822"/>
              <a:gd name="T7" fmla="*/ 2147483647 h 199"/>
              <a:gd name="T8" fmla="*/ 0 w 2822"/>
              <a:gd name="T9" fmla="*/ 2147483647 h 1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22" h="199">
                <a:moveTo>
                  <a:pt x="2822" y="0"/>
                </a:moveTo>
                <a:cubicBezTo>
                  <a:pt x="2686" y="26"/>
                  <a:pt x="2267" y="123"/>
                  <a:pt x="2006" y="156"/>
                </a:cubicBezTo>
                <a:cubicBezTo>
                  <a:pt x="1745" y="189"/>
                  <a:pt x="1503" y="197"/>
                  <a:pt x="1256" y="198"/>
                </a:cubicBezTo>
                <a:cubicBezTo>
                  <a:pt x="1009" y="199"/>
                  <a:pt x="733" y="191"/>
                  <a:pt x="524" y="161"/>
                </a:cubicBezTo>
                <a:cubicBezTo>
                  <a:pt x="315" y="131"/>
                  <a:pt x="109" y="49"/>
                  <a:pt x="0" y="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90" name="Freeform 74"/>
          <p:cNvSpPr>
            <a:spLocks/>
          </p:cNvSpPr>
          <p:nvPr/>
        </p:nvSpPr>
        <p:spPr bwMode="auto">
          <a:xfrm>
            <a:off x="1646238" y="2647950"/>
            <a:ext cx="3987800" cy="400050"/>
          </a:xfrm>
          <a:custGeom>
            <a:avLst/>
            <a:gdLst>
              <a:gd name="T0" fmla="*/ 2147483647 w 2512"/>
              <a:gd name="T1" fmla="*/ 2147483647 h 252"/>
              <a:gd name="T2" fmla="*/ 2147483647 w 2512"/>
              <a:gd name="T3" fmla="*/ 2147483647 h 252"/>
              <a:gd name="T4" fmla="*/ 2147483647 w 2512"/>
              <a:gd name="T5" fmla="*/ 2147483647 h 252"/>
              <a:gd name="T6" fmla="*/ 2147483647 w 2512"/>
              <a:gd name="T7" fmla="*/ 2147483647 h 252"/>
              <a:gd name="T8" fmla="*/ 0 w 2512"/>
              <a:gd name="T9" fmla="*/ 0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12" h="252">
                <a:moveTo>
                  <a:pt x="2512" y="252"/>
                </a:moveTo>
                <a:cubicBezTo>
                  <a:pt x="2410" y="250"/>
                  <a:pt x="2120" y="249"/>
                  <a:pt x="1900" y="240"/>
                </a:cubicBezTo>
                <a:cubicBezTo>
                  <a:pt x="1680" y="231"/>
                  <a:pt x="1438" y="219"/>
                  <a:pt x="1192" y="198"/>
                </a:cubicBezTo>
                <a:cubicBezTo>
                  <a:pt x="946" y="177"/>
                  <a:pt x="623" y="147"/>
                  <a:pt x="424" y="114"/>
                </a:cubicBezTo>
                <a:cubicBezTo>
                  <a:pt x="225" y="81"/>
                  <a:pt x="88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91" name="Freeform 75"/>
          <p:cNvSpPr>
            <a:spLocks/>
          </p:cNvSpPr>
          <p:nvPr/>
        </p:nvSpPr>
        <p:spPr bwMode="auto">
          <a:xfrm>
            <a:off x="2043113" y="2625725"/>
            <a:ext cx="4467225" cy="317500"/>
          </a:xfrm>
          <a:custGeom>
            <a:avLst/>
            <a:gdLst>
              <a:gd name="T0" fmla="*/ 2147483647 w 2814"/>
              <a:gd name="T1" fmla="*/ 2147483647 h 200"/>
              <a:gd name="T2" fmla="*/ 2147483647 w 2814"/>
              <a:gd name="T3" fmla="*/ 2147483647 h 200"/>
              <a:gd name="T4" fmla="*/ 2147483647 w 2814"/>
              <a:gd name="T5" fmla="*/ 2147483647 h 200"/>
              <a:gd name="T6" fmla="*/ 2147483647 w 2814"/>
              <a:gd name="T7" fmla="*/ 2147483647 h 200"/>
              <a:gd name="T8" fmla="*/ 0 w 2814"/>
              <a:gd name="T9" fmla="*/ 0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14" h="200">
                <a:moveTo>
                  <a:pt x="2814" y="200"/>
                </a:moveTo>
                <a:cubicBezTo>
                  <a:pt x="2691" y="181"/>
                  <a:pt x="2337" y="105"/>
                  <a:pt x="2076" y="86"/>
                </a:cubicBezTo>
                <a:cubicBezTo>
                  <a:pt x="1815" y="67"/>
                  <a:pt x="1524" y="88"/>
                  <a:pt x="1248" y="86"/>
                </a:cubicBezTo>
                <a:cubicBezTo>
                  <a:pt x="972" y="84"/>
                  <a:pt x="628" y="88"/>
                  <a:pt x="420" y="74"/>
                </a:cubicBezTo>
                <a:cubicBezTo>
                  <a:pt x="212" y="60"/>
                  <a:pt x="87" y="15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0992" name="Group 78"/>
          <p:cNvGrpSpPr>
            <a:grpSpLocks/>
          </p:cNvGrpSpPr>
          <p:nvPr/>
        </p:nvGrpSpPr>
        <p:grpSpPr bwMode="auto">
          <a:xfrm>
            <a:off x="5319713" y="1931988"/>
            <a:ext cx="295275" cy="169862"/>
            <a:chOff x="3468" y="1181"/>
            <a:chExt cx="186" cy="107"/>
          </a:xfrm>
        </p:grpSpPr>
        <p:sp>
          <p:nvSpPr>
            <p:cNvPr id="41009" name="Line 76"/>
            <p:cNvSpPr>
              <a:spLocks noChangeShapeType="1"/>
            </p:cNvSpPr>
            <p:nvPr/>
          </p:nvSpPr>
          <p:spPr bwMode="auto">
            <a:xfrm flipH="1" flipV="1">
              <a:off x="3510" y="1181"/>
              <a:ext cx="144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010" name="Line 77"/>
            <p:cNvSpPr>
              <a:spLocks noChangeShapeType="1"/>
            </p:cNvSpPr>
            <p:nvPr/>
          </p:nvSpPr>
          <p:spPr bwMode="auto">
            <a:xfrm flipH="1" flipV="1">
              <a:off x="3468" y="1252"/>
              <a:ext cx="186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0993" name="Group 79"/>
          <p:cNvGrpSpPr>
            <a:grpSpLocks/>
          </p:cNvGrpSpPr>
          <p:nvPr/>
        </p:nvGrpSpPr>
        <p:grpSpPr bwMode="auto">
          <a:xfrm rot="-1909343">
            <a:off x="6183313" y="2133600"/>
            <a:ext cx="295275" cy="169863"/>
            <a:chOff x="3468" y="1181"/>
            <a:chExt cx="186" cy="107"/>
          </a:xfrm>
        </p:grpSpPr>
        <p:sp>
          <p:nvSpPr>
            <p:cNvPr id="41007" name="Line 80"/>
            <p:cNvSpPr>
              <a:spLocks noChangeShapeType="1"/>
            </p:cNvSpPr>
            <p:nvPr/>
          </p:nvSpPr>
          <p:spPr bwMode="auto">
            <a:xfrm flipH="1" flipV="1">
              <a:off x="3510" y="1181"/>
              <a:ext cx="144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008" name="Line 81"/>
            <p:cNvSpPr>
              <a:spLocks noChangeShapeType="1"/>
            </p:cNvSpPr>
            <p:nvPr/>
          </p:nvSpPr>
          <p:spPr bwMode="auto">
            <a:xfrm flipH="1" flipV="1">
              <a:off x="3468" y="1252"/>
              <a:ext cx="186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0994" name="Group 82"/>
          <p:cNvGrpSpPr>
            <a:grpSpLocks/>
          </p:cNvGrpSpPr>
          <p:nvPr/>
        </p:nvGrpSpPr>
        <p:grpSpPr bwMode="auto">
          <a:xfrm rot="-765452">
            <a:off x="6161088" y="2805113"/>
            <a:ext cx="295275" cy="169862"/>
            <a:chOff x="3468" y="1181"/>
            <a:chExt cx="186" cy="107"/>
          </a:xfrm>
        </p:grpSpPr>
        <p:sp>
          <p:nvSpPr>
            <p:cNvPr id="41005" name="Line 83"/>
            <p:cNvSpPr>
              <a:spLocks noChangeShapeType="1"/>
            </p:cNvSpPr>
            <p:nvPr/>
          </p:nvSpPr>
          <p:spPr bwMode="auto">
            <a:xfrm flipH="1" flipV="1">
              <a:off x="3510" y="1181"/>
              <a:ext cx="144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006" name="Line 84"/>
            <p:cNvSpPr>
              <a:spLocks noChangeShapeType="1"/>
            </p:cNvSpPr>
            <p:nvPr/>
          </p:nvSpPr>
          <p:spPr bwMode="auto">
            <a:xfrm flipH="1" flipV="1">
              <a:off x="3468" y="1252"/>
              <a:ext cx="186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0995" name="Group 85"/>
          <p:cNvGrpSpPr>
            <a:grpSpLocks/>
          </p:cNvGrpSpPr>
          <p:nvPr/>
        </p:nvGrpSpPr>
        <p:grpSpPr bwMode="auto">
          <a:xfrm rot="-1565726">
            <a:off x="5321300" y="2947988"/>
            <a:ext cx="295275" cy="169862"/>
            <a:chOff x="3468" y="1181"/>
            <a:chExt cx="186" cy="107"/>
          </a:xfrm>
        </p:grpSpPr>
        <p:sp>
          <p:nvSpPr>
            <p:cNvPr id="41003" name="Line 86"/>
            <p:cNvSpPr>
              <a:spLocks noChangeShapeType="1"/>
            </p:cNvSpPr>
            <p:nvPr/>
          </p:nvSpPr>
          <p:spPr bwMode="auto">
            <a:xfrm flipH="1" flipV="1">
              <a:off x="3510" y="1181"/>
              <a:ext cx="144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004" name="Line 87"/>
            <p:cNvSpPr>
              <a:spLocks noChangeShapeType="1"/>
            </p:cNvSpPr>
            <p:nvPr/>
          </p:nvSpPr>
          <p:spPr bwMode="auto">
            <a:xfrm flipH="1" flipV="1">
              <a:off x="3468" y="1252"/>
              <a:ext cx="186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0996" name="Rectangle 88"/>
          <p:cNvSpPr>
            <a:spLocks noChangeArrowheads="1"/>
          </p:cNvSpPr>
          <p:nvPr/>
        </p:nvSpPr>
        <p:spPr bwMode="auto">
          <a:xfrm>
            <a:off x="5307013" y="4060825"/>
            <a:ext cx="66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/>
              <a:t>Gap</a:t>
            </a:r>
          </a:p>
        </p:txBody>
      </p:sp>
      <p:sp>
        <p:nvSpPr>
          <p:cNvPr id="40997" name="Line 89"/>
          <p:cNvSpPr>
            <a:spLocks noChangeShapeType="1"/>
          </p:cNvSpPr>
          <p:nvPr/>
        </p:nvSpPr>
        <p:spPr bwMode="auto">
          <a:xfrm flipV="1">
            <a:off x="5829300" y="3443288"/>
            <a:ext cx="285750" cy="70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98" name="Rectangle 90"/>
          <p:cNvSpPr>
            <a:spLocks noChangeArrowheads="1"/>
          </p:cNvSpPr>
          <p:nvPr/>
        </p:nvSpPr>
        <p:spPr bwMode="auto">
          <a:xfrm>
            <a:off x="850900" y="5119688"/>
            <a:ext cx="728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/>
              <a:t>If output pixel position is calculated by using input pixel position</a:t>
            </a:r>
          </a:p>
        </p:txBody>
      </p:sp>
      <p:sp>
        <p:nvSpPr>
          <p:cNvPr id="40999" name="Rectangle 91"/>
          <p:cNvSpPr>
            <a:spLocks noChangeArrowheads="1"/>
          </p:cNvSpPr>
          <p:nvPr/>
        </p:nvSpPr>
        <p:spPr bwMode="auto">
          <a:xfrm>
            <a:off x="3194050" y="1133475"/>
            <a:ext cx="256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/>
              <a:t>2 times magnification</a:t>
            </a:r>
          </a:p>
        </p:txBody>
      </p:sp>
      <p:sp>
        <p:nvSpPr>
          <p:cNvPr id="41000" name="Rectangle 92"/>
          <p:cNvSpPr>
            <a:spLocks noChangeArrowheads="1"/>
          </p:cNvSpPr>
          <p:nvPr/>
        </p:nvSpPr>
        <p:spPr bwMode="auto">
          <a:xfrm>
            <a:off x="1209675" y="1249363"/>
            <a:ext cx="747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/>
              <a:t>Input</a:t>
            </a:r>
          </a:p>
        </p:txBody>
      </p:sp>
      <p:sp>
        <p:nvSpPr>
          <p:cNvPr id="41001" name="Rectangle 93"/>
          <p:cNvSpPr>
            <a:spLocks noChangeArrowheads="1"/>
          </p:cNvSpPr>
          <p:nvPr/>
        </p:nvSpPr>
        <p:spPr bwMode="auto">
          <a:xfrm>
            <a:off x="6826250" y="1265238"/>
            <a:ext cx="944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/>
              <a:t>Output</a:t>
            </a:r>
          </a:p>
        </p:txBody>
      </p:sp>
      <p:sp>
        <p:nvSpPr>
          <p:cNvPr id="69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Image magnification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5375275" y="1757363"/>
            <a:ext cx="2074863" cy="1989137"/>
            <a:chOff x="657" y="2024"/>
            <a:chExt cx="1361" cy="1361"/>
          </a:xfrm>
        </p:grpSpPr>
        <p:sp>
          <p:nvSpPr>
            <p:cNvPr id="48214" name="Line 3"/>
            <p:cNvSpPr>
              <a:spLocks noChangeShapeType="1"/>
            </p:cNvSpPr>
            <p:nvPr/>
          </p:nvSpPr>
          <p:spPr bwMode="auto">
            <a:xfrm>
              <a:off x="884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15" name="Line 4"/>
            <p:cNvSpPr>
              <a:spLocks noChangeShapeType="1"/>
            </p:cNvSpPr>
            <p:nvPr/>
          </p:nvSpPr>
          <p:spPr bwMode="auto">
            <a:xfrm>
              <a:off x="1458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16" name="Line 5"/>
            <p:cNvSpPr>
              <a:spLocks noChangeShapeType="1"/>
            </p:cNvSpPr>
            <p:nvPr/>
          </p:nvSpPr>
          <p:spPr bwMode="auto">
            <a:xfrm>
              <a:off x="1171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17" name="Line 6"/>
            <p:cNvSpPr>
              <a:spLocks noChangeShapeType="1"/>
            </p:cNvSpPr>
            <p:nvPr/>
          </p:nvSpPr>
          <p:spPr bwMode="auto">
            <a:xfrm>
              <a:off x="1746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48218" name="Group 7"/>
            <p:cNvGrpSpPr>
              <a:grpSpLocks/>
            </p:cNvGrpSpPr>
            <p:nvPr/>
          </p:nvGrpSpPr>
          <p:grpSpPr bwMode="auto">
            <a:xfrm rot="-5400000">
              <a:off x="907" y="2046"/>
              <a:ext cx="862" cy="1361"/>
              <a:chOff x="2925" y="2341"/>
              <a:chExt cx="862" cy="1361"/>
            </a:xfrm>
          </p:grpSpPr>
          <p:sp>
            <p:nvSpPr>
              <p:cNvPr id="48219" name="Line 8"/>
              <p:cNvSpPr>
                <a:spLocks noChangeShapeType="1"/>
              </p:cNvSpPr>
              <p:nvPr/>
            </p:nvSpPr>
            <p:spPr bwMode="auto">
              <a:xfrm>
                <a:off x="2925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8220" name="Line 9"/>
              <p:cNvSpPr>
                <a:spLocks noChangeShapeType="1"/>
              </p:cNvSpPr>
              <p:nvPr/>
            </p:nvSpPr>
            <p:spPr bwMode="auto">
              <a:xfrm>
                <a:off x="3499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8221" name="Line 10"/>
              <p:cNvSpPr>
                <a:spLocks noChangeShapeType="1"/>
              </p:cNvSpPr>
              <p:nvPr/>
            </p:nvSpPr>
            <p:spPr bwMode="auto">
              <a:xfrm>
                <a:off x="3212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8222" name="Line 11"/>
              <p:cNvSpPr>
                <a:spLocks noChangeShapeType="1"/>
              </p:cNvSpPr>
              <p:nvPr/>
            </p:nvSpPr>
            <p:spPr bwMode="auto">
              <a:xfrm>
                <a:off x="3787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grpSp>
        <p:nvGrpSpPr>
          <p:cNvPr id="48131" name="Group 12"/>
          <p:cNvGrpSpPr>
            <a:grpSpLocks/>
          </p:cNvGrpSpPr>
          <p:nvPr/>
        </p:nvGrpSpPr>
        <p:grpSpPr bwMode="auto">
          <a:xfrm>
            <a:off x="1223963" y="1792288"/>
            <a:ext cx="2074862" cy="1989137"/>
            <a:chOff x="657" y="2024"/>
            <a:chExt cx="1361" cy="1361"/>
          </a:xfrm>
        </p:grpSpPr>
        <p:sp>
          <p:nvSpPr>
            <p:cNvPr id="48205" name="Line 13"/>
            <p:cNvSpPr>
              <a:spLocks noChangeShapeType="1"/>
            </p:cNvSpPr>
            <p:nvPr/>
          </p:nvSpPr>
          <p:spPr bwMode="auto">
            <a:xfrm>
              <a:off x="884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06" name="Line 14"/>
            <p:cNvSpPr>
              <a:spLocks noChangeShapeType="1"/>
            </p:cNvSpPr>
            <p:nvPr/>
          </p:nvSpPr>
          <p:spPr bwMode="auto">
            <a:xfrm>
              <a:off x="1458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07" name="Line 15"/>
            <p:cNvSpPr>
              <a:spLocks noChangeShapeType="1"/>
            </p:cNvSpPr>
            <p:nvPr/>
          </p:nvSpPr>
          <p:spPr bwMode="auto">
            <a:xfrm>
              <a:off x="1171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08" name="Line 16"/>
            <p:cNvSpPr>
              <a:spLocks noChangeShapeType="1"/>
            </p:cNvSpPr>
            <p:nvPr/>
          </p:nvSpPr>
          <p:spPr bwMode="auto">
            <a:xfrm>
              <a:off x="1746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48209" name="Group 17"/>
            <p:cNvGrpSpPr>
              <a:grpSpLocks/>
            </p:cNvGrpSpPr>
            <p:nvPr/>
          </p:nvGrpSpPr>
          <p:grpSpPr bwMode="auto">
            <a:xfrm rot="-5400000">
              <a:off x="907" y="2046"/>
              <a:ext cx="862" cy="1361"/>
              <a:chOff x="2925" y="2341"/>
              <a:chExt cx="862" cy="1361"/>
            </a:xfrm>
          </p:grpSpPr>
          <p:sp>
            <p:nvSpPr>
              <p:cNvPr id="48210" name="Line 18"/>
              <p:cNvSpPr>
                <a:spLocks noChangeShapeType="1"/>
              </p:cNvSpPr>
              <p:nvPr/>
            </p:nvSpPr>
            <p:spPr bwMode="auto">
              <a:xfrm>
                <a:off x="2925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8211" name="Line 19"/>
              <p:cNvSpPr>
                <a:spLocks noChangeShapeType="1"/>
              </p:cNvSpPr>
              <p:nvPr/>
            </p:nvSpPr>
            <p:spPr bwMode="auto">
              <a:xfrm>
                <a:off x="3499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8212" name="Line 20"/>
              <p:cNvSpPr>
                <a:spLocks noChangeShapeType="1"/>
              </p:cNvSpPr>
              <p:nvPr/>
            </p:nvSpPr>
            <p:spPr bwMode="auto">
              <a:xfrm>
                <a:off x="3212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8213" name="Line 21"/>
              <p:cNvSpPr>
                <a:spLocks noChangeShapeType="1"/>
              </p:cNvSpPr>
              <p:nvPr/>
            </p:nvSpPr>
            <p:spPr bwMode="auto">
              <a:xfrm>
                <a:off x="3787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48132" name="Oval 22"/>
          <p:cNvSpPr>
            <a:spLocks noChangeArrowheads="1"/>
          </p:cNvSpPr>
          <p:nvPr/>
        </p:nvSpPr>
        <p:spPr bwMode="auto">
          <a:xfrm>
            <a:off x="1508125" y="21288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33" name="Oval 23"/>
          <p:cNvSpPr>
            <a:spLocks noChangeArrowheads="1"/>
          </p:cNvSpPr>
          <p:nvPr/>
        </p:nvSpPr>
        <p:spPr bwMode="auto">
          <a:xfrm>
            <a:off x="1947863" y="21288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34" name="Oval 24"/>
          <p:cNvSpPr>
            <a:spLocks noChangeArrowheads="1"/>
          </p:cNvSpPr>
          <p:nvPr/>
        </p:nvSpPr>
        <p:spPr bwMode="auto">
          <a:xfrm>
            <a:off x="2387600" y="21288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35" name="Oval 25"/>
          <p:cNvSpPr>
            <a:spLocks noChangeArrowheads="1"/>
          </p:cNvSpPr>
          <p:nvPr/>
        </p:nvSpPr>
        <p:spPr bwMode="auto">
          <a:xfrm>
            <a:off x="2828925" y="21288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36" name="Oval 26"/>
          <p:cNvSpPr>
            <a:spLocks noChangeArrowheads="1"/>
          </p:cNvSpPr>
          <p:nvPr/>
        </p:nvSpPr>
        <p:spPr bwMode="auto">
          <a:xfrm>
            <a:off x="1508125" y="25479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37" name="Oval 27"/>
          <p:cNvSpPr>
            <a:spLocks noChangeArrowheads="1"/>
          </p:cNvSpPr>
          <p:nvPr/>
        </p:nvSpPr>
        <p:spPr bwMode="auto">
          <a:xfrm>
            <a:off x="1947863" y="25479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38" name="Oval 28"/>
          <p:cNvSpPr>
            <a:spLocks noChangeArrowheads="1"/>
          </p:cNvSpPr>
          <p:nvPr/>
        </p:nvSpPr>
        <p:spPr bwMode="auto">
          <a:xfrm>
            <a:off x="2387600" y="25479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39" name="Oval 29"/>
          <p:cNvSpPr>
            <a:spLocks noChangeArrowheads="1"/>
          </p:cNvSpPr>
          <p:nvPr/>
        </p:nvSpPr>
        <p:spPr bwMode="auto">
          <a:xfrm>
            <a:off x="2828925" y="25479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40" name="Oval 30"/>
          <p:cNvSpPr>
            <a:spLocks noChangeArrowheads="1"/>
          </p:cNvSpPr>
          <p:nvPr/>
        </p:nvSpPr>
        <p:spPr bwMode="auto">
          <a:xfrm>
            <a:off x="1508125" y="29670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41" name="Oval 31"/>
          <p:cNvSpPr>
            <a:spLocks noChangeArrowheads="1"/>
          </p:cNvSpPr>
          <p:nvPr/>
        </p:nvSpPr>
        <p:spPr bwMode="auto">
          <a:xfrm>
            <a:off x="1947863" y="29670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42" name="Oval 32"/>
          <p:cNvSpPr>
            <a:spLocks noChangeArrowheads="1"/>
          </p:cNvSpPr>
          <p:nvPr/>
        </p:nvSpPr>
        <p:spPr bwMode="auto">
          <a:xfrm>
            <a:off x="2387600" y="29670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43" name="Oval 33"/>
          <p:cNvSpPr>
            <a:spLocks noChangeArrowheads="1"/>
          </p:cNvSpPr>
          <p:nvPr/>
        </p:nvSpPr>
        <p:spPr bwMode="auto">
          <a:xfrm>
            <a:off x="2828925" y="29670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44" name="Oval 34"/>
          <p:cNvSpPr>
            <a:spLocks noChangeArrowheads="1"/>
          </p:cNvSpPr>
          <p:nvPr/>
        </p:nvSpPr>
        <p:spPr bwMode="auto">
          <a:xfrm>
            <a:off x="1508125" y="33861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45" name="Oval 35"/>
          <p:cNvSpPr>
            <a:spLocks noChangeArrowheads="1"/>
          </p:cNvSpPr>
          <p:nvPr/>
        </p:nvSpPr>
        <p:spPr bwMode="auto">
          <a:xfrm>
            <a:off x="1947863" y="33861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46" name="Oval 36"/>
          <p:cNvSpPr>
            <a:spLocks noChangeArrowheads="1"/>
          </p:cNvSpPr>
          <p:nvPr/>
        </p:nvSpPr>
        <p:spPr bwMode="auto">
          <a:xfrm>
            <a:off x="2387600" y="33861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47" name="Oval 37"/>
          <p:cNvSpPr>
            <a:spLocks noChangeArrowheads="1"/>
          </p:cNvSpPr>
          <p:nvPr/>
        </p:nvSpPr>
        <p:spPr bwMode="auto">
          <a:xfrm>
            <a:off x="2828925" y="33861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48" name="Oval 38"/>
          <p:cNvSpPr>
            <a:spLocks noChangeArrowheads="1"/>
          </p:cNvSpPr>
          <p:nvPr/>
        </p:nvSpPr>
        <p:spPr bwMode="auto">
          <a:xfrm>
            <a:off x="5645150" y="2087563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49" name="Oval 39"/>
          <p:cNvSpPr>
            <a:spLocks noChangeArrowheads="1"/>
          </p:cNvSpPr>
          <p:nvPr/>
        </p:nvSpPr>
        <p:spPr bwMode="auto">
          <a:xfrm>
            <a:off x="6540500" y="20780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50" name="Oval 40"/>
          <p:cNvSpPr>
            <a:spLocks noChangeArrowheads="1"/>
          </p:cNvSpPr>
          <p:nvPr/>
        </p:nvSpPr>
        <p:spPr bwMode="auto">
          <a:xfrm>
            <a:off x="5673725" y="29543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51" name="Oval 41"/>
          <p:cNvSpPr>
            <a:spLocks noChangeArrowheads="1"/>
          </p:cNvSpPr>
          <p:nvPr/>
        </p:nvSpPr>
        <p:spPr bwMode="auto">
          <a:xfrm>
            <a:off x="6521450" y="2944813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52" name="Oval 42"/>
          <p:cNvSpPr>
            <a:spLocks noChangeArrowheads="1"/>
          </p:cNvSpPr>
          <p:nvPr/>
        </p:nvSpPr>
        <p:spPr bwMode="auto">
          <a:xfrm>
            <a:off x="1982788" y="506095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53" name="Oval 43"/>
          <p:cNvSpPr>
            <a:spLocks noChangeArrowheads="1"/>
          </p:cNvSpPr>
          <p:nvPr/>
        </p:nvSpPr>
        <p:spPr bwMode="auto">
          <a:xfrm>
            <a:off x="5692775" y="50927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54" name="Freeform 46"/>
          <p:cNvSpPr>
            <a:spLocks/>
          </p:cNvSpPr>
          <p:nvPr/>
        </p:nvSpPr>
        <p:spPr bwMode="auto">
          <a:xfrm>
            <a:off x="1652588" y="1709738"/>
            <a:ext cx="3962400" cy="404812"/>
          </a:xfrm>
          <a:custGeom>
            <a:avLst/>
            <a:gdLst>
              <a:gd name="T0" fmla="*/ 0 w 2496"/>
              <a:gd name="T1" fmla="*/ 2147483647 h 255"/>
              <a:gd name="T2" fmla="*/ 2147483647 w 2496"/>
              <a:gd name="T3" fmla="*/ 2147483647 h 255"/>
              <a:gd name="T4" fmla="*/ 2147483647 w 2496"/>
              <a:gd name="T5" fmla="*/ 2147483647 h 255"/>
              <a:gd name="T6" fmla="*/ 2147483647 w 2496"/>
              <a:gd name="T7" fmla="*/ 2147483647 h 255"/>
              <a:gd name="T8" fmla="*/ 2147483647 w 2496"/>
              <a:gd name="T9" fmla="*/ 2147483647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96" h="255">
                <a:moveTo>
                  <a:pt x="0" y="255"/>
                </a:moveTo>
                <a:cubicBezTo>
                  <a:pt x="166" y="186"/>
                  <a:pt x="333" y="117"/>
                  <a:pt x="540" y="75"/>
                </a:cubicBezTo>
                <a:cubicBezTo>
                  <a:pt x="747" y="33"/>
                  <a:pt x="1001" y="6"/>
                  <a:pt x="1242" y="3"/>
                </a:cubicBezTo>
                <a:cubicBezTo>
                  <a:pt x="1483" y="0"/>
                  <a:pt x="1777" y="17"/>
                  <a:pt x="1986" y="57"/>
                </a:cubicBezTo>
                <a:cubicBezTo>
                  <a:pt x="2195" y="97"/>
                  <a:pt x="2390" y="204"/>
                  <a:pt x="2496" y="24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8155" name="Group 50"/>
          <p:cNvGrpSpPr>
            <a:grpSpLocks/>
          </p:cNvGrpSpPr>
          <p:nvPr/>
        </p:nvGrpSpPr>
        <p:grpSpPr bwMode="auto">
          <a:xfrm rot="7961497">
            <a:off x="1670844" y="1970881"/>
            <a:ext cx="295275" cy="169863"/>
            <a:chOff x="3468" y="1181"/>
            <a:chExt cx="186" cy="107"/>
          </a:xfrm>
        </p:grpSpPr>
        <p:sp>
          <p:nvSpPr>
            <p:cNvPr id="48203" name="Line 51"/>
            <p:cNvSpPr>
              <a:spLocks noChangeShapeType="1"/>
            </p:cNvSpPr>
            <p:nvPr/>
          </p:nvSpPr>
          <p:spPr bwMode="auto">
            <a:xfrm flipH="1" flipV="1">
              <a:off x="3510" y="1181"/>
              <a:ext cx="144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04" name="Line 52"/>
            <p:cNvSpPr>
              <a:spLocks noChangeShapeType="1"/>
            </p:cNvSpPr>
            <p:nvPr/>
          </p:nvSpPr>
          <p:spPr bwMode="auto">
            <a:xfrm flipH="1" flipV="1">
              <a:off x="3468" y="1252"/>
              <a:ext cx="186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8156" name="Rectangle 64"/>
          <p:cNvSpPr>
            <a:spLocks noChangeArrowheads="1"/>
          </p:cNvSpPr>
          <p:nvPr/>
        </p:nvSpPr>
        <p:spPr bwMode="auto">
          <a:xfrm>
            <a:off x="736600" y="3833813"/>
            <a:ext cx="7326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/>
              <a:t>Input pixel position should be calculated by output pixel position</a:t>
            </a:r>
          </a:p>
        </p:txBody>
      </p:sp>
      <p:sp>
        <p:nvSpPr>
          <p:cNvPr id="48157" name="Oval 65"/>
          <p:cNvSpPr>
            <a:spLocks noChangeArrowheads="1"/>
          </p:cNvSpPr>
          <p:nvPr/>
        </p:nvSpPr>
        <p:spPr bwMode="auto">
          <a:xfrm>
            <a:off x="6108700" y="2093913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58" name="Oval 66"/>
          <p:cNvSpPr>
            <a:spLocks noChangeArrowheads="1"/>
          </p:cNvSpPr>
          <p:nvPr/>
        </p:nvSpPr>
        <p:spPr bwMode="auto">
          <a:xfrm>
            <a:off x="6089650" y="25225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59" name="Oval 67"/>
          <p:cNvSpPr>
            <a:spLocks noChangeArrowheads="1"/>
          </p:cNvSpPr>
          <p:nvPr/>
        </p:nvSpPr>
        <p:spPr bwMode="auto">
          <a:xfrm>
            <a:off x="5680075" y="252253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60" name="Oval 68"/>
          <p:cNvSpPr>
            <a:spLocks noChangeArrowheads="1"/>
          </p:cNvSpPr>
          <p:nvPr/>
        </p:nvSpPr>
        <p:spPr bwMode="auto">
          <a:xfrm>
            <a:off x="6537325" y="2513013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61" name="Oval 69"/>
          <p:cNvSpPr>
            <a:spLocks noChangeArrowheads="1"/>
          </p:cNvSpPr>
          <p:nvPr/>
        </p:nvSpPr>
        <p:spPr bwMode="auto">
          <a:xfrm>
            <a:off x="6108700" y="292258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62" name="Oval 70"/>
          <p:cNvSpPr>
            <a:spLocks noChangeArrowheads="1"/>
          </p:cNvSpPr>
          <p:nvPr/>
        </p:nvSpPr>
        <p:spPr bwMode="auto">
          <a:xfrm>
            <a:off x="1716088" y="2125663"/>
            <a:ext cx="114300" cy="1143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63" name="Oval 72"/>
          <p:cNvSpPr>
            <a:spLocks noChangeArrowheads="1"/>
          </p:cNvSpPr>
          <p:nvPr/>
        </p:nvSpPr>
        <p:spPr bwMode="auto">
          <a:xfrm>
            <a:off x="1712913" y="2341563"/>
            <a:ext cx="114300" cy="1143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64" name="Oval 73"/>
          <p:cNvSpPr>
            <a:spLocks noChangeArrowheads="1"/>
          </p:cNvSpPr>
          <p:nvPr/>
        </p:nvSpPr>
        <p:spPr bwMode="auto">
          <a:xfrm>
            <a:off x="1522413" y="2341563"/>
            <a:ext cx="114300" cy="1143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65" name="Oval 74"/>
          <p:cNvSpPr>
            <a:spLocks noChangeArrowheads="1"/>
          </p:cNvSpPr>
          <p:nvPr/>
        </p:nvSpPr>
        <p:spPr bwMode="auto">
          <a:xfrm>
            <a:off x="1951038" y="2341563"/>
            <a:ext cx="114300" cy="1143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66" name="Oval 75"/>
          <p:cNvSpPr>
            <a:spLocks noChangeArrowheads="1"/>
          </p:cNvSpPr>
          <p:nvPr/>
        </p:nvSpPr>
        <p:spPr bwMode="auto">
          <a:xfrm>
            <a:off x="1722438" y="2551113"/>
            <a:ext cx="114300" cy="1143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67" name="Freeform 76"/>
          <p:cNvSpPr>
            <a:spLocks/>
          </p:cNvSpPr>
          <p:nvPr/>
        </p:nvSpPr>
        <p:spPr bwMode="auto">
          <a:xfrm>
            <a:off x="1839913" y="1700213"/>
            <a:ext cx="4256087" cy="411162"/>
          </a:xfrm>
          <a:custGeom>
            <a:avLst/>
            <a:gdLst>
              <a:gd name="T0" fmla="*/ 0 w 2681"/>
              <a:gd name="T1" fmla="*/ 2147483647 h 259"/>
              <a:gd name="T2" fmla="*/ 2147483647 w 2681"/>
              <a:gd name="T3" fmla="*/ 2147483647 h 259"/>
              <a:gd name="T4" fmla="*/ 2147483647 w 2681"/>
              <a:gd name="T5" fmla="*/ 2147483647 h 259"/>
              <a:gd name="T6" fmla="*/ 2147483647 w 2681"/>
              <a:gd name="T7" fmla="*/ 2147483647 h 259"/>
              <a:gd name="T8" fmla="*/ 2147483647 w 2681"/>
              <a:gd name="T9" fmla="*/ 2147483647 h 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81" h="259">
                <a:moveTo>
                  <a:pt x="0" y="259"/>
                </a:moveTo>
                <a:cubicBezTo>
                  <a:pt x="92" y="232"/>
                  <a:pt x="341" y="131"/>
                  <a:pt x="551" y="99"/>
                </a:cubicBezTo>
                <a:cubicBezTo>
                  <a:pt x="761" y="67"/>
                  <a:pt x="998" y="81"/>
                  <a:pt x="1259" y="69"/>
                </a:cubicBezTo>
                <a:cubicBezTo>
                  <a:pt x="1520" y="57"/>
                  <a:pt x="1880" y="0"/>
                  <a:pt x="2117" y="27"/>
                </a:cubicBezTo>
                <a:cubicBezTo>
                  <a:pt x="2354" y="54"/>
                  <a:pt x="2564" y="189"/>
                  <a:pt x="2681" y="2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8168" name="Group 77"/>
          <p:cNvGrpSpPr>
            <a:grpSpLocks/>
          </p:cNvGrpSpPr>
          <p:nvPr/>
        </p:nvGrpSpPr>
        <p:grpSpPr bwMode="auto">
          <a:xfrm rot="7961497">
            <a:off x="1858169" y="1996281"/>
            <a:ext cx="295275" cy="169863"/>
            <a:chOff x="3468" y="1181"/>
            <a:chExt cx="186" cy="107"/>
          </a:xfrm>
        </p:grpSpPr>
        <p:sp>
          <p:nvSpPr>
            <p:cNvPr id="48201" name="Line 78"/>
            <p:cNvSpPr>
              <a:spLocks noChangeShapeType="1"/>
            </p:cNvSpPr>
            <p:nvPr/>
          </p:nvSpPr>
          <p:spPr bwMode="auto">
            <a:xfrm flipH="1" flipV="1">
              <a:off x="3510" y="1181"/>
              <a:ext cx="144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02" name="Line 79"/>
            <p:cNvSpPr>
              <a:spLocks noChangeShapeType="1"/>
            </p:cNvSpPr>
            <p:nvPr/>
          </p:nvSpPr>
          <p:spPr bwMode="auto">
            <a:xfrm flipH="1" flipV="1">
              <a:off x="3468" y="1252"/>
              <a:ext cx="186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8169" name="Freeform 80"/>
          <p:cNvSpPr>
            <a:spLocks/>
          </p:cNvSpPr>
          <p:nvPr/>
        </p:nvSpPr>
        <p:spPr bwMode="auto">
          <a:xfrm>
            <a:off x="2087563" y="1595438"/>
            <a:ext cx="4446587" cy="563562"/>
          </a:xfrm>
          <a:custGeom>
            <a:avLst/>
            <a:gdLst>
              <a:gd name="T0" fmla="*/ 0 w 2801"/>
              <a:gd name="T1" fmla="*/ 2147483647 h 355"/>
              <a:gd name="T2" fmla="*/ 2147483647 w 2801"/>
              <a:gd name="T3" fmla="*/ 2147483647 h 355"/>
              <a:gd name="T4" fmla="*/ 2147483647 w 2801"/>
              <a:gd name="T5" fmla="*/ 2147483647 h 355"/>
              <a:gd name="T6" fmla="*/ 2147483647 w 2801"/>
              <a:gd name="T7" fmla="*/ 2147483647 h 355"/>
              <a:gd name="T8" fmla="*/ 2147483647 w 2801"/>
              <a:gd name="T9" fmla="*/ 2147483647 h 355"/>
              <a:gd name="T10" fmla="*/ 2147483647 w 2801"/>
              <a:gd name="T11" fmla="*/ 2147483647 h 3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01" h="355">
                <a:moveTo>
                  <a:pt x="0" y="355"/>
                </a:moveTo>
                <a:cubicBezTo>
                  <a:pt x="93" y="330"/>
                  <a:pt x="401" y="234"/>
                  <a:pt x="557" y="207"/>
                </a:cubicBezTo>
                <a:cubicBezTo>
                  <a:pt x="713" y="180"/>
                  <a:pt x="793" y="195"/>
                  <a:pt x="935" y="195"/>
                </a:cubicBezTo>
                <a:cubicBezTo>
                  <a:pt x="1077" y="195"/>
                  <a:pt x="1192" y="237"/>
                  <a:pt x="1409" y="207"/>
                </a:cubicBezTo>
                <a:cubicBezTo>
                  <a:pt x="1626" y="177"/>
                  <a:pt x="2005" y="0"/>
                  <a:pt x="2237" y="15"/>
                </a:cubicBezTo>
                <a:cubicBezTo>
                  <a:pt x="2469" y="30"/>
                  <a:pt x="2683" y="238"/>
                  <a:pt x="2801" y="29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8170" name="Group 81"/>
          <p:cNvGrpSpPr>
            <a:grpSpLocks/>
          </p:cNvGrpSpPr>
          <p:nvPr/>
        </p:nvGrpSpPr>
        <p:grpSpPr bwMode="auto">
          <a:xfrm rot="7961497">
            <a:off x="2067719" y="2053431"/>
            <a:ext cx="295275" cy="169863"/>
            <a:chOff x="3468" y="1181"/>
            <a:chExt cx="186" cy="107"/>
          </a:xfrm>
        </p:grpSpPr>
        <p:sp>
          <p:nvSpPr>
            <p:cNvPr id="48199" name="Line 82"/>
            <p:cNvSpPr>
              <a:spLocks noChangeShapeType="1"/>
            </p:cNvSpPr>
            <p:nvPr/>
          </p:nvSpPr>
          <p:spPr bwMode="auto">
            <a:xfrm flipH="1" flipV="1">
              <a:off x="3510" y="1181"/>
              <a:ext cx="144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00" name="Line 83"/>
            <p:cNvSpPr>
              <a:spLocks noChangeShapeType="1"/>
            </p:cNvSpPr>
            <p:nvPr/>
          </p:nvSpPr>
          <p:spPr bwMode="auto">
            <a:xfrm flipH="1" flipV="1">
              <a:off x="3468" y="1252"/>
              <a:ext cx="186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8171" name="Freeform 84"/>
          <p:cNvSpPr>
            <a:spLocks/>
          </p:cNvSpPr>
          <p:nvPr/>
        </p:nvSpPr>
        <p:spPr bwMode="auto">
          <a:xfrm>
            <a:off x="1847850" y="2252663"/>
            <a:ext cx="4267200" cy="290512"/>
          </a:xfrm>
          <a:custGeom>
            <a:avLst/>
            <a:gdLst>
              <a:gd name="T0" fmla="*/ 2147483647 w 2688"/>
              <a:gd name="T1" fmla="*/ 2147483647 h 183"/>
              <a:gd name="T2" fmla="*/ 2147483647 w 2688"/>
              <a:gd name="T3" fmla="*/ 2147483647 h 183"/>
              <a:gd name="T4" fmla="*/ 2147483647 w 2688"/>
              <a:gd name="T5" fmla="*/ 2147483647 h 183"/>
              <a:gd name="T6" fmla="*/ 2147483647 w 2688"/>
              <a:gd name="T7" fmla="*/ 2147483647 h 183"/>
              <a:gd name="T8" fmla="*/ 0 w 2688"/>
              <a:gd name="T9" fmla="*/ 2147483647 h 1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88" h="183">
                <a:moveTo>
                  <a:pt x="2688" y="183"/>
                </a:moveTo>
                <a:cubicBezTo>
                  <a:pt x="2563" y="155"/>
                  <a:pt x="2170" y="42"/>
                  <a:pt x="1938" y="21"/>
                </a:cubicBezTo>
                <a:cubicBezTo>
                  <a:pt x="1706" y="0"/>
                  <a:pt x="1527" y="47"/>
                  <a:pt x="1296" y="57"/>
                </a:cubicBezTo>
                <a:cubicBezTo>
                  <a:pt x="1065" y="67"/>
                  <a:pt x="768" y="75"/>
                  <a:pt x="552" y="81"/>
                </a:cubicBezTo>
                <a:cubicBezTo>
                  <a:pt x="336" y="87"/>
                  <a:pt x="115" y="92"/>
                  <a:pt x="0" y="9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8172" name="Group 85"/>
          <p:cNvGrpSpPr>
            <a:grpSpLocks/>
          </p:cNvGrpSpPr>
          <p:nvPr/>
        </p:nvGrpSpPr>
        <p:grpSpPr bwMode="auto">
          <a:xfrm rot="9109515">
            <a:off x="1827213" y="2325688"/>
            <a:ext cx="295275" cy="169862"/>
            <a:chOff x="3468" y="1181"/>
            <a:chExt cx="186" cy="107"/>
          </a:xfrm>
        </p:grpSpPr>
        <p:sp>
          <p:nvSpPr>
            <p:cNvPr id="48197" name="Line 86"/>
            <p:cNvSpPr>
              <a:spLocks noChangeShapeType="1"/>
            </p:cNvSpPr>
            <p:nvPr/>
          </p:nvSpPr>
          <p:spPr bwMode="auto">
            <a:xfrm flipH="1" flipV="1">
              <a:off x="3510" y="1181"/>
              <a:ext cx="144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98" name="Line 87"/>
            <p:cNvSpPr>
              <a:spLocks noChangeShapeType="1"/>
            </p:cNvSpPr>
            <p:nvPr/>
          </p:nvSpPr>
          <p:spPr bwMode="auto">
            <a:xfrm flipH="1" flipV="1">
              <a:off x="3468" y="1252"/>
              <a:ext cx="186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8173" name="Rectangle 88"/>
          <p:cNvSpPr>
            <a:spLocks noChangeArrowheads="1"/>
          </p:cNvSpPr>
          <p:nvPr/>
        </p:nvSpPr>
        <p:spPr bwMode="auto">
          <a:xfrm>
            <a:off x="3194050" y="1133475"/>
            <a:ext cx="256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 dirty="0"/>
              <a:t>2 times magnification</a:t>
            </a:r>
          </a:p>
        </p:txBody>
      </p:sp>
      <p:grpSp>
        <p:nvGrpSpPr>
          <p:cNvPr id="48174" name="Group 100"/>
          <p:cNvGrpSpPr>
            <a:grpSpLocks/>
          </p:cNvGrpSpPr>
          <p:nvPr/>
        </p:nvGrpSpPr>
        <p:grpSpPr bwMode="auto">
          <a:xfrm>
            <a:off x="1711325" y="4751388"/>
            <a:ext cx="1476375" cy="1471612"/>
            <a:chOff x="1078" y="2993"/>
            <a:chExt cx="930" cy="927"/>
          </a:xfrm>
        </p:grpSpPr>
        <p:sp>
          <p:nvSpPr>
            <p:cNvPr id="48193" name="Line 90"/>
            <p:cNvSpPr>
              <a:spLocks noChangeShapeType="1"/>
            </p:cNvSpPr>
            <p:nvPr/>
          </p:nvSpPr>
          <p:spPr bwMode="auto">
            <a:xfrm>
              <a:off x="1286" y="2993"/>
              <a:ext cx="0" cy="9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94" name="Line 92"/>
            <p:cNvSpPr>
              <a:spLocks noChangeShapeType="1"/>
            </p:cNvSpPr>
            <p:nvPr/>
          </p:nvSpPr>
          <p:spPr bwMode="auto">
            <a:xfrm>
              <a:off x="1800" y="3002"/>
              <a:ext cx="0" cy="9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95" name="Line 96"/>
            <p:cNvSpPr>
              <a:spLocks noChangeShapeType="1"/>
            </p:cNvSpPr>
            <p:nvPr/>
          </p:nvSpPr>
          <p:spPr bwMode="auto">
            <a:xfrm rot="-5400000">
              <a:off x="1552" y="326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96" name="Line 98"/>
            <p:cNvSpPr>
              <a:spLocks noChangeShapeType="1"/>
            </p:cNvSpPr>
            <p:nvPr/>
          </p:nvSpPr>
          <p:spPr bwMode="auto">
            <a:xfrm rot="-5400000">
              <a:off x="1529" y="2774"/>
              <a:ext cx="0" cy="9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8175" name="Group 101"/>
          <p:cNvGrpSpPr>
            <a:grpSpLocks/>
          </p:cNvGrpSpPr>
          <p:nvPr/>
        </p:nvGrpSpPr>
        <p:grpSpPr bwMode="auto">
          <a:xfrm>
            <a:off x="5413375" y="4781550"/>
            <a:ext cx="1476375" cy="1471613"/>
            <a:chOff x="1078" y="2993"/>
            <a:chExt cx="930" cy="927"/>
          </a:xfrm>
        </p:grpSpPr>
        <p:sp>
          <p:nvSpPr>
            <p:cNvPr id="48189" name="Line 102"/>
            <p:cNvSpPr>
              <a:spLocks noChangeShapeType="1"/>
            </p:cNvSpPr>
            <p:nvPr/>
          </p:nvSpPr>
          <p:spPr bwMode="auto">
            <a:xfrm>
              <a:off x="1286" y="2993"/>
              <a:ext cx="0" cy="9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90" name="Line 103"/>
            <p:cNvSpPr>
              <a:spLocks noChangeShapeType="1"/>
            </p:cNvSpPr>
            <p:nvPr/>
          </p:nvSpPr>
          <p:spPr bwMode="auto">
            <a:xfrm>
              <a:off x="1800" y="3002"/>
              <a:ext cx="0" cy="9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91" name="Line 104"/>
            <p:cNvSpPr>
              <a:spLocks noChangeShapeType="1"/>
            </p:cNvSpPr>
            <p:nvPr/>
          </p:nvSpPr>
          <p:spPr bwMode="auto">
            <a:xfrm rot="-5400000">
              <a:off x="1552" y="326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92" name="Line 105"/>
            <p:cNvSpPr>
              <a:spLocks noChangeShapeType="1"/>
            </p:cNvSpPr>
            <p:nvPr/>
          </p:nvSpPr>
          <p:spPr bwMode="auto">
            <a:xfrm rot="-5400000">
              <a:off x="1529" y="2774"/>
              <a:ext cx="0" cy="9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8176" name="Oval 106"/>
          <p:cNvSpPr>
            <a:spLocks noChangeArrowheads="1"/>
          </p:cNvSpPr>
          <p:nvPr/>
        </p:nvSpPr>
        <p:spPr bwMode="auto">
          <a:xfrm>
            <a:off x="2792413" y="504825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77" name="Oval 107"/>
          <p:cNvSpPr>
            <a:spLocks noChangeArrowheads="1"/>
          </p:cNvSpPr>
          <p:nvPr/>
        </p:nvSpPr>
        <p:spPr bwMode="auto">
          <a:xfrm>
            <a:off x="1976438" y="5840413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78" name="Oval 108"/>
          <p:cNvSpPr>
            <a:spLocks noChangeArrowheads="1"/>
          </p:cNvSpPr>
          <p:nvPr/>
        </p:nvSpPr>
        <p:spPr bwMode="auto">
          <a:xfrm>
            <a:off x="2800350" y="5840413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79" name="Oval 109"/>
          <p:cNvSpPr>
            <a:spLocks noChangeArrowheads="1"/>
          </p:cNvSpPr>
          <p:nvPr/>
        </p:nvSpPr>
        <p:spPr bwMode="auto">
          <a:xfrm>
            <a:off x="2402792" y="5461680"/>
            <a:ext cx="114300" cy="1143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80" name="Freeform 110"/>
          <p:cNvSpPr>
            <a:spLocks/>
          </p:cNvSpPr>
          <p:nvPr/>
        </p:nvSpPr>
        <p:spPr bwMode="auto">
          <a:xfrm>
            <a:off x="2604406" y="5181601"/>
            <a:ext cx="3128737" cy="396422"/>
          </a:xfrm>
          <a:custGeom>
            <a:avLst/>
            <a:gdLst>
              <a:gd name="T0" fmla="*/ 2147483647 w 2050"/>
              <a:gd name="T1" fmla="*/ 0 h 190"/>
              <a:gd name="T2" fmla="*/ 2147483647 w 2050"/>
              <a:gd name="T3" fmla="*/ 2147483647 h 190"/>
              <a:gd name="T4" fmla="*/ 2147483647 w 2050"/>
              <a:gd name="T5" fmla="*/ 2147483647 h 190"/>
              <a:gd name="T6" fmla="*/ 2147483647 w 2050"/>
              <a:gd name="T7" fmla="*/ 2147483647 h 190"/>
              <a:gd name="T8" fmla="*/ 0 w 2050"/>
              <a:gd name="T9" fmla="*/ 2147483647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50" h="190">
                <a:moveTo>
                  <a:pt x="2050" y="0"/>
                </a:moveTo>
                <a:cubicBezTo>
                  <a:pt x="1980" y="27"/>
                  <a:pt x="1795" y="128"/>
                  <a:pt x="1633" y="159"/>
                </a:cubicBezTo>
                <a:cubicBezTo>
                  <a:pt x="1471" y="190"/>
                  <a:pt x="1256" y="188"/>
                  <a:pt x="1076" y="188"/>
                </a:cubicBezTo>
                <a:cubicBezTo>
                  <a:pt x="896" y="188"/>
                  <a:pt x="731" y="161"/>
                  <a:pt x="552" y="158"/>
                </a:cubicBezTo>
                <a:cubicBezTo>
                  <a:pt x="373" y="155"/>
                  <a:pt x="115" y="169"/>
                  <a:pt x="0" y="1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8181" name="Group 111"/>
          <p:cNvGrpSpPr>
            <a:grpSpLocks/>
          </p:cNvGrpSpPr>
          <p:nvPr/>
        </p:nvGrpSpPr>
        <p:grpSpPr bwMode="auto">
          <a:xfrm rot="9109515">
            <a:off x="2583769" y="5471660"/>
            <a:ext cx="295275" cy="169862"/>
            <a:chOff x="3468" y="1181"/>
            <a:chExt cx="186" cy="107"/>
          </a:xfrm>
        </p:grpSpPr>
        <p:sp>
          <p:nvSpPr>
            <p:cNvPr id="48187" name="Line 112"/>
            <p:cNvSpPr>
              <a:spLocks noChangeShapeType="1"/>
            </p:cNvSpPr>
            <p:nvPr/>
          </p:nvSpPr>
          <p:spPr bwMode="auto">
            <a:xfrm flipH="1" flipV="1">
              <a:off x="3510" y="1181"/>
              <a:ext cx="144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88" name="Line 113"/>
            <p:cNvSpPr>
              <a:spLocks noChangeShapeType="1"/>
            </p:cNvSpPr>
            <p:nvPr/>
          </p:nvSpPr>
          <p:spPr bwMode="auto">
            <a:xfrm flipH="1" flipV="1">
              <a:off x="3468" y="1252"/>
              <a:ext cx="186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8182" name="Rectangle 114"/>
          <p:cNvSpPr>
            <a:spLocks noChangeArrowheads="1"/>
          </p:cNvSpPr>
          <p:nvPr/>
        </p:nvSpPr>
        <p:spPr bwMode="auto">
          <a:xfrm>
            <a:off x="1238250" y="6318250"/>
            <a:ext cx="494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Interpolated from the neighbored 4 pixel values</a:t>
            </a:r>
          </a:p>
        </p:txBody>
      </p:sp>
      <p:sp>
        <p:nvSpPr>
          <p:cNvPr id="48183" name="Line 115"/>
          <p:cNvSpPr>
            <a:spLocks noChangeShapeType="1"/>
          </p:cNvSpPr>
          <p:nvPr/>
        </p:nvSpPr>
        <p:spPr bwMode="auto">
          <a:xfrm flipH="1" flipV="1">
            <a:off x="2474232" y="5600474"/>
            <a:ext cx="100013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184" name="Rectangle 116"/>
          <p:cNvSpPr>
            <a:spLocks noChangeArrowheads="1"/>
          </p:cNvSpPr>
          <p:nvPr/>
        </p:nvSpPr>
        <p:spPr bwMode="auto">
          <a:xfrm>
            <a:off x="1209675" y="1249363"/>
            <a:ext cx="747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/>
              <a:t>Input</a:t>
            </a:r>
          </a:p>
        </p:txBody>
      </p:sp>
      <p:sp>
        <p:nvSpPr>
          <p:cNvPr id="48185" name="Rectangle 117"/>
          <p:cNvSpPr>
            <a:spLocks noChangeArrowheads="1"/>
          </p:cNvSpPr>
          <p:nvPr/>
        </p:nvSpPr>
        <p:spPr bwMode="auto">
          <a:xfrm>
            <a:off x="6826250" y="1265238"/>
            <a:ext cx="944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/>
              <a:t>Output</a:t>
            </a:r>
          </a:p>
        </p:txBody>
      </p:sp>
      <p:sp>
        <p:nvSpPr>
          <p:cNvPr id="95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Interpolation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252538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38" y="11811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409575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095375" y="3806825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Original image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868363" y="5908675"/>
            <a:ext cx="203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/>
              <a:t>5 times zooming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3357563" y="2428875"/>
            <a:ext cx="2371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3371850" y="2600325"/>
            <a:ext cx="2343150" cy="2357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993" name="Rectangle 12"/>
          <p:cNvSpPr>
            <a:spLocks noChangeArrowheads="1"/>
          </p:cNvSpPr>
          <p:nvPr/>
        </p:nvSpPr>
        <p:spPr bwMode="auto">
          <a:xfrm>
            <a:off x="3468688" y="1685925"/>
            <a:ext cx="208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No interpolation</a:t>
            </a:r>
          </a:p>
          <a:p>
            <a:pPr eaLnBrk="1" hangingPunct="1"/>
            <a:r>
              <a:rPr lang="en-US" altLang="ja-JP" b="0"/>
              <a:t>(Nearest neighbor)</a:t>
            </a:r>
          </a:p>
        </p:txBody>
      </p:sp>
      <p:sp>
        <p:nvSpPr>
          <p:cNvPr id="41994" name="Rectangle 13"/>
          <p:cNvSpPr>
            <a:spLocks noChangeArrowheads="1"/>
          </p:cNvSpPr>
          <p:nvPr/>
        </p:nvSpPr>
        <p:spPr bwMode="auto">
          <a:xfrm>
            <a:off x="3127375" y="4202113"/>
            <a:ext cx="1949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With interpolation</a:t>
            </a:r>
          </a:p>
          <a:p>
            <a:pPr eaLnBrk="1" hangingPunct="1"/>
            <a:r>
              <a:rPr lang="en-US" altLang="ja-JP" b="0"/>
              <a:t>(Bi-linear)</a:t>
            </a:r>
          </a:p>
        </p:txBody>
      </p:sp>
      <p:sp>
        <p:nvSpPr>
          <p:cNvPr id="12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Image magnification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5389563" y="2286000"/>
            <a:ext cx="2074862" cy="1989138"/>
            <a:chOff x="657" y="2024"/>
            <a:chExt cx="1361" cy="1361"/>
          </a:xfrm>
        </p:grpSpPr>
        <p:sp>
          <p:nvSpPr>
            <p:cNvPr id="43068" name="Line 3"/>
            <p:cNvSpPr>
              <a:spLocks noChangeShapeType="1"/>
            </p:cNvSpPr>
            <p:nvPr/>
          </p:nvSpPr>
          <p:spPr bwMode="auto">
            <a:xfrm>
              <a:off x="884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069" name="Line 4"/>
            <p:cNvSpPr>
              <a:spLocks noChangeShapeType="1"/>
            </p:cNvSpPr>
            <p:nvPr/>
          </p:nvSpPr>
          <p:spPr bwMode="auto">
            <a:xfrm>
              <a:off x="1458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070" name="Line 5"/>
            <p:cNvSpPr>
              <a:spLocks noChangeShapeType="1"/>
            </p:cNvSpPr>
            <p:nvPr/>
          </p:nvSpPr>
          <p:spPr bwMode="auto">
            <a:xfrm>
              <a:off x="1171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071" name="Line 6"/>
            <p:cNvSpPr>
              <a:spLocks noChangeShapeType="1"/>
            </p:cNvSpPr>
            <p:nvPr/>
          </p:nvSpPr>
          <p:spPr bwMode="auto">
            <a:xfrm>
              <a:off x="1746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43072" name="Group 7"/>
            <p:cNvGrpSpPr>
              <a:grpSpLocks/>
            </p:cNvGrpSpPr>
            <p:nvPr/>
          </p:nvGrpSpPr>
          <p:grpSpPr bwMode="auto">
            <a:xfrm rot="-5400000">
              <a:off x="907" y="2046"/>
              <a:ext cx="862" cy="1361"/>
              <a:chOff x="2925" y="2341"/>
              <a:chExt cx="862" cy="1361"/>
            </a:xfrm>
          </p:grpSpPr>
          <p:sp>
            <p:nvSpPr>
              <p:cNvPr id="43073" name="Line 8"/>
              <p:cNvSpPr>
                <a:spLocks noChangeShapeType="1"/>
              </p:cNvSpPr>
              <p:nvPr/>
            </p:nvSpPr>
            <p:spPr bwMode="auto">
              <a:xfrm>
                <a:off x="2925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3074" name="Line 9"/>
              <p:cNvSpPr>
                <a:spLocks noChangeShapeType="1"/>
              </p:cNvSpPr>
              <p:nvPr/>
            </p:nvSpPr>
            <p:spPr bwMode="auto">
              <a:xfrm>
                <a:off x="3499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3075" name="Line 10"/>
              <p:cNvSpPr>
                <a:spLocks noChangeShapeType="1"/>
              </p:cNvSpPr>
              <p:nvPr/>
            </p:nvSpPr>
            <p:spPr bwMode="auto">
              <a:xfrm>
                <a:off x="3212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3076" name="Line 11"/>
              <p:cNvSpPr>
                <a:spLocks noChangeShapeType="1"/>
              </p:cNvSpPr>
              <p:nvPr/>
            </p:nvSpPr>
            <p:spPr bwMode="auto">
              <a:xfrm>
                <a:off x="3787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grpSp>
        <p:nvGrpSpPr>
          <p:cNvPr id="43011" name="Group 12"/>
          <p:cNvGrpSpPr>
            <a:grpSpLocks/>
          </p:cNvGrpSpPr>
          <p:nvPr/>
        </p:nvGrpSpPr>
        <p:grpSpPr bwMode="auto">
          <a:xfrm>
            <a:off x="1238250" y="2320925"/>
            <a:ext cx="2074863" cy="1989138"/>
            <a:chOff x="657" y="2024"/>
            <a:chExt cx="1361" cy="1361"/>
          </a:xfrm>
        </p:grpSpPr>
        <p:sp>
          <p:nvSpPr>
            <p:cNvPr id="43059" name="Line 13"/>
            <p:cNvSpPr>
              <a:spLocks noChangeShapeType="1"/>
            </p:cNvSpPr>
            <p:nvPr/>
          </p:nvSpPr>
          <p:spPr bwMode="auto">
            <a:xfrm>
              <a:off x="884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060" name="Line 14"/>
            <p:cNvSpPr>
              <a:spLocks noChangeShapeType="1"/>
            </p:cNvSpPr>
            <p:nvPr/>
          </p:nvSpPr>
          <p:spPr bwMode="auto">
            <a:xfrm>
              <a:off x="1458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061" name="Line 15"/>
            <p:cNvSpPr>
              <a:spLocks noChangeShapeType="1"/>
            </p:cNvSpPr>
            <p:nvPr/>
          </p:nvSpPr>
          <p:spPr bwMode="auto">
            <a:xfrm>
              <a:off x="1171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062" name="Line 16"/>
            <p:cNvSpPr>
              <a:spLocks noChangeShapeType="1"/>
            </p:cNvSpPr>
            <p:nvPr/>
          </p:nvSpPr>
          <p:spPr bwMode="auto">
            <a:xfrm>
              <a:off x="1746" y="202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43063" name="Group 17"/>
            <p:cNvGrpSpPr>
              <a:grpSpLocks/>
            </p:cNvGrpSpPr>
            <p:nvPr/>
          </p:nvGrpSpPr>
          <p:grpSpPr bwMode="auto">
            <a:xfrm rot="-5400000">
              <a:off x="907" y="2046"/>
              <a:ext cx="862" cy="1361"/>
              <a:chOff x="2925" y="2341"/>
              <a:chExt cx="862" cy="1361"/>
            </a:xfrm>
          </p:grpSpPr>
          <p:sp>
            <p:nvSpPr>
              <p:cNvPr id="43064" name="Line 18"/>
              <p:cNvSpPr>
                <a:spLocks noChangeShapeType="1"/>
              </p:cNvSpPr>
              <p:nvPr/>
            </p:nvSpPr>
            <p:spPr bwMode="auto">
              <a:xfrm>
                <a:off x="2925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3065" name="Line 19"/>
              <p:cNvSpPr>
                <a:spLocks noChangeShapeType="1"/>
              </p:cNvSpPr>
              <p:nvPr/>
            </p:nvSpPr>
            <p:spPr bwMode="auto">
              <a:xfrm>
                <a:off x="3499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3066" name="Line 20"/>
              <p:cNvSpPr>
                <a:spLocks noChangeShapeType="1"/>
              </p:cNvSpPr>
              <p:nvPr/>
            </p:nvSpPr>
            <p:spPr bwMode="auto">
              <a:xfrm>
                <a:off x="3212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3067" name="Line 21"/>
              <p:cNvSpPr>
                <a:spLocks noChangeShapeType="1"/>
              </p:cNvSpPr>
              <p:nvPr/>
            </p:nvSpPr>
            <p:spPr bwMode="auto">
              <a:xfrm>
                <a:off x="3787" y="2341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43012" name="Oval 22"/>
          <p:cNvSpPr>
            <a:spLocks noChangeArrowheads="1"/>
          </p:cNvSpPr>
          <p:nvPr/>
        </p:nvSpPr>
        <p:spPr bwMode="auto">
          <a:xfrm>
            <a:off x="1522413" y="2657475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3013" name="Oval 23"/>
          <p:cNvSpPr>
            <a:spLocks noChangeArrowheads="1"/>
          </p:cNvSpPr>
          <p:nvPr/>
        </p:nvSpPr>
        <p:spPr bwMode="auto">
          <a:xfrm>
            <a:off x="1962150" y="2657475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3014" name="Oval 24"/>
          <p:cNvSpPr>
            <a:spLocks noChangeArrowheads="1"/>
          </p:cNvSpPr>
          <p:nvPr/>
        </p:nvSpPr>
        <p:spPr bwMode="auto">
          <a:xfrm>
            <a:off x="2401888" y="2657475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3015" name="Oval 25"/>
          <p:cNvSpPr>
            <a:spLocks noChangeArrowheads="1"/>
          </p:cNvSpPr>
          <p:nvPr/>
        </p:nvSpPr>
        <p:spPr bwMode="auto">
          <a:xfrm>
            <a:off x="2843213" y="2657475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3016" name="Oval 26"/>
          <p:cNvSpPr>
            <a:spLocks noChangeArrowheads="1"/>
          </p:cNvSpPr>
          <p:nvPr/>
        </p:nvSpPr>
        <p:spPr bwMode="auto">
          <a:xfrm>
            <a:off x="1522413" y="3076575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3017" name="Oval 27"/>
          <p:cNvSpPr>
            <a:spLocks noChangeArrowheads="1"/>
          </p:cNvSpPr>
          <p:nvPr/>
        </p:nvSpPr>
        <p:spPr bwMode="auto">
          <a:xfrm>
            <a:off x="1962150" y="3076575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3018" name="Oval 28"/>
          <p:cNvSpPr>
            <a:spLocks noChangeArrowheads="1"/>
          </p:cNvSpPr>
          <p:nvPr/>
        </p:nvSpPr>
        <p:spPr bwMode="auto">
          <a:xfrm>
            <a:off x="2401888" y="3076575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3019" name="Oval 29"/>
          <p:cNvSpPr>
            <a:spLocks noChangeArrowheads="1"/>
          </p:cNvSpPr>
          <p:nvPr/>
        </p:nvSpPr>
        <p:spPr bwMode="auto">
          <a:xfrm>
            <a:off x="2843213" y="3076575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3020" name="Oval 30"/>
          <p:cNvSpPr>
            <a:spLocks noChangeArrowheads="1"/>
          </p:cNvSpPr>
          <p:nvPr/>
        </p:nvSpPr>
        <p:spPr bwMode="auto">
          <a:xfrm>
            <a:off x="1522413" y="3495675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3021" name="Oval 31"/>
          <p:cNvSpPr>
            <a:spLocks noChangeArrowheads="1"/>
          </p:cNvSpPr>
          <p:nvPr/>
        </p:nvSpPr>
        <p:spPr bwMode="auto">
          <a:xfrm>
            <a:off x="1962150" y="3495675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3022" name="Oval 32"/>
          <p:cNvSpPr>
            <a:spLocks noChangeArrowheads="1"/>
          </p:cNvSpPr>
          <p:nvPr/>
        </p:nvSpPr>
        <p:spPr bwMode="auto">
          <a:xfrm>
            <a:off x="2401888" y="3495675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3023" name="Oval 33"/>
          <p:cNvSpPr>
            <a:spLocks noChangeArrowheads="1"/>
          </p:cNvSpPr>
          <p:nvPr/>
        </p:nvSpPr>
        <p:spPr bwMode="auto">
          <a:xfrm>
            <a:off x="2843213" y="3495675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3024" name="Oval 34"/>
          <p:cNvSpPr>
            <a:spLocks noChangeArrowheads="1"/>
          </p:cNvSpPr>
          <p:nvPr/>
        </p:nvSpPr>
        <p:spPr bwMode="auto">
          <a:xfrm>
            <a:off x="1522413" y="3914775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3025" name="Oval 35"/>
          <p:cNvSpPr>
            <a:spLocks noChangeArrowheads="1"/>
          </p:cNvSpPr>
          <p:nvPr/>
        </p:nvSpPr>
        <p:spPr bwMode="auto">
          <a:xfrm>
            <a:off x="1962150" y="3914775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3026" name="Oval 36"/>
          <p:cNvSpPr>
            <a:spLocks noChangeArrowheads="1"/>
          </p:cNvSpPr>
          <p:nvPr/>
        </p:nvSpPr>
        <p:spPr bwMode="auto">
          <a:xfrm>
            <a:off x="2401888" y="3914775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3027" name="Oval 37"/>
          <p:cNvSpPr>
            <a:spLocks noChangeArrowheads="1"/>
          </p:cNvSpPr>
          <p:nvPr/>
        </p:nvSpPr>
        <p:spPr bwMode="auto">
          <a:xfrm>
            <a:off x="2843213" y="3914775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3028" name="Oval 38"/>
          <p:cNvSpPr>
            <a:spLocks noChangeArrowheads="1"/>
          </p:cNvSpPr>
          <p:nvPr/>
        </p:nvSpPr>
        <p:spPr bwMode="auto">
          <a:xfrm>
            <a:off x="5659438" y="26162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3029" name="Rectangle 48"/>
          <p:cNvSpPr>
            <a:spLocks noChangeArrowheads="1"/>
          </p:cNvSpPr>
          <p:nvPr/>
        </p:nvSpPr>
        <p:spPr bwMode="auto">
          <a:xfrm>
            <a:off x="1250950" y="5176838"/>
            <a:ext cx="316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/>
              <a:t>This works but not enough</a:t>
            </a:r>
          </a:p>
        </p:txBody>
      </p:sp>
      <p:sp>
        <p:nvSpPr>
          <p:cNvPr id="43030" name="Oval 49"/>
          <p:cNvSpPr>
            <a:spLocks noChangeArrowheads="1"/>
          </p:cNvSpPr>
          <p:nvPr/>
        </p:nvSpPr>
        <p:spPr bwMode="auto">
          <a:xfrm>
            <a:off x="6122988" y="262255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3031" name="Oval 50"/>
          <p:cNvSpPr>
            <a:spLocks noChangeArrowheads="1"/>
          </p:cNvSpPr>
          <p:nvPr/>
        </p:nvSpPr>
        <p:spPr bwMode="auto">
          <a:xfrm>
            <a:off x="6103938" y="3051175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3032" name="Oval 51"/>
          <p:cNvSpPr>
            <a:spLocks noChangeArrowheads="1"/>
          </p:cNvSpPr>
          <p:nvPr/>
        </p:nvSpPr>
        <p:spPr bwMode="auto">
          <a:xfrm>
            <a:off x="5694363" y="3051175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3033" name="Rectangle 71"/>
          <p:cNvSpPr>
            <a:spLocks noChangeArrowheads="1"/>
          </p:cNvSpPr>
          <p:nvPr/>
        </p:nvSpPr>
        <p:spPr bwMode="auto">
          <a:xfrm>
            <a:off x="3390900" y="1462088"/>
            <a:ext cx="16398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/>
              <a:t>1/2 shrinking</a:t>
            </a:r>
          </a:p>
        </p:txBody>
      </p:sp>
      <p:sp>
        <p:nvSpPr>
          <p:cNvPr id="43034" name="Rectangle 92"/>
          <p:cNvSpPr>
            <a:spLocks noChangeArrowheads="1"/>
          </p:cNvSpPr>
          <p:nvPr/>
        </p:nvSpPr>
        <p:spPr bwMode="auto">
          <a:xfrm>
            <a:off x="1223963" y="1778000"/>
            <a:ext cx="747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/>
              <a:t>Input</a:t>
            </a:r>
          </a:p>
        </p:txBody>
      </p:sp>
      <p:sp>
        <p:nvSpPr>
          <p:cNvPr id="43035" name="Rectangle 93"/>
          <p:cNvSpPr>
            <a:spLocks noChangeArrowheads="1"/>
          </p:cNvSpPr>
          <p:nvPr/>
        </p:nvSpPr>
        <p:spPr bwMode="auto">
          <a:xfrm>
            <a:off x="6840538" y="1793875"/>
            <a:ext cx="944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/>
              <a:t>Output</a:t>
            </a:r>
          </a:p>
        </p:txBody>
      </p:sp>
      <p:sp>
        <p:nvSpPr>
          <p:cNvPr id="43036" name="Rectangle 99"/>
          <p:cNvSpPr>
            <a:spLocks noChangeArrowheads="1"/>
          </p:cNvSpPr>
          <p:nvPr/>
        </p:nvSpPr>
        <p:spPr bwMode="auto">
          <a:xfrm>
            <a:off x="5224463" y="5164138"/>
            <a:ext cx="206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/>
              <a:t>Aliasing problem</a:t>
            </a:r>
          </a:p>
        </p:txBody>
      </p:sp>
      <p:sp>
        <p:nvSpPr>
          <p:cNvPr id="43037" name="Line 100"/>
          <p:cNvSpPr>
            <a:spLocks noChangeShapeType="1"/>
          </p:cNvSpPr>
          <p:nvPr/>
        </p:nvSpPr>
        <p:spPr bwMode="auto">
          <a:xfrm>
            <a:off x="4471988" y="5372100"/>
            <a:ext cx="657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3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Image shrinking</a:t>
            </a:r>
          </a:p>
        </p:txBody>
      </p:sp>
      <p:grpSp>
        <p:nvGrpSpPr>
          <p:cNvPr id="43039" name="グループ化 1"/>
          <p:cNvGrpSpPr>
            <a:grpSpLocks/>
          </p:cNvGrpSpPr>
          <p:nvPr/>
        </p:nvGrpSpPr>
        <p:grpSpPr bwMode="auto">
          <a:xfrm>
            <a:off x="1666875" y="2203450"/>
            <a:ext cx="3962400" cy="404813"/>
            <a:chOff x="1652588" y="1709738"/>
            <a:chExt cx="3962400" cy="404812"/>
          </a:xfrm>
        </p:grpSpPr>
        <p:sp>
          <p:nvSpPr>
            <p:cNvPr id="43055" name="Freeform 72"/>
            <p:cNvSpPr>
              <a:spLocks/>
            </p:cNvSpPr>
            <p:nvPr/>
          </p:nvSpPr>
          <p:spPr bwMode="auto">
            <a:xfrm>
              <a:off x="1652588" y="1709738"/>
              <a:ext cx="3962400" cy="404812"/>
            </a:xfrm>
            <a:custGeom>
              <a:avLst/>
              <a:gdLst>
                <a:gd name="T0" fmla="*/ 0 w 2496"/>
                <a:gd name="T1" fmla="*/ 2147483647 h 255"/>
                <a:gd name="T2" fmla="*/ 2147483647 w 2496"/>
                <a:gd name="T3" fmla="*/ 2147483647 h 255"/>
                <a:gd name="T4" fmla="*/ 2147483647 w 2496"/>
                <a:gd name="T5" fmla="*/ 2147483647 h 255"/>
                <a:gd name="T6" fmla="*/ 2147483647 w 2496"/>
                <a:gd name="T7" fmla="*/ 2147483647 h 255"/>
                <a:gd name="T8" fmla="*/ 2147483647 w 2496"/>
                <a:gd name="T9" fmla="*/ 2147483647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96" h="255">
                  <a:moveTo>
                    <a:pt x="0" y="255"/>
                  </a:moveTo>
                  <a:cubicBezTo>
                    <a:pt x="166" y="186"/>
                    <a:pt x="333" y="117"/>
                    <a:pt x="540" y="75"/>
                  </a:cubicBezTo>
                  <a:cubicBezTo>
                    <a:pt x="747" y="33"/>
                    <a:pt x="1001" y="6"/>
                    <a:pt x="1242" y="3"/>
                  </a:cubicBezTo>
                  <a:cubicBezTo>
                    <a:pt x="1483" y="0"/>
                    <a:pt x="1777" y="17"/>
                    <a:pt x="1986" y="57"/>
                  </a:cubicBezTo>
                  <a:cubicBezTo>
                    <a:pt x="2195" y="97"/>
                    <a:pt x="2390" y="204"/>
                    <a:pt x="2496" y="24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43056" name="Group 78"/>
            <p:cNvGrpSpPr>
              <a:grpSpLocks/>
            </p:cNvGrpSpPr>
            <p:nvPr/>
          </p:nvGrpSpPr>
          <p:grpSpPr bwMode="auto">
            <a:xfrm>
              <a:off x="5319713" y="1931988"/>
              <a:ext cx="295275" cy="169862"/>
              <a:chOff x="3468" y="1181"/>
              <a:chExt cx="186" cy="107"/>
            </a:xfrm>
          </p:grpSpPr>
          <p:sp>
            <p:nvSpPr>
              <p:cNvPr id="43057" name="Line 76"/>
              <p:cNvSpPr>
                <a:spLocks noChangeShapeType="1"/>
              </p:cNvSpPr>
              <p:nvPr/>
            </p:nvSpPr>
            <p:spPr bwMode="auto">
              <a:xfrm flipH="1" flipV="1">
                <a:off x="3510" y="1181"/>
                <a:ext cx="144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3058" name="Line 77"/>
              <p:cNvSpPr>
                <a:spLocks noChangeShapeType="1"/>
              </p:cNvSpPr>
              <p:nvPr/>
            </p:nvSpPr>
            <p:spPr bwMode="auto">
              <a:xfrm flipH="1" flipV="1">
                <a:off x="3468" y="1252"/>
                <a:ext cx="186" cy="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grpSp>
        <p:nvGrpSpPr>
          <p:cNvPr id="43040" name="グループ化 2"/>
          <p:cNvGrpSpPr>
            <a:grpSpLocks/>
          </p:cNvGrpSpPr>
          <p:nvPr/>
        </p:nvGrpSpPr>
        <p:grpSpPr bwMode="auto">
          <a:xfrm rot="-423943">
            <a:off x="1611313" y="3300413"/>
            <a:ext cx="4140200" cy="392112"/>
            <a:chOff x="2030413" y="2133600"/>
            <a:chExt cx="4479925" cy="392113"/>
          </a:xfrm>
        </p:grpSpPr>
        <p:sp>
          <p:nvSpPr>
            <p:cNvPr id="43051" name="Freeform 73"/>
            <p:cNvSpPr>
              <a:spLocks/>
            </p:cNvSpPr>
            <p:nvPr/>
          </p:nvSpPr>
          <p:spPr bwMode="auto">
            <a:xfrm>
              <a:off x="2030413" y="2209800"/>
              <a:ext cx="4479925" cy="315913"/>
            </a:xfrm>
            <a:custGeom>
              <a:avLst/>
              <a:gdLst>
                <a:gd name="T0" fmla="*/ 2147483647 w 2822"/>
                <a:gd name="T1" fmla="*/ 0 h 199"/>
                <a:gd name="T2" fmla="*/ 2147483647 w 2822"/>
                <a:gd name="T3" fmla="*/ 2147483647 h 199"/>
                <a:gd name="T4" fmla="*/ 2147483647 w 2822"/>
                <a:gd name="T5" fmla="*/ 2147483647 h 199"/>
                <a:gd name="T6" fmla="*/ 2147483647 w 2822"/>
                <a:gd name="T7" fmla="*/ 2147483647 h 199"/>
                <a:gd name="T8" fmla="*/ 0 w 2822"/>
                <a:gd name="T9" fmla="*/ 2147483647 h 1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2" h="199">
                  <a:moveTo>
                    <a:pt x="2822" y="0"/>
                  </a:moveTo>
                  <a:cubicBezTo>
                    <a:pt x="2686" y="26"/>
                    <a:pt x="2267" y="123"/>
                    <a:pt x="2006" y="156"/>
                  </a:cubicBezTo>
                  <a:cubicBezTo>
                    <a:pt x="1745" y="189"/>
                    <a:pt x="1503" y="197"/>
                    <a:pt x="1256" y="198"/>
                  </a:cubicBezTo>
                  <a:cubicBezTo>
                    <a:pt x="1009" y="199"/>
                    <a:pt x="733" y="191"/>
                    <a:pt x="524" y="161"/>
                  </a:cubicBezTo>
                  <a:cubicBezTo>
                    <a:pt x="315" y="131"/>
                    <a:pt x="109" y="49"/>
                    <a:pt x="0" y="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43052" name="Group 79"/>
            <p:cNvGrpSpPr>
              <a:grpSpLocks/>
            </p:cNvGrpSpPr>
            <p:nvPr/>
          </p:nvGrpSpPr>
          <p:grpSpPr bwMode="auto">
            <a:xfrm rot="-1909343">
              <a:off x="6183313" y="2133600"/>
              <a:ext cx="295275" cy="169863"/>
              <a:chOff x="3468" y="1181"/>
              <a:chExt cx="186" cy="107"/>
            </a:xfrm>
          </p:grpSpPr>
          <p:sp>
            <p:nvSpPr>
              <p:cNvPr id="43053" name="Line 80"/>
              <p:cNvSpPr>
                <a:spLocks noChangeShapeType="1"/>
              </p:cNvSpPr>
              <p:nvPr/>
            </p:nvSpPr>
            <p:spPr bwMode="auto">
              <a:xfrm flipH="1" flipV="1">
                <a:off x="3510" y="1181"/>
                <a:ext cx="144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3054" name="Line 81"/>
              <p:cNvSpPr>
                <a:spLocks noChangeShapeType="1"/>
              </p:cNvSpPr>
              <p:nvPr/>
            </p:nvSpPr>
            <p:spPr bwMode="auto">
              <a:xfrm flipH="1" flipV="1">
                <a:off x="3468" y="1252"/>
                <a:ext cx="186" cy="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grpSp>
        <p:nvGrpSpPr>
          <p:cNvPr id="43041" name="グループ化 96"/>
          <p:cNvGrpSpPr>
            <a:grpSpLocks/>
          </p:cNvGrpSpPr>
          <p:nvPr/>
        </p:nvGrpSpPr>
        <p:grpSpPr bwMode="auto">
          <a:xfrm rot="-423943">
            <a:off x="2505075" y="3278188"/>
            <a:ext cx="3690938" cy="392112"/>
            <a:chOff x="2030413" y="2133600"/>
            <a:chExt cx="4479925" cy="392113"/>
          </a:xfrm>
        </p:grpSpPr>
        <p:sp>
          <p:nvSpPr>
            <p:cNvPr id="43047" name="Freeform 73"/>
            <p:cNvSpPr>
              <a:spLocks/>
            </p:cNvSpPr>
            <p:nvPr/>
          </p:nvSpPr>
          <p:spPr bwMode="auto">
            <a:xfrm>
              <a:off x="2030413" y="2209800"/>
              <a:ext cx="4479925" cy="315913"/>
            </a:xfrm>
            <a:custGeom>
              <a:avLst/>
              <a:gdLst>
                <a:gd name="T0" fmla="*/ 2147483647 w 2822"/>
                <a:gd name="T1" fmla="*/ 0 h 199"/>
                <a:gd name="T2" fmla="*/ 2147483647 w 2822"/>
                <a:gd name="T3" fmla="*/ 2147483647 h 199"/>
                <a:gd name="T4" fmla="*/ 2147483647 w 2822"/>
                <a:gd name="T5" fmla="*/ 2147483647 h 199"/>
                <a:gd name="T6" fmla="*/ 2147483647 w 2822"/>
                <a:gd name="T7" fmla="*/ 2147483647 h 199"/>
                <a:gd name="T8" fmla="*/ 0 w 2822"/>
                <a:gd name="T9" fmla="*/ 2147483647 h 1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2" h="199">
                  <a:moveTo>
                    <a:pt x="2822" y="0"/>
                  </a:moveTo>
                  <a:cubicBezTo>
                    <a:pt x="2686" y="26"/>
                    <a:pt x="2267" y="123"/>
                    <a:pt x="2006" y="156"/>
                  </a:cubicBezTo>
                  <a:cubicBezTo>
                    <a:pt x="1745" y="189"/>
                    <a:pt x="1503" y="197"/>
                    <a:pt x="1256" y="198"/>
                  </a:cubicBezTo>
                  <a:cubicBezTo>
                    <a:pt x="1009" y="199"/>
                    <a:pt x="733" y="191"/>
                    <a:pt x="524" y="161"/>
                  </a:cubicBezTo>
                  <a:cubicBezTo>
                    <a:pt x="315" y="131"/>
                    <a:pt x="109" y="49"/>
                    <a:pt x="0" y="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43048" name="Group 79"/>
            <p:cNvGrpSpPr>
              <a:grpSpLocks/>
            </p:cNvGrpSpPr>
            <p:nvPr/>
          </p:nvGrpSpPr>
          <p:grpSpPr bwMode="auto">
            <a:xfrm rot="-1909343">
              <a:off x="6183313" y="2133600"/>
              <a:ext cx="295275" cy="169863"/>
              <a:chOff x="3468" y="1181"/>
              <a:chExt cx="186" cy="107"/>
            </a:xfrm>
          </p:grpSpPr>
          <p:sp>
            <p:nvSpPr>
              <p:cNvPr id="43049" name="Line 80"/>
              <p:cNvSpPr>
                <a:spLocks noChangeShapeType="1"/>
              </p:cNvSpPr>
              <p:nvPr/>
            </p:nvSpPr>
            <p:spPr bwMode="auto">
              <a:xfrm flipH="1" flipV="1">
                <a:off x="3510" y="1181"/>
                <a:ext cx="144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3050" name="Line 81"/>
              <p:cNvSpPr>
                <a:spLocks noChangeShapeType="1"/>
              </p:cNvSpPr>
              <p:nvPr/>
            </p:nvSpPr>
            <p:spPr bwMode="auto">
              <a:xfrm flipH="1" flipV="1">
                <a:off x="3468" y="1252"/>
                <a:ext cx="186" cy="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grpSp>
        <p:nvGrpSpPr>
          <p:cNvPr id="43042" name="グループ化 101"/>
          <p:cNvGrpSpPr>
            <a:grpSpLocks/>
          </p:cNvGrpSpPr>
          <p:nvPr/>
        </p:nvGrpSpPr>
        <p:grpSpPr bwMode="auto">
          <a:xfrm>
            <a:off x="2559050" y="2119313"/>
            <a:ext cx="3565525" cy="539750"/>
            <a:chOff x="1652588" y="1709738"/>
            <a:chExt cx="3962400" cy="404812"/>
          </a:xfrm>
        </p:grpSpPr>
        <p:sp>
          <p:nvSpPr>
            <p:cNvPr id="43043" name="Freeform 72"/>
            <p:cNvSpPr>
              <a:spLocks/>
            </p:cNvSpPr>
            <p:nvPr/>
          </p:nvSpPr>
          <p:spPr bwMode="auto">
            <a:xfrm>
              <a:off x="1652588" y="1709738"/>
              <a:ext cx="3962400" cy="404812"/>
            </a:xfrm>
            <a:custGeom>
              <a:avLst/>
              <a:gdLst>
                <a:gd name="T0" fmla="*/ 0 w 2496"/>
                <a:gd name="T1" fmla="*/ 2147483647 h 255"/>
                <a:gd name="T2" fmla="*/ 2147483647 w 2496"/>
                <a:gd name="T3" fmla="*/ 2147483647 h 255"/>
                <a:gd name="T4" fmla="*/ 2147483647 w 2496"/>
                <a:gd name="T5" fmla="*/ 2147483647 h 255"/>
                <a:gd name="T6" fmla="*/ 2147483647 w 2496"/>
                <a:gd name="T7" fmla="*/ 2147483647 h 255"/>
                <a:gd name="T8" fmla="*/ 2147483647 w 2496"/>
                <a:gd name="T9" fmla="*/ 2147483647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96" h="255">
                  <a:moveTo>
                    <a:pt x="0" y="255"/>
                  </a:moveTo>
                  <a:cubicBezTo>
                    <a:pt x="166" y="186"/>
                    <a:pt x="333" y="117"/>
                    <a:pt x="540" y="75"/>
                  </a:cubicBezTo>
                  <a:cubicBezTo>
                    <a:pt x="747" y="33"/>
                    <a:pt x="1001" y="6"/>
                    <a:pt x="1242" y="3"/>
                  </a:cubicBezTo>
                  <a:cubicBezTo>
                    <a:pt x="1483" y="0"/>
                    <a:pt x="1777" y="17"/>
                    <a:pt x="1986" y="57"/>
                  </a:cubicBezTo>
                  <a:cubicBezTo>
                    <a:pt x="2195" y="97"/>
                    <a:pt x="2390" y="204"/>
                    <a:pt x="2496" y="24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43044" name="Group 78"/>
            <p:cNvGrpSpPr>
              <a:grpSpLocks/>
            </p:cNvGrpSpPr>
            <p:nvPr/>
          </p:nvGrpSpPr>
          <p:grpSpPr bwMode="auto">
            <a:xfrm>
              <a:off x="5319713" y="1931988"/>
              <a:ext cx="295275" cy="169862"/>
              <a:chOff x="3468" y="1181"/>
              <a:chExt cx="186" cy="107"/>
            </a:xfrm>
          </p:grpSpPr>
          <p:sp>
            <p:nvSpPr>
              <p:cNvPr id="43045" name="Line 76"/>
              <p:cNvSpPr>
                <a:spLocks noChangeShapeType="1"/>
              </p:cNvSpPr>
              <p:nvPr/>
            </p:nvSpPr>
            <p:spPr bwMode="auto">
              <a:xfrm flipH="1" flipV="1">
                <a:off x="3510" y="1181"/>
                <a:ext cx="144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3046" name="Line 77"/>
              <p:cNvSpPr>
                <a:spLocks noChangeShapeType="1"/>
              </p:cNvSpPr>
              <p:nvPr/>
            </p:nvSpPr>
            <p:spPr bwMode="auto">
              <a:xfrm flipH="1" flipV="1">
                <a:off x="3468" y="1252"/>
                <a:ext cx="186" cy="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38" y="3481388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5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8" t="39844" r="39258" b="38672"/>
          <a:stretch>
            <a:fillRect/>
          </a:stretch>
        </p:blipFill>
        <p:spPr bwMode="auto">
          <a:xfrm>
            <a:off x="6267450" y="1681163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6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709738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7" name="Line 33"/>
          <p:cNvSpPr>
            <a:spLocks noChangeShapeType="1"/>
          </p:cNvSpPr>
          <p:nvPr/>
        </p:nvSpPr>
        <p:spPr bwMode="auto">
          <a:xfrm>
            <a:off x="3386138" y="1985963"/>
            <a:ext cx="270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038" name="Rectangle 34"/>
          <p:cNvSpPr>
            <a:spLocks noChangeArrowheads="1"/>
          </p:cNvSpPr>
          <p:nvPr/>
        </p:nvSpPr>
        <p:spPr bwMode="auto">
          <a:xfrm>
            <a:off x="3656013" y="1981200"/>
            <a:ext cx="208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/>
              <a:t>5 times shrinking</a:t>
            </a:r>
          </a:p>
        </p:txBody>
      </p:sp>
      <p:sp>
        <p:nvSpPr>
          <p:cNvPr id="44039" name="Line 35"/>
          <p:cNvSpPr>
            <a:spLocks noChangeShapeType="1"/>
          </p:cNvSpPr>
          <p:nvPr/>
        </p:nvSpPr>
        <p:spPr bwMode="auto">
          <a:xfrm flipH="1">
            <a:off x="5200650" y="2271713"/>
            <a:ext cx="1085850" cy="1157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040" name="Line 36"/>
          <p:cNvSpPr>
            <a:spLocks noChangeShapeType="1"/>
          </p:cNvSpPr>
          <p:nvPr/>
        </p:nvSpPr>
        <p:spPr bwMode="auto">
          <a:xfrm>
            <a:off x="6800850" y="2228850"/>
            <a:ext cx="785813" cy="1243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041" name="Rectangle 37"/>
          <p:cNvSpPr>
            <a:spLocks noChangeArrowheads="1"/>
          </p:cNvSpPr>
          <p:nvPr/>
        </p:nvSpPr>
        <p:spPr bwMode="auto">
          <a:xfrm>
            <a:off x="3657600" y="6097588"/>
            <a:ext cx="4984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/>
              <a:t>Undesired signal called "aliasing" appears </a:t>
            </a:r>
          </a:p>
        </p:txBody>
      </p:sp>
      <p:sp>
        <p:nvSpPr>
          <p:cNvPr id="44042" name="Rectangle 38"/>
          <p:cNvSpPr>
            <a:spLocks noChangeArrowheads="1"/>
          </p:cNvSpPr>
          <p:nvPr/>
        </p:nvSpPr>
        <p:spPr bwMode="auto">
          <a:xfrm>
            <a:off x="1552575" y="1249363"/>
            <a:ext cx="747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/>
              <a:t>Input</a:t>
            </a:r>
          </a:p>
        </p:txBody>
      </p:sp>
      <p:sp>
        <p:nvSpPr>
          <p:cNvPr id="44043" name="Rectangle 39"/>
          <p:cNvSpPr>
            <a:spLocks noChangeArrowheads="1"/>
          </p:cNvSpPr>
          <p:nvPr/>
        </p:nvSpPr>
        <p:spPr bwMode="auto">
          <a:xfrm>
            <a:off x="6083300" y="1265238"/>
            <a:ext cx="944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/>
              <a:t>Output</a:t>
            </a:r>
          </a:p>
        </p:txBody>
      </p:sp>
      <p:sp>
        <p:nvSpPr>
          <p:cNvPr id="13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Image shrinking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/>
          <p:nvPr/>
        </p:nvSpPr>
        <p:spPr>
          <a:xfrm>
            <a:off x="96838" y="231775"/>
            <a:ext cx="64420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Scanning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01" y="1652777"/>
            <a:ext cx="4685324" cy="441464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Aliasing noise</a:t>
            </a:r>
          </a:p>
        </p:txBody>
      </p:sp>
      <p:pic>
        <p:nvPicPr>
          <p:cNvPr id="27650" name="Picture 2" descr="C:\Users\hayas_000\Desktop\taihi\EDUCATIONS\VisualizationClass\2015Autumn\lectures\aliasing\trinoAlias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0" y="993071"/>
            <a:ext cx="8887114" cy="586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91560" y="472095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ea typeface="ＭＳ Ｐゴシック" pitchFamily="50" charset="-128"/>
              </a:rPr>
              <a:t>Bad...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22755" y="4720953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ea typeface="ＭＳ Ｐゴシック" pitchFamily="50" charset="-128"/>
              </a:rPr>
              <a:t>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49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8" t="39844" r="39258" b="38672"/>
          <a:stretch>
            <a:fillRect/>
          </a:stretch>
        </p:blipFill>
        <p:spPr bwMode="auto">
          <a:xfrm>
            <a:off x="4336823" y="3712936"/>
            <a:ext cx="13970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9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18" y="2478996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 err="1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Mipmap</a:t>
            </a:r>
            <a:endParaRPr lang="en-US" altLang="ja-JP" sz="2800" dirty="0">
              <a:solidFill>
                <a:schemeClr val="bg1"/>
              </a:solidFill>
              <a:latin typeface="+mn-lt"/>
              <a:ea typeface="ＭＳ Ｐゴシック" pitchFamily="50" charset="-128"/>
            </a:endParaRPr>
          </a:p>
        </p:txBody>
      </p:sp>
      <p:pic>
        <p:nvPicPr>
          <p:cNvPr id="45061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8" t="39844" r="39258" b="38672"/>
          <a:stretch>
            <a:fillRect/>
          </a:stretch>
        </p:blipFill>
        <p:spPr bwMode="auto">
          <a:xfrm>
            <a:off x="4822598" y="2515961"/>
            <a:ext cx="808037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8" t="39844" r="39258" b="38672"/>
          <a:stretch>
            <a:fillRect/>
          </a:stretch>
        </p:blipFill>
        <p:spPr bwMode="auto">
          <a:xfrm>
            <a:off x="6136142" y="2508703"/>
            <a:ext cx="437696" cy="437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8" t="39844" r="39258" b="38672"/>
          <a:stretch>
            <a:fillRect/>
          </a:stretch>
        </p:blipFill>
        <p:spPr bwMode="auto">
          <a:xfrm>
            <a:off x="7006999" y="2508704"/>
            <a:ext cx="219982" cy="21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8" t="39844" r="39258" b="38672"/>
          <a:stretch>
            <a:fillRect/>
          </a:stretch>
        </p:blipFill>
        <p:spPr bwMode="auto">
          <a:xfrm>
            <a:off x="7565791" y="2544992"/>
            <a:ext cx="111125" cy="11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19490" y="4982482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Original image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4"/>
          <p:cNvSpPr>
            <a:spLocks noChangeShapeType="1"/>
          </p:cNvSpPr>
          <p:nvPr/>
        </p:nvSpPr>
        <p:spPr bwMode="auto">
          <a:xfrm flipV="1">
            <a:off x="625475" y="1614488"/>
            <a:ext cx="0" cy="153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083" name="Line 5"/>
          <p:cNvSpPr>
            <a:spLocks noChangeShapeType="1"/>
          </p:cNvSpPr>
          <p:nvPr/>
        </p:nvSpPr>
        <p:spPr bwMode="auto">
          <a:xfrm flipV="1">
            <a:off x="625475" y="3138488"/>
            <a:ext cx="2084388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084" name="Freeform 6"/>
          <p:cNvSpPr>
            <a:spLocks/>
          </p:cNvSpPr>
          <p:nvPr/>
        </p:nvSpPr>
        <p:spPr bwMode="auto">
          <a:xfrm>
            <a:off x="641350" y="2014538"/>
            <a:ext cx="1450975" cy="1138237"/>
          </a:xfrm>
          <a:custGeom>
            <a:avLst/>
            <a:gdLst>
              <a:gd name="T0" fmla="*/ 0 w 1420"/>
              <a:gd name="T1" fmla="*/ 0 h 767"/>
              <a:gd name="T2" fmla="*/ 2147483647 w 1420"/>
              <a:gd name="T3" fmla="*/ 2147483647 h 767"/>
              <a:gd name="T4" fmla="*/ 2147483647 w 1420"/>
              <a:gd name="T5" fmla="*/ 2147483647 h 767"/>
              <a:gd name="T6" fmla="*/ 2147483647 w 1420"/>
              <a:gd name="T7" fmla="*/ 2147483647 h 767"/>
              <a:gd name="T8" fmla="*/ 2147483647 w 1420"/>
              <a:gd name="T9" fmla="*/ 2147483647 h 767"/>
              <a:gd name="T10" fmla="*/ 2147483647 w 1420"/>
              <a:gd name="T11" fmla="*/ 2147483647 h 767"/>
              <a:gd name="T12" fmla="*/ 2147483647 w 1420"/>
              <a:gd name="T13" fmla="*/ 2147483647 h 767"/>
              <a:gd name="T14" fmla="*/ 2147483647 w 1420"/>
              <a:gd name="T15" fmla="*/ 2147483647 h 767"/>
              <a:gd name="T16" fmla="*/ 2147483647 w 1420"/>
              <a:gd name="T17" fmla="*/ 2147483647 h 767"/>
              <a:gd name="T18" fmla="*/ 2147483647 w 1420"/>
              <a:gd name="T19" fmla="*/ 2147483647 h 767"/>
              <a:gd name="T20" fmla="*/ 2147483647 w 1420"/>
              <a:gd name="T21" fmla="*/ 2147483647 h 767"/>
              <a:gd name="T22" fmla="*/ 2147483647 w 1420"/>
              <a:gd name="T23" fmla="*/ 2147483647 h 767"/>
              <a:gd name="T24" fmla="*/ 2147483647 w 1420"/>
              <a:gd name="T25" fmla="*/ 2147483647 h 767"/>
              <a:gd name="T26" fmla="*/ 2147483647 w 1420"/>
              <a:gd name="T27" fmla="*/ 2147483647 h 767"/>
              <a:gd name="T28" fmla="*/ 2147483647 w 1420"/>
              <a:gd name="T29" fmla="*/ 2147483647 h 767"/>
              <a:gd name="T30" fmla="*/ 2147483647 w 1420"/>
              <a:gd name="T31" fmla="*/ 2147483647 h 767"/>
              <a:gd name="T32" fmla="*/ 2147483647 w 1420"/>
              <a:gd name="T33" fmla="*/ 2147483647 h 767"/>
              <a:gd name="T34" fmla="*/ 2147483647 w 1420"/>
              <a:gd name="T35" fmla="*/ 2147483647 h 76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420" h="767">
                <a:moveTo>
                  <a:pt x="0" y="0"/>
                </a:moveTo>
                <a:cubicBezTo>
                  <a:pt x="10" y="3"/>
                  <a:pt x="22" y="3"/>
                  <a:pt x="30" y="10"/>
                </a:cubicBezTo>
                <a:cubicBezTo>
                  <a:pt x="60" y="34"/>
                  <a:pt x="38" y="43"/>
                  <a:pt x="71" y="60"/>
                </a:cubicBezTo>
                <a:cubicBezTo>
                  <a:pt x="90" y="70"/>
                  <a:pt x="131" y="81"/>
                  <a:pt x="131" y="81"/>
                </a:cubicBezTo>
                <a:cubicBezTo>
                  <a:pt x="138" y="91"/>
                  <a:pt x="141" y="105"/>
                  <a:pt x="151" y="111"/>
                </a:cubicBezTo>
                <a:cubicBezTo>
                  <a:pt x="196" y="139"/>
                  <a:pt x="321" y="162"/>
                  <a:pt x="374" y="171"/>
                </a:cubicBezTo>
                <a:cubicBezTo>
                  <a:pt x="407" y="183"/>
                  <a:pt x="432" y="201"/>
                  <a:pt x="465" y="212"/>
                </a:cubicBezTo>
                <a:cubicBezTo>
                  <a:pt x="475" y="219"/>
                  <a:pt x="484" y="227"/>
                  <a:pt x="495" y="232"/>
                </a:cubicBezTo>
                <a:cubicBezTo>
                  <a:pt x="504" y="237"/>
                  <a:pt x="516" y="237"/>
                  <a:pt x="525" y="242"/>
                </a:cubicBezTo>
                <a:cubicBezTo>
                  <a:pt x="553" y="259"/>
                  <a:pt x="563" y="293"/>
                  <a:pt x="586" y="313"/>
                </a:cubicBezTo>
                <a:cubicBezTo>
                  <a:pt x="628" y="350"/>
                  <a:pt x="636" y="349"/>
                  <a:pt x="677" y="363"/>
                </a:cubicBezTo>
                <a:cubicBezTo>
                  <a:pt x="692" y="411"/>
                  <a:pt x="710" y="399"/>
                  <a:pt x="738" y="434"/>
                </a:cubicBezTo>
                <a:cubicBezTo>
                  <a:pt x="773" y="477"/>
                  <a:pt x="797" y="498"/>
                  <a:pt x="849" y="515"/>
                </a:cubicBezTo>
                <a:cubicBezTo>
                  <a:pt x="859" y="522"/>
                  <a:pt x="868" y="531"/>
                  <a:pt x="879" y="535"/>
                </a:cubicBezTo>
                <a:cubicBezTo>
                  <a:pt x="905" y="544"/>
                  <a:pt x="960" y="555"/>
                  <a:pt x="960" y="555"/>
                </a:cubicBezTo>
                <a:cubicBezTo>
                  <a:pt x="1046" y="615"/>
                  <a:pt x="1165" y="601"/>
                  <a:pt x="1263" y="606"/>
                </a:cubicBezTo>
                <a:cubicBezTo>
                  <a:pt x="1314" y="626"/>
                  <a:pt x="1359" y="633"/>
                  <a:pt x="1384" y="687"/>
                </a:cubicBezTo>
                <a:cubicBezTo>
                  <a:pt x="1420" y="767"/>
                  <a:pt x="1388" y="728"/>
                  <a:pt x="1415" y="75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086" name="Line 8"/>
          <p:cNvSpPr>
            <a:spLocks noChangeShapeType="1"/>
          </p:cNvSpPr>
          <p:nvPr/>
        </p:nvSpPr>
        <p:spPr bwMode="auto">
          <a:xfrm>
            <a:off x="2100263" y="1709738"/>
            <a:ext cx="0" cy="1604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087" name="Rectangle 9"/>
          <p:cNvSpPr>
            <a:spLocks noChangeArrowheads="1"/>
          </p:cNvSpPr>
          <p:nvPr/>
        </p:nvSpPr>
        <p:spPr bwMode="auto">
          <a:xfrm>
            <a:off x="1963139" y="3301939"/>
            <a:ext cx="2551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 dirty="0"/>
              <a:t>f</a:t>
            </a:r>
          </a:p>
        </p:txBody>
      </p:sp>
      <p:sp>
        <p:nvSpPr>
          <p:cNvPr id="46088" name="Rectangle 16"/>
          <p:cNvSpPr>
            <a:spLocks noChangeArrowheads="1"/>
          </p:cNvSpPr>
          <p:nvPr/>
        </p:nvSpPr>
        <p:spPr bwMode="auto">
          <a:xfrm>
            <a:off x="2246313" y="1919288"/>
            <a:ext cx="496887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6089" name="Line 19"/>
          <p:cNvSpPr>
            <a:spLocks noChangeShapeType="1"/>
          </p:cNvSpPr>
          <p:nvPr/>
        </p:nvSpPr>
        <p:spPr bwMode="auto">
          <a:xfrm flipV="1">
            <a:off x="3455988" y="1614488"/>
            <a:ext cx="0" cy="153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090" name="Line 20"/>
          <p:cNvSpPr>
            <a:spLocks noChangeShapeType="1"/>
          </p:cNvSpPr>
          <p:nvPr/>
        </p:nvSpPr>
        <p:spPr bwMode="auto">
          <a:xfrm flipV="1">
            <a:off x="3455988" y="3138488"/>
            <a:ext cx="2084387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091" name="Freeform 21"/>
          <p:cNvSpPr>
            <a:spLocks/>
          </p:cNvSpPr>
          <p:nvPr/>
        </p:nvSpPr>
        <p:spPr bwMode="auto">
          <a:xfrm>
            <a:off x="3471863" y="2014538"/>
            <a:ext cx="1450975" cy="1138237"/>
          </a:xfrm>
          <a:custGeom>
            <a:avLst/>
            <a:gdLst>
              <a:gd name="T0" fmla="*/ 0 w 1420"/>
              <a:gd name="T1" fmla="*/ 0 h 767"/>
              <a:gd name="T2" fmla="*/ 2147483647 w 1420"/>
              <a:gd name="T3" fmla="*/ 2147483647 h 767"/>
              <a:gd name="T4" fmla="*/ 2147483647 w 1420"/>
              <a:gd name="T5" fmla="*/ 2147483647 h 767"/>
              <a:gd name="T6" fmla="*/ 2147483647 w 1420"/>
              <a:gd name="T7" fmla="*/ 2147483647 h 767"/>
              <a:gd name="T8" fmla="*/ 2147483647 w 1420"/>
              <a:gd name="T9" fmla="*/ 2147483647 h 767"/>
              <a:gd name="T10" fmla="*/ 2147483647 w 1420"/>
              <a:gd name="T11" fmla="*/ 2147483647 h 767"/>
              <a:gd name="T12" fmla="*/ 2147483647 w 1420"/>
              <a:gd name="T13" fmla="*/ 2147483647 h 767"/>
              <a:gd name="T14" fmla="*/ 2147483647 w 1420"/>
              <a:gd name="T15" fmla="*/ 2147483647 h 767"/>
              <a:gd name="T16" fmla="*/ 2147483647 w 1420"/>
              <a:gd name="T17" fmla="*/ 2147483647 h 767"/>
              <a:gd name="T18" fmla="*/ 2147483647 w 1420"/>
              <a:gd name="T19" fmla="*/ 2147483647 h 767"/>
              <a:gd name="T20" fmla="*/ 2147483647 w 1420"/>
              <a:gd name="T21" fmla="*/ 2147483647 h 767"/>
              <a:gd name="T22" fmla="*/ 2147483647 w 1420"/>
              <a:gd name="T23" fmla="*/ 2147483647 h 767"/>
              <a:gd name="T24" fmla="*/ 2147483647 w 1420"/>
              <a:gd name="T25" fmla="*/ 2147483647 h 767"/>
              <a:gd name="T26" fmla="*/ 2147483647 w 1420"/>
              <a:gd name="T27" fmla="*/ 2147483647 h 767"/>
              <a:gd name="T28" fmla="*/ 2147483647 w 1420"/>
              <a:gd name="T29" fmla="*/ 2147483647 h 767"/>
              <a:gd name="T30" fmla="*/ 2147483647 w 1420"/>
              <a:gd name="T31" fmla="*/ 2147483647 h 767"/>
              <a:gd name="T32" fmla="*/ 2147483647 w 1420"/>
              <a:gd name="T33" fmla="*/ 2147483647 h 767"/>
              <a:gd name="T34" fmla="*/ 2147483647 w 1420"/>
              <a:gd name="T35" fmla="*/ 2147483647 h 76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420" h="767">
                <a:moveTo>
                  <a:pt x="0" y="0"/>
                </a:moveTo>
                <a:cubicBezTo>
                  <a:pt x="10" y="3"/>
                  <a:pt x="22" y="3"/>
                  <a:pt x="30" y="10"/>
                </a:cubicBezTo>
                <a:cubicBezTo>
                  <a:pt x="60" y="34"/>
                  <a:pt x="38" y="43"/>
                  <a:pt x="71" y="60"/>
                </a:cubicBezTo>
                <a:cubicBezTo>
                  <a:pt x="90" y="70"/>
                  <a:pt x="131" y="81"/>
                  <a:pt x="131" y="81"/>
                </a:cubicBezTo>
                <a:cubicBezTo>
                  <a:pt x="138" y="91"/>
                  <a:pt x="141" y="105"/>
                  <a:pt x="151" y="111"/>
                </a:cubicBezTo>
                <a:cubicBezTo>
                  <a:pt x="196" y="139"/>
                  <a:pt x="321" y="162"/>
                  <a:pt x="374" y="171"/>
                </a:cubicBezTo>
                <a:cubicBezTo>
                  <a:pt x="407" y="183"/>
                  <a:pt x="432" y="201"/>
                  <a:pt x="465" y="212"/>
                </a:cubicBezTo>
                <a:cubicBezTo>
                  <a:pt x="475" y="219"/>
                  <a:pt x="484" y="227"/>
                  <a:pt x="495" y="232"/>
                </a:cubicBezTo>
                <a:cubicBezTo>
                  <a:pt x="504" y="237"/>
                  <a:pt x="516" y="237"/>
                  <a:pt x="525" y="242"/>
                </a:cubicBezTo>
                <a:cubicBezTo>
                  <a:pt x="553" y="259"/>
                  <a:pt x="563" y="293"/>
                  <a:pt x="586" y="313"/>
                </a:cubicBezTo>
                <a:cubicBezTo>
                  <a:pt x="628" y="350"/>
                  <a:pt x="636" y="349"/>
                  <a:pt x="677" y="363"/>
                </a:cubicBezTo>
                <a:cubicBezTo>
                  <a:pt x="692" y="411"/>
                  <a:pt x="710" y="399"/>
                  <a:pt x="738" y="434"/>
                </a:cubicBezTo>
                <a:cubicBezTo>
                  <a:pt x="773" y="477"/>
                  <a:pt x="797" y="498"/>
                  <a:pt x="849" y="515"/>
                </a:cubicBezTo>
                <a:cubicBezTo>
                  <a:pt x="859" y="522"/>
                  <a:pt x="868" y="531"/>
                  <a:pt x="879" y="535"/>
                </a:cubicBezTo>
                <a:cubicBezTo>
                  <a:pt x="905" y="544"/>
                  <a:pt x="960" y="555"/>
                  <a:pt x="960" y="555"/>
                </a:cubicBezTo>
                <a:cubicBezTo>
                  <a:pt x="1046" y="615"/>
                  <a:pt x="1165" y="601"/>
                  <a:pt x="1263" y="606"/>
                </a:cubicBezTo>
                <a:cubicBezTo>
                  <a:pt x="1314" y="626"/>
                  <a:pt x="1359" y="633"/>
                  <a:pt x="1384" y="687"/>
                </a:cubicBezTo>
                <a:cubicBezTo>
                  <a:pt x="1420" y="767"/>
                  <a:pt x="1388" y="728"/>
                  <a:pt x="1415" y="75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093" name="Line 23"/>
          <p:cNvSpPr>
            <a:spLocks noChangeShapeType="1"/>
          </p:cNvSpPr>
          <p:nvPr/>
        </p:nvSpPr>
        <p:spPr bwMode="auto">
          <a:xfrm>
            <a:off x="4210050" y="1693863"/>
            <a:ext cx="0" cy="1604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094" name="Rectangle 24"/>
          <p:cNvSpPr>
            <a:spLocks noChangeArrowheads="1"/>
          </p:cNvSpPr>
          <p:nvPr/>
        </p:nvSpPr>
        <p:spPr bwMode="auto">
          <a:xfrm>
            <a:off x="3946594" y="3253522"/>
            <a:ext cx="6094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 dirty="0"/>
              <a:t>f / 2</a:t>
            </a:r>
          </a:p>
        </p:txBody>
      </p:sp>
      <p:sp>
        <p:nvSpPr>
          <p:cNvPr id="46095" name="Rectangle 25"/>
          <p:cNvSpPr>
            <a:spLocks noChangeArrowheads="1"/>
          </p:cNvSpPr>
          <p:nvPr/>
        </p:nvSpPr>
        <p:spPr bwMode="auto">
          <a:xfrm>
            <a:off x="5076825" y="1919288"/>
            <a:ext cx="496888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6096" name="Line 27"/>
          <p:cNvSpPr>
            <a:spLocks noChangeShapeType="1"/>
          </p:cNvSpPr>
          <p:nvPr/>
        </p:nvSpPr>
        <p:spPr bwMode="auto">
          <a:xfrm flipV="1">
            <a:off x="6118225" y="1614488"/>
            <a:ext cx="0" cy="153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097" name="Line 28"/>
          <p:cNvSpPr>
            <a:spLocks noChangeShapeType="1"/>
          </p:cNvSpPr>
          <p:nvPr/>
        </p:nvSpPr>
        <p:spPr bwMode="auto">
          <a:xfrm flipV="1">
            <a:off x="6118225" y="3138488"/>
            <a:ext cx="2084388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098" name="Freeform 29"/>
          <p:cNvSpPr>
            <a:spLocks/>
          </p:cNvSpPr>
          <p:nvPr/>
        </p:nvSpPr>
        <p:spPr bwMode="auto">
          <a:xfrm>
            <a:off x="6134100" y="2014538"/>
            <a:ext cx="1450975" cy="1138237"/>
          </a:xfrm>
          <a:custGeom>
            <a:avLst/>
            <a:gdLst>
              <a:gd name="T0" fmla="*/ 0 w 1420"/>
              <a:gd name="T1" fmla="*/ 0 h 767"/>
              <a:gd name="T2" fmla="*/ 2147483647 w 1420"/>
              <a:gd name="T3" fmla="*/ 2147483647 h 767"/>
              <a:gd name="T4" fmla="*/ 2147483647 w 1420"/>
              <a:gd name="T5" fmla="*/ 2147483647 h 767"/>
              <a:gd name="T6" fmla="*/ 2147483647 w 1420"/>
              <a:gd name="T7" fmla="*/ 2147483647 h 767"/>
              <a:gd name="T8" fmla="*/ 2147483647 w 1420"/>
              <a:gd name="T9" fmla="*/ 2147483647 h 767"/>
              <a:gd name="T10" fmla="*/ 2147483647 w 1420"/>
              <a:gd name="T11" fmla="*/ 2147483647 h 767"/>
              <a:gd name="T12" fmla="*/ 2147483647 w 1420"/>
              <a:gd name="T13" fmla="*/ 2147483647 h 767"/>
              <a:gd name="T14" fmla="*/ 2147483647 w 1420"/>
              <a:gd name="T15" fmla="*/ 2147483647 h 767"/>
              <a:gd name="T16" fmla="*/ 2147483647 w 1420"/>
              <a:gd name="T17" fmla="*/ 2147483647 h 767"/>
              <a:gd name="T18" fmla="*/ 2147483647 w 1420"/>
              <a:gd name="T19" fmla="*/ 2147483647 h 767"/>
              <a:gd name="T20" fmla="*/ 2147483647 w 1420"/>
              <a:gd name="T21" fmla="*/ 2147483647 h 767"/>
              <a:gd name="T22" fmla="*/ 2147483647 w 1420"/>
              <a:gd name="T23" fmla="*/ 2147483647 h 767"/>
              <a:gd name="T24" fmla="*/ 2147483647 w 1420"/>
              <a:gd name="T25" fmla="*/ 2147483647 h 767"/>
              <a:gd name="T26" fmla="*/ 2147483647 w 1420"/>
              <a:gd name="T27" fmla="*/ 2147483647 h 767"/>
              <a:gd name="T28" fmla="*/ 2147483647 w 1420"/>
              <a:gd name="T29" fmla="*/ 2147483647 h 767"/>
              <a:gd name="T30" fmla="*/ 2147483647 w 1420"/>
              <a:gd name="T31" fmla="*/ 2147483647 h 767"/>
              <a:gd name="T32" fmla="*/ 2147483647 w 1420"/>
              <a:gd name="T33" fmla="*/ 2147483647 h 767"/>
              <a:gd name="T34" fmla="*/ 2147483647 w 1420"/>
              <a:gd name="T35" fmla="*/ 2147483647 h 76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420" h="767">
                <a:moveTo>
                  <a:pt x="0" y="0"/>
                </a:moveTo>
                <a:cubicBezTo>
                  <a:pt x="10" y="3"/>
                  <a:pt x="22" y="3"/>
                  <a:pt x="30" y="10"/>
                </a:cubicBezTo>
                <a:cubicBezTo>
                  <a:pt x="60" y="34"/>
                  <a:pt x="38" y="43"/>
                  <a:pt x="71" y="60"/>
                </a:cubicBezTo>
                <a:cubicBezTo>
                  <a:pt x="90" y="70"/>
                  <a:pt x="131" y="81"/>
                  <a:pt x="131" y="81"/>
                </a:cubicBezTo>
                <a:cubicBezTo>
                  <a:pt x="138" y="91"/>
                  <a:pt x="141" y="105"/>
                  <a:pt x="151" y="111"/>
                </a:cubicBezTo>
                <a:cubicBezTo>
                  <a:pt x="196" y="139"/>
                  <a:pt x="321" y="162"/>
                  <a:pt x="374" y="171"/>
                </a:cubicBezTo>
                <a:cubicBezTo>
                  <a:pt x="407" y="183"/>
                  <a:pt x="432" y="201"/>
                  <a:pt x="465" y="212"/>
                </a:cubicBezTo>
                <a:cubicBezTo>
                  <a:pt x="475" y="219"/>
                  <a:pt x="484" y="227"/>
                  <a:pt x="495" y="232"/>
                </a:cubicBezTo>
                <a:cubicBezTo>
                  <a:pt x="504" y="237"/>
                  <a:pt x="516" y="237"/>
                  <a:pt x="525" y="242"/>
                </a:cubicBezTo>
                <a:cubicBezTo>
                  <a:pt x="553" y="259"/>
                  <a:pt x="563" y="293"/>
                  <a:pt x="586" y="313"/>
                </a:cubicBezTo>
                <a:cubicBezTo>
                  <a:pt x="628" y="350"/>
                  <a:pt x="636" y="349"/>
                  <a:pt x="677" y="363"/>
                </a:cubicBezTo>
                <a:cubicBezTo>
                  <a:pt x="692" y="411"/>
                  <a:pt x="710" y="399"/>
                  <a:pt x="738" y="434"/>
                </a:cubicBezTo>
                <a:cubicBezTo>
                  <a:pt x="773" y="477"/>
                  <a:pt x="797" y="498"/>
                  <a:pt x="849" y="515"/>
                </a:cubicBezTo>
                <a:cubicBezTo>
                  <a:pt x="859" y="522"/>
                  <a:pt x="868" y="531"/>
                  <a:pt x="879" y="535"/>
                </a:cubicBezTo>
                <a:cubicBezTo>
                  <a:pt x="905" y="544"/>
                  <a:pt x="960" y="555"/>
                  <a:pt x="960" y="555"/>
                </a:cubicBezTo>
                <a:cubicBezTo>
                  <a:pt x="1046" y="615"/>
                  <a:pt x="1165" y="601"/>
                  <a:pt x="1263" y="606"/>
                </a:cubicBezTo>
                <a:cubicBezTo>
                  <a:pt x="1314" y="626"/>
                  <a:pt x="1359" y="633"/>
                  <a:pt x="1384" y="687"/>
                </a:cubicBezTo>
                <a:cubicBezTo>
                  <a:pt x="1420" y="767"/>
                  <a:pt x="1388" y="728"/>
                  <a:pt x="1415" y="75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099" name="Line 34"/>
          <p:cNvSpPr>
            <a:spLocks noChangeShapeType="1"/>
          </p:cNvSpPr>
          <p:nvPr/>
        </p:nvSpPr>
        <p:spPr bwMode="auto">
          <a:xfrm>
            <a:off x="6832600" y="1717675"/>
            <a:ext cx="0" cy="1604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00" name="Freeform 35"/>
          <p:cNvSpPr>
            <a:spLocks/>
          </p:cNvSpPr>
          <p:nvPr/>
        </p:nvSpPr>
        <p:spPr bwMode="auto">
          <a:xfrm flipH="1">
            <a:off x="3487738" y="2054225"/>
            <a:ext cx="1450975" cy="1138238"/>
          </a:xfrm>
          <a:custGeom>
            <a:avLst/>
            <a:gdLst>
              <a:gd name="T0" fmla="*/ 0 w 1420"/>
              <a:gd name="T1" fmla="*/ 0 h 767"/>
              <a:gd name="T2" fmla="*/ 2147483647 w 1420"/>
              <a:gd name="T3" fmla="*/ 2147483647 h 767"/>
              <a:gd name="T4" fmla="*/ 2147483647 w 1420"/>
              <a:gd name="T5" fmla="*/ 2147483647 h 767"/>
              <a:gd name="T6" fmla="*/ 2147483647 w 1420"/>
              <a:gd name="T7" fmla="*/ 2147483647 h 767"/>
              <a:gd name="T8" fmla="*/ 2147483647 w 1420"/>
              <a:gd name="T9" fmla="*/ 2147483647 h 767"/>
              <a:gd name="T10" fmla="*/ 2147483647 w 1420"/>
              <a:gd name="T11" fmla="*/ 2147483647 h 767"/>
              <a:gd name="T12" fmla="*/ 2147483647 w 1420"/>
              <a:gd name="T13" fmla="*/ 2147483647 h 767"/>
              <a:gd name="T14" fmla="*/ 2147483647 w 1420"/>
              <a:gd name="T15" fmla="*/ 2147483647 h 767"/>
              <a:gd name="T16" fmla="*/ 2147483647 w 1420"/>
              <a:gd name="T17" fmla="*/ 2147483647 h 767"/>
              <a:gd name="T18" fmla="*/ 2147483647 w 1420"/>
              <a:gd name="T19" fmla="*/ 2147483647 h 767"/>
              <a:gd name="T20" fmla="*/ 2147483647 w 1420"/>
              <a:gd name="T21" fmla="*/ 2147483647 h 767"/>
              <a:gd name="T22" fmla="*/ 2147483647 w 1420"/>
              <a:gd name="T23" fmla="*/ 2147483647 h 767"/>
              <a:gd name="T24" fmla="*/ 2147483647 w 1420"/>
              <a:gd name="T25" fmla="*/ 2147483647 h 767"/>
              <a:gd name="T26" fmla="*/ 2147483647 w 1420"/>
              <a:gd name="T27" fmla="*/ 2147483647 h 767"/>
              <a:gd name="T28" fmla="*/ 2147483647 w 1420"/>
              <a:gd name="T29" fmla="*/ 2147483647 h 767"/>
              <a:gd name="T30" fmla="*/ 2147483647 w 1420"/>
              <a:gd name="T31" fmla="*/ 2147483647 h 767"/>
              <a:gd name="T32" fmla="*/ 2147483647 w 1420"/>
              <a:gd name="T33" fmla="*/ 2147483647 h 767"/>
              <a:gd name="T34" fmla="*/ 2147483647 w 1420"/>
              <a:gd name="T35" fmla="*/ 2147483647 h 76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420" h="767">
                <a:moveTo>
                  <a:pt x="0" y="0"/>
                </a:moveTo>
                <a:cubicBezTo>
                  <a:pt x="10" y="3"/>
                  <a:pt x="22" y="3"/>
                  <a:pt x="30" y="10"/>
                </a:cubicBezTo>
                <a:cubicBezTo>
                  <a:pt x="60" y="34"/>
                  <a:pt x="38" y="43"/>
                  <a:pt x="71" y="60"/>
                </a:cubicBezTo>
                <a:cubicBezTo>
                  <a:pt x="90" y="70"/>
                  <a:pt x="131" y="81"/>
                  <a:pt x="131" y="81"/>
                </a:cubicBezTo>
                <a:cubicBezTo>
                  <a:pt x="138" y="91"/>
                  <a:pt x="141" y="105"/>
                  <a:pt x="151" y="111"/>
                </a:cubicBezTo>
                <a:cubicBezTo>
                  <a:pt x="196" y="139"/>
                  <a:pt x="321" y="162"/>
                  <a:pt x="374" y="171"/>
                </a:cubicBezTo>
                <a:cubicBezTo>
                  <a:pt x="407" y="183"/>
                  <a:pt x="432" y="201"/>
                  <a:pt x="465" y="212"/>
                </a:cubicBezTo>
                <a:cubicBezTo>
                  <a:pt x="475" y="219"/>
                  <a:pt x="484" y="227"/>
                  <a:pt x="495" y="232"/>
                </a:cubicBezTo>
                <a:cubicBezTo>
                  <a:pt x="504" y="237"/>
                  <a:pt x="516" y="237"/>
                  <a:pt x="525" y="242"/>
                </a:cubicBezTo>
                <a:cubicBezTo>
                  <a:pt x="553" y="259"/>
                  <a:pt x="563" y="293"/>
                  <a:pt x="586" y="313"/>
                </a:cubicBezTo>
                <a:cubicBezTo>
                  <a:pt x="628" y="350"/>
                  <a:pt x="636" y="349"/>
                  <a:pt x="677" y="363"/>
                </a:cubicBezTo>
                <a:cubicBezTo>
                  <a:pt x="692" y="411"/>
                  <a:pt x="710" y="399"/>
                  <a:pt x="738" y="434"/>
                </a:cubicBezTo>
                <a:cubicBezTo>
                  <a:pt x="773" y="477"/>
                  <a:pt x="797" y="498"/>
                  <a:pt x="849" y="515"/>
                </a:cubicBezTo>
                <a:cubicBezTo>
                  <a:pt x="859" y="522"/>
                  <a:pt x="868" y="531"/>
                  <a:pt x="879" y="535"/>
                </a:cubicBezTo>
                <a:cubicBezTo>
                  <a:pt x="905" y="544"/>
                  <a:pt x="960" y="555"/>
                  <a:pt x="960" y="555"/>
                </a:cubicBezTo>
                <a:cubicBezTo>
                  <a:pt x="1046" y="615"/>
                  <a:pt x="1165" y="601"/>
                  <a:pt x="1263" y="606"/>
                </a:cubicBezTo>
                <a:cubicBezTo>
                  <a:pt x="1314" y="626"/>
                  <a:pt x="1359" y="633"/>
                  <a:pt x="1384" y="687"/>
                </a:cubicBezTo>
                <a:cubicBezTo>
                  <a:pt x="1420" y="767"/>
                  <a:pt x="1388" y="728"/>
                  <a:pt x="1415" y="75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01" name="Rectangle 36"/>
          <p:cNvSpPr>
            <a:spLocks noChangeArrowheads="1"/>
          </p:cNvSpPr>
          <p:nvPr/>
        </p:nvSpPr>
        <p:spPr bwMode="auto">
          <a:xfrm>
            <a:off x="4251325" y="1571625"/>
            <a:ext cx="738188" cy="109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6102" name="Freeform 37"/>
          <p:cNvSpPr>
            <a:spLocks/>
          </p:cNvSpPr>
          <p:nvPr/>
        </p:nvSpPr>
        <p:spPr bwMode="auto">
          <a:xfrm flipH="1">
            <a:off x="6078538" y="2028825"/>
            <a:ext cx="1450975" cy="1138238"/>
          </a:xfrm>
          <a:custGeom>
            <a:avLst/>
            <a:gdLst>
              <a:gd name="T0" fmla="*/ 0 w 1420"/>
              <a:gd name="T1" fmla="*/ 0 h 767"/>
              <a:gd name="T2" fmla="*/ 2147483647 w 1420"/>
              <a:gd name="T3" fmla="*/ 2147483647 h 767"/>
              <a:gd name="T4" fmla="*/ 2147483647 w 1420"/>
              <a:gd name="T5" fmla="*/ 2147483647 h 767"/>
              <a:gd name="T6" fmla="*/ 2147483647 w 1420"/>
              <a:gd name="T7" fmla="*/ 2147483647 h 767"/>
              <a:gd name="T8" fmla="*/ 2147483647 w 1420"/>
              <a:gd name="T9" fmla="*/ 2147483647 h 767"/>
              <a:gd name="T10" fmla="*/ 2147483647 w 1420"/>
              <a:gd name="T11" fmla="*/ 2147483647 h 767"/>
              <a:gd name="T12" fmla="*/ 2147483647 w 1420"/>
              <a:gd name="T13" fmla="*/ 2147483647 h 767"/>
              <a:gd name="T14" fmla="*/ 2147483647 w 1420"/>
              <a:gd name="T15" fmla="*/ 2147483647 h 767"/>
              <a:gd name="T16" fmla="*/ 2147483647 w 1420"/>
              <a:gd name="T17" fmla="*/ 2147483647 h 767"/>
              <a:gd name="T18" fmla="*/ 2147483647 w 1420"/>
              <a:gd name="T19" fmla="*/ 2147483647 h 767"/>
              <a:gd name="T20" fmla="*/ 2147483647 w 1420"/>
              <a:gd name="T21" fmla="*/ 2147483647 h 767"/>
              <a:gd name="T22" fmla="*/ 2147483647 w 1420"/>
              <a:gd name="T23" fmla="*/ 2147483647 h 767"/>
              <a:gd name="T24" fmla="*/ 2147483647 w 1420"/>
              <a:gd name="T25" fmla="*/ 2147483647 h 767"/>
              <a:gd name="T26" fmla="*/ 2147483647 w 1420"/>
              <a:gd name="T27" fmla="*/ 2147483647 h 767"/>
              <a:gd name="T28" fmla="*/ 2147483647 w 1420"/>
              <a:gd name="T29" fmla="*/ 2147483647 h 767"/>
              <a:gd name="T30" fmla="*/ 2147483647 w 1420"/>
              <a:gd name="T31" fmla="*/ 2147483647 h 767"/>
              <a:gd name="T32" fmla="*/ 2147483647 w 1420"/>
              <a:gd name="T33" fmla="*/ 2147483647 h 767"/>
              <a:gd name="T34" fmla="*/ 2147483647 w 1420"/>
              <a:gd name="T35" fmla="*/ 2147483647 h 76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420" h="767">
                <a:moveTo>
                  <a:pt x="0" y="0"/>
                </a:moveTo>
                <a:cubicBezTo>
                  <a:pt x="10" y="3"/>
                  <a:pt x="22" y="3"/>
                  <a:pt x="30" y="10"/>
                </a:cubicBezTo>
                <a:cubicBezTo>
                  <a:pt x="60" y="34"/>
                  <a:pt x="38" y="43"/>
                  <a:pt x="71" y="60"/>
                </a:cubicBezTo>
                <a:cubicBezTo>
                  <a:pt x="90" y="70"/>
                  <a:pt x="131" y="81"/>
                  <a:pt x="131" y="81"/>
                </a:cubicBezTo>
                <a:cubicBezTo>
                  <a:pt x="138" y="91"/>
                  <a:pt x="141" y="105"/>
                  <a:pt x="151" y="111"/>
                </a:cubicBezTo>
                <a:cubicBezTo>
                  <a:pt x="196" y="139"/>
                  <a:pt x="321" y="162"/>
                  <a:pt x="374" y="171"/>
                </a:cubicBezTo>
                <a:cubicBezTo>
                  <a:pt x="407" y="183"/>
                  <a:pt x="432" y="201"/>
                  <a:pt x="465" y="212"/>
                </a:cubicBezTo>
                <a:cubicBezTo>
                  <a:pt x="475" y="219"/>
                  <a:pt x="484" y="227"/>
                  <a:pt x="495" y="232"/>
                </a:cubicBezTo>
                <a:cubicBezTo>
                  <a:pt x="504" y="237"/>
                  <a:pt x="516" y="237"/>
                  <a:pt x="525" y="242"/>
                </a:cubicBezTo>
                <a:cubicBezTo>
                  <a:pt x="553" y="259"/>
                  <a:pt x="563" y="293"/>
                  <a:pt x="586" y="313"/>
                </a:cubicBezTo>
                <a:cubicBezTo>
                  <a:pt x="628" y="350"/>
                  <a:pt x="636" y="349"/>
                  <a:pt x="677" y="363"/>
                </a:cubicBezTo>
                <a:cubicBezTo>
                  <a:pt x="692" y="411"/>
                  <a:pt x="710" y="399"/>
                  <a:pt x="738" y="434"/>
                </a:cubicBezTo>
                <a:cubicBezTo>
                  <a:pt x="773" y="477"/>
                  <a:pt x="797" y="498"/>
                  <a:pt x="849" y="515"/>
                </a:cubicBezTo>
                <a:cubicBezTo>
                  <a:pt x="859" y="522"/>
                  <a:pt x="868" y="531"/>
                  <a:pt x="879" y="535"/>
                </a:cubicBezTo>
                <a:cubicBezTo>
                  <a:pt x="905" y="544"/>
                  <a:pt x="960" y="555"/>
                  <a:pt x="960" y="555"/>
                </a:cubicBezTo>
                <a:cubicBezTo>
                  <a:pt x="1046" y="615"/>
                  <a:pt x="1165" y="601"/>
                  <a:pt x="1263" y="606"/>
                </a:cubicBezTo>
                <a:cubicBezTo>
                  <a:pt x="1314" y="626"/>
                  <a:pt x="1359" y="633"/>
                  <a:pt x="1384" y="687"/>
                </a:cubicBezTo>
                <a:cubicBezTo>
                  <a:pt x="1420" y="767"/>
                  <a:pt x="1388" y="728"/>
                  <a:pt x="1415" y="75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03" name="Rectangle 38"/>
          <p:cNvSpPr>
            <a:spLocks noChangeArrowheads="1"/>
          </p:cNvSpPr>
          <p:nvPr/>
        </p:nvSpPr>
        <p:spPr bwMode="auto">
          <a:xfrm>
            <a:off x="6842125" y="1546225"/>
            <a:ext cx="738188" cy="1573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6104" name="Rectangle 39"/>
          <p:cNvSpPr>
            <a:spLocks noChangeArrowheads="1"/>
          </p:cNvSpPr>
          <p:nvPr/>
        </p:nvSpPr>
        <p:spPr bwMode="auto">
          <a:xfrm>
            <a:off x="6554856" y="3261488"/>
            <a:ext cx="6094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 dirty="0"/>
              <a:t>f / 2</a:t>
            </a:r>
          </a:p>
        </p:txBody>
      </p:sp>
      <p:sp>
        <p:nvSpPr>
          <p:cNvPr id="46105" name="Line 40"/>
          <p:cNvSpPr>
            <a:spLocks noChangeShapeType="1"/>
          </p:cNvSpPr>
          <p:nvPr/>
        </p:nvSpPr>
        <p:spPr bwMode="auto">
          <a:xfrm>
            <a:off x="6818313" y="2582863"/>
            <a:ext cx="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06" name="Line 41"/>
          <p:cNvSpPr>
            <a:spLocks noChangeShapeType="1"/>
          </p:cNvSpPr>
          <p:nvPr/>
        </p:nvSpPr>
        <p:spPr bwMode="auto">
          <a:xfrm flipH="1">
            <a:off x="3994150" y="3032125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07" name="Line 42"/>
          <p:cNvSpPr>
            <a:spLocks noChangeShapeType="1"/>
          </p:cNvSpPr>
          <p:nvPr/>
        </p:nvSpPr>
        <p:spPr bwMode="auto">
          <a:xfrm flipH="1">
            <a:off x="6624638" y="2293938"/>
            <a:ext cx="738187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08" name="Rectangle 43"/>
          <p:cNvSpPr>
            <a:spLocks noChangeArrowheads="1"/>
          </p:cNvSpPr>
          <p:nvPr/>
        </p:nvSpPr>
        <p:spPr bwMode="auto">
          <a:xfrm>
            <a:off x="7219950" y="1962150"/>
            <a:ext cx="1076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/>
              <a:t>Aliasing</a:t>
            </a:r>
          </a:p>
        </p:txBody>
      </p:sp>
      <p:sp>
        <p:nvSpPr>
          <p:cNvPr id="46109" name="Line 44"/>
          <p:cNvSpPr>
            <a:spLocks noChangeShapeType="1"/>
          </p:cNvSpPr>
          <p:nvPr/>
        </p:nvSpPr>
        <p:spPr bwMode="auto">
          <a:xfrm flipV="1">
            <a:off x="615950" y="4679950"/>
            <a:ext cx="0" cy="153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10" name="Line 45"/>
          <p:cNvSpPr>
            <a:spLocks noChangeShapeType="1"/>
          </p:cNvSpPr>
          <p:nvPr/>
        </p:nvSpPr>
        <p:spPr bwMode="auto">
          <a:xfrm flipV="1">
            <a:off x="615950" y="6203950"/>
            <a:ext cx="2084388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11" name="Freeform 46"/>
          <p:cNvSpPr>
            <a:spLocks/>
          </p:cNvSpPr>
          <p:nvPr/>
        </p:nvSpPr>
        <p:spPr bwMode="auto">
          <a:xfrm>
            <a:off x="631825" y="5080000"/>
            <a:ext cx="1450975" cy="1138238"/>
          </a:xfrm>
          <a:custGeom>
            <a:avLst/>
            <a:gdLst>
              <a:gd name="T0" fmla="*/ 0 w 1420"/>
              <a:gd name="T1" fmla="*/ 0 h 767"/>
              <a:gd name="T2" fmla="*/ 2147483647 w 1420"/>
              <a:gd name="T3" fmla="*/ 2147483647 h 767"/>
              <a:gd name="T4" fmla="*/ 2147483647 w 1420"/>
              <a:gd name="T5" fmla="*/ 2147483647 h 767"/>
              <a:gd name="T6" fmla="*/ 2147483647 w 1420"/>
              <a:gd name="T7" fmla="*/ 2147483647 h 767"/>
              <a:gd name="T8" fmla="*/ 2147483647 w 1420"/>
              <a:gd name="T9" fmla="*/ 2147483647 h 767"/>
              <a:gd name="T10" fmla="*/ 2147483647 w 1420"/>
              <a:gd name="T11" fmla="*/ 2147483647 h 767"/>
              <a:gd name="T12" fmla="*/ 2147483647 w 1420"/>
              <a:gd name="T13" fmla="*/ 2147483647 h 767"/>
              <a:gd name="T14" fmla="*/ 2147483647 w 1420"/>
              <a:gd name="T15" fmla="*/ 2147483647 h 767"/>
              <a:gd name="T16" fmla="*/ 2147483647 w 1420"/>
              <a:gd name="T17" fmla="*/ 2147483647 h 767"/>
              <a:gd name="T18" fmla="*/ 2147483647 w 1420"/>
              <a:gd name="T19" fmla="*/ 2147483647 h 767"/>
              <a:gd name="T20" fmla="*/ 2147483647 w 1420"/>
              <a:gd name="T21" fmla="*/ 2147483647 h 767"/>
              <a:gd name="T22" fmla="*/ 2147483647 w 1420"/>
              <a:gd name="T23" fmla="*/ 2147483647 h 767"/>
              <a:gd name="T24" fmla="*/ 2147483647 w 1420"/>
              <a:gd name="T25" fmla="*/ 2147483647 h 767"/>
              <a:gd name="T26" fmla="*/ 2147483647 w 1420"/>
              <a:gd name="T27" fmla="*/ 2147483647 h 767"/>
              <a:gd name="T28" fmla="*/ 2147483647 w 1420"/>
              <a:gd name="T29" fmla="*/ 2147483647 h 767"/>
              <a:gd name="T30" fmla="*/ 2147483647 w 1420"/>
              <a:gd name="T31" fmla="*/ 2147483647 h 767"/>
              <a:gd name="T32" fmla="*/ 2147483647 w 1420"/>
              <a:gd name="T33" fmla="*/ 2147483647 h 767"/>
              <a:gd name="T34" fmla="*/ 2147483647 w 1420"/>
              <a:gd name="T35" fmla="*/ 2147483647 h 76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420" h="767">
                <a:moveTo>
                  <a:pt x="0" y="0"/>
                </a:moveTo>
                <a:cubicBezTo>
                  <a:pt x="10" y="3"/>
                  <a:pt x="22" y="3"/>
                  <a:pt x="30" y="10"/>
                </a:cubicBezTo>
                <a:cubicBezTo>
                  <a:pt x="60" y="34"/>
                  <a:pt x="38" y="43"/>
                  <a:pt x="71" y="60"/>
                </a:cubicBezTo>
                <a:cubicBezTo>
                  <a:pt x="90" y="70"/>
                  <a:pt x="131" y="81"/>
                  <a:pt x="131" y="81"/>
                </a:cubicBezTo>
                <a:cubicBezTo>
                  <a:pt x="138" y="91"/>
                  <a:pt x="141" y="105"/>
                  <a:pt x="151" y="111"/>
                </a:cubicBezTo>
                <a:cubicBezTo>
                  <a:pt x="196" y="139"/>
                  <a:pt x="321" y="162"/>
                  <a:pt x="374" y="171"/>
                </a:cubicBezTo>
                <a:cubicBezTo>
                  <a:pt x="407" y="183"/>
                  <a:pt x="432" y="201"/>
                  <a:pt x="465" y="212"/>
                </a:cubicBezTo>
                <a:cubicBezTo>
                  <a:pt x="475" y="219"/>
                  <a:pt x="484" y="227"/>
                  <a:pt x="495" y="232"/>
                </a:cubicBezTo>
                <a:cubicBezTo>
                  <a:pt x="504" y="237"/>
                  <a:pt x="516" y="237"/>
                  <a:pt x="525" y="242"/>
                </a:cubicBezTo>
                <a:cubicBezTo>
                  <a:pt x="553" y="259"/>
                  <a:pt x="563" y="293"/>
                  <a:pt x="586" y="313"/>
                </a:cubicBezTo>
                <a:cubicBezTo>
                  <a:pt x="628" y="350"/>
                  <a:pt x="636" y="349"/>
                  <a:pt x="677" y="363"/>
                </a:cubicBezTo>
                <a:cubicBezTo>
                  <a:pt x="692" y="411"/>
                  <a:pt x="710" y="399"/>
                  <a:pt x="738" y="434"/>
                </a:cubicBezTo>
                <a:cubicBezTo>
                  <a:pt x="773" y="477"/>
                  <a:pt x="797" y="498"/>
                  <a:pt x="849" y="515"/>
                </a:cubicBezTo>
                <a:cubicBezTo>
                  <a:pt x="859" y="522"/>
                  <a:pt x="868" y="531"/>
                  <a:pt x="879" y="535"/>
                </a:cubicBezTo>
                <a:cubicBezTo>
                  <a:pt x="905" y="544"/>
                  <a:pt x="960" y="555"/>
                  <a:pt x="960" y="555"/>
                </a:cubicBezTo>
                <a:cubicBezTo>
                  <a:pt x="1046" y="615"/>
                  <a:pt x="1165" y="601"/>
                  <a:pt x="1263" y="606"/>
                </a:cubicBezTo>
                <a:cubicBezTo>
                  <a:pt x="1314" y="626"/>
                  <a:pt x="1359" y="633"/>
                  <a:pt x="1384" y="687"/>
                </a:cubicBezTo>
                <a:cubicBezTo>
                  <a:pt x="1420" y="767"/>
                  <a:pt x="1388" y="728"/>
                  <a:pt x="1415" y="75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13" name="Line 48"/>
          <p:cNvSpPr>
            <a:spLocks noChangeShapeType="1"/>
          </p:cNvSpPr>
          <p:nvPr/>
        </p:nvSpPr>
        <p:spPr bwMode="auto">
          <a:xfrm>
            <a:off x="2090738" y="4775200"/>
            <a:ext cx="0" cy="1604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14" name="Rectangle 49"/>
          <p:cNvSpPr>
            <a:spLocks noChangeArrowheads="1"/>
          </p:cNvSpPr>
          <p:nvPr/>
        </p:nvSpPr>
        <p:spPr bwMode="auto">
          <a:xfrm>
            <a:off x="1963139" y="6318281"/>
            <a:ext cx="2551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 dirty="0"/>
              <a:t>f</a:t>
            </a:r>
          </a:p>
        </p:txBody>
      </p:sp>
      <p:sp>
        <p:nvSpPr>
          <p:cNvPr id="46115" name="Rectangle 50"/>
          <p:cNvSpPr>
            <a:spLocks noChangeArrowheads="1"/>
          </p:cNvSpPr>
          <p:nvPr/>
        </p:nvSpPr>
        <p:spPr bwMode="auto">
          <a:xfrm>
            <a:off x="2236788" y="4984750"/>
            <a:ext cx="496887" cy="865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6116" name="Line 51"/>
          <p:cNvSpPr>
            <a:spLocks noChangeShapeType="1"/>
          </p:cNvSpPr>
          <p:nvPr/>
        </p:nvSpPr>
        <p:spPr bwMode="auto">
          <a:xfrm flipV="1">
            <a:off x="3446463" y="4679950"/>
            <a:ext cx="0" cy="153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17" name="Line 52"/>
          <p:cNvSpPr>
            <a:spLocks noChangeShapeType="1"/>
          </p:cNvSpPr>
          <p:nvPr/>
        </p:nvSpPr>
        <p:spPr bwMode="auto">
          <a:xfrm flipV="1">
            <a:off x="3446463" y="6203950"/>
            <a:ext cx="2084387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18" name="Freeform 53"/>
          <p:cNvSpPr>
            <a:spLocks/>
          </p:cNvSpPr>
          <p:nvPr/>
        </p:nvSpPr>
        <p:spPr bwMode="auto">
          <a:xfrm>
            <a:off x="3462338" y="5080000"/>
            <a:ext cx="1450975" cy="1138238"/>
          </a:xfrm>
          <a:custGeom>
            <a:avLst/>
            <a:gdLst>
              <a:gd name="T0" fmla="*/ 0 w 1420"/>
              <a:gd name="T1" fmla="*/ 0 h 767"/>
              <a:gd name="T2" fmla="*/ 2147483647 w 1420"/>
              <a:gd name="T3" fmla="*/ 2147483647 h 767"/>
              <a:gd name="T4" fmla="*/ 2147483647 w 1420"/>
              <a:gd name="T5" fmla="*/ 2147483647 h 767"/>
              <a:gd name="T6" fmla="*/ 2147483647 w 1420"/>
              <a:gd name="T7" fmla="*/ 2147483647 h 767"/>
              <a:gd name="T8" fmla="*/ 2147483647 w 1420"/>
              <a:gd name="T9" fmla="*/ 2147483647 h 767"/>
              <a:gd name="T10" fmla="*/ 2147483647 w 1420"/>
              <a:gd name="T11" fmla="*/ 2147483647 h 767"/>
              <a:gd name="T12" fmla="*/ 2147483647 w 1420"/>
              <a:gd name="T13" fmla="*/ 2147483647 h 767"/>
              <a:gd name="T14" fmla="*/ 2147483647 w 1420"/>
              <a:gd name="T15" fmla="*/ 2147483647 h 767"/>
              <a:gd name="T16" fmla="*/ 2147483647 w 1420"/>
              <a:gd name="T17" fmla="*/ 2147483647 h 767"/>
              <a:gd name="T18" fmla="*/ 2147483647 w 1420"/>
              <a:gd name="T19" fmla="*/ 2147483647 h 767"/>
              <a:gd name="T20" fmla="*/ 2147483647 w 1420"/>
              <a:gd name="T21" fmla="*/ 2147483647 h 767"/>
              <a:gd name="T22" fmla="*/ 2147483647 w 1420"/>
              <a:gd name="T23" fmla="*/ 2147483647 h 767"/>
              <a:gd name="T24" fmla="*/ 2147483647 w 1420"/>
              <a:gd name="T25" fmla="*/ 2147483647 h 767"/>
              <a:gd name="T26" fmla="*/ 2147483647 w 1420"/>
              <a:gd name="T27" fmla="*/ 2147483647 h 767"/>
              <a:gd name="T28" fmla="*/ 2147483647 w 1420"/>
              <a:gd name="T29" fmla="*/ 2147483647 h 767"/>
              <a:gd name="T30" fmla="*/ 2147483647 w 1420"/>
              <a:gd name="T31" fmla="*/ 2147483647 h 767"/>
              <a:gd name="T32" fmla="*/ 2147483647 w 1420"/>
              <a:gd name="T33" fmla="*/ 2147483647 h 767"/>
              <a:gd name="T34" fmla="*/ 2147483647 w 1420"/>
              <a:gd name="T35" fmla="*/ 2147483647 h 76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420" h="767">
                <a:moveTo>
                  <a:pt x="0" y="0"/>
                </a:moveTo>
                <a:cubicBezTo>
                  <a:pt x="10" y="3"/>
                  <a:pt x="22" y="3"/>
                  <a:pt x="30" y="10"/>
                </a:cubicBezTo>
                <a:cubicBezTo>
                  <a:pt x="60" y="34"/>
                  <a:pt x="38" y="43"/>
                  <a:pt x="71" y="60"/>
                </a:cubicBezTo>
                <a:cubicBezTo>
                  <a:pt x="90" y="70"/>
                  <a:pt x="131" y="81"/>
                  <a:pt x="131" y="81"/>
                </a:cubicBezTo>
                <a:cubicBezTo>
                  <a:pt x="138" y="91"/>
                  <a:pt x="141" y="105"/>
                  <a:pt x="151" y="111"/>
                </a:cubicBezTo>
                <a:cubicBezTo>
                  <a:pt x="196" y="139"/>
                  <a:pt x="321" y="162"/>
                  <a:pt x="374" y="171"/>
                </a:cubicBezTo>
                <a:cubicBezTo>
                  <a:pt x="407" y="183"/>
                  <a:pt x="432" y="201"/>
                  <a:pt x="465" y="212"/>
                </a:cubicBezTo>
                <a:cubicBezTo>
                  <a:pt x="475" y="219"/>
                  <a:pt x="484" y="227"/>
                  <a:pt x="495" y="232"/>
                </a:cubicBezTo>
                <a:cubicBezTo>
                  <a:pt x="504" y="237"/>
                  <a:pt x="516" y="237"/>
                  <a:pt x="525" y="242"/>
                </a:cubicBezTo>
                <a:cubicBezTo>
                  <a:pt x="553" y="259"/>
                  <a:pt x="563" y="293"/>
                  <a:pt x="586" y="313"/>
                </a:cubicBezTo>
                <a:cubicBezTo>
                  <a:pt x="628" y="350"/>
                  <a:pt x="636" y="349"/>
                  <a:pt x="677" y="363"/>
                </a:cubicBezTo>
                <a:cubicBezTo>
                  <a:pt x="692" y="411"/>
                  <a:pt x="710" y="399"/>
                  <a:pt x="738" y="434"/>
                </a:cubicBezTo>
                <a:cubicBezTo>
                  <a:pt x="773" y="477"/>
                  <a:pt x="797" y="498"/>
                  <a:pt x="849" y="515"/>
                </a:cubicBezTo>
                <a:cubicBezTo>
                  <a:pt x="859" y="522"/>
                  <a:pt x="868" y="531"/>
                  <a:pt x="879" y="535"/>
                </a:cubicBezTo>
                <a:cubicBezTo>
                  <a:pt x="905" y="544"/>
                  <a:pt x="960" y="555"/>
                  <a:pt x="960" y="555"/>
                </a:cubicBezTo>
                <a:cubicBezTo>
                  <a:pt x="1046" y="615"/>
                  <a:pt x="1165" y="601"/>
                  <a:pt x="1263" y="606"/>
                </a:cubicBezTo>
                <a:cubicBezTo>
                  <a:pt x="1314" y="626"/>
                  <a:pt x="1359" y="633"/>
                  <a:pt x="1384" y="687"/>
                </a:cubicBezTo>
                <a:cubicBezTo>
                  <a:pt x="1420" y="767"/>
                  <a:pt x="1388" y="728"/>
                  <a:pt x="1415" y="75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20" name="Line 55"/>
          <p:cNvSpPr>
            <a:spLocks noChangeShapeType="1"/>
          </p:cNvSpPr>
          <p:nvPr/>
        </p:nvSpPr>
        <p:spPr bwMode="auto">
          <a:xfrm>
            <a:off x="4200525" y="4759325"/>
            <a:ext cx="0" cy="1604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21" name="Rectangle 56"/>
          <p:cNvSpPr>
            <a:spLocks noChangeArrowheads="1"/>
          </p:cNvSpPr>
          <p:nvPr/>
        </p:nvSpPr>
        <p:spPr bwMode="auto">
          <a:xfrm>
            <a:off x="3937069" y="6327746"/>
            <a:ext cx="6094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 dirty="0"/>
              <a:t>f / 2</a:t>
            </a:r>
          </a:p>
        </p:txBody>
      </p:sp>
      <p:sp>
        <p:nvSpPr>
          <p:cNvPr id="46122" name="Rectangle 57"/>
          <p:cNvSpPr>
            <a:spLocks noChangeArrowheads="1"/>
          </p:cNvSpPr>
          <p:nvPr/>
        </p:nvSpPr>
        <p:spPr bwMode="auto">
          <a:xfrm>
            <a:off x="5067300" y="4984750"/>
            <a:ext cx="496888" cy="865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6123" name="Line 58"/>
          <p:cNvSpPr>
            <a:spLocks noChangeShapeType="1"/>
          </p:cNvSpPr>
          <p:nvPr/>
        </p:nvSpPr>
        <p:spPr bwMode="auto">
          <a:xfrm flipV="1">
            <a:off x="6108700" y="4679950"/>
            <a:ext cx="0" cy="153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24" name="Line 59"/>
          <p:cNvSpPr>
            <a:spLocks noChangeShapeType="1"/>
          </p:cNvSpPr>
          <p:nvPr/>
        </p:nvSpPr>
        <p:spPr bwMode="auto">
          <a:xfrm flipV="1">
            <a:off x="6108700" y="6203950"/>
            <a:ext cx="2084388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25" name="Freeform 60"/>
          <p:cNvSpPr>
            <a:spLocks/>
          </p:cNvSpPr>
          <p:nvPr/>
        </p:nvSpPr>
        <p:spPr bwMode="auto">
          <a:xfrm>
            <a:off x="6124575" y="5080000"/>
            <a:ext cx="1450975" cy="1138238"/>
          </a:xfrm>
          <a:custGeom>
            <a:avLst/>
            <a:gdLst>
              <a:gd name="T0" fmla="*/ 0 w 1420"/>
              <a:gd name="T1" fmla="*/ 0 h 767"/>
              <a:gd name="T2" fmla="*/ 2147483647 w 1420"/>
              <a:gd name="T3" fmla="*/ 2147483647 h 767"/>
              <a:gd name="T4" fmla="*/ 2147483647 w 1420"/>
              <a:gd name="T5" fmla="*/ 2147483647 h 767"/>
              <a:gd name="T6" fmla="*/ 2147483647 w 1420"/>
              <a:gd name="T7" fmla="*/ 2147483647 h 767"/>
              <a:gd name="T8" fmla="*/ 2147483647 w 1420"/>
              <a:gd name="T9" fmla="*/ 2147483647 h 767"/>
              <a:gd name="T10" fmla="*/ 2147483647 w 1420"/>
              <a:gd name="T11" fmla="*/ 2147483647 h 767"/>
              <a:gd name="T12" fmla="*/ 2147483647 w 1420"/>
              <a:gd name="T13" fmla="*/ 2147483647 h 767"/>
              <a:gd name="T14" fmla="*/ 2147483647 w 1420"/>
              <a:gd name="T15" fmla="*/ 2147483647 h 767"/>
              <a:gd name="T16" fmla="*/ 2147483647 w 1420"/>
              <a:gd name="T17" fmla="*/ 2147483647 h 767"/>
              <a:gd name="T18" fmla="*/ 2147483647 w 1420"/>
              <a:gd name="T19" fmla="*/ 2147483647 h 767"/>
              <a:gd name="T20" fmla="*/ 2147483647 w 1420"/>
              <a:gd name="T21" fmla="*/ 2147483647 h 767"/>
              <a:gd name="T22" fmla="*/ 2147483647 w 1420"/>
              <a:gd name="T23" fmla="*/ 2147483647 h 767"/>
              <a:gd name="T24" fmla="*/ 2147483647 w 1420"/>
              <a:gd name="T25" fmla="*/ 2147483647 h 767"/>
              <a:gd name="T26" fmla="*/ 2147483647 w 1420"/>
              <a:gd name="T27" fmla="*/ 2147483647 h 767"/>
              <a:gd name="T28" fmla="*/ 2147483647 w 1420"/>
              <a:gd name="T29" fmla="*/ 2147483647 h 767"/>
              <a:gd name="T30" fmla="*/ 2147483647 w 1420"/>
              <a:gd name="T31" fmla="*/ 2147483647 h 767"/>
              <a:gd name="T32" fmla="*/ 2147483647 w 1420"/>
              <a:gd name="T33" fmla="*/ 2147483647 h 767"/>
              <a:gd name="T34" fmla="*/ 2147483647 w 1420"/>
              <a:gd name="T35" fmla="*/ 2147483647 h 76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420" h="767">
                <a:moveTo>
                  <a:pt x="0" y="0"/>
                </a:moveTo>
                <a:cubicBezTo>
                  <a:pt x="10" y="3"/>
                  <a:pt x="22" y="3"/>
                  <a:pt x="30" y="10"/>
                </a:cubicBezTo>
                <a:cubicBezTo>
                  <a:pt x="60" y="34"/>
                  <a:pt x="38" y="43"/>
                  <a:pt x="71" y="60"/>
                </a:cubicBezTo>
                <a:cubicBezTo>
                  <a:pt x="90" y="70"/>
                  <a:pt x="131" y="81"/>
                  <a:pt x="131" y="81"/>
                </a:cubicBezTo>
                <a:cubicBezTo>
                  <a:pt x="138" y="91"/>
                  <a:pt x="141" y="105"/>
                  <a:pt x="151" y="111"/>
                </a:cubicBezTo>
                <a:cubicBezTo>
                  <a:pt x="196" y="139"/>
                  <a:pt x="321" y="162"/>
                  <a:pt x="374" y="171"/>
                </a:cubicBezTo>
                <a:cubicBezTo>
                  <a:pt x="407" y="183"/>
                  <a:pt x="432" y="201"/>
                  <a:pt x="465" y="212"/>
                </a:cubicBezTo>
                <a:cubicBezTo>
                  <a:pt x="475" y="219"/>
                  <a:pt x="484" y="227"/>
                  <a:pt x="495" y="232"/>
                </a:cubicBezTo>
                <a:cubicBezTo>
                  <a:pt x="504" y="237"/>
                  <a:pt x="516" y="237"/>
                  <a:pt x="525" y="242"/>
                </a:cubicBezTo>
                <a:cubicBezTo>
                  <a:pt x="553" y="259"/>
                  <a:pt x="563" y="293"/>
                  <a:pt x="586" y="313"/>
                </a:cubicBezTo>
                <a:cubicBezTo>
                  <a:pt x="628" y="350"/>
                  <a:pt x="636" y="349"/>
                  <a:pt x="677" y="363"/>
                </a:cubicBezTo>
                <a:cubicBezTo>
                  <a:pt x="692" y="411"/>
                  <a:pt x="710" y="399"/>
                  <a:pt x="738" y="434"/>
                </a:cubicBezTo>
                <a:cubicBezTo>
                  <a:pt x="773" y="477"/>
                  <a:pt x="797" y="498"/>
                  <a:pt x="849" y="515"/>
                </a:cubicBezTo>
                <a:cubicBezTo>
                  <a:pt x="859" y="522"/>
                  <a:pt x="868" y="531"/>
                  <a:pt x="879" y="535"/>
                </a:cubicBezTo>
                <a:cubicBezTo>
                  <a:pt x="905" y="544"/>
                  <a:pt x="960" y="555"/>
                  <a:pt x="960" y="555"/>
                </a:cubicBezTo>
                <a:cubicBezTo>
                  <a:pt x="1046" y="615"/>
                  <a:pt x="1165" y="601"/>
                  <a:pt x="1263" y="606"/>
                </a:cubicBezTo>
                <a:cubicBezTo>
                  <a:pt x="1314" y="626"/>
                  <a:pt x="1359" y="633"/>
                  <a:pt x="1384" y="687"/>
                </a:cubicBezTo>
                <a:cubicBezTo>
                  <a:pt x="1420" y="767"/>
                  <a:pt x="1388" y="728"/>
                  <a:pt x="1415" y="75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26" name="Line 61"/>
          <p:cNvSpPr>
            <a:spLocks noChangeShapeType="1"/>
          </p:cNvSpPr>
          <p:nvPr/>
        </p:nvSpPr>
        <p:spPr bwMode="auto">
          <a:xfrm>
            <a:off x="6823075" y="4783138"/>
            <a:ext cx="0" cy="1604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27" name="Rectangle 63"/>
          <p:cNvSpPr>
            <a:spLocks noChangeArrowheads="1"/>
          </p:cNvSpPr>
          <p:nvPr/>
        </p:nvSpPr>
        <p:spPr bwMode="auto">
          <a:xfrm>
            <a:off x="4241800" y="4637088"/>
            <a:ext cx="738188" cy="109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6128" name="Rectangle 65"/>
          <p:cNvSpPr>
            <a:spLocks noChangeArrowheads="1"/>
          </p:cNvSpPr>
          <p:nvPr/>
        </p:nvSpPr>
        <p:spPr bwMode="auto">
          <a:xfrm>
            <a:off x="6832600" y="4611688"/>
            <a:ext cx="738188" cy="15732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6129" name="Rectangle 66"/>
          <p:cNvSpPr>
            <a:spLocks noChangeArrowheads="1"/>
          </p:cNvSpPr>
          <p:nvPr/>
        </p:nvSpPr>
        <p:spPr bwMode="auto">
          <a:xfrm>
            <a:off x="6558031" y="6335683"/>
            <a:ext cx="6094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 dirty="0"/>
              <a:t>f / 2</a:t>
            </a:r>
          </a:p>
        </p:txBody>
      </p:sp>
      <p:sp>
        <p:nvSpPr>
          <p:cNvPr id="46130" name="Line 67"/>
          <p:cNvSpPr>
            <a:spLocks noChangeShapeType="1"/>
          </p:cNvSpPr>
          <p:nvPr/>
        </p:nvSpPr>
        <p:spPr bwMode="auto">
          <a:xfrm>
            <a:off x="6808788" y="5648325"/>
            <a:ext cx="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31" name="Rectangle 70"/>
          <p:cNvSpPr>
            <a:spLocks noChangeArrowheads="1"/>
          </p:cNvSpPr>
          <p:nvPr/>
        </p:nvSpPr>
        <p:spPr bwMode="auto">
          <a:xfrm>
            <a:off x="7210425" y="5027613"/>
            <a:ext cx="1443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/>
              <a:t>No aliasing</a:t>
            </a:r>
          </a:p>
        </p:txBody>
      </p:sp>
      <p:sp>
        <p:nvSpPr>
          <p:cNvPr id="46132" name="Rectangle 71"/>
          <p:cNvSpPr>
            <a:spLocks noChangeArrowheads="1"/>
          </p:cNvSpPr>
          <p:nvPr/>
        </p:nvSpPr>
        <p:spPr bwMode="auto">
          <a:xfrm>
            <a:off x="4211638" y="5100638"/>
            <a:ext cx="704850" cy="109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6133" name="Line 72"/>
          <p:cNvSpPr>
            <a:spLocks noChangeShapeType="1"/>
          </p:cNvSpPr>
          <p:nvPr/>
        </p:nvSpPr>
        <p:spPr bwMode="auto">
          <a:xfrm>
            <a:off x="4186238" y="57038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34" name="AutoShape 76"/>
          <p:cNvSpPr>
            <a:spLocks noChangeArrowheads="1"/>
          </p:cNvSpPr>
          <p:nvPr/>
        </p:nvSpPr>
        <p:spPr bwMode="auto">
          <a:xfrm>
            <a:off x="2840038" y="2278063"/>
            <a:ext cx="255587" cy="304800"/>
          </a:xfrm>
          <a:prstGeom prst="rightArrow">
            <a:avLst>
              <a:gd name="adj1" fmla="val 39583"/>
              <a:gd name="adj2" fmla="val 515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6135" name="AutoShape 77"/>
          <p:cNvSpPr>
            <a:spLocks noChangeArrowheads="1"/>
          </p:cNvSpPr>
          <p:nvPr/>
        </p:nvSpPr>
        <p:spPr bwMode="auto">
          <a:xfrm>
            <a:off x="5557838" y="2254250"/>
            <a:ext cx="255587" cy="304800"/>
          </a:xfrm>
          <a:prstGeom prst="rightArrow">
            <a:avLst>
              <a:gd name="adj1" fmla="val 39583"/>
              <a:gd name="adj2" fmla="val 515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6136" name="AutoShape 78"/>
          <p:cNvSpPr>
            <a:spLocks noChangeArrowheads="1"/>
          </p:cNvSpPr>
          <p:nvPr/>
        </p:nvSpPr>
        <p:spPr bwMode="auto">
          <a:xfrm>
            <a:off x="2830513" y="5167313"/>
            <a:ext cx="255587" cy="304800"/>
          </a:xfrm>
          <a:prstGeom prst="rightArrow">
            <a:avLst>
              <a:gd name="adj1" fmla="val 39583"/>
              <a:gd name="adj2" fmla="val 515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6137" name="AutoShape 79"/>
          <p:cNvSpPr>
            <a:spLocks noChangeArrowheads="1"/>
          </p:cNvSpPr>
          <p:nvPr/>
        </p:nvSpPr>
        <p:spPr bwMode="auto">
          <a:xfrm>
            <a:off x="5573713" y="5199063"/>
            <a:ext cx="255587" cy="304800"/>
          </a:xfrm>
          <a:prstGeom prst="rightArrow">
            <a:avLst>
              <a:gd name="adj1" fmla="val 39583"/>
              <a:gd name="adj2" fmla="val 515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6138" name="Rectangle 82"/>
          <p:cNvSpPr>
            <a:spLocks noChangeArrowheads="1"/>
          </p:cNvSpPr>
          <p:nvPr/>
        </p:nvSpPr>
        <p:spPr bwMode="auto">
          <a:xfrm>
            <a:off x="2616200" y="4697413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/>
              <a:t>LPF</a:t>
            </a:r>
          </a:p>
        </p:txBody>
      </p:sp>
      <p:sp>
        <p:nvSpPr>
          <p:cNvPr id="46139" name="Line 83"/>
          <p:cNvSpPr>
            <a:spLocks noChangeShapeType="1"/>
          </p:cNvSpPr>
          <p:nvPr/>
        </p:nvSpPr>
        <p:spPr bwMode="auto">
          <a:xfrm>
            <a:off x="4905375" y="4749800"/>
            <a:ext cx="0" cy="1604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40" name="Rectangle 84"/>
          <p:cNvSpPr>
            <a:spLocks noChangeArrowheads="1"/>
          </p:cNvSpPr>
          <p:nvPr/>
        </p:nvSpPr>
        <p:spPr bwMode="auto">
          <a:xfrm>
            <a:off x="4764422" y="6335683"/>
            <a:ext cx="2551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 dirty="0"/>
              <a:t>f</a:t>
            </a:r>
          </a:p>
        </p:txBody>
      </p:sp>
      <p:sp>
        <p:nvSpPr>
          <p:cNvPr id="46141" name="Line 85"/>
          <p:cNvSpPr>
            <a:spLocks noChangeShapeType="1"/>
          </p:cNvSpPr>
          <p:nvPr/>
        </p:nvSpPr>
        <p:spPr bwMode="auto">
          <a:xfrm>
            <a:off x="4921250" y="1676400"/>
            <a:ext cx="0" cy="1604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42" name="Rectangle 86"/>
          <p:cNvSpPr>
            <a:spLocks noChangeArrowheads="1"/>
          </p:cNvSpPr>
          <p:nvPr/>
        </p:nvSpPr>
        <p:spPr bwMode="auto">
          <a:xfrm>
            <a:off x="4784056" y="3251110"/>
            <a:ext cx="2551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 dirty="0"/>
              <a:t>f</a:t>
            </a:r>
          </a:p>
        </p:txBody>
      </p:sp>
      <p:sp>
        <p:nvSpPr>
          <p:cNvPr id="64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Sub-sampling &amp; Anti-aliasing 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400050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/>
          <p:nvPr/>
        </p:nvSpPr>
        <p:spPr>
          <a:xfrm>
            <a:off x="96838" y="108323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ea typeface="ＭＳ Ｐゴシック" pitchFamily="50" charset="-128"/>
              </a:rPr>
              <a:t>Bad... 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96837" y="404578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ea typeface="ＭＳ Ｐゴシック" pitchFamily="50" charset="-128"/>
              </a:rPr>
              <a:t>Good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2841625" y="1592263"/>
            <a:ext cx="14208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b="0" dirty="0"/>
              <a:t>No Anti-aliasing </a:t>
            </a:r>
          </a:p>
        </p:txBody>
      </p:sp>
      <p:pic>
        <p:nvPicPr>
          <p:cNvPr id="471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25" y="1262063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8" y="4100513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3" t="40169" r="40105" b="39453"/>
          <a:stretch>
            <a:fillRect/>
          </a:stretch>
        </p:blipFill>
        <p:spPr bwMode="auto">
          <a:xfrm>
            <a:off x="4213225" y="2130425"/>
            <a:ext cx="4984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5" t="39453" r="40105" b="40169"/>
          <a:stretch>
            <a:fillRect/>
          </a:stretch>
        </p:blipFill>
        <p:spPr bwMode="auto">
          <a:xfrm>
            <a:off x="4237038" y="4724400"/>
            <a:ext cx="4667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54113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2" name="Line 10"/>
          <p:cNvSpPr>
            <a:spLocks noChangeShapeType="1"/>
          </p:cNvSpPr>
          <p:nvPr/>
        </p:nvSpPr>
        <p:spPr bwMode="auto">
          <a:xfrm>
            <a:off x="3016250" y="2357438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7113" name="Line 11"/>
          <p:cNvSpPr>
            <a:spLocks noChangeShapeType="1"/>
          </p:cNvSpPr>
          <p:nvPr/>
        </p:nvSpPr>
        <p:spPr bwMode="auto">
          <a:xfrm>
            <a:off x="2967038" y="2743200"/>
            <a:ext cx="1092200" cy="1890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7114" name="Line 12"/>
          <p:cNvSpPr>
            <a:spLocks noChangeShapeType="1"/>
          </p:cNvSpPr>
          <p:nvPr/>
        </p:nvSpPr>
        <p:spPr bwMode="auto">
          <a:xfrm flipV="1">
            <a:off x="4779963" y="1347788"/>
            <a:ext cx="1058862" cy="738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7115" name="Line 13"/>
          <p:cNvSpPr>
            <a:spLocks noChangeShapeType="1"/>
          </p:cNvSpPr>
          <p:nvPr/>
        </p:nvSpPr>
        <p:spPr bwMode="auto">
          <a:xfrm>
            <a:off x="4748213" y="2662238"/>
            <a:ext cx="1074737" cy="963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7116" name="Line 14"/>
          <p:cNvSpPr>
            <a:spLocks noChangeShapeType="1"/>
          </p:cNvSpPr>
          <p:nvPr/>
        </p:nvSpPr>
        <p:spPr bwMode="auto">
          <a:xfrm flipV="1">
            <a:off x="4748213" y="4122738"/>
            <a:ext cx="1074737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7117" name="Line 15"/>
          <p:cNvSpPr>
            <a:spLocks noChangeShapeType="1"/>
          </p:cNvSpPr>
          <p:nvPr/>
        </p:nvSpPr>
        <p:spPr bwMode="auto">
          <a:xfrm>
            <a:off x="4732338" y="5229225"/>
            <a:ext cx="1090612" cy="1235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7118" name="Rectangle 16"/>
          <p:cNvSpPr>
            <a:spLocks noChangeArrowheads="1"/>
          </p:cNvSpPr>
          <p:nvPr/>
        </p:nvSpPr>
        <p:spPr bwMode="auto">
          <a:xfrm>
            <a:off x="1357313" y="3887788"/>
            <a:ext cx="26416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dirty="0"/>
              <a:t>With anti-aliasing</a:t>
            </a:r>
          </a:p>
          <a:p>
            <a:pPr eaLnBrk="1" hangingPunct="1"/>
            <a:r>
              <a:rPr lang="en-US" altLang="ja-JP" dirty="0"/>
              <a:t>(Low pass filtered prior to the shrinking) </a:t>
            </a:r>
          </a:p>
        </p:txBody>
      </p:sp>
      <p:sp>
        <p:nvSpPr>
          <p:cNvPr id="16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 err="1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Unti</a:t>
            </a: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-aliasing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Image data</a:t>
            </a:r>
          </a:p>
        </p:txBody>
      </p:sp>
      <p:sp>
        <p:nvSpPr>
          <p:cNvPr id="8212" name="Rectangle 6"/>
          <p:cNvSpPr>
            <a:spLocks noChangeArrowheads="1"/>
          </p:cNvSpPr>
          <p:nvPr/>
        </p:nvSpPr>
        <p:spPr bwMode="auto">
          <a:xfrm>
            <a:off x="555426" y="5693038"/>
            <a:ext cx="77513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eaLnBrk="1" hangingPunct="1"/>
            <a:r>
              <a:rPr lang="en-US" altLang="ja-JP" sz="2000" dirty="0"/>
              <a:t>125   5   185   225   12   127   115    114   135 ....  3   0   95   45 ....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1468317" y="1854661"/>
            <a:ext cx="4489829" cy="494776"/>
            <a:chOff x="935913" y="1854661"/>
            <a:chExt cx="4489829" cy="494776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935913" y="1858042"/>
              <a:ext cx="569387" cy="491395"/>
              <a:chOff x="461873" y="1879863"/>
              <a:chExt cx="569387" cy="491395"/>
            </a:xfrm>
          </p:grpSpPr>
          <p:sp>
            <p:nvSpPr>
              <p:cNvPr id="3" name="正方形/長方形 2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461873" y="195562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125</a:t>
                </a:r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>
              <a:off x="1428131" y="1854886"/>
              <a:ext cx="527235" cy="491395"/>
              <a:chOff x="461873" y="1879863"/>
              <a:chExt cx="527235" cy="491395"/>
            </a:xfrm>
          </p:grpSpPr>
          <p:sp>
            <p:nvSpPr>
              <p:cNvPr id="26" name="正方形/長方形 25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61873" y="195562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 5</a:t>
                </a: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1916384" y="1854886"/>
              <a:ext cx="569387" cy="491395"/>
              <a:chOff x="461873" y="1879863"/>
              <a:chExt cx="569387" cy="491395"/>
            </a:xfrm>
          </p:grpSpPr>
          <p:sp>
            <p:nvSpPr>
              <p:cNvPr id="29" name="正方形/長方形 28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461873" y="195562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185</a:t>
                </a:r>
              </a:p>
            </p:txBody>
          </p:sp>
        </p:grpSp>
        <p:grpSp>
          <p:nvGrpSpPr>
            <p:cNvPr id="31" name="グループ化 30"/>
            <p:cNvGrpSpPr/>
            <p:nvPr/>
          </p:nvGrpSpPr>
          <p:grpSpPr>
            <a:xfrm>
              <a:off x="2409717" y="1854886"/>
              <a:ext cx="569387" cy="491395"/>
              <a:chOff x="461873" y="1879863"/>
              <a:chExt cx="569387" cy="491395"/>
            </a:xfrm>
          </p:grpSpPr>
          <p:sp>
            <p:nvSpPr>
              <p:cNvPr id="32" name="正方形/長方形 31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461873" y="195562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225</a:t>
                </a:r>
              </a:p>
            </p:txBody>
          </p:sp>
        </p:grpSp>
        <p:grpSp>
          <p:nvGrpSpPr>
            <p:cNvPr id="34" name="グループ化 33"/>
            <p:cNvGrpSpPr/>
            <p:nvPr/>
          </p:nvGrpSpPr>
          <p:grpSpPr>
            <a:xfrm>
              <a:off x="2897970" y="1854886"/>
              <a:ext cx="527235" cy="491395"/>
              <a:chOff x="461873" y="1879863"/>
              <a:chExt cx="527235" cy="491395"/>
            </a:xfrm>
          </p:grpSpPr>
          <p:sp>
            <p:nvSpPr>
              <p:cNvPr id="35" name="正方形/長方形 34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461873" y="195562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</p:grpSp>
        <p:grpSp>
          <p:nvGrpSpPr>
            <p:cNvPr id="37" name="グループ化 36"/>
            <p:cNvGrpSpPr/>
            <p:nvPr/>
          </p:nvGrpSpPr>
          <p:grpSpPr>
            <a:xfrm>
              <a:off x="3386223" y="1854886"/>
              <a:ext cx="569387" cy="491395"/>
              <a:chOff x="461873" y="1879863"/>
              <a:chExt cx="569387" cy="491395"/>
            </a:xfrm>
          </p:grpSpPr>
          <p:sp>
            <p:nvSpPr>
              <p:cNvPr id="38" name="正方形/長方形 37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461873" y="195562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127</a:t>
                </a:r>
              </a:p>
            </p:txBody>
          </p:sp>
        </p:grpSp>
        <p:grpSp>
          <p:nvGrpSpPr>
            <p:cNvPr id="40" name="グループ化 39"/>
            <p:cNvGrpSpPr/>
            <p:nvPr/>
          </p:nvGrpSpPr>
          <p:grpSpPr>
            <a:xfrm>
              <a:off x="3874476" y="1854886"/>
              <a:ext cx="556627" cy="491395"/>
              <a:chOff x="461873" y="1879863"/>
              <a:chExt cx="556627" cy="491395"/>
            </a:xfrm>
          </p:grpSpPr>
          <p:sp>
            <p:nvSpPr>
              <p:cNvPr id="41" name="正方形/長方形 40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461873" y="1955626"/>
                <a:ext cx="556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115</a:t>
                </a:r>
              </a:p>
            </p:txBody>
          </p:sp>
        </p:grpSp>
        <p:grpSp>
          <p:nvGrpSpPr>
            <p:cNvPr id="43" name="グループ化 42"/>
            <p:cNvGrpSpPr/>
            <p:nvPr/>
          </p:nvGrpSpPr>
          <p:grpSpPr>
            <a:xfrm>
              <a:off x="4362729" y="1854886"/>
              <a:ext cx="556627" cy="491395"/>
              <a:chOff x="461873" y="1879863"/>
              <a:chExt cx="556627" cy="491395"/>
            </a:xfrm>
          </p:grpSpPr>
          <p:sp>
            <p:nvSpPr>
              <p:cNvPr id="44" name="正方形/長方形 43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461873" y="1955626"/>
                <a:ext cx="556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114</a:t>
                </a: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4856355" y="1854661"/>
              <a:ext cx="569387" cy="491395"/>
              <a:chOff x="3960262" y="1829909"/>
              <a:chExt cx="569387" cy="491395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3996102" y="1829909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3960262" y="1905672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135</a:t>
                </a:r>
              </a:p>
            </p:txBody>
          </p:sp>
        </p:grpSp>
      </p:grpSp>
      <p:grpSp>
        <p:nvGrpSpPr>
          <p:cNvPr id="50" name="グループ化 49"/>
          <p:cNvGrpSpPr/>
          <p:nvPr/>
        </p:nvGrpSpPr>
        <p:grpSpPr>
          <a:xfrm>
            <a:off x="1468015" y="2348770"/>
            <a:ext cx="4447677" cy="494776"/>
            <a:chOff x="935913" y="1854661"/>
            <a:chExt cx="4447677" cy="494776"/>
          </a:xfrm>
        </p:grpSpPr>
        <p:grpSp>
          <p:nvGrpSpPr>
            <p:cNvPr id="51" name="グループ化 50"/>
            <p:cNvGrpSpPr/>
            <p:nvPr/>
          </p:nvGrpSpPr>
          <p:grpSpPr>
            <a:xfrm>
              <a:off x="935913" y="1858042"/>
              <a:ext cx="527235" cy="491395"/>
              <a:chOff x="461873" y="1879863"/>
              <a:chExt cx="527235" cy="491395"/>
            </a:xfrm>
          </p:grpSpPr>
          <p:sp>
            <p:nvSpPr>
              <p:cNvPr id="76" name="正方形/長方形 75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61873" y="195562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 3</a:t>
                </a: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1428131" y="1854886"/>
              <a:ext cx="527235" cy="491395"/>
              <a:chOff x="461873" y="1879863"/>
              <a:chExt cx="527235" cy="491395"/>
            </a:xfrm>
          </p:grpSpPr>
          <p:sp>
            <p:nvSpPr>
              <p:cNvPr id="74" name="正方形/長方形 73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75" name="テキスト ボックス 74"/>
              <p:cNvSpPr txBox="1"/>
              <p:nvPr/>
            </p:nvSpPr>
            <p:spPr>
              <a:xfrm>
                <a:off x="461873" y="195562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 0</a:t>
                </a:r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1916384" y="1854886"/>
              <a:ext cx="527235" cy="491395"/>
              <a:chOff x="461873" y="1879863"/>
              <a:chExt cx="527235" cy="491395"/>
            </a:xfrm>
          </p:grpSpPr>
          <p:sp>
            <p:nvSpPr>
              <p:cNvPr id="72" name="正方形/長方形 71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461873" y="1955626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95</a:t>
                </a: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2409717" y="1854886"/>
              <a:ext cx="527235" cy="491395"/>
              <a:chOff x="461873" y="1879863"/>
              <a:chExt cx="527235" cy="491395"/>
            </a:xfrm>
          </p:grpSpPr>
          <p:sp>
            <p:nvSpPr>
              <p:cNvPr id="70" name="正方形/長方形 69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461873" y="1955626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45</a:t>
                </a:r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2897970" y="1854886"/>
              <a:ext cx="527235" cy="491395"/>
              <a:chOff x="461873" y="1879863"/>
              <a:chExt cx="527235" cy="491395"/>
            </a:xfrm>
          </p:grpSpPr>
          <p:sp>
            <p:nvSpPr>
              <p:cNvPr id="68" name="正方形/長方形 67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461873" y="1955626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62</a:t>
                </a: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3386223" y="1854886"/>
              <a:ext cx="569387" cy="491395"/>
              <a:chOff x="461873" y="1879863"/>
              <a:chExt cx="569387" cy="491395"/>
            </a:xfrm>
          </p:grpSpPr>
          <p:sp>
            <p:nvSpPr>
              <p:cNvPr id="66" name="正方形/長方形 65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61873" y="195562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235</a:t>
                </a:r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3874476" y="1854886"/>
              <a:ext cx="569387" cy="491395"/>
              <a:chOff x="461873" y="1879863"/>
              <a:chExt cx="569387" cy="491395"/>
            </a:xfrm>
          </p:grpSpPr>
          <p:sp>
            <p:nvSpPr>
              <p:cNvPr id="64" name="正方形/長方形 63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461873" y="195562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245</a:t>
                </a:r>
              </a:p>
            </p:txBody>
          </p:sp>
        </p:grpSp>
        <p:grpSp>
          <p:nvGrpSpPr>
            <p:cNvPr id="58" name="グループ化 57"/>
            <p:cNvGrpSpPr/>
            <p:nvPr/>
          </p:nvGrpSpPr>
          <p:grpSpPr>
            <a:xfrm>
              <a:off x="4362729" y="1854886"/>
              <a:ext cx="569387" cy="491395"/>
              <a:chOff x="461873" y="1879863"/>
              <a:chExt cx="569387" cy="491395"/>
            </a:xfrm>
          </p:grpSpPr>
          <p:sp>
            <p:nvSpPr>
              <p:cNvPr id="62" name="正方形/長方形 61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461873" y="195562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244</a:t>
                </a:r>
              </a:p>
            </p:txBody>
          </p:sp>
        </p:grpSp>
        <p:grpSp>
          <p:nvGrpSpPr>
            <p:cNvPr id="59" name="グループ化 58"/>
            <p:cNvGrpSpPr/>
            <p:nvPr/>
          </p:nvGrpSpPr>
          <p:grpSpPr>
            <a:xfrm>
              <a:off x="4856355" y="1854661"/>
              <a:ext cx="527235" cy="491395"/>
              <a:chOff x="3960262" y="1829909"/>
              <a:chExt cx="527235" cy="491395"/>
            </a:xfrm>
          </p:grpSpPr>
          <p:sp>
            <p:nvSpPr>
              <p:cNvPr id="60" name="正方形/長方形 59"/>
              <p:cNvSpPr/>
              <p:nvPr/>
            </p:nvSpPr>
            <p:spPr bwMode="auto">
              <a:xfrm>
                <a:off x="3996102" y="1829909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3960262" y="1905672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25</a:t>
                </a:r>
              </a:p>
            </p:txBody>
          </p:sp>
        </p:grpSp>
      </p:grpSp>
      <p:grpSp>
        <p:nvGrpSpPr>
          <p:cNvPr id="78" name="グループ化 77"/>
          <p:cNvGrpSpPr/>
          <p:nvPr/>
        </p:nvGrpSpPr>
        <p:grpSpPr>
          <a:xfrm>
            <a:off x="1471190" y="2840165"/>
            <a:ext cx="4489829" cy="494776"/>
            <a:chOff x="935913" y="1854661"/>
            <a:chExt cx="4489829" cy="494776"/>
          </a:xfrm>
        </p:grpSpPr>
        <p:grpSp>
          <p:nvGrpSpPr>
            <p:cNvPr id="79" name="グループ化 78"/>
            <p:cNvGrpSpPr/>
            <p:nvPr/>
          </p:nvGrpSpPr>
          <p:grpSpPr>
            <a:xfrm>
              <a:off x="935913" y="1858042"/>
              <a:ext cx="527235" cy="491395"/>
              <a:chOff x="461873" y="1879863"/>
              <a:chExt cx="527235" cy="491395"/>
            </a:xfrm>
          </p:grpSpPr>
          <p:sp>
            <p:nvSpPr>
              <p:cNvPr id="104" name="正方形/長方形 103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105" name="テキスト ボックス 104"/>
              <p:cNvSpPr txBox="1"/>
              <p:nvPr/>
            </p:nvSpPr>
            <p:spPr>
              <a:xfrm>
                <a:off x="461873" y="195562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 1</a:t>
                </a:r>
              </a:p>
            </p:txBody>
          </p:sp>
        </p:grpSp>
        <p:grpSp>
          <p:nvGrpSpPr>
            <p:cNvPr id="80" name="グループ化 79"/>
            <p:cNvGrpSpPr/>
            <p:nvPr/>
          </p:nvGrpSpPr>
          <p:grpSpPr>
            <a:xfrm>
              <a:off x="1428131" y="1854886"/>
              <a:ext cx="527235" cy="491395"/>
              <a:chOff x="461873" y="1879863"/>
              <a:chExt cx="527235" cy="491395"/>
            </a:xfrm>
          </p:grpSpPr>
          <p:sp>
            <p:nvSpPr>
              <p:cNvPr id="102" name="正方形/長方形 101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461873" y="1955626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92</a:t>
                </a:r>
              </a:p>
            </p:txBody>
          </p:sp>
        </p:grpSp>
        <p:grpSp>
          <p:nvGrpSpPr>
            <p:cNvPr id="81" name="グループ化 80"/>
            <p:cNvGrpSpPr/>
            <p:nvPr/>
          </p:nvGrpSpPr>
          <p:grpSpPr>
            <a:xfrm>
              <a:off x="1916384" y="1854886"/>
              <a:ext cx="527235" cy="491395"/>
              <a:chOff x="461873" y="1879863"/>
              <a:chExt cx="527235" cy="491395"/>
            </a:xfrm>
          </p:grpSpPr>
          <p:sp>
            <p:nvSpPr>
              <p:cNvPr id="100" name="正方形/長方形 99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461873" y="1955626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35</a:t>
                </a:r>
              </a:p>
            </p:txBody>
          </p:sp>
        </p:grpSp>
        <p:grpSp>
          <p:nvGrpSpPr>
            <p:cNvPr id="82" name="グループ化 81"/>
            <p:cNvGrpSpPr/>
            <p:nvPr/>
          </p:nvGrpSpPr>
          <p:grpSpPr>
            <a:xfrm>
              <a:off x="2409717" y="1854886"/>
              <a:ext cx="527235" cy="491395"/>
              <a:chOff x="461873" y="1879863"/>
              <a:chExt cx="527235" cy="491395"/>
            </a:xfrm>
          </p:grpSpPr>
          <p:sp>
            <p:nvSpPr>
              <p:cNvPr id="98" name="正方形/長方形 97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461873" y="195562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 9</a:t>
                </a:r>
              </a:p>
            </p:txBody>
          </p:sp>
        </p:grpSp>
        <p:grpSp>
          <p:nvGrpSpPr>
            <p:cNvPr id="83" name="グループ化 82"/>
            <p:cNvGrpSpPr/>
            <p:nvPr/>
          </p:nvGrpSpPr>
          <p:grpSpPr>
            <a:xfrm>
              <a:off x="2897970" y="1854886"/>
              <a:ext cx="569387" cy="491395"/>
              <a:chOff x="461873" y="1879863"/>
              <a:chExt cx="569387" cy="491395"/>
            </a:xfrm>
          </p:grpSpPr>
          <p:sp>
            <p:nvSpPr>
              <p:cNvPr id="96" name="正方形/長方形 95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61873" y="195562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121</a:t>
                </a:r>
              </a:p>
            </p:txBody>
          </p:sp>
        </p:grpSp>
        <p:grpSp>
          <p:nvGrpSpPr>
            <p:cNvPr id="84" name="グループ化 83"/>
            <p:cNvGrpSpPr/>
            <p:nvPr/>
          </p:nvGrpSpPr>
          <p:grpSpPr>
            <a:xfrm>
              <a:off x="3386223" y="1854886"/>
              <a:ext cx="527235" cy="491395"/>
              <a:chOff x="461873" y="1879863"/>
              <a:chExt cx="527235" cy="491395"/>
            </a:xfrm>
          </p:grpSpPr>
          <p:sp>
            <p:nvSpPr>
              <p:cNvPr id="94" name="正方形/長方形 93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95" name="テキスト ボックス 94"/>
              <p:cNvSpPr txBox="1"/>
              <p:nvPr/>
            </p:nvSpPr>
            <p:spPr>
              <a:xfrm>
                <a:off x="461873" y="195562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 3</a:t>
                </a:r>
              </a:p>
            </p:txBody>
          </p:sp>
        </p:grpSp>
        <p:grpSp>
          <p:nvGrpSpPr>
            <p:cNvPr id="85" name="グループ化 84"/>
            <p:cNvGrpSpPr/>
            <p:nvPr/>
          </p:nvGrpSpPr>
          <p:grpSpPr>
            <a:xfrm>
              <a:off x="3874476" y="1854886"/>
              <a:ext cx="527235" cy="491395"/>
              <a:chOff x="461873" y="1879863"/>
              <a:chExt cx="527235" cy="491395"/>
            </a:xfrm>
          </p:grpSpPr>
          <p:sp>
            <p:nvSpPr>
              <p:cNvPr id="92" name="正方形/長方形 91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461873" y="1955626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15</a:t>
                </a:r>
              </a:p>
            </p:txBody>
          </p:sp>
        </p:grpSp>
        <p:grpSp>
          <p:nvGrpSpPr>
            <p:cNvPr id="86" name="グループ化 85"/>
            <p:cNvGrpSpPr/>
            <p:nvPr/>
          </p:nvGrpSpPr>
          <p:grpSpPr>
            <a:xfrm>
              <a:off x="4362729" y="1854886"/>
              <a:ext cx="569387" cy="491395"/>
              <a:chOff x="461873" y="1879863"/>
              <a:chExt cx="569387" cy="491395"/>
            </a:xfrm>
          </p:grpSpPr>
          <p:sp>
            <p:nvSpPr>
              <p:cNvPr id="90" name="正方形/長方形 89"/>
              <p:cNvSpPr/>
              <p:nvPr/>
            </p:nvSpPr>
            <p:spPr bwMode="auto">
              <a:xfrm>
                <a:off x="497713" y="1879863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461873" y="195562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165</a:t>
                </a:r>
              </a:p>
            </p:txBody>
          </p:sp>
        </p:grpSp>
        <p:grpSp>
          <p:nvGrpSpPr>
            <p:cNvPr id="87" name="グループ化 86"/>
            <p:cNvGrpSpPr/>
            <p:nvPr/>
          </p:nvGrpSpPr>
          <p:grpSpPr>
            <a:xfrm>
              <a:off x="4856355" y="1854661"/>
              <a:ext cx="569387" cy="491395"/>
              <a:chOff x="3960262" y="1829909"/>
              <a:chExt cx="569387" cy="491395"/>
            </a:xfrm>
          </p:grpSpPr>
          <p:sp>
            <p:nvSpPr>
              <p:cNvPr id="88" name="正方形/長方形 87"/>
              <p:cNvSpPr/>
              <p:nvPr/>
            </p:nvSpPr>
            <p:spPr bwMode="auto">
              <a:xfrm>
                <a:off x="3996102" y="1829909"/>
                <a:ext cx="491395" cy="4913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endParaRPr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3960262" y="1905672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121</a:t>
                </a:r>
              </a:p>
            </p:txBody>
          </p:sp>
        </p:grpSp>
      </p:grpSp>
      <p:sp>
        <p:nvSpPr>
          <p:cNvPr id="7" name="テキスト ボックス 6"/>
          <p:cNvSpPr txBox="1"/>
          <p:nvPr/>
        </p:nvSpPr>
        <p:spPr>
          <a:xfrm>
            <a:off x="6252069" y="234605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.......</a:t>
            </a:r>
          </a:p>
        </p:txBody>
      </p:sp>
      <p:cxnSp>
        <p:nvCxnSpPr>
          <p:cNvPr id="9" name="直線コネクタ 8"/>
          <p:cNvCxnSpPr/>
          <p:nvPr/>
        </p:nvCxnSpPr>
        <p:spPr bwMode="auto">
          <a:xfrm>
            <a:off x="1508935" y="3331560"/>
            <a:ext cx="0" cy="28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線コネクタ 108"/>
          <p:cNvCxnSpPr/>
          <p:nvPr/>
        </p:nvCxnSpPr>
        <p:spPr bwMode="auto">
          <a:xfrm>
            <a:off x="2000419" y="3285485"/>
            <a:ext cx="0" cy="28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コネクタ 109"/>
          <p:cNvCxnSpPr/>
          <p:nvPr/>
        </p:nvCxnSpPr>
        <p:spPr bwMode="auto">
          <a:xfrm>
            <a:off x="2490643" y="3331560"/>
            <a:ext cx="0" cy="28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コネクタ 110"/>
          <p:cNvCxnSpPr/>
          <p:nvPr/>
        </p:nvCxnSpPr>
        <p:spPr bwMode="auto">
          <a:xfrm>
            <a:off x="2980834" y="3198560"/>
            <a:ext cx="0" cy="28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コネクタ 111"/>
          <p:cNvCxnSpPr/>
          <p:nvPr/>
        </p:nvCxnSpPr>
        <p:spPr bwMode="auto">
          <a:xfrm>
            <a:off x="3469356" y="3269785"/>
            <a:ext cx="0" cy="28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線コネクタ 112"/>
          <p:cNvCxnSpPr/>
          <p:nvPr/>
        </p:nvCxnSpPr>
        <p:spPr bwMode="auto">
          <a:xfrm>
            <a:off x="3957609" y="3269785"/>
            <a:ext cx="0" cy="28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直線コネクタ 113"/>
          <p:cNvCxnSpPr/>
          <p:nvPr/>
        </p:nvCxnSpPr>
        <p:spPr bwMode="auto">
          <a:xfrm>
            <a:off x="4446228" y="3285485"/>
            <a:ext cx="0" cy="28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直線コネクタ 114"/>
          <p:cNvCxnSpPr/>
          <p:nvPr/>
        </p:nvCxnSpPr>
        <p:spPr bwMode="auto">
          <a:xfrm>
            <a:off x="4934481" y="3157460"/>
            <a:ext cx="0" cy="28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線コネクタ 115"/>
          <p:cNvCxnSpPr/>
          <p:nvPr/>
        </p:nvCxnSpPr>
        <p:spPr bwMode="auto">
          <a:xfrm>
            <a:off x="5425241" y="3166381"/>
            <a:ext cx="0" cy="28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直線コネクタ 116"/>
          <p:cNvCxnSpPr/>
          <p:nvPr/>
        </p:nvCxnSpPr>
        <p:spPr bwMode="auto">
          <a:xfrm>
            <a:off x="5918867" y="3198560"/>
            <a:ext cx="0" cy="28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コネクタ 10"/>
          <p:cNvCxnSpPr/>
          <p:nvPr/>
        </p:nvCxnSpPr>
        <p:spPr bwMode="auto">
          <a:xfrm>
            <a:off x="5915692" y="1854661"/>
            <a:ext cx="2809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コネクタ 119"/>
          <p:cNvCxnSpPr/>
          <p:nvPr/>
        </p:nvCxnSpPr>
        <p:spPr bwMode="auto">
          <a:xfrm>
            <a:off x="5819474" y="2346056"/>
            <a:ext cx="2809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コネクタ 120"/>
          <p:cNvCxnSpPr/>
          <p:nvPr/>
        </p:nvCxnSpPr>
        <p:spPr bwMode="auto">
          <a:xfrm>
            <a:off x="5820563" y="2840165"/>
            <a:ext cx="2809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コネクタ 121"/>
          <p:cNvCxnSpPr/>
          <p:nvPr/>
        </p:nvCxnSpPr>
        <p:spPr bwMode="auto">
          <a:xfrm>
            <a:off x="5856123" y="3334941"/>
            <a:ext cx="2809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テキスト ボックス 11"/>
          <p:cNvSpPr txBox="1"/>
          <p:nvPr/>
        </p:nvSpPr>
        <p:spPr>
          <a:xfrm>
            <a:off x="3717940" y="3732245"/>
            <a:ext cx="461665" cy="5411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.......</a:t>
            </a:r>
          </a:p>
        </p:txBody>
      </p:sp>
      <p:sp>
        <p:nvSpPr>
          <p:cNvPr id="13" name="下矢印 12"/>
          <p:cNvSpPr/>
          <p:nvPr/>
        </p:nvSpPr>
        <p:spPr bwMode="auto">
          <a:xfrm>
            <a:off x="3385921" y="4637314"/>
            <a:ext cx="569689" cy="63448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5" name="Rectangle 14"/>
          <p:cNvSpPr>
            <a:spLocks noChangeArrowheads="1"/>
          </p:cNvSpPr>
          <p:nvPr/>
        </p:nvSpPr>
        <p:spPr bwMode="auto">
          <a:xfrm>
            <a:off x="509816" y="5071741"/>
            <a:ext cx="19415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 dirty="0"/>
              <a:t>&gt; series of data</a:t>
            </a:r>
          </a:p>
        </p:txBody>
      </p:sp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393597" y="1315617"/>
            <a:ext cx="26420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0" dirty="0"/>
              <a:t>&gt; 2 dimensional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9"/>
          <p:cNvGraphicFramePr>
            <a:graphicFrameLocks noChangeAspect="1"/>
          </p:cNvGraphicFramePr>
          <p:nvPr/>
        </p:nvGraphicFramePr>
        <p:xfrm>
          <a:off x="1116013" y="1773238"/>
          <a:ext cx="7026275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Image" r:id="rId3" imgW="11639958" imgH="6353689" progId="Photoshop.Image.5">
                  <p:embed/>
                </p:oleObj>
              </mc:Choice>
              <mc:Fallback>
                <p:oleObj name="Image" r:id="rId3" imgW="11639958" imgH="6353689" progId="Photoshop.Image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73238"/>
                        <a:ext cx="7026275" cy="383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10"/>
          <p:cNvSpPr>
            <a:spLocks noChangeArrowheads="1"/>
          </p:cNvSpPr>
          <p:nvPr/>
        </p:nvSpPr>
        <p:spPr bwMode="auto">
          <a:xfrm>
            <a:off x="2916238" y="1844675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pixel </a:t>
            </a:r>
          </a:p>
        </p:txBody>
      </p:sp>
      <p:sp>
        <p:nvSpPr>
          <p:cNvPr id="5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Gray scale &amp; RGB</a:t>
            </a:r>
          </a:p>
        </p:txBody>
      </p:sp>
      <p:sp>
        <p:nvSpPr>
          <p:cNvPr id="6149" name="Rectangle 10"/>
          <p:cNvSpPr>
            <a:spLocks noChangeArrowheads="1"/>
          </p:cNvSpPr>
          <p:nvPr/>
        </p:nvSpPr>
        <p:spPr bwMode="auto">
          <a:xfrm>
            <a:off x="1082675" y="5411788"/>
            <a:ext cx="28892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Grey scale (Black &amp; white)</a:t>
            </a:r>
          </a:p>
        </p:txBody>
      </p:sp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5364163" y="5472113"/>
            <a:ext cx="14541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RGB (Color)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258888" y="1412875"/>
          <a:ext cx="3311525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Image" r:id="rId3" imgW="11639958" imgH="6353689" progId="Photoshop.Image.5">
                  <p:embed/>
                </p:oleObj>
              </mc:Choice>
              <mc:Fallback>
                <p:oleObj name="Image" r:id="rId3" imgW="11639958" imgH="6353689" progId="Photoshop.Image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2869"/>
                      <a:stretch>
                        <a:fillRect/>
                      </a:stretch>
                    </p:blipFill>
                    <p:spPr bwMode="auto">
                      <a:xfrm>
                        <a:off x="1258888" y="1412875"/>
                        <a:ext cx="3311525" cy="383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2987675" y="155733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 dirty="0"/>
              <a:t>pixel </a:t>
            </a: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2484438" y="5156200"/>
            <a:ext cx="8905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H size </a:t>
            </a: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395288" y="3284538"/>
            <a:ext cx="80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V size</a:t>
            </a:r>
          </a:p>
        </p:txBody>
      </p:sp>
      <p:sp>
        <p:nvSpPr>
          <p:cNvPr id="7174" name="Line 9"/>
          <p:cNvSpPr>
            <a:spLocks noChangeShapeType="1"/>
          </p:cNvSpPr>
          <p:nvPr/>
        </p:nvSpPr>
        <p:spPr bwMode="auto">
          <a:xfrm>
            <a:off x="1258888" y="2205038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75" name="Line 10"/>
          <p:cNvSpPr>
            <a:spLocks noChangeShapeType="1"/>
          </p:cNvSpPr>
          <p:nvPr/>
        </p:nvSpPr>
        <p:spPr bwMode="auto">
          <a:xfrm>
            <a:off x="1476375" y="5084763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Image size</a:t>
            </a:r>
          </a:p>
        </p:txBody>
      </p:sp>
      <p:sp>
        <p:nvSpPr>
          <p:cNvPr id="7177" name="Rectangle 13"/>
          <p:cNvSpPr>
            <a:spLocks noChangeArrowheads="1"/>
          </p:cNvSpPr>
          <p:nvPr/>
        </p:nvSpPr>
        <p:spPr bwMode="auto">
          <a:xfrm>
            <a:off x="5113338" y="2814638"/>
            <a:ext cx="3454400" cy="22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/>
              <a:t>320 x 240</a:t>
            </a:r>
          </a:p>
          <a:p>
            <a:pPr eaLnBrk="1" hangingPunct="1"/>
            <a:r>
              <a:rPr lang="en-US" altLang="ja-JP" sz="2000"/>
              <a:t>640 x 480 </a:t>
            </a:r>
            <a:r>
              <a:rPr lang="en-US" altLang="ja-JP" sz="2000">
                <a:sym typeface="Wingdings" pitchFamily="2" charset="2"/>
              </a:rPr>
              <a:t> SDTV </a:t>
            </a:r>
            <a:endParaRPr lang="en-US" altLang="ja-JP" sz="2000"/>
          </a:p>
          <a:p>
            <a:pPr eaLnBrk="1" hangingPunct="1"/>
            <a:r>
              <a:rPr lang="en-US" altLang="ja-JP" sz="2000"/>
              <a:t>1920 x 1080  </a:t>
            </a:r>
            <a:r>
              <a:rPr lang="en-US" altLang="ja-JP" sz="2000">
                <a:sym typeface="Wingdings" pitchFamily="2" charset="2"/>
              </a:rPr>
              <a:t> HDTV</a:t>
            </a:r>
          </a:p>
          <a:p>
            <a:pPr eaLnBrk="1" hangingPunct="1"/>
            <a:r>
              <a:rPr lang="en-US" altLang="ja-JP" sz="2000"/>
              <a:t>3840 x 2160 </a:t>
            </a:r>
            <a:r>
              <a:rPr lang="en-US" altLang="ja-JP" sz="2000">
                <a:sym typeface="Wingdings" pitchFamily="2" charset="2"/>
              </a:rPr>
              <a:t> 4K</a:t>
            </a:r>
            <a:endParaRPr lang="en-US" altLang="ja-JP" sz="2000"/>
          </a:p>
          <a:p>
            <a:pPr eaLnBrk="1" hangingPunct="1"/>
            <a:r>
              <a:rPr lang="en-US" altLang="ja-JP" sz="2000"/>
              <a:t>4096 x 2160 </a:t>
            </a:r>
            <a:r>
              <a:rPr lang="en-US" altLang="ja-JP" sz="2000">
                <a:sym typeface="Wingdings" pitchFamily="2" charset="2"/>
              </a:rPr>
              <a:t> 4K (cinema)</a:t>
            </a:r>
            <a:endParaRPr lang="en-US" altLang="ja-JP" sz="2000"/>
          </a:p>
          <a:p>
            <a:pPr eaLnBrk="1" hangingPunct="1"/>
            <a:r>
              <a:rPr lang="en-US" altLang="ja-JP" sz="2000"/>
              <a:t>7680 x 4320 </a:t>
            </a:r>
            <a:r>
              <a:rPr lang="en-US" altLang="ja-JP" sz="2000">
                <a:sym typeface="Wingdings" pitchFamily="2" charset="2"/>
              </a:rPr>
              <a:t> 8K</a:t>
            </a:r>
            <a:endParaRPr lang="en-US" altLang="ja-JP" sz="2000"/>
          </a:p>
          <a:p>
            <a:pPr eaLnBrk="1" hangingPunct="1"/>
            <a:r>
              <a:rPr lang="en-US" altLang="ja-JP" sz="2000"/>
              <a:t>......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4832350" y="1991668"/>
            <a:ext cx="30251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en-US" altLang="ja-JP" sz="2400" dirty="0">
                <a:latin typeface="+mn-lt"/>
                <a:ea typeface="ＭＳ Ｐゴシック" pitchFamily="50" charset="-128"/>
              </a:rPr>
              <a:t>Size (Resolution)</a:t>
            </a:r>
            <a:endParaRPr lang="en-US" sz="2400" dirty="0">
              <a:latin typeface="+mn-lt"/>
              <a:ea typeface="ＭＳ Ｐゴシック" pitchFamily="50" charset="-128"/>
            </a:endParaRPr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508000" y="1139825"/>
            <a:ext cx="1192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400"/>
              <a:t>Spatial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1325" y="6038850"/>
            <a:ext cx="16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( TV industry )</a:t>
            </a:r>
          </a:p>
        </p:txBody>
      </p:sp>
      <p:cxnSp>
        <p:nvCxnSpPr>
          <p:cNvPr id="5" name="Straight Arrow Connector 4"/>
          <p:cNvCxnSpPr>
            <a:endCxn id="7177" idx="2"/>
          </p:cNvCxnSpPr>
          <p:nvPr/>
        </p:nvCxnSpPr>
        <p:spPr bwMode="auto">
          <a:xfrm flipH="1" flipV="1">
            <a:off x="6840538" y="5060950"/>
            <a:ext cx="217487" cy="977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014413" y="1641475"/>
          <a:ext cx="3311525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Image" r:id="rId3" imgW="11639958" imgH="6353689" progId="Photoshop.Image.5">
                  <p:embed/>
                </p:oleObj>
              </mc:Choice>
              <mc:Fallback>
                <p:oleObj name="Image" r:id="rId3" imgW="11639958" imgH="6353689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2869"/>
                      <a:stretch>
                        <a:fillRect/>
                      </a:stretch>
                    </p:blipFill>
                    <p:spPr bwMode="auto">
                      <a:xfrm>
                        <a:off x="1014413" y="1641475"/>
                        <a:ext cx="3311525" cy="383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2744788" y="1770063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pixel 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241550" y="5370513"/>
            <a:ext cx="8905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H size </a:t>
            </a: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258763" y="3513138"/>
            <a:ext cx="80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V size</a:t>
            </a:r>
          </a:p>
        </p:txBody>
      </p:sp>
      <p:sp>
        <p:nvSpPr>
          <p:cNvPr id="8198" name="Line 9"/>
          <p:cNvSpPr>
            <a:spLocks noChangeShapeType="1"/>
          </p:cNvSpPr>
          <p:nvPr/>
        </p:nvSpPr>
        <p:spPr bwMode="auto">
          <a:xfrm>
            <a:off x="1016000" y="2417763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10"/>
          <p:cNvSpPr>
            <a:spLocks noChangeShapeType="1"/>
          </p:cNvSpPr>
          <p:nvPr/>
        </p:nvSpPr>
        <p:spPr bwMode="auto">
          <a:xfrm>
            <a:off x="1233488" y="5297488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16"/>
          <p:cNvSpPr>
            <a:spLocks noChangeShapeType="1"/>
          </p:cNvSpPr>
          <p:nvPr/>
        </p:nvSpPr>
        <p:spPr bwMode="auto">
          <a:xfrm flipV="1">
            <a:off x="3897313" y="4937125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17"/>
          <p:cNvSpPr>
            <a:spLocks noChangeShapeType="1"/>
          </p:cNvSpPr>
          <p:nvPr/>
        </p:nvSpPr>
        <p:spPr bwMode="auto">
          <a:xfrm flipV="1">
            <a:off x="4041775" y="2273300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8"/>
          <p:cNvSpPr>
            <a:spLocks noChangeShapeType="1"/>
          </p:cNvSpPr>
          <p:nvPr/>
        </p:nvSpPr>
        <p:spPr bwMode="auto">
          <a:xfrm flipH="1">
            <a:off x="3824288" y="2273300"/>
            <a:ext cx="2174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9"/>
          <p:cNvSpPr>
            <a:spLocks noChangeShapeType="1"/>
          </p:cNvSpPr>
          <p:nvPr/>
        </p:nvSpPr>
        <p:spPr bwMode="auto">
          <a:xfrm flipH="1">
            <a:off x="1449388" y="2273300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20"/>
          <p:cNvSpPr>
            <a:spLocks noChangeShapeType="1"/>
          </p:cNvSpPr>
          <p:nvPr/>
        </p:nvSpPr>
        <p:spPr bwMode="auto">
          <a:xfrm flipH="1">
            <a:off x="1233488" y="227330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21"/>
          <p:cNvSpPr>
            <a:spLocks noChangeShapeType="1"/>
          </p:cNvSpPr>
          <p:nvPr/>
        </p:nvSpPr>
        <p:spPr bwMode="auto">
          <a:xfrm flipV="1">
            <a:off x="3968750" y="501015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Rectangle 22"/>
          <p:cNvSpPr>
            <a:spLocks noChangeArrowheads="1"/>
          </p:cNvSpPr>
          <p:nvPr/>
        </p:nvSpPr>
        <p:spPr bwMode="auto">
          <a:xfrm>
            <a:off x="4041775" y="5081588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b="0"/>
              <a:t>Depth</a:t>
            </a:r>
          </a:p>
        </p:txBody>
      </p:sp>
      <p:sp>
        <p:nvSpPr>
          <p:cNvPr id="21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Image depth</a:t>
            </a:r>
          </a:p>
        </p:txBody>
      </p:sp>
      <p:sp>
        <p:nvSpPr>
          <p:cNvPr id="8208" name="Rectangle 6"/>
          <p:cNvSpPr>
            <a:spLocks noChangeArrowheads="1"/>
          </p:cNvSpPr>
          <p:nvPr/>
        </p:nvSpPr>
        <p:spPr bwMode="auto">
          <a:xfrm>
            <a:off x="4672636" y="1907129"/>
            <a:ext cx="42386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Wingdings" pitchFamily="2" charset="2"/>
              <a:buChar char="n"/>
            </a:pPr>
            <a:r>
              <a:rPr lang="en-US" altLang="ja-JP" sz="2400" dirty="0"/>
              <a:t>Depth  (sampling bit rate)</a:t>
            </a:r>
          </a:p>
        </p:txBody>
      </p:sp>
      <p:sp>
        <p:nvSpPr>
          <p:cNvPr id="8209" name="Rectangle 12"/>
          <p:cNvSpPr>
            <a:spLocks noChangeArrowheads="1"/>
          </p:cNvSpPr>
          <p:nvPr/>
        </p:nvSpPr>
        <p:spPr bwMode="auto">
          <a:xfrm>
            <a:off x="6067089" y="3165726"/>
            <a:ext cx="7248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dirty="0"/>
              <a:t>8-bit</a:t>
            </a:r>
          </a:p>
        </p:txBody>
      </p:sp>
      <p:sp>
        <p:nvSpPr>
          <p:cNvPr id="8210" name="Rectangle 15"/>
          <p:cNvSpPr>
            <a:spLocks noChangeArrowheads="1"/>
          </p:cNvSpPr>
          <p:nvPr/>
        </p:nvSpPr>
        <p:spPr bwMode="auto">
          <a:xfrm>
            <a:off x="6057240" y="3565836"/>
            <a:ext cx="114967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dirty="0"/>
              <a:t>10-bit</a:t>
            </a:r>
          </a:p>
          <a:p>
            <a:pPr eaLnBrk="1" hangingPunct="1"/>
            <a:r>
              <a:rPr lang="en-US" altLang="ja-JP" sz="2000" dirty="0"/>
              <a:t>12-bit</a:t>
            </a:r>
          </a:p>
          <a:p>
            <a:pPr eaLnBrk="1" hangingPunct="1"/>
            <a:r>
              <a:rPr lang="en-US" altLang="ja-JP" sz="2000" dirty="0"/>
              <a:t>14-bit</a:t>
            </a:r>
          </a:p>
          <a:p>
            <a:pPr eaLnBrk="1" hangingPunct="1"/>
            <a:r>
              <a:rPr lang="en-US" altLang="ja-JP" sz="2000" dirty="0"/>
              <a:t>16-bit,...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5837514" y="2659532"/>
            <a:ext cx="15792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eaLnBrk="1" hangingPunct="1"/>
            <a:r>
              <a:rPr lang="en-US" altLang="ja-JP" sz="2000" dirty="0"/>
              <a:t>1 pixel has:</a:t>
            </a:r>
          </a:p>
        </p:txBody>
      </p:sp>
    </p:spTree>
    <p:extLst>
      <p:ext uri="{BB962C8B-B14F-4D97-AF65-F5344CB8AC3E}">
        <p14:creationId xmlns:p14="http://schemas.microsoft.com/office/powerpoint/2010/main" val="28838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2"/>
          <p:cNvSpPr/>
          <p:nvPr/>
        </p:nvSpPr>
        <p:spPr>
          <a:xfrm>
            <a:off x="96838" y="217488"/>
            <a:ext cx="6442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bg1"/>
                </a:solidFill>
                <a:latin typeface="+mn-lt"/>
                <a:ea typeface="ＭＳ Ｐゴシック" pitchFamily="50" charset="-128"/>
              </a:rPr>
              <a:t>Image depth</a:t>
            </a:r>
          </a:p>
        </p:txBody>
      </p:sp>
      <p:sp>
        <p:nvSpPr>
          <p:cNvPr id="8209" name="Rectangle 12"/>
          <p:cNvSpPr>
            <a:spLocks noChangeArrowheads="1"/>
          </p:cNvSpPr>
          <p:nvPr/>
        </p:nvSpPr>
        <p:spPr bwMode="auto">
          <a:xfrm>
            <a:off x="923097" y="1858012"/>
            <a:ext cx="25186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dirty="0"/>
              <a:t>8-bit has 256</a:t>
            </a:r>
            <a:r>
              <a:rPr lang="ja-JP" altLang="en-US" sz="2000" dirty="0"/>
              <a:t> </a:t>
            </a:r>
            <a:r>
              <a:rPr lang="en-US" altLang="ja-JP" sz="2000" dirty="0"/>
              <a:t>levels</a:t>
            </a:r>
          </a:p>
        </p:txBody>
      </p:sp>
      <p:sp>
        <p:nvSpPr>
          <p:cNvPr id="8210" name="Rectangle 15"/>
          <p:cNvSpPr>
            <a:spLocks noChangeArrowheads="1"/>
          </p:cNvSpPr>
          <p:nvPr/>
        </p:nvSpPr>
        <p:spPr bwMode="auto">
          <a:xfrm>
            <a:off x="880617" y="2258122"/>
            <a:ext cx="260359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dirty="0"/>
              <a:t>10-bit (1024</a:t>
            </a:r>
            <a:r>
              <a:rPr lang="ja-JP" altLang="en-US" sz="2000" dirty="0"/>
              <a:t> </a:t>
            </a:r>
            <a:r>
              <a:rPr lang="en-US" altLang="ja-JP" sz="2000" dirty="0"/>
              <a:t>levels)</a:t>
            </a:r>
          </a:p>
          <a:p>
            <a:pPr eaLnBrk="1" hangingPunct="1"/>
            <a:r>
              <a:rPr lang="en-US" altLang="ja-JP" sz="2000" dirty="0"/>
              <a:t>12-bit (4096</a:t>
            </a:r>
            <a:r>
              <a:rPr lang="ja-JP" altLang="en-US" sz="2000" dirty="0"/>
              <a:t> </a:t>
            </a:r>
            <a:r>
              <a:rPr lang="en-US" altLang="ja-JP" sz="2000" dirty="0"/>
              <a:t>levels)</a:t>
            </a:r>
          </a:p>
          <a:p>
            <a:pPr eaLnBrk="1" hangingPunct="1"/>
            <a:r>
              <a:rPr lang="en-US" altLang="ja-JP" sz="2000" dirty="0"/>
              <a:t>16-bit (65536 levels)</a:t>
            </a:r>
          </a:p>
        </p:txBody>
      </p:sp>
      <p:sp>
        <p:nvSpPr>
          <p:cNvPr id="8211" name="Rectangle 12"/>
          <p:cNvSpPr>
            <a:spLocks noChangeArrowheads="1"/>
          </p:cNvSpPr>
          <p:nvPr/>
        </p:nvSpPr>
        <p:spPr bwMode="auto">
          <a:xfrm>
            <a:off x="976972" y="4484173"/>
            <a:ext cx="2935288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dirty="0"/>
              <a:t>24-bit RGB</a:t>
            </a:r>
          </a:p>
          <a:p>
            <a:pPr eaLnBrk="1" hangingPunct="1"/>
            <a:r>
              <a:rPr lang="en-US" altLang="ja-JP" sz="2000" dirty="0"/>
              <a:t>  ||</a:t>
            </a:r>
          </a:p>
          <a:p>
            <a:pPr eaLnBrk="1" hangingPunct="1"/>
            <a:r>
              <a:rPr lang="en-US" altLang="ja-JP" sz="2000" dirty="0"/>
              <a:t>8-bit  X  3</a:t>
            </a:r>
          </a:p>
          <a:p>
            <a:pPr eaLnBrk="1" hangingPunct="1"/>
            <a:r>
              <a:rPr lang="en-US" altLang="ja-JP" sz="2000" dirty="0"/>
              <a:t>  ||</a:t>
            </a:r>
          </a:p>
          <a:p>
            <a:pPr eaLnBrk="1" hangingPunct="1"/>
            <a:r>
              <a:rPr lang="en-US" altLang="ja-JP" sz="2000" dirty="0"/>
              <a:t>256</a:t>
            </a:r>
            <a:r>
              <a:rPr lang="ja-JP" altLang="en-US" sz="2000" dirty="0"/>
              <a:t> </a:t>
            </a:r>
            <a:r>
              <a:rPr lang="en-US" altLang="ja-JP" sz="2000" dirty="0"/>
              <a:t>x 256 x 256</a:t>
            </a:r>
          </a:p>
          <a:p>
            <a:pPr eaLnBrk="1" hangingPunct="1"/>
            <a:r>
              <a:rPr lang="en-US" altLang="ja-JP" sz="2000" dirty="0"/>
              <a:t> = 1.677 million</a:t>
            </a:r>
            <a:r>
              <a:rPr lang="ja-JP" altLang="en-US" sz="2000" dirty="0"/>
              <a:t> </a:t>
            </a:r>
            <a:r>
              <a:rPr lang="en-US" altLang="ja-JP" sz="2000" dirty="0"/>
              <a:t>colors</a:t>
            </a:r>
          </a:p>
        </p:txBody>
      </p:sp>
      <p:sp>
        <p:nvSpPr>
          <p:cNvPr id="8212" name="Rectangle 6"/>
          <p:cNvSpPr>
            <a:spLocks noChangeArrowheads="1"/>
          </p:cNvSpPr>
          <p:nvPr/>
        </p:nvSpPr>
        <p:spPr bwMode="auto">
          <a:xfrm>
            <a:off x="500722" y="4033323"/>
            <a:ext cx="25273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Wingdings" pitchFamily="2" charset="2"/>
              <a:buChar char="n"/>
            </a:pPr>
            <a:r>
              <a:rPr lang="en-US" altLang="ja-JP" sz="2000" dirty="0"/>
              <a:t>Depth and Color</a:t>
            </a:r>
          </a:p>
        </p:txBody>
      </p:sp>
      <p:sp>
        <p:nvSpPr>
          <p:cNvPr id="2" name="Rectangle 1"/>
          <p:cNvSpPr/>
          <p:nvPr/>
        </p:nvSpPr>
        <p:spPr>
          <a:xfrm>
            <a:off x="880617" y="3380804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( 8-bit = 1 byte 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912260" y="1888790"/>
            <a:ext cx="4254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0" dirty="0"/>
              <a:t>2 x 2 x 2 x 2 x 2 x 2 x 2 x 2  =  2</a:t>
            </a:r>
            <a:r>
              <a:rPr lang="en-US" altLang="ja-JP" b="0" baseline="30000" dirty="0"/>
              <a:t>8  </a:t>
            </a:r>
            <a:r>
              <a:rPr lang="en-US" altLang="ja-JP" b="0" dirty="0"/>
              <a:t>=  256</a:t>
            </a:r>
            <a:endParaRPr lang="en-US" b="0" baseline="30000" dirty="0"/>
          </a:p>
        </p:txBody>
      </p:sp>
      <p:sp>
        <p:nvSpPr>
          <p:cNvPr id="3" name="Rectangle 2"/>
          <p:cNvSpPr/>
          <p:nvPr/>
        </p:nvSpPr>
        <p:spPr>
          <a:xfrm>
            <a:off x="4331360" y="2865494"/>
            <a:ext cx="3655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0" dirty="0"/>
              <a:t>One level difference of 256 levels </a:t>
            </a:r>
          </a:p>
          <a:p>
            <a:r>
              <a:rPr lang="en-US" altLang="ja-JP" b="0" dirty="0"/>
              <a:t>is actually visible.... </a:t>
            </a:r>
            <a:endParaRPr 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4817929" y="4765529"/>
            <a:ext cx="3241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ja-JP" b="0" dirty="0"/>
              <a:t>32-bit color usually has RGBα</a:t>
            </a:r>
          </a:p>
          <a:p>
            <a:pPr eaLnBrk="1" hangingPunct="1"/>
            <a:r>
              <a:rPr lang="en-US" altLang="ja-JP" b="0" dirty="0"/>
              <a:t>it is equivalent to 24-bit color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817929" y="5605360"/>
            <a:ext cx="30828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ja-JP" b="0" dirty="0"/>
              <a:t>e.g.</a:t>
            </a:r>
          </a:p>
          <a:p>
            <a:pPr eaLnBrk="1" hangingPunct="1"/>
            <a:r>
              <a:rPr lang="en-US" altLang="ja-JP" b="0" dirty="0"/>
              <a:t>iMac 4K/5K has 10-bit depth</a:t>
            </a:r>
          </a:p>
          <a:p>
            <a:pPr eaLnBrk="1" hangingPunct="1"/>
            <a:r>
              <a:rPr lang="en-US" altLang="ja-JP" b="0" dirty="0"/>
              <a:t>which is 30-bit RGB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07275" y="1340990"/>
            <a:ext cx="24529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Wingdings" pitchFamily="2" charset="2"/>
              <a:buChar char="n"/>
            </a:pPr>
            <a:r>
              <a:rPr lang="en-US" altLang="ja-JP" sz="2000" dirty="0"/>
              <a:t>Number of level</a:t>
            </a:r>
          </a:p>
        </p:txBody>
      </p:sp>
    </p:spTree>
    <p:extLst>
      <p:ext uri="{BB962C8B-B14F-4D97-AF65-F5344CB8AC3E}">
        <p14:creationId xmlns:p14="http://schemas.microsoft.com/office/powerpoint/2010/main" val="2354951834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8713</TotalTime>
  <Words>1332</Words>
  <Application>Microsoft Office PowerPoint</Application>
  <PresentationFormat>On-screen Show (4:3)</PresentationFormat>
  <Paragraphs>497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Adobe Gothic Std B</vt:lpstr>
      <vt:lpstr>Aharoni</vt:lpstr>
      <vt:lpstr>Arial</vt:lpstr>
      <vt:lpstr>Calibri</vt:lpstr>
      <vt:lpstr>Wingdings</vt:lpstr>
      <vt:lpstr>標準デザイン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masa</dc:creator>
  <cp:lastModifiedBy>Masaki Hayashi</cp:lastModifiedBy>
  <cp:revision>209</cp:revision>
  <dcterms:created xsi:type="dcterms:W3CDTF">2005-06-09T04:59:56Z</dcterms:created>
  <dcterms:modified xsi:type="dcterms:W3CDTF">2019-11-12T15:07:29Z</dcterms:modified>
</cp:coreProperties>
</file>