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303" r:id="rId4"/>
    <p:sldId id="305" r:id="rId5"/>
    <p:sldId id="358" r:id="rId6"/>
    <p:sldId id="356" r:id="rId7"/>
    <p:sldId id="304" r:id="rId8"/>
    <p:sldId id="345" r:id="rId9"/>
    <p:sldId id="344" r:id="rId10"/>
    <p:sldId id="351" r:id="rId11"/>
    <p:sldId id="354" r:id="rId12"/>
    <p:sldId id="355" r:id="rId13"/>
    <p:sldId id="357" r:id="rId14"/>
    <p:sldId id="292" r:id="rId15"/>
    <p:sldId id="346" r:id="rId16"/>
    <p:sldId id="347" r:id="rId17"/>
    <p:sldId id="294" r:id="rId18"/>
    <p:sldId id="308" r:id="rId19"/>
    <p:sldId id="309" r:id="rId20"/>
    <p:sldId id="310" r:id="rId21"/>
    <p:sldId id="311" r:id="rId22"/>
    <p:sldId id="295" r:id="rId23"/>
    <p:sldId id="348" r:id="rId24"/>
    <p:sldId id="312" r:id="rId25"/>
    <p:sldId id="313" r:id="rId26"/>
    <p:sldId id="314" r:id="rId27"/>
    <p:sldId id="315" r:id="rId28"/>
    <p:sldId id="316" r:id="rId29"/>
    <p:sldId id="296" r:id="rId30"/>
    <p:sldId id="349" r:id="rId31"/>
    <p:sldId id="350" r:id="rId32"/>
    <p:sldId id="317" r:id="rId33"/>
    <p:sldId id="319" r:id="rId34"/>
    <p:sldId id="318" r:id="rId35"/>
    <p:sldId id="297" r:id="rId36"/>
    <p:sldId id="298" r:id="rId37"/>
    <p:sldId id="299" r:id="rId38"/>
    <p:sldId id="300" r:id="rId39"/>
    <p:sldId id="320" r:id="rId40"/>
    <p:sldId id="321" r:id="rId41"/>
    <p:sldId id="322" r:id="rId42"/>
    <p:sldId id="352" r:id="rId43"/>
    <p:sldId id="353" r:id="rId44"/>
    <p:sldId id="323" r:id="rId45"/>
  </p:sldIdLst>
  <p:sldSz cx="9144000" cy="6858000" type="screen4x3"/>
  <p:notesSz cx="6858000" cy="9144000"/>
  <p:defaultTextStyle>
    <a:defPPr>
      <a:defRPr lang="ja-JP"/>
    </a:defPPr>
    <a:lvl1pPr algn="ctr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F79"/>
    <a:srgbClr val="F0E3AE"/>
    <a:srgbClr val="FF00FF"/>
    <a:srgbClr val="00FFFF"/>
    <a:srgbClr val="66FF66"/>
    <a:srgbClr val="BBE3DC"/>
    <a:srgbClr val="0000FF"/>
    <a:srgbClr val="FFFF00"/>
    <a:srgbClr val="79C1B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3" autoAdjust="0"/>
    <p:restoredTop sz="94660"/>
  </p:normalViewPr>
  <p:slideViewPr>
    <p:cSldViewPr snapToGrid="0">
      <p:cViewPr varScale="1">
        <p:scale>
          <a:sx n="76" d="100"/>
          <a:sy n="76" d="100"/>
        </p:scale>
        <p:origin x="379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60F59-1835-4C70-8443-CDC8FF912A2D}" type="datetimeFigureOut">
              <a:rPr kumimoji="1" lang="ja-JP" altLang="en-US" smtClean="0"/>
              <a:t>2019/11/14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AD4A7-4892-486F-BF6B-446A2BD933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40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AD4A7-4892-486F-BF6B-446A2BD9336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161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AD4A7-4892-486F-BF6B-446A2BD9336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355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5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1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5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1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56186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0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6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9453" y="195125"/>
            <a:ext cx="8229600" cy="570188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altLang="ja-JP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83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572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3518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6170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ML_Loggo_ppt_Header.tiff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987834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583247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タイトル書式設定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png"/><Relationship Id="rId10" Type="http://schemas.openxmlformats.org/officeDocument/2006/relationships/image" Target="../media/image5.jpe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2167743"/>
            <a:ext cx="91440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ja-JP" sz="4400" dirty="0"/>
              <a:t>3D COMPUTER GRAPHICS</a:t>
            </a:r>
          </a:p>
          <a:p>
            <a:r>
              <a:rPr lang="en-US" altLang="ja-JP" sz="4400" dirty="0"/>
              <a:t>BASIC</a:t>
            </a:r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9453" y="195125"/>
            <a:ext cx="8229600" cy="570188"/>
          </a:xfrm>
        </p:spPr>
        <p:txBody>
          <a:bodyPr/>
          <a:lstStyle/>
          <a:p>
            <a:r>
              <a:rPr lang="en-US" sz="2000" b="0" dirty="0"/>
              <a:t>201</a:t>
            </a:r>
            <a:r>
              <a:rPr lang="en-US" altLang="ja-JP" sz="2000" b="0" dirty="0"/>
              <a:t>9</a:t>
            </a:r>
            <a:r>
              <a:rPr lang="en-US" sz="2000" b="0" dirty="0"/>
              <a:t> Autumn</a:t>
            </a:r>
            <a:br>
              <a:rPr lang="en-US" sz="2000" b="0" dirty="0"/>
            </a:br>
            <a:r>
              <a:rPr lang="en-US" altLang="ja-JP" sz="2000" dirty="0"/>
              <a:t>Realtime Graphics</a:t>
            </a:r>
            <a:endParaRPr lang="en-US" sz="2000" b="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45776"/>
            <a:ext cx="914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ja-JP" sz="3200" b="0" dirty="0"/>
              <a:t>Masaki Hayashi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Polygon &amp; Voxel</a:t>
            </a:r>
          </a:p>
        </p:txBody>
      </p:sp>
      <p:pic>
        <p:nvPicPr>
          <p:cNvPr id="4098" name="Picture 2" descr="http://media.gamersnexus.net/images/media/2012/features/voxels-vs-vertex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5" y="1618448"/>
            <a:ext cx="9036381" cy="451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6496930" y="5951974"/>
            <a:ext cx="783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ja-JP" dirty="0"/>
              <a:t>Voxel</a:t>
            </a:r>
            <a:endParaRPr lang="en-US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569330" y="5951974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ja-JP" dirty="0"/>
              <a:t>Polygon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4771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Polygon</a:t>
            </a:r>
          </a:p>
        </p:txBody>
      </p:sp>
      <p:sp>
        <p:nvSpPr>
          <p:cNvPr id="48131" name="Freeform 3"/>
          <p:cNvSpPr>
            <a:spLocks/>
          </p:cNvSpPr>
          <p:nvPr/>
        </p:nvSpPr>
        <p:spPr bwMode="auto">
          <a:xfrm>
            <a:off x="3545792" y="3155167"/>
            <a:ext cx="2333633" cy="1741669"/>
          </a:xfrm>
          <a:custGeom>
            <a:avLst/>
            <a:gdLst>
              <a:gd name="T0" fmla="*/ 0 w 1159"/>
              <a:gd name="T1" fmla="*/ 865 h 865"/>
              <a:gd name="T2" fmla="*/ 406 w 1159"/>
              <a:gd name="T3" fmla="*/ 0 h 865"/>
              <a:gd name="T4" fmla="*/ 1159 w 1159"/>
              <a:gd name="T5" fmla="*/ 359 h 865"/>
              <a:gd name="T6" fmla="*/ 0 w 1159"/>
              <a:gd name="T7" fmla="*/ 865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9" h="865">
                <a:moveTo>
                  <a:pt x="0" y="865"/>
                </a:moveTo>
                <a:lnTo>
                  <a:pt x="406" y="0"/>
                </a:lnTo>
                <a:lnTo>
                  <a:pt x="1159" y="359"/>
                </a:lnTo>
                <a:lnTo>
                  <a:pt x="0" y="865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7045234" y="2303462"/>
            <a:ext cx="9110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2000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Vertex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891015" y="3118924"/>
            <a:ext cx="17796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2000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Normal vector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2828990" y="4914957"/>
            <a:ext cx="13051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2000" b="0"/>
              <a:t>(x</a:t>
            </a:r>
            <a:r>
              <a:rPr lang="en-US" altLang="ja-JP" sz="2000" b="0" baseline="-25000"/>
              <a:t>1</a:t>
            </a:r>
            <a:r>
              <a:rPr lang="en-US" altLang="ja-JP" sz="2000" b="0"/>
              <a:t>, y</a:t>
            </a:r>
            <a:r>
              <a:rPr lang="en-US" altLang="ja-JP" sz="2000" b="0" baseline="-25000"/>
              <a:t>1</a:t>
            </a:r>
            <a:r>
              <a:rPr lang="en-US" altLang="ja-JP" sz="2000" b="0"/>
              <a:t>, z</a:t>
            </a:r>
            <a:r>
              <a:rPr lang="en-US" altLang="ja-JP" sz="2000" b="0" baseline="-25000"/>
              <a:t>1</a:t>
            </a:r>
            <a:r>
              <a:rPr lang="en-US" altLang="ja-JP" sz="2000" b="0"/>
              <a:t>)</a:t>
            </a: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5901573" y="3714917"/>
            <a:ext cx="13051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2000" b="0" dirty="0"/>
              <a:t>(x</a:t>
            </a:r>
            <a:r>
              <a:rPr lang="en-US" altLang="ja-JP" sz="2000" b="0" baseline="-25000" dirty="0"/>
              <a:t>2</a:t>
            </a:r>
            <a:r>
              <a:rPr lang="en-US" altLang="ja-JP" sz="2000" b="0" dirty="0"/>
              <a:t>, y</a:t>
            </a:r>
            <a:r>
              <a:rPr lang="en-US" altLang="ja-JP" sz="2000" b="0" baseline="-25000" dirty="0"/>
              <a:t>2</a:t>
            </a:r>
            <a:r>
              <a:rPr lang="en-US" altLang="ja-JP" sz="2000" b="0" dirty="0"/>
              <a:t>, z</a:t>
            </a:r>
            <a:r>
              <a:rPr lang="en-US" altLang="ja-JP" sz="2000" b="0" baseline="-25000" dirty="0"/>
              <a:t>2</a:t>
            </a:r>
            <a:r>
              <a:rPr lang="en-US" altLang="ja-JP" sz="2000" b="0" dirty="0"/>
              <a:t>)</a:t>
            </a: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3890097" y="2681998"/>
            <a:ext cx="13051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2000" b="0"/>
              <a:t>(x</a:t>
            </a:r>
            <a:r>
              <a:rPr lang="en-US" altLang="ja-JP" sz="2000" b="0" baseline="-25000"/>
              <a:t>0</a:t>
            </a:r>
            <a:r>
              <a:rPr lang="en-US" altLang="ja-JP" sz="2000" b="0"/>
              <a:t>, y</a:t>
            </a:r>
            <a:r>
              <a:rPr lang="en-US" altLang="ja-JP" sz="2000" b="0" baseline="-25000"/>
              <a:t>0</a:t>
            </a:r>
            <a:r>
              <a:rPr lang="en-US" altLang="ja-JP" sz="2000" b="0"/>
              <a:t>, z</a:t>
            </a:r>
            <a:r>
              <a:rPr lang="en-US" altLang="ja-JP" sz="2000" b="0" baseline="-25000"/>
              <a:t>0</a:t>
            </a:r>
            <a:r>
              <a:rPr lang="en-US" altLang="ja-JP" sz="2000" b="0"/>
              <a:t>)</a:t>
            </a:r>
          </a:p>
        </p:txBody>
      </p:sp>
      <p:cxnSp>
        <p:nvCxnSpPr>
          <p:cNvPr id="11" name="直線コネクタ 10"/>
          <p:cNvCxnSpPr/>
          <p:nvPr/>
        </p:nvCxnSpPr>
        <p:spPr bwMode="auto">
          <a:xfrm flipV="1">
            <a:off x="6799542" y="2706884"/>
            <a:ext cx="711872" cy="1008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正方形/長方形 4"/>
          <p:cNvSpPr/>
          <p:nvPr/>
        </p:nvSpPr>
        <p:spPr bwMode="auto">
          <a:xfrm>
            <a:off x="4004310" y="3817620"/>
            <a:ext cx="68580" cy="685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 flipH="1" flipV="1">
            <a:off x="3149134" y="3118924"/>
            <a:ext cx="1141649" cy="9382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cxnSp>
        <p:nvCxnSpPr>
          <p:cNvPr id="15" name="直線コネクタ 14"/>
          <p:cNvCxnSpPr/>
          <p:nvPr/>
        </p:nvCxnSpPr>
        <p:spPr bwMode="auto">
          <a:xfrm>
            <a:off x="2649170" y="3389461"/>
            <a:ext cx="832402" cy="1295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コネクタ 16"/>
          <p:cNvCxnSpPr/>
          <p:nvPr/>
        </p:nvCxnSpPr>
        <p:spPr bwMode="auto">
          <a:xfrm>
            <a:off x="4712608" y="4128861"/>
            <a:ext cx="832402" cy="9861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545010" y="4953301"/>
            <a:ext cx="106792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2000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Surface</a:t>
            </a:r>
          </a:p>
        </p:txBody>
      </p:sp>
    </p:spTree>
    <p:extLst>
      <p:ext uri="{BB962C8B-B14F-4D97-AF65-F5344CB8AC3E}">
        <p14:creationId xmlns:p14="http://schemas.microsoft.com/office/powerpoint/2010/main" val="1963130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5388669" y="1223665"/>
            <a:ext cx="31051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b="0"/>
              <a:t>Vertex No.     x         y         z</a:t>
            </a:r>
          </a:p>
          <a:p>
            <a:pPr algn="l"/>
            <a:endParaRPr lang="en-US" altLang="ja-JP" b="0"/>
          </a:p>
          <a:p>
            <a:pPr algn="l"/>
            <a:r>
              <a:rPr lang="en-US" altLang="ja-JP" b="0"/>
              <a:t>     1              0.5     0.8     0.4</a:t>
            </a:r>
          </a:p>
          <a:p>
            <a:pPr algn="l"/>
            <a:r>
              <a:rPr lang="en-US" altLang="ja-JP" b="0"/>
              <a:t>     2              0.0     0.0     0.0</a:t>
            </a:r>
          </a:p>
          <a:p>
            <a:pPr algn="l"/>
            <a:r>
              <a:rPr lang="en-US" altLang="ja-JP" b="0"/>
              <a:t>     3              0.5     0.0     0.8</a:t>
            </a:r>
          </a:p>
          <a:p>
            <a:pPr algn="l"/>
            <a:r>
              <a:rPr lang="en-US" altLang="ja-JP" b="0"/>
              <a:t>     4              1.0     0.0     1.0</a:t>
            </a:r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 flipH="1">
            <a:off x="812800" y="2046288"/>
            <a:ext cx="1146175" cy="153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812800" y="3584575"/>
            <a:ext cx="1176338" cy="566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 flipH="1" flipV="1">
            <a:off x="1944688" y="2060575"/>
            <a:ext cx="44450" cy="2090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>
            <a:off x="1944688" y="2060575"/>
            <a:ext cx="900112" cy="136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 flipV="1">
            <a:off x="1989138" y="3440113"/>
            <a:ext cx="855662" cy="696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 flipV="1">
            <a:off x="812800" y="3440113"/>
            <a:ext cx="2017713" cy="130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300038" y="2095133"/>
            <a:ext cx="105349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ja-JP" b="0" dirty="0"/>
              <a:t>pyramid</a:t>
            </a:r>
          </a:p>
          <a:p>
            <a:pPr algn="l"/>
            <a:r>
              <a:rPr lang="en-US" sz="1200" b="0" dirty="0"/>
              <a:t>(three-sided)</a:t>
            </a:r>
          </a:p>
          <a:p>
            <a:pPr algn="l"/>
            <a:r>
              <a:rPr lang="en-US" altLang="ja-JP" dirty="0"/>
              <a:t> </a:t>
            </a:r>
          </a:p>
        </p:txBody>
      </p:sp>
      <p:sp>
        <p:nvSpPr>
          <p:cNvPr id="55314" name="Rectangle 18"/>
          <p:cNvSpPr>
            <a:spLocks noChangeArrowheads="1"/>
          </p:cNvSpPr>
          <p:nvPr/>
        </p:nvSpPr>
        <p:spPr bwMode="auto">
          <a:xfrm>
            <a:off x="1774825" y="16462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ja-JP" b="0"/>
              <a:t>1</a:t>
            </a:r>
            <a:endParaRPr lang="en-US" altLang="ja-JP"/>
          </a:p>
        </p:txBody>
      </p:sp>
      <p:sp>
        <p:nvSpPr>
          <p:cNvPr id="55315" name="Rectangle 19"/>
          <p:cNvSpPr>
            <a:spLocks noChangeArrowheads="1"/>
          </p:cNvSpPr>
          <p:nvPr/>
        </p:nvSpPr>
        <p:spPr bwMode="auto">
          <a:xfrm>
            <a:off x="423863" y="33861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ja-JP" b="0"/>
              <a:t>2</a:t>
            </a:r>
            <a:endParaRPr lang="en-US" altLang="ja-JP"/>
          </a:p>
        </p:txBody>
      </p:sp>
      <p:sp>
        <p:nvSpPr>
          <p:cNvPr id="55316" name="Rectangle 20"/>
          <p:cNvSpPr>
            <a:spLocks noChangeArrowheads="1"/>
          </p:cNvSpPr>
          <p:nvPr/>
        </p:nvSpPr>
        <p:spPr bwMode="auto">
          <a:xfrm>
            <a:off x="1800225" y="41973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ja-JP" b="0"/>
              <a:t>3</a:t>
            </a:r>
            <a:endParaRPr lang="en-US" altLang="ja-JP"/>
          </a:p>
        </p:txBody>
      </p:sp>
      <p:sp>
        <p:nvSpPr>
          <p:cNvPr id="55317" name="Rectangle 21"/>
          <p:cNvSpPr>
            <a:spLocks noChangeArrowheads="1"/>
          </p:cNvSpPr>
          <p:nvPr/>
        </p:nvSpPr>
        <p:spPr bwMode="auto">
          <a:xfrm>
            <a:off x="2928938" y="32527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ja-JP" b="0"/>
              <a:t>4</a:t>
            </a:r>
            <a:endParaRPr lang="en-US" altLang="ja-JP"/>
          </a:p>
        </p:txBody>
      </p:sp>
      <p:sp>
        <p:nvSpPr>
          <p:cNvPr id="55318" name="Rectangle 22"/>
          <p:cNvSpPr>
            <a:spLocks noChangeArrowheads="1"/>
          </p:cNvSpPr>
          <p:nvPr/>
        </p:nvSpPr>
        <p:spPr bwMode="auto">
          <a:xfrm>
            <a:off x="5391150" y="3131914"/>
            <a:ext cx="29146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b="0" dirty="0"/>
              <a:t>Surface No.       Vertex No.</a:t>
            </a:r>
          </a:p>
          <a:p>
            <a:pPr algn="l"/>
            <a:endParaRPr lang="en-US" altLang="ja-JP" b="0" dirty="0"/>
          </a:p>
          <a:p>
            <a:pPr algn="l"/>
            <a:r>
              <a:rPr lang="en-US" altLang="ja-JP" b="0" dirty="0"/>
              <a:t>     </a:t>
            </a:r>
            <a:r>
              <a:rPr lang="en-US" altLang="ja-JP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ja-JP" b="0" dirty="0"/>
              <a:t>                   1    2    3</a:t>
            </a:r>
          </a:p>
          <a:p>
            <a:pPr algn="l"/>
            <a:r>
              <a:rPr lang="en-US" altLang="ja-JP" b="0" dirty="0"/>
              <a:t>     </a:t>
            </a:r>
            <a:r>
              <a:rPr lang="en-US" altLang="ja-JP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ja-JP" b="0" dirty="0"/>
              <a:t>                   1    3    4</a:t>
            </a:r>
          </a:p>
          <a:p>
            <a:pPr algn="l"/>
            <a:r>
              <a:rPr lang="en-US" altLang="ja-JP" b="0" dirty="0"/>
              <a:t>     </a:t>
            </a:r>
            <a:r>
              <a:rPr lang="en-US" altLang="ja-JP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ja-JP" b="0" dirty="0"/>
              <a:t>                   1    4    2</a:t>
            </a:r>
          </a:p>
          <a:p>
            <a:pPr algn="l"/>
            <a:r>
              <a:rPr lang="en-US" altLang="ja-JP" b="0" dirty="0"/>
              <a:t>     </a:t>
            </a:r>
            <a:r>
              <a:rPr lang="en-US" altLang="ja-JP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r>
              <a:rPr lang="en-US" altLang="ja-JP" b="0" dirty="0"/>
              <a:t>                   4    3    2</a:t>
            </a:r>
          </a:p>
        </p:txBody>
      </p:sp>
      <p:sp>
        <p:nvSpPr>
          <p:cNvPr id="55319" name="Line 23"/>
          <p:cNvSpPr>
            <a:spLocks noChangeShapeType="1"/>
          </p:cNvSpPr>
          <p:nvPr/>
        </p:nvSpPr>
        <p:spPr bwMode="auto">
          <a:xfrm>
            <a:off x="5324475" y="3557364"/>
            <a:ext cx="3105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0" name="Line 24"/>
          <p:cNvSpPr>
            <a:spLocks noChangeShapeType="1"/>
          </p:cNvSpPr>
          <p:nvPr/>
        </p:nvSpPr>
        <p:spPr bwMode="auto">
          <a:xfrm>
            <a:off x="5291832" y="1663403"/>
            <a:ext cx="3308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1" name="Line 25"/>
          <p:cNvSpPr>
            <a:spLocks noChangeShapeType="1"/>
          </p:cNvSpPr>
          <p:nvPr/>
        </p:nvSpPr>
        <p:spPr bwMode="auto">
          <a:xfrm>
            <a:off x="6626919" y="1271290"/>
            <a:ext cx="0" cy="167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2" name="Line 26"/>
          <p:cNvSpPr>
            <a:spLocks noChangeShapeType="1"/>
          </p:cNvSpPr>
          <p:nvPr/>
        </p:nvSpPr>
        <p:spPr bwMode="auto">
          <a:xfrm>
            <a:off x="6848475" y="3181126"/>
            <a:ext cx="0" cy="168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3" name="Rectangle 27"/>
          <p:cNvSpPr>
            <a:spLocks noChangeArrowheads="1"/>
          </p:cNvSpPr>
          <p:nvPr/>
        </p:nvSpPr>
        <p:spPr bwMode="auto">
          <a:xfrm rot="-1461747">
            <a:off x="2136775" y="29067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ja-JP" b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endParaRPr lang="en-US" altLang="ja-JP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324" name="Rectangle 28"/>
          <p:cNvSpPr>
            <a:spLocks noChangeArrowheads="1"/>
          </p:cNvSpPr>
          <p:nvPr/>
        </p:nvSpPr>
        <p:spPr bwMode="auto">
          <a:xfrm rot="1304665">
            <a:off x="1422400" y="2868613"/>
            <a:ext cx="3984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ja-JP" b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endParaRPr lang="en-US" altLang="ja-JP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325" name="Rectangle 29"/>
          <p:cNvSpPr>
            <a:spLocks noChangeArrowheads="1"/>
          </p:cNvSpPr>
          <p:nvPr/>
        </p:nvSpPr>
        <p:spPr bwMode="auto">
          <a:xfrm>
            <a:off x="2570163" y="21574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ja-JP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endParaRPr lang="en-US" altLang="ja-JP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326" name="Rectangle 30"/>
          <p:cNvSpPr>
            <a:spLocks noChangeArrowheads="1"/>
          </p:cNvSpPr>
          <p:nvPr/>
        </p:nvSpPr>
        <p:spPr bwMode="auto">
          <a:xfrm>
            <a:off x="823913" y="38766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ja-JP" b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endParaRPr lang="en-US" altLang="ja-JP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327" name="Line 31"/>
          <p:cNvSpPr>
            <a:spLocks noChangeShapeType="1"/>
          </p:cNvSpPr>
          <p:nvPr/>
        </p:nvSpPr>
        <p:spPr bwMode="auto">
          <a:xfrm flipH="1">
            <a:off x="2276475" y="2371725"/>
            <a:ext cx="276225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8" name="Line 32"/>
          <p:cNvSpPr>
            <a:spLocks noChangeShapeType="1"/>
          </p:cNvSpPr>
          <p:nvPr/>
        </p:nvSpPr>
        <p:spPr bwMode="auto">
          <a:xfrm flipH="1">
            <a:off x="2090738" y="2571750"/>
            <a:ext cx="185737" cy="1333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9" name="Line 33"/>
          <p:cNvSpPr>
            <a:spLocks noChangeShapeType="1"/>
          </p:cNvSpPr>
          <p:nvPr/>
        </p:nvSpPr>
        <p:spPr bwMode="auto">
          <a:xfrm flipH="1">
            <a:off x="1092200" y="3854450"/>
            <a:ext cx="276225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0" name="Line 34"/>
          <p:cNvSpPr>
            <a:spLocks noChangeShapeType="1"/>
          </p:cNvSpPr>
          <p:nvPr/>
        </p:nvSpPr>
        <p:spPr bwMode="auto">
          <a:xfrm flipV="1">
            <a:off x="1368425" y="3702050"/>
            <a:ext cx="228600" cy="1571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5335" name="Group 39"/>
          <p:cNvGrpSpPr>
            <a:grpSpLocks/>
          </p:cNvGrpSpPr>
          <p:nvPr/>
        </p:nvGrpSpPr>
        <p:grpSpPr bwMode="auto">
          <a:xfrm>
            <a:off x="1432252" y="5262563"/>
            <a:ext cx="733425" cy="1190625"/>
            <a:chOff x="1143" y="2739"/>
            <a:chExt cx="741" cy="1326"/>
          </a:xfrm>
        </p:grpSpPr>
        <p:sp>
          <p:nvSpPr>
            <p:cNvPr id="55332" name="Line 36"/>
            <p:cNvSpPr>
              <a:spLocks noChangeShapeType="1"/>
            </p:cNvSpPr>
            <p:nvPr/>
          </p:nvSpPr>
          <p:spPr bwMode="auto">
            <a:xfrm flipH="1">
              <a:off x="1143" y="2739"/>
              <a:ext cx="722" cy="9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3" name="Line 37"/>
            <p:cNvSpPr>
              <a:spLocks noChangeShapeType="1"/>
            </p:cNvSpPr>
            <p:nvPr/>
          </p:nvSpPr>
          <p:spPr bwMode="auto">
            <a:xfrm>
              <a:off x="1143" y="3708"/>
              <a:ext cx="741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4" name="Line 38"/>
            <p:cNvSpPr>
              <a:spLocks noChangeShapeType="1"/>
            </p:cNvSpPr>
            <p:nvPr/>
          </p:nvSpPr>
          <p:spPr bwMode="auto">
            <a:xfrm flipH="1" flipV="1">
              <a:off x="1856" y="2748"/>
              <a:ext cx="28" cy="1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36" name="Rectangle 40"/>
          <p:cNvSpPr>
            <a:spLocks noChangeArrowheads="1"/>
          </p:cNvSpPr>
          <p:nvPr/>
        </p:nvSpPr>
        <p:spPr bwMode="auto">
          <a:xfrm>
            <a:off x="127327" y="4970463"/>
            <a:ext cx="12987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1400" b="0" dirty="0"/>
              <a:t>Normal vector</a:t>
            </a:r>
          </a:p>
        </p:txBody>
      </p:sp>
      <p:sp>
        <p:nvSpPr>
          <p:cNvPr id="55337" name="Line 41"/>
          <p:cNvSpPr>
            <a:spLocks noChangeShapeType="1"/>
          </p:cNvSpPr>
          <p:nvPr/>
        </p:nvSpPr>
        <p:spPr bwMode="auto">
          <a:xfrm flipH="1" flipV="1">
            <a:off x="960765" y="5203825"/>
            <a:ext cx="900112" cy="739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8" name="Rectangle 42"/>
          <p:cNvSpPr>
            <a:spLocks noChangeArrowheads="1"/>
          </p:cNvSpPr>
          <p:nvPr/>
        </p:nvSpPr>
        <p:spPr bwMode="auto">
          <a:xfrm>
            <a:off x="2008515" y="49053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ja-JP" b="0"/>
              <a:t>1</a:t>
            </a:r>
            <a:endParaRPr lang="en-US" altLang="ja-JP"/>
          </a:p>
        </p:txBody>
      </p:sp>
      <p:sp>
        <p:nvSpPr>
          <p:cNvPr id="55339" name="Rectangle 43"/>
          <p:cNvSpPr>
            <a:spLocks noChangeArrowheads="1"/>
          </p:cNvSpPr>
          <p:nvPr/>
        </p:nvSpPr>
        <p:spPr bwMode="auto">
          <a:xfrm>
            <a:off x="1100465" y="59309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ja-JP" b="0"/>
              <a:t>2</a:t>
            </a:r>
            <a:endParaRPr lang="en-US" altLang="ja-JP"/>
          </a:p>
        </p:txBody>
      </p:sp>
      <p:sp>
        <p:nvSpPr>
          <p:cNvPr id="55340" name="Rectangle 44"/>
          <p:cNvSpPr>
            <a:spLocks noChangeArrowheads="1"/>
          </p:cNvSpPr>
          <p:nvPr/>
        </p:nvSpPr>
        <p:spPr bwMode="auto">
          <a:xfrm>
            <a:off x="2191077" y="63341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ja-JP" b="0"/>
              <a:t>3</a:t>
            </a:r>
            <a:endParaRPr lang="en-US" altLang="ja-JP"/>
          </a:p>
        </p:txBody>
      </p:sp>
      <p:grpSp>
        <p:nvGrpSpPr>
          <p:cNvPr id="55346" name="Group 50"/>
          <p:cNvGrpSpPr>
            <a:grpSpLocks/>
          </p:cNvGrpSpPr>
          <p:nvPr/>
        </p:nvGrpSpPr>
        <p:grpSpPr bwMode="auto">
          <a:xfrm>
            <a:off x="1718002" y="5729288"/>
            <a:ext cx="360363" cy="457200"/>
            <a:chOff x="297" y="3582"/>
            <a:chExt cx="272" cy="351"/>
          </a:xfrm>
        </p:grpSpPr>
        <p:sp>
          <p:nvSpPr>
            <p:cNvPr id="55342" name="Oval 46"/>
            <p:cNvSpPr>
              <a:spLocks noChangeArrowheads="1"/>
            </p:cNvSpPr>
            <p:nvPr/>
          </p:nvSpPr>
          <p:spPr bwMode="auto">
            <a:xfrm rot="1796958">
              <a:off x="297" y="3582"/>
              <a:ext cx="243" cy="35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3" name="Rectangle 47"/>
            <p:cNvSpPr>
              <a:spLocks noChangeArrowheads="1"/>
            </p:cNvSpPr>
            <p:nvPr/>
          </p:nvSpPr>
          <p:spPr bwMode="auto">
            <a:xfrm>
              <a:off x="465" y="3584"/>
              <a:ext cx="104" cy="1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4" name="Line 48"/>
            <p:cNvSpPr>
              <a:spLocks noChangeShapeType="1"/>
            </p:cNvSpPr>
            <p:nvPr/>
          </p:nvSpPr>
          <p:spPr bwMode="auto">
            <a:xfrm flipH="1">
              <a:off x="498" y="3755"/>
              <a:ext cx="48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5" name="Line 49"/>
            <p:cNvSpPr>
              <a:spLocks noChangeShapeType="1"/>
            </p:cNvSpPr>
            <p:nvPr/>
          </p:nvSpPr>
          <p:spPr bwMode="auto">
            <a:xfrm flipH="1">
              <a:off x="543" y="3749"/>
              <a:ext cx="8" cy="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47" name="Rectangle 51"/>
          <p:cNvSpPr>
            <a:spLocks noChangeArrowheads="1"/>
          </p:cNvSpPr>
          <p:nvPr/>
        </p:nvSpPr>
        <p:spPr bwMode="auto">
          <a:xfrm>
            <a:off x="130999" y="1080870"/>
            <a:ext cx="44641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en-US" altLang="ja-JP" b="0" dirty="0"/>
              <a:t>A model is represented by 1) Vertex data, </a:t>
            </a:r>
          </a:p>
          <a:p>
            <a:pPr algn="l"/>
            <a:r>
              <a:rPr lang="en-US" altLang="ja-JP" b="0" dirty="0"/>
              <a:t>2) Surface data and 3) Normal data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Polygon data</a:t>
            </a:r>
          </a:p>
        </p:txBody>
      </p:sp>
      <p:sp>
        <p:nvSpPr>
          <p:cNvPr id="45" name="Rectangle 22"/>
          <p:cNvSpPr>
            <a:spLocks noChangeArrowheads="1"/>
          </p:cNvSpPr>
          <p:nvPr/>
        </p:nvSpPr>
        <p:spPr bwMode="auto">
          <a:xfrm>
            <a:off x="5401783" y="4956325"/>
            <a:ext cx="333937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b="0" dirty="0"/>
              <a:t>Normal No.         x       y        z</a:t>
            </a:r>
          </a:p>
          <a:p>
            <a:pPr algn="l"/>
            <a:endParaRPr lang="en-US" altLang="ja-JP" b="0" dirty="0"/>
          </a:p>
          <a:p>
            <a:pPr algn="l"/>
            <a:r>
              <a:rPr lang="en-US" altLang="ja-JP" b="0" dirty="0"/>
              <a:t>     </a:t>
            </a:r>
            <a:r>
              <a:rPr lang="en-US" altLang="ja-JP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ja-JP" b="0" dirty="0"/>
              <a:t>                  -0.4    0.2    0.2</a:t>
            </a:r>
          </a:p>
          <a:p>
            <a:pPr algn="l"/>
            <a:r>
              <a:rPr lang="en-US" altLang="ja-JP" b="0" dirty="0"/>
              <a:t>     </a:t>
            </a:r>
            <a:r>
              <a:rPr lang="en-US" altLang="ja-JP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ja-JP" b="0" dirty="0"/>
              <a:t>                   0.2    0.2    0.2</a:t>
            </a:r>
          </a:p>
          <a:p>
            <a:pPr algn="l"/>
            <a:r>
              <a:rPr lang="en-US" altLang="ja-JP" b="0" dirty="0"/>
              <a:t>     </a:t>
            </a:r>
            <a:r>
              <a:rPr lang="en-US" altLang="ja-JP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ja-JP" b="0" dirty="0"/>
              <a:t>                   0.0    0.2   -0.4</a:t>
            </a:r>
          </a:p>
          <a:p>
            <a:pPr algn="l"/>
            <a:r>
              <a:rPr lang="en-US" altLang="ja-JP" b="0" dirty="0"/>
              <a:t>     </a:t>
            </a:r>
            <a:r>
              <a:rPr lang="en-US" altLang="ja-JP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r>
              <a:rPr lang="en-US" altLang="ja-JP" b="0" dirty="0"/>
              <a:t>                   0.0    1.0    0.0</a:t>
            </a:r>
          </a:p>
        </p:txBody>
      </p:sp>
      <p:sp>
        <p:nvSpPr>
          <p:cNvPr id="46" name="Line 23"/>
          <p:cNvSpPr>
            <a:spLocks noChangeShapeType="1"/>
          </p:cNvSpPr>
          <p:nvPr/>
        </p:nvSpPr>
        <p:spPr bwMode="auto">
          <a:xfrm>
            <a:off x="5335107" y="5381775"/>
            <a:ext cx="34060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>
            <a:off x="6859108" y="5005537"/>
            <a:ext cx="0" cy="168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51"/>
          <p:cNvSpPr>
            <a:spLocks noChangeArrowheads="1"/>
          </p:cNvSpPr>
          <p:nvPr/>
        </p:nvSpPr>
        <p:spPr bwMode="auto">
          <a:xfrm>
            <a:off x="3221876" y="5150576"/>
            <a:ext cx="201520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en-US" altLang="ja-JP" b="0" dirty="0"/>
              <a:t>Normal can be calculated by vertices. So it's omissible.</a:t>
            </a:r>
            <a:endParaRPr lang="en-US" altLang="ja-JP" dirty="0"/>
          </a:p>
        </p:txBody>
      </p:sp>
      <p:sp>
        <p:nvSpPr>
          <p:cNvPr id="3" name="左中かっこ 2"/>
          <p:cNvSpPr/>
          <p:nvPr/>
        </p:nvSpPr>
        <p:spPr bwMode="auto">
          <a:xfrm>
            <a:off x="4900018" y="5164088"/>
            <a:ext cx="337060" cy="1209774"/>
          </a:xfrm>
          <a:prstGeom prst="leftBrace">
            <a:avLst>
              <a:gd name="adj1" fmla="val 5565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4" name="右中かっこ 3"/>
          <p:cNvSpPr/>
          <p:nvPr/>
        </p:nvSpPr>
        <p:spPr bwMode="auto">
          <a:xfrm>
            <a:off x="2725738" y="5203825"/>
            <a:ext cx="358775" cy="1130300"/>
          </a:xfrm>
          <a:prstGeom prst="rightBrace">
            <a:avLst>
              <a:gd name="adj1" fmla="val 4982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0858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311903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ja-JP" sz="4400" dirty="0"/>
              <a:t>Rendering</a:t>
            </a:r>
          </a:p>
        </p:txBody>
      </p:sp>
    </p:spTree>
    <p:extLst>
      <p:ext uri="{BB962C8B-B14F-4D97-AF65-F5344CB8AC3E}">
        <p14:creationId xmlns:p14="http://schemas.microsoft.com/office/powerpoint/2010/main" val="4260848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05" name="Rectangle 53"/>
          <p:cNvSpPr>
            <a:spLocks noChangeArrowheads="1"/>
          </p:cNvSpPr>
          <p:nvPr/>
        </p:nvSpPr>
        <p:spPr bwMode="auto">
          <a:xfrm>
            <a:off x="1364342" y="1335689"/>
            <a:ext cx="6071021" cy="707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ja-JP" sz="2000" b="0" dirty="0"/>
              <a:t>Model visualization is done by getting an intersection point of a viewing line &amp; a surface.</a:t>
            </a:r>
            <a:endParaRPr lang="en-US" altLang="en-US" sz="2000" b="0" dirty="0"/>
          </a:p>
        </p:txBody>
      </p:sp>
      <p:sp>
        <p:nvSpPr>
          <p:cNvPr id="49211" name="Line 59"/>
          <p:cNvSpPr>
            <a:spLocks noChangeShapeType="1"/>
          </p:cNvSpPr>
          <p:nvPr/>
        </p:nvSpPr>
        <p:spPr bwMode="auto">
          <a:xfrm flipV="1">
            <a:off x="4112625" y="3543960"/>
            <a:ext cx="0" cy="13693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49212" name="Line 60"/>
          <p:cNvSpPr>
            <a:spLocks noChangeShapeType="1"/>
          </p:cNvSpPr>
          <p:nvPr/>
        </p:nvSpPr>
        <p:spPr bwMode="auto">
          <a:xfrm flipH="1">
            <a:off x="3198738" y="4939767"/>
            <a:ext cx="887439" cy="8874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49213" name="Line 61"/>
          <p:cNvSpPr>
            <a:spLocks noChangeShapeType="1"/>
          </p:cNvSpPr>
          <p:nvPr/>
        </p:nvSpPr>
        <p:spPr bwMode="auto">
          <a:xfrm>
            <a:off x="4112625" y="4939767"/>
            <a:ext cx="1451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49214" name="Rectangle 62"/>
          <p:cNvSpPr>
            <a:spLocks noChangeArrowheads="1"/>
          </p:cNvSpPr>
          <p:nvPr/>
        </p:nvSpPr>
        <p:spPr bwMode="auto">
          <a:xfrm>
            <a:off x="5584121" y="4764923"/>
            <a:ext cx="3129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2000" b="0" dirty="0"/>
              <a:t>x</a:t>
            </a:r>
            <a:endParaRPr lang="en-US" altLang="en-US" sz="2000" b="0" dirty="0"/>
          </a:p>
        </p:txBody>
      </p:sp>
      <p:sp>
        <p:nvSpPr>
          <p:cNvPr id="49215" name="Rectangle 63"/>
          <p:cNvSpPr>
            <a:spLocks noChangeArrowheads="1"/>
          </p:cNvSpPr>
          <p:nvPr/>
        </p:nvSpPr>
        <p:spPr bwMode="auto">
          <a:xfrm>
            <a:off x="3793745" y="3242708"/>
            <a:ext cx="3129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2000" b="0" dirty="0"/>
              <a:t>y</a:t>
            </a:r>
            <a:endParaRPr lang="en-US" altLang="en-US" sz="2000" b="0" dirty="0"/>
          </a:p>
        </p:txBody>
      </p:sp>
      <p:sp>
        <p:nvSpPr>
          <p:cNvPr id="49216" name="Rectangle 64"/>
          <p:cNvSpPr>
            <a:spLocks noChangeArrowheads="1"/>
          </p:cNvSpPr>
          <p:nvPr/>
        </p:nvSpPr>
        <p:spPr bwMode="auto">
          <a:xfrm>
            <a:off x="2885831" y="5630323"/>
            <a:ext cx="3129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2000" b="0" dirty="0"/>
              <a:t>z</a:t>
            </a:r>
            <a:endParaRPr lang="en-US" altLang="en-US" sz="2000" b="0" dirty="0"/>
          </a:p>
        </p:txBody>
      </p:sp>
      <p:grpSp>
        <p:nvGrpSpPr>
          <p:cNvPr id="49217" name="Group 65"/>
          <p:cNvGrpSpPr>
            <a:grpSpLocks/>
          </p:cNvGrpSpPr>
          <p:nvPr/>
        </p:nvGrpSpPr>
        <p:grpSpPr bwMode="auto">
          <a:xfrm rot="20256086">
            <a:off x="6439947" y="3276554"/>
            <a:ext cx="461350" cy="525998"/>
            <a:chOff x="4091" y="945"/>
            <a:chExt cx="670" cy="765"/>
          </a:xfrm>
        </p:grpSpPr>
        <p:sp>
          <p:nvSpPr>
            <p:cNvPr id="49218" name="Oval 66"/>
            <p:cNvSpPr>
              <a:spLocks noChangeArrowheads="1"/>
            </p:cNvSpPr>
            <p:nvPr/>
          </p:nvSpPr>
          <p:spPr bwMode="auto">
            <a:xfrm>
              <a:off x="4091" y="1088"/>
              <a:ext cx="317" cy="5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9219" name="Oval 67"/>
            <p:cNvSpPr>
              <a:spLocks noChangeArrowheads="1"/>
            </p:cNvSpPr>
            <p:nvPr/>
          </p:nvSpPr>
          <p:spPr bwMode="auto">
            <a:xfrm>
              <a:off x="4147" y="1209"/>
              <a:ext cx="179" cy="3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9220" name="Freeform 68"/>
            <p:cNvSpPr>
              <a:spLocks/>
            </p:cNvSpPr>
            <p:nvPr/>
          </p:nvSpPr>
          <p:spPr bwMode="auto">
            <a:xfrm>
              <a:off x="4131" y="945"/>
              <a:ext cx="630" cy="477"/>
            </a:xfrm>
            <a:custGeom>
              <a:avLst/>
              <a:gdLst>
                <a:gd name="T0" fmla="*/ 0 w 684"/>
                <a:gd name="T1" fmla="*/ 0 h 477"/>
                <a:gd name="T2" fmla="*/ 72 w 684"/>
                <a:gd name="T3" fmla="*/ 90 h 477"/>
                <a:gd name="T4" fmla="*/ 144 w 684"/>
                <a:gd name="T5" fmla="*/ 126 h 477"/>
                <a:gd name="T6" fmla="*/ 495 w 684"/>
                <a:gd name="T7" fmla="*/ 270 h 477"/>
                <a:gd name="T8" fmla="*/ 684 w 684"/>
                <a:gd name="T9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4" h="477">
                  <a:moveTo>
                    <a:pt x="0" y="0"/>
                  </a:moveTo>
                  <a:cubicBezTo>
                    <a:pt x="24" y="34"/>
                    <a:pt x="48" y="69"/>
                    <a:pt x="72" y="90"/>
                  </a:cubicBezTo>
                  <a:cubicBezTo>
                    <a:pt x="96" y="111"/>
                    <a:pt x="74" y="96"/>
                    <a:pt x="144" y="126"/>
                  </a:cubicBezTo>
                  <a:cubicBezTo>
                    <a:pt x="214" y="156"/>
                    <a:pt x="405" y="211"/>
                    <a:pt x="495" y="270"/>
                  </a:cubicBezTo>
                  <a:cubicBezTo>
                    <a:pt x="585" y="329"/>
                    <a:pt x="652" y="441"/>
                    <a:pt x="684" y="477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49221" name="Freeform 69"/>
            <p:cNvSpPr>
              <a:spLocks/>
            </p:cNvSpPr>
            <p:nvPr/>
          </p:nvSpPr>
          <p:spPr bwMode="auto">
            <a:xfrm>
              <a:off x="4176" y="1404"/>
              <a:ext cx="576" cy="306"/>
            </a:xfrm>
            <a:custGeom>
              <a:avLst/>
              <a:gdLst>
                <a:gd name="T0" fmla="*/ 0 w 567"/>
                <a:gd name="T1" fmla="*/ 288 h 288"/>
                <a:gd name="T2" fmla="*/ 378 w 567"/>
                <a:gd name="T3" fmla="*/ 189 h 288"/>
                <a:gd name="T4" fmla="*/ 567 w 567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288">
                  <a:moveTo>
                    <a:pt x="0" y="288"/>
                  </a:moveTo>
                  <a:cubicBezTo>
                    <a:pt x="142" y="262"/>
                    <a:pt x="284" y="237"/>
                    <a:pt x="378" y="189"/>
                  </a:cubicBezTo>
                  <a:cubicBezTo>
                    <a:pt x="472" y="141"/>
                    <a:pt x="519" y="70"/>
                    <a:pt x="567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</p:grpSp>
      <p:sp>
        <p:nvSpPr>
          <p:cNvPr id="49222" name="Freeform 70"/>
          <p:cNvSpPr>
            <a:spLocks/>
          </p:cNvSpPr>
          <p:nvPr/>
        </p:nvSpPr>
        <p:spPr bwMode="auto">
          <a:xfrm>
            <a:off x="2684495" y="3990618"/>
            <a:ext cx="2509512" cy="1639705"/>
          </a:xfrm>
          <a:custGeom>
            <a:avLst/>
            <a:gdLst>
              <a:gd name="T0" fmla="*/ 387 w 891"/>
              <a:gd name="T1" fmla="*/ 585 h 630"/>
              <a:gd name="T2" fmla="*/ 252 w 891"/>
              <a:gd name="T3" fmla="*/ 567 h 630"/>
              <a:gd name="T4" fmla="*/ 108 w 891"/>
              <a:gd name="T5" fmla="*/ 486 h 630"/>
              <a:gd name="T6" fmla="*/ 36 w 891"/>
              <a:gd name="T7" fmla="*/ 387 h 630"/>
              <a:gd name="T8" fmla="*/ 0 w 891"/>
              <a:gd name="T9" fmla="*/ 261 h 630"/>
              <a:gd name="T10" fmla="*/ 72 w 891"/>
              <a:gd name="T11" fmla="*/ 171 h 630"/>
              <a:gd name="T12" fmla="*/ 288 w 891"/>
              <a:gd name="T13" fmla="*/ 126 h 630"/>
              <a:gd name="T14" fmla="*/ 504 w 891"/>
              <a:gd name="T15" fmla="*/ 63 h 630"/>
              <a:gd name="T16" fmla="*/ 612 w 891"/>
              <a:gd name="T17" fmla="*/ 0 h 630"/>
              <a:gd name="T18" fmla="*/ 738 w 891"/>
              <a:gd name="T19" fmla="*/ 45 h 630"/>
              <a:gd name="T20" fmla="*/ 792 w 891"/>
              <a:gd name="T21" fmla="*/ 90 h 630"/>
              <a:gd name="T22" fmla="*/ 891 w 891"/>
              <a:gd name="T23" fmla="*/ 288 h 630"/>
              <a:gd name="T24" fmla="*/ 837 w 891"/>
              <a:gd name="T25" fmla="*/ 405 h 630"/>
              <a:gd name="T26" fmla="*/ 720 w 891"/>
              <a:gd name="T27" fmla="*/ 450 h 630"/>
              <a:gd name="T28" fmla="*/ 693 w 891"/>
              <a:gd name="T29" fmla="*/ 477 h 630"/>
              <a:gd name="T30" fmla="*/ 639 w 891"/>
              <a:gd name="T31" fmla="*/ 612 h 630"/>
              <a:gd name="T32" fmla="*/ 576 w 891"/>
              <a:gd name="T33" fmla="*/ 630 h 630"/>
              <a:gd name="T34" fmla="*/ 486 w 891"/>
              <a:gd name="T35" fmla="*/ 621 h 630"/>
              <a:gd name="T36" fmla="*/ 459 w 891"/>
              <a:gd name="T37" fmla="*/ 603 h 630"/>
              <a:gd name="T38" fmla="*/ 387 w 891"/>
              <a:gd name="T39" fmla="*/ 585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91" h="630">
                <a:moveTo>
                  <a:pt x="387" y="585"/>
                </a:moveTo>
                <a:cubicBezTo>
                  <a:pt x="342" y="581"/>
                  <a:pt x="293" y="587"/>
                  <a:pt x="252" y="567"/>
                </a:cubicBezTo>
                <a:cubicBezTo>
                  <a:pt x="203" y="542"/>
                  <a:pt x="158" y="511"/>
                  <a:pt x="108" y="486"/>
                </a:cubicBezTo>
                <a:cubicBezTo>
                  <a:pt x="84" y="453"/>
                  <a:pt x="54" y="423"/>
                  <a:pt x="36" y="387"/>
                </a:cubicBezTo>
                <a:cubicBezTo>
                  <a:pt x="17" y="348"/>
                  <a:pt x="14" y="302"/>
                  <a:pt x="0" y="261"/>
                </a:cubicBezTo>
                <a:cubicBezTo>
                  <a:pt x="15" y="217"/>
                  <a:pt x="29" y="185"/>
                  <a:pt x="72" y="171"/>
                </a:cubicBezTo>
                <a:cubicBezTo>
                  <a:pt x="136" y="107"/>
                  <a:pt x="180" y="132"/>
                  <a:pt x="288" y="126"/>
                </a:cubicBezTo>
                <a:cubicBezTo>
                  <a:pt x="362" y="111"/>
                  <a:pt x="431" y="81"/>
                  <a:pt x="504" y="63"/>
                </a:cubicBezTo>
                <a:cubicBezTo>
                  <a:pt x="541" y="38"/>
                  <a:pt x="571" y="14"/>
                  <a:pt x="612" y="0"/>
                </a:cubicBezTo>
                <a:cubicBezTo>
                  <a:pt x="658" y="9"/>
                  <a:pt x="694" y="27"/>
                  <a:pt x="738" y="45"/>
                </a:cubicBezTo>
                <a:cubicBezTo>
                  <a:pt x="755" y="62"/>
                  <a:pt x="777" y="72"/>
                  <a:pt x="792" y="90"/>
                </a:cubicBezTo>
                <a:cubicBezTo>
                  <a:pt x="841" y="147"/>
                  <a:pt x="858" y="222"/>
                  <a:pt x="891" y="288"/>
                </a:cubicBezTo>
                <a:cubicBezTo>
                  <a:pt x="884" y="315"/>
                  <a:pt x="868" y="397"/>
                  <a:pt x="837" y="405"/>
                </a:cubicBezTo>
                <a:cubicBezTo>
                  <a:pt x="794" y="416"/>
                  <a:pt x="761" y="436"/>
                  <a:pt x="720" y="450"/>
                </a:cubicBezTo>
                <a:cubicBezTo>
                  <a:pt x="711" y="459"/>
                  <a:pt x="698" y="465"/>
                  <a:pt x="693" y="477"/>
                </a:cubicBezTo>
                <a:cubicBezTo>
                  <a:pt x="675" y="517"/>
                  <a:pt x="679" y="580"/>
                  <a:pt x="639" y="612"/>
                </a:cubicBezTo>
                <a:cubicBezTo>
                  <a:pt x="633" y="617"/>
                  <a:pt x="578" y="629"/>
                  <a:pt x="576" y="630"/>
                </a:cubicBezTo>
                <a:cubicBezTo>
                  <a:pt x="546" y="627"/>
                  <a:pt x="515" y="628"/>
                  <a:pt x="486" y="621"/>
                </a:cubicBezTo>
                <a:cubicBezTo>
                  <a:pt x="475" y="619"/>
                  <a:pt x="469" y="607"/>
                  <a:pt x="459" y="603"/>
                </a:cubicBezTo>
                <a:cubicBezTo>
                  <a:pt x="414" y="583"/>
                  <a:pt x="419" y="585"/>
                  <a:pt x="387" y="585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49223" name="Line 71"/>
          <p:cNvSpPr>
            <a:spLocks noChangeShapeType="1"/>
          </p:cNvSpPr>
          <p:nvPr/>
        </p:nvSpPr>
        <p:spPr bwMode="auto">
          <a:xfrm flipH="1">
            <a:off x="4203718" y="3723212"/>
            <a:ext cx="2195089" cy="1031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49224" name="Oval 72"/>
          <p:cNvSpPr>
            <a:spLocks noChangeArrowheads="1"/>
          </p:cNvSpPr>
          <p:nvPr/>
        </p:nvSpPr>
        <p:spPr bwMode="auto">
          <a:xfrm>
            <a:off x="4118502" y="4698807"/>
            <a:ext cx="132233" cy="13223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visualization</a:t>
            </a:r>
          </a:p>
        </p:txBody>
      </p:sp>
      <p:sp>
        <p:nvSpPr>
          <p:cNvPr id="80" name="Rectangle 62"/>
          <p:cNvSpPr>
            <a:spLocks noChangeArrowheads="1"/>
          </p:cNvSpPr>
          <p:nvPr/>
        </p:nvSpPr>
        <p:spPr bwMode="auto">
          <a:xfrm>
            <a:off x="6719556" y="2842598"/>
            <a:ext cx="16930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2000" b="0" dirty="0"/>
              <a:t>eye (camera)</a:t>
            </a:r>
            <a:endParaRPr lang="en-US" altLang="en-US" sz="2000" b="0" dirty="0"/>
          </a:p>
        </p:txBody>
      </p:sp>
      <p:sp>
        <p:nvSpPr>
          <p:cNvPr id="81" name="Rectangle 62"/>
          <p:cNvSpPr>
            <a:spLocks noChangeArrowheads="1"/>
          </p:cNvSpPr>
          <p:nvPr/>
        </p:nvSpPr>
        <p:spPr bwMode="auto">
          <a:xfrm>
            <a:off x="1815346" y="4158257"/>
            <a:ext cx="8691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2000" b="0" dirty="0"/>
              <a:t>object</a:t>
            </a:r>
            <a:endParaRPr lang="en-US" altLang="en-US" sz="2000" b="0" dirty="0"/>
          </a:p>
        </p:txBody>
      </p:sp>
      <p:sp>
        <p:nvSpPr>
          <p:cNvPr id="82" name="Rectangle 53"/>
          <p:cNvSpPr>
            <a:spLocks noChangeArrowheads="1"/>
          </p:cNvSpPr>
          <p:nvPr/>
        </p:nvSpPr>
        <p:spPr bwMode="auto">
          <a:xfrm>
            <a:off x="1334579" y="2115417"/>
            <a:ext cx="607102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ja-JP" sz="2000" b="0" dirty="0"/>
              <a:t>Then, the color of the point is calculated.</a:t>
            </a:r>
            <a:endParaRPr lang="en-US" altLang="en-US" sz="2000" b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26" name="Line 74"/>
          <p:cNvSpPr>
            <a:spLocks noChangeShapeType="1"/>
          </p:cNvSpPr>
          <p:nvPr/>
        </p:nvSpPr>
        <p:spPr bwMode="auto">
          <a:xfrm flipV="1">
            <a:off x="3265072" y="3181471"/>
            <a:ext cx="0" cy="5898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27" name="Line 75"/>
          <p:cNvSpPr>
            <a:spLocks noChangeShapeType="1"/>
          </p:cNvSpPr>
          <p:nvPr/>
        </p:nvSpPr>
        <p:spPr bwMode="auto">
          <a:xfrm flipH="1">
            <a:off x="2662542" y="5159773"/>
            <a:ext cx="568464" cy="6303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28" name="Line 76"/>
          <p:cNvSpPr>
            <a:spLocks noChangeShapeType="1"/>
          </p:cNvSpPr>
          <p:nvPr/>
        </p:nvSpPr>
        <p:spPr bwMode="auto">
          <a:xfrm>
            <a:off x="4497810" y="5159773"/>
            <a:ext cx="6940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29" name="Rectangle 77"/>
          <p:cNvSpPr>
            <a:spLocks noChangeArrowheads="1"/>
          </p:cNvSpPr>
          <p:nvPr/>
        </p:nvSpPr>
        <p:spPr bwMode="auto">
          <a:xfrm>
            <a:off x="5281452" y="4975571"/>
            <a:ext cx="491818" cy="606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b="0" dirty="0"/>
              <a:t>x</a:t>
            </a:r>
            <a:endParaRPr lang="en-US" altLang="en-US" b="0" dirty="0"/>
          </a:p>
        </p:txBody>
      </p:sp>
      <p:sp>
        <p:nvSpPr>
          <p:cNvPr id="49230" name="Rectangle 78"/>
          <p:cNvSpPr>
            <a:spLocks noChangeArrowheads="1"/>
          </p:cNvSpPr>
          <p:nvPr/>
        </p:nvSpPr>
        <p:spPr bwMode="auto">
          <a:xfrm>
            <a:off x="2946774" y="2869500"/>
            <a:ext cx="493947" cy="606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b="0" dirty="0"/>
              <a:t>y</a:t>
            </a:r>
            <a:endParaRPr lang="en-US" altLang="en-US" b="0" dirty="0"/>
          </a:p>
        </p:txBody>
      </p:sp>
      <p:sp>
        <p:nvSpPr>
          <p:cNvPr id="49231" name="Rectangle 79"/>
          <p:cNvSpPr>
            <a:spLocks noChangeArrowheads="1"/>
          </p:cNvSpPr>
          <p:nvPr/>
        </p:nvSpPr>
        <p:spPr bwMode="auto">
          <a:xfrm>
            <a:off x="2329090" y="5678635"/>
            <a:ext cx="493947" cy="60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b="0" dirty="0"/>
              <a:t>z</a:t>
            </a:r>
            <a:endParaRPr lang="en-US" altLang="en-US" b="0" dirty="0"/>
          </a:p>
        </p:txBody>
      </p:sp>
      <p:grpSp>
        <p:nvGrpSpPr>
          <p:cNvPr id="49232" name="Group 80"/>
          <p:cNvGrpSpPr>
            <a:grpSpLocks/>
          </p:cNvGrpSpPr>
          <p:nvPr/>
        </p:nvGrpSpPr>
        <p:grpSpPr bwMode="auto">
          <a:xfrm>
            <a:off x="2042980" y="3745787"/>
            <a:ext cx="2682641" cy="2050705"/>
            <a:chOff x="1134" y="2799"/>
            <a:chExt cx="1260" cy="963"/>
          </a:xfrm>
        </p:grpSpPr>
        <p:sp>
          <p:nvSpPr>
            <p:cNvPr id="49233" name="Freeform 81"/>
            <p:cNvSpPr>
              <a:spLocks/>
            </p:cNvSpPr>
            <p:nvPr/>
          </p:nvSpPr>
          <p:spPr bwMode="auto">
            <a:xfrm>
              <a:off x="1224" y="2808"/>
              <a:ext cx="1008" cy="621"/>
            </a:xfrm>
            <a:custGeom>
              <a:avLst/>
              <a:gdLst>
                <a:gd name="T0" fmla="*/ 0 w 1008"/>
                <a:gd name="T1" fmla="*/ 621 h 621"/>
                <a:gd name="T2" fmla="*/ 450 w 1008"/>
                <a:gd name="T3" fmla="*/ 0 h 621"/>
                <a:gd name="T4" fmla="*/ 1008 w 1008"/>
                <a:gd name="T5" fmla="*/ 108 h 621"/>
                <a:gd name="T6" fmla="*/ 0 w 1008"/>
                <a:gd name="T7" fmla="*/ 621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621">
                  <a:moveTo>
                    <a:pt x="0" y="621"/>
                  </a:moveTo>
                  <a:lnTo>
                    <a:pt x="450" y="0"/>
                  </a:lnTo>
                  <a:lnTo>
                    <a:pt x="1008" y="108"/>
                  </a:lnTo>
                  <a:lnTo>
                    <a:pt x="0" y="621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4" name="Freeform 82"/>
            <p:cNvSpPr>
              <a:spLocks/>
            </p:cNvSpPr>
            <p:nvPr/>
          </p:nvSpPr>
          <p:spPr bwMode="auto">
            <a:xfrm>
              <a:off x="1215" y="2907"/>
              <a:ext cx="1179" cy="855"/>
            </a:xfrm>
            <a:custGeom>
              <a:avLst/>
              <a:gdLst>
                <a:gd name="T0" fmla="*/ 0 w 1179"/>
                <a:gd name="T1" fmla="*/ 522 h 855"/>
                <a:gd name="T2" fmla="*/ 639 w 1179"/>
                <a:gd name="T3" fmla="*/ 513 h 855"/>
                <a:gd name="T4" fmla="*/ 1017 w 1179"/>
                <a:gd name="T5" fmla="*/ 0 h 855"/>
                <a:gd name="T6" fmla="*/ 1179 w 1179"/>
                <a:gd name="T7" fmla="*/ 378 h 855"/>
                <a:gd name="T8" fmla="*/ 630 w 1179"/>
                <a:gd name="T9" fmla="*/ 513 h 855"/>
                <a:gd name="T10" fmla="*/ 918 w 1179"/>
                <a:gd name="T11" fmla="*/ 855 h 855"/>
                <a:gd name="T12" fmla="*/ 0 w 1179"/>
                <a:gd name="T13" fmla="*/ 522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9" h="855">
                  <a:moveTo>
                    <a:pt x="0" y="522"/>
                  </a:moveTo>
                  <a:lnTo>
                    <a:pt x="639" y="513"/>
                  </a:lnTo>
                  <a:lnTo>
                    <a:pt x="1017" y="0"/>
                  </a:lnTo>
                  <a:lnTo>
                    <a:pt x="1179" y="378"/>
                  </a:lnTo>
                  <a:lnTo>
                    <a:pt x="630" y="513"/>
                  </a:lnTo>
                  <a:lnTo>
                    <a:pt x="918" y="855"/>
                  </a:lnTo>
                  <a:lnTo>
                    <a:pt x="0" y="52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5" name="Line 83"/>
            <p:cNvSpPr>
              <a:spLocks noChangeShapeType="1"/>
            </p:cNvSpPr>
            <p:nvPr/>
          </p:nvSpPr>
          <p:spPr bwMode="auto">
            <a:xfrm flipV="1">
              <a:off x="2133" y="3276"/>
              <a:ext cx="261" cy="4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36" name="Freeform 84"/>
            <p:cNvSpPr>
              <a:spLocks/>
            </p:cNvSpPr>
            <p:nvPr/>
          </p:nvSpPr>
          <p:spPr bwMode="auto">
            <a:xfrm>
              <a:off x="1134" y="2799"/>
              <a:ext cx="540" cy="630"/>
            </a:xfrm>
            <a:custGeom>
              <a:avLst/>
              <a:gdLst>
                <a:gd name="T0" fmla="*/ 540 w 540"/>
                <a:gd name="T1" fmla="*/ 0 h 630"/>
                <a:gd name="T2" fmla="*/ 495 w 540"/>
                <a:gd name="T3" fmla="*/ 9 h 630"/>
                <a:gd name="T4" fmla="*/ 468 w 540"/>
                <a:gd name="T5" fmla="*/ 18 h 630"/>
                <a:gd name="T6" fmla="*/ 0 w 540"/>
                <a:gd name="T7" fmla="*/ 207 h 630"/>
                <a:gd name="T8" fmla="*/ 81 w 540"/>
                <a:gd name="T9" fmla="*/ 6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630">
                  <a:moveTo>
                    <a:pt x="540" y="0"/>
                  </a:moveTo>
                  <a:cubicBezTo>
                    <a:pt x="525" y="3"/>
                    <a:pt x="510" y="5"/>
                    <a:pt x="495" y="9"/>
                  </a:cubicBezTo>
                  <a:cubicBezTo>
                    <a:pt x="486" y="11"/>
                    <a:pt x="468" y="18"/>
                    <a:pt x="468" y="18"/>
                  </a:cubicBezTo>
                  <a:lnTo>
                    <a:pt x="0" y="207"/>
                  </a:lnTo>
                  <a:lnTo>
                    <a:pt x="81" y="630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237" name="Group 85"/>
          <p:cNvGrpSpPr>
            <a:grpSpLocks/>
          </p:cNvGrpSpPr>
          <p:nvPr/>
        </p:nvGrpSpPr>
        <p:grpSpPr bwMode="auto">
          <a:xfrm rot="20256086">
            <a:off x="6380974" y="3402266"/>
            <a:ext cx="412018" cy="469753"/>
            <a:chOff x="4091" y="945"/>
            <a:chExt cx="670" cy="765"/>
          </a:xfrm>
        </p:grpSpPr>
        <p:sp>
          <p:nvSpPr>
            <p:cNvPr id="49238" name="Oval 86"/>
            <p:cNvSpPr>
              <a:spLocks noChangeArrowheads="1"/>
            </p:cNvSpPr>
            <p:nvPr/>
          </p:nvSpPr>
          <p:spPr bwMode="auto">
            <a:xfrm>
              <a:off x="4091" y="1088"/>
              <a:ext cx="317" cy="5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39" name="Oval 87"/>
            <p:cNvSpPr>
              <a:spLocks noChangeArrowheads="1"/>
            </p:cNvSpPr>
            <p:nvPr/>
          </p:nvSpPr>
          <p:spPr bwMode="auto">
            <a:xfrm>
              <a:off x="4147" y="1209"/>
              <a:ext cx="179" cy="3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40" name="Freeform 88"/>
            <p:cNvSpPr>
              <a:spLocks/>
            </p:cNvSpPr>
            <p:nvPr/>
          </p:nvSpPr>
          <p:spPr bwMode="auto">
            <a:xfrm>
              <a:off x="4131" y="945"/>
              <a:ext cx="630" cy="477"/>
            </a:xfrm>
            <a:custGeom>
              <a:avLst/>
              <a:gdLst>
                <a:gd name="T0" fmla="*/ 0 w 684"/>
                <a:gd name="T1" fmla="*/ 0 h 477"/>
                <a:gd name="T2" fmla="*/ 72 w 684"/>
                <a:gd name="T3" fmla="*/ 90 h 477"/>
                <a:gd name="T4" fmla="*/ 144 w 684"/>
                <a:gd name="T5" fmla="*/ 126 h 477"/>
                <a:gd name="T6" fmla="*/ 495 w 684"/>
                <a:gd name="T7" fmla="*/ 270 h 477"/>
                <a:gd name="T8" fmla="*/ 684 w 684"/>
                <a:gd name="T9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4" h="477">
                  <a:moveTo>
                    <a:pt x="0" y="0"/>
                  </a:moveTo>
                  <a:cubicBezTo>
                    <a:pt x="24" y="34"/>
                    <a:pt x="48" y="69"/>
                    <a:pt x="72" y="90"/>
                  </a:cubicBezTo>
                  <a:cubicBezTo>
                    <a:pt x="96" y="111"/>
                    <a:pt x="74" y="96"/>
                    <a:pt x="144" y="126"/>
                  </a:cubicBezTo>
                  <a:cubicBezTo>
                    <a:pt x="214" y="156"/>
                    <a:pt x="405" y="211"/>
                    <a:pt x="495" y="270"/>
                  </a:cubicBezTo>
                  <a:cubicBezTo>
                    <a:pt x="585" y="329"/>
                    <a:pt x="652" y="441"/>
                    <a:pt x="684" y="477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41" name="Freeform 89"/>
            <p:cNvSpPr>
              <a:spLocks/>
            </p:cNvSpPr>
            <p:nvPr/>
          </p:nvSpPr>
          <p:spPr bwMode="auto">
            <a:xfrm>
              <a:off x="4176" y="1404"/>
              <a:ext cx="576" cy="306"/>
            </a:xfrm>
            <a:custGeom>
              <a:avLst/>
              <a:gdLst>
                <a:gd name="T0" fmla="*/ 0 w 567"/>
                <a:gd name="T1" fmla="*/ 288 h 288"/>
                <a:gd name="T2" fmla="*/ 378 w 567"/>
                <a:gd name="T3" fmla="*/ 189 h 288"/>
                <a:gd name="T4" fmla="*/ 567 w 567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288">
                  <a:moveTo>
                    <a:pt x="0" y="288"/>
                  </a:moveTo>
                  <a:cubicBezTo>
                    <a:pt x="142" y="262"/>
                    <a:pt x="284" y="237"/>
                    <a:pt x="378" y="189"/>
                  </a:cubicBezTo>
                  <a:cubicBezTo>
                    <a:pt x="472" y="141"/>
                    <a:pt x="519" y="70"/>
                    <a:pt x="567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242" name="Line 90"/>
          <p:cNvSpPr>
            <a:spLocks noChangeShapeType="1"/>
          </p:cNvSpPr>
          <p:nvPr/>
        </p:nvSpPr>
        <p:spPr bwMode="auto">
          <a:xfrm flipH="1">
            <a:off x="3580829" y="3753924"/>
            <a:ext cx="2763404" cy="1299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43" name="Oval 91"/>
          <p:cNvSpPr>
            <a:spLocks noChangeArrowheads="1"/>
          </p:cNvSpPr>
          <p:nvPr/>
        </p:nvSpPr>
        <p:spPr bwMode="auto">
          <a:xfrm>
            <a:off x="3504723" y="5003099"/>
            <a:ext cx="118095" cy="11809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63" name="Rectangle 111"/>
          <p:cNvSpPr>
            <a:spLocks noChangeArrowheads="1"/>
          </p:cNvSpPr>
          <p:nvPr/>
        </p:nvSpPr>
        <p:spPr bwMode="auto">
          <a:xfrm>
            <a:off x="1601228" y="1273777"/>
            <a:ext cx="563269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ja-JP" sz="2000" b="0" dirty="0"/>
              <a:t>Intersection point is already there (it's </a:t>
            </a:r>
            <a:r>
              <a:rPr lang="en-US" altLang="ja-JP" sz="2000" dirty="0"/>
              <a:t>vertex</a:t>
            </a:r>
            <a:r>
              <a:rPr lang="en-US" altLang="ja-JP" sz="2000" b="0" dirty="0"/>
              <a:t>)</a:t>
            </a:r>
          </a:p>
          <a:p>
            <a:pPr algn="l"/>
            <a:endParaRPr lang="en-US" altLang="en-US" sz="2000" b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Polygon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1544353" y="1786364"/>
            <a:ext cx="6398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en-US" b="0" dirty="0"/>
              <a:t>Other points can be easily calculated by interpolation.</a:t>
            </a:r>
          </a:p>
          <a:p>
            <a:pPr algn="l"/>
            <a:r>
              <a:rPr lang="en-US" altLang="en-US" b="0" dirty="0"/>
              <a:t>That's why polygon representation has fast rendering speed.</a:t>
            </a:r>
          </a:p>
        </p:txBody>
      </p:sp>
      <p:sp>
        <p:nvSpPr>
          <p:cNvPr id="80" name="Oval 91"/>
          <p:cNvSpPr>
            <a:spLocks noChangeArrowheads="1"/>
          </p:cNvSpPr>
          <p:nvPr/>
        </p:nvSpPr>
        <p:spPr bwMode="auto">
          <a:xfrm>
            <a:off x="3265072" y="4081611"/>
            <a:ext cx="118095" cy="11809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Line 90"/>
          <p:cNvSpPr>
            <a:spLocks noChangeShapeType="1"/>
          </p:cNvSpPr>
          <p:nvPr/>
        </p:nvSpPr>
        <p:spPr bwMode="auto">
          <a:xfrm flipH="1">
            <a:off x="3324119" y="3753924"/>
            <a:ext cx="3020114" cy="38673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正方形/長方形 4"/>
          <p:cNvSpPr/>
          <p:nvPr/>
        </p:nvSpPr>
        <p:spPr>
          <a:xfrm>
            <a:off x="4631484" y="2972155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en-US" b="0" dirty="0"/>
              <a:t>interpolated</a:t>
            </a:r>
          </a:p>
        </p:txBody>
      </p:sp>
      <p:cxnSp>
        <p:nvCxnSpPr>
          <p:cNvPr id="7" name="直線コネクタ 6"/>
          <p:cNvCxnSpPr/>
          <p:nvPr/>
        </p:nvCxnSpPr>
        <p:spPr bwMode="auto">
          <a:xfrm flipH="1">
            <a:off x="3430090" y="3262152"/>
            <a:ext cx="1160956" cy="8189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正方形/長方形 2"/>
          <p:cNvSpPr/>
          <p:nvPr/>
        </p:nvSpPr>
        <p:spPr>
          <a:xfrm>
            <a:off x="2870253" y="6200894"/>
            <a:ext cx="979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0" dirty="0"/>
              <a:t>vertices</a:t>
            </a:r>
            <a:endParaRPr lang="en-US" dirty="0"/>
          </a:p>
        </p:txBody>
      </p:sp>
      <p:cxnSp>
        <p:nvCxnSpPr>
          <p:cNvPr id="31" name="直線コネクタ 30"/>
          <p:cNvCxnSpPr>
            <a:endCxn id="3" idx="0"/>
          </p:cNvCxnSpPr>
          <p:nvPr/>
        </p:nvCxnSpPr>
        <p:spPr bwMode="auto">
          <a:xfrm flipH="1">
            <a:off x="3360131" y="5144316"/>
            <a:ext cx="144592" cy="10565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コネクタ 32"/>
          <p:cNvCxnSpPr>
            <a:endCxn id="3" idx="0"/>
          </p:cNvCxnSpPr>
          <p:nvPr/>
        </p:nvCxnSpPr>
        <p:spPr bwMode="auto">
          <a:xfrm flipH="1">
            <a:off x="3360131" y="5829300"/>
            <a:ext cx="773719" cy="3715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線コネクタ 36"/>
          <p:cNvCxnSpPr>
            <a:endCxn id="3" idx="0"/>
          </p:cNvCxnSpPr>
          <p:nvPr/>
        </p:nvCxnSpPr>
        <p:spPr bwMode="auto">
          <a:xfrm>
            <a:off x="2234597" y="5121194"/>
            <a:ext cx="1125534" cy="1079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64928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62" name="Picture 110" descr="[IMAGE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59" r="34630"/>
          <a:stretch>
            <a:fillRect/>
          </a:stretch>
        </p:blipFill>
        <p:spPr bwMode="auto">
          <a:xfrm>
            <a:off x="1511337" y="4707998"/>
            <a:ext cx="1309687" cy="139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268452" y="1167561"/>
            <a:ext cx="56220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dirty="0"/>
              <a:t>Primitive and B-rep can be visualized in two ways</a:t>
            </a:r>
          </a:p>
        </p:txBody>
      </p:sp>
      <p:sp>
        <p:nvSpPr>
          <p:cNvPr id="49171" name="Oval 19"/>
          <p:cNvSpPr>
            <a:spLocks noChangeArrowheads="1"/>
          </p:cNvSpPr>
          <p:nvPr/>
        </p:nvSpPr>
        <p:spPr bwMode="auto">
          <a:xfrm>
            <a:off x="5317370" y="4783816"/>
            <a:ext cx="1304201" cy="130409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1" name="Line 39"/>
          <p:cNvSpPr>
            <a:spLocks noChangeShapeType="1"/>
          </p:cNvSpPr>
          <p:nvPr/>
        </p:nvSpPr>
        <p:spPr bwMode="auto">
          <a:xfrm flipV="1">
            <a:off x="5763251" y="4431319"/>
            <a:ext cx="0" cy="3859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92" name="Line 40"/>
          <p:cNvSpPr>
            <a:spLocks noChangeShapeType="1"/>
          </p:cNvSpPr>
          <p:nvPr/>
        </p:nvSpPr>
        <p:spPr bwMode="auto">
          <a:xfrm flipH="1">
            <a:off x="5368925" y="5972273"/>
            <a:ext cx="149091" cy="1657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93" name="Line 41"/>
          <p:cNvSpPr>
            <a:spLocks noChangeShapeType="1"/>
          </p:cNvSpPr>
          <p:nvPr/>
        </p:nvSpPr>
        <p:spPr bwMode="auto">
          <a:xfrm>
            <a:off x="6570016" y="5725664"/>
            <a:ext cx="45424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94" name="Rectangle 42"/>
          <p:cNvSpPr>
            <a:spLocks noChangeArrowheads="1"/>
          </p:cNvSpPr>
          <p:nvPr/>
        </p:nvSpPr>
        <p:spPr bwMode="auto">
          <a:xfrm>
            <a:off x="7158021" y="5428899"/>
            <a:ext cx="298183" cy="367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b="0"/>
              <a:t>x</a:t>
            </a:r>
            <a:endParaRPr lang="en-US" altLang="en-US" b="0"/>
          </a:p>
        </p:txBody>
      </p:sp>
      <p:sp>
        <p:nvSpPr>
          <p:cNvPr id="49195" name="Rectangle 43"/>
          <p:cNvSpPr>
            <a:spLocks noChangeArrowheads="1"/>
          </p:cNvSpPr>
          <p:nvPr/>
        </p:nvSpPr>
        <p:spPr bwMode="auto">
          <a:xfrm>
            <a:off x="5820378" y="4119071"/>
            <a:ext cx="298183" cy="36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b="0" dirty="0"/>
              <a:t>y</a:t>
            </a:r>
            <a:endParaRPr lang="en-US" altLang="en-US" b="0" dirty="0"/>
          </a:p>
        </p:txBody>
      </p:sp>
      <p:sp>
        <p:nvSpPr>
          <p:cNvPr id="49196" name="Rectangle 44"/>
          <p:cNvSpPr>
            <a:spLocks noChangeArrowheads="1"/>
          </p:cNvSpPr>
          <p:nvPr/>
        </p:nvSpPr>
        <p:spPr bwMode="auto">
          <a:xfrm>
            <a:off x="5083283" y="5924902"/>
            <a:ext cx="298183" cy="36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b="0"/>
              <a:t>z</a:t>
            </a:r>
            <a:endParaRPr lang="en-US" altLang="en-US" b="0"/>
          </a:p>
        </p:txBody>
      </p:sp>
      <p:grpSp>
        <p:nvGrpSpPr>
          <p:cNvPr id="49197" name="Group 45"/>
          <p:cNvGrpSpPr>
            <a:grpSpLocks/>
          </p:cNvGrpSpPr>
          <p:nvPr/>
        </p:nvGrpSpPr>
        <p:grpSpPr bwMode="auto">
          <a:xfrm rot="20256086">
            <a:off x="7428336" y="4500983"/>
            <a:ext cx="218760" cy="249395"/>
            <a:chOff x="4091" y="945"/>
            <a:chExt cx="670" cy="765"/>
          </a:xfrm>
        </p:grpSpPr>
        <p:sp>
          <p:nvSpPr>
            <p:cNvPr id="49198" name="Oval 46"/>
            <p:cNvSpPr>
              <a:spLocks noChangeArrowheads="1"/>
            </p:cNvSpPr>
            <p:nvPr/>
          </p:nvSpPr>
          <p:spPr bwMode="auto">
            <a:xfrm>
              <a:off x="4091" y="1088"/>
              <a:ext cx="317" cy="5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9" name="Oval 47"/>
            <p:cNvSpPr>
              <a:spLocks noChangeArrowheads="1"/>
            </p:cNvSpPr>
            <p:nvPr/>
          </p:nvSpPr>
          <p:spPr bwMode="auto">
            <a:xfrm>
              <a:off x="4147" y="1209"/>
              <a:ext cx="179" cy="3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0" name="Freeform 48"/>
            <p:cNvSpPr>
              <a:spLocks/>
            </p:cNvSpPr>
            <p:nvPr/>
          </p:nvSpPr>
          <p:spPr bwMode="auto">
            <a:xfrm>
              <a:off x="4131" y="945"/>
              <a:ext cx="630" cy="477"/>
            </a:xfrm>
            <a:custGeom>
              <a:avLst/>
              <a:gdLst>
                <a:gd name="T0" fmla="*/ 0 w 684"/>
                <a:gd name="T1" fmla="*/ 0 h 477"/>
                <a:gd name="T2" fmla="*/ 72 w 684"/>
                <a:gd name="T3" fmla="*/ 90 h 477"/>
                <a:gd name="T4" fmla="*/ 144 w 684"/>
                <a:gd name="T5" fmla="*/ 126 h 477"/>
                <a:gd name="T6" fmla="*/ 495 w 684"/>
                <a:gd name="T7" fmla="*/ 270 h 477"/>
                <a:gd name="T8" fmla="*/ 684 w 684"/>
                <a:gd name="T9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4" h="477">
                  <a:moveTo>
                    <a:pt x="0" y="0"/>
                  </a:moveTo>
                  <a:cubicBezTo>
                    <a:pt x="24" y="34"/>
                    <a:pt x="48" y="69"/>
                    <a:pt x="72" y="90"/>
                  </a:cubicBezTo>
                  <a:cubicBezTo>
                    <a:pt x="96" y="111"/>
                    <a:pt x="74" y="96"/>
                    <a:pt x="144" y="126"/>
                  </a:cubicBezTo>
                  <a:cubicBezTo>
                    <a:pt x="214" y="156"/>
                    <a:pt x="405" y="211"/>
                    <a:pt x="495" y="270"/>
                  </a:cubicBezTo>
                  <a:cubicBezTo>
                    <a:pt x="585" y="329"/>
                    <a:pt x="652" y="441"/>
                    <a:pt x="684" y="477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1" name="Freeform 49"/>
            <p:cNvSpPr>
              <a:spLocks/>
            </p:cNvSpPr>
            <p:nvPr/>
          </p:nvSpPr>
          <p:spPr bwMode="auto">
            <a:xfrm>
              <a:off x="4176" y="1404"/>
              <a:ext cx="576" cy="306"/>
            </a:xfrm>
            <a:custGeom>
              <a:avLst/>
              <a:gdLst>
                <a:gd name="T0" fmla="*/ 0 w 567"/>
                <a:gd name="T1" fmla="*/ 288 h 288"/>
                <a:gd name="T2" fmla="*/ 378 w 567"/>
                <a:gd name="T3" fmla="*/ 189 h 288"/>
                <a:gd name="T4" fmla="*/ 567 w 567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288">
                  <a:moveTo>
                    <a:pt x="0" y="288"/>
                  </a:moveTo>
                  <a:cubicBezTo>
                    <a:pt x="142" y="262"/>
                    <a:pt x="284" y="237"/>
                    <a:pt x="378" y="189"/>
                  </a:cubicBezTo>
                  <a:cubicBezTo>
                    <a:pt x="472" y="141"/>
                    <a:pt x="519" y="70"/>
                    <a:pt x="567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202" name="Line 50"/>
          <p:cNvSpPr>
            <a:spLocks noChangeShapeType="1"/>
          </p:cNvSpPr>
          <p:nvPr/>
        </p:nvSpPr>
        <p:spPr bwMode="auto">
          <a:xfrm flipH="1">
            <a:off x="5359172" y="5391280"/>
            <a:ext cx="551777" cy="26054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03" name="Line 51"/>
          <p:cNvSpPr>
            <a:spLocks noChangeShapeType="1"/>
          </p:cNvSpPr>
          <p:nvPr/>
        </p:nvSpPr>
        <p:spPr bwMode="auto">
          <a:xfrm flipH="1">
            <a:off x="5941603" y="4687680"/>
            <a:ext cx="1467226" cy="6896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04" name="Oval 52"/>
          <p:cNvSpPr>
            <a:spLocks noChangeArrowheads="1"/>
          </p:cNvSpPr>
          <p:nvPr/>
        </p:nvSpPr>
        <p:spPr bwMode="auto">
          <a:xfrm>
            <a:off x="5901195" y="5350876"/>
            <a:ext cx="62702" cy="6269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10" name="Text Box 58"/>
          <p:cNvSpPr txBox="1">
            <a:spLocks noChangeArrowheads="1"/>
          </p:cNvSpPr>
          <p:nvPr/>
        </p:nvSpPr>
        <p:spPr bwMode="auto">
          <a:xfrm>
            <a:off x="6926521" y="5055258"/>
            <a:ext cx="223330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1600" b="0" dirty="0"/>
              <a:t>x=</a:t>
            </a:r>
            <a:r>
              <a:rPr lang="en-US" altLang="ja-JP" sz="1600" b="0" dirty="0" err="1"/>
              <a:t>at+b</a:t>
            </a:r>
            <a:r>
              <a:rPr lang="en-US" altLang="ja-JP" sz="1600" b="0" dirty="0"/>
              <a:t>, y=</a:t>
            </a:r>
            <a:r>
              <a:rPr lang="en-US" altLang="ja-JP" sz="1600" b="0" dirty="0" err="1"/>
              <a:t>ct+d</a:t>
            </a:r>
            <a:r>
              <a:rPr lang="en-US" altLang="ja-JP" sz="1600" b="0" dirty="0"/>
              <a:t>, z=</a:t>
            </a:r>
            <a:r>
              <a:rPr lang="en-US" altLang="ja-JP" sz="1600" b="0" dirty="0" err="1"/>
              <a:t>et+f</a:t>
            </a:r>
            <a:endParaRPr lang="en-US" altLang="ja-JP" sz="1600" b="0" dirty="0"/>
          </a:p>
        </p:txBody>
      </p:sp>
      <p:sp>
        <p:nvSpPr>
          <p:cNvPr id="49248" name="Line 96"/>
          <p:cNvSpPr>
            <a:spLocks noChangeShapeType="1"/>
          </p:cNvSpPr>
          <p:nvPr/>
        </p:nvSpPr>
        <p:spPr bwMode="auto">
          <a:xfrm flipV="1">
            <a:off x="1962187" y="4393673"/>
            <a:ext cx="0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49" name="Line 97"/>
          <p:cNvSpPr>
            <a:spLocks noChangeShapeType="1"/>
          </p:cNvSpPr>
          <p:nvPr/>
        </p:nvSpPr>
        <p:spPr bwMode="auto">
          <a:xfrm flipH="1">
            <a:off x="1568487" y="5935136"/>
            <a:ext cx="149225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50" name="Line 98"/>
          <p:cNvSpPr>
            <a:spLocks noChangeShapeType="1"/>
          </p:cNvSpPr>
          <p:nvPr/>
        </p:nvSpPr>
        <p:spPr bwMode="auto">
          <a:xfrm>
            <a:off x="2770224" y="5689073"/>
            <a:ext cx="454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51" name="Rectangle 99"/>
          <p:cNvSpPr>
            <a:spLocks noChangeArrowheads="1"/>
          </p:cNvSpPr>
          <p:nvPr/>
        </p:nvSpPr>
        <p:spPr bwMode="auto">
          <a:xfrm>
            <a:off x="3357599" y="5392211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b="0"/>
              <a:t>x</a:t>
            </a:r>
            <a:endParaRPr lang="en-US" altLang="en-US" b="0"/>
          </a:p>
        </p:txBody>
      </p:sp>
      <p:sp>
        <p:nvSpPr>
          <p:cNvPr id="49252" name="Rectangle 100"/>
          <p:cNvSpPr>
            <a:spLocks noChangeArrowheads="1"/>
          </p:cNvSpPr>
          <p:nvPr/>
        </p:nvSpPr>
        <p:spPr bwMode="auto">
          <a:xfrm>
            <a:off x="1420849" y="4215873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b="0"/>
              <a:t>y</a:t>
            </a:r>
            <a:endParaRPr lang="en-US" altLang="en-US" b="0"/>
          </a:p>
        </p:txBody>
      </p:sp>
      <p:sp>
        <p:nvSpPr>
          <p:cNvPr id="49253" name="Rectangle 101"/>
          <p:cNvSpPr>
            <a:spLocks noChangeArrowheads="1"/>
          </p:cNvSpPr>
          <p:nvPr/>
        </p:nvSpPr>
        <p:spPr bwMode="auto">
          <a:xfrm>
            <a:off x="1282737" y="5887511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b="0"/>
              <a:t>z</a:t>
            </a:r>
            <a:endParaRPr lang="en-US" altLang="en-US" b="0"/>
          </a:p>
        </p:txBody>
      </p:sp>
      <p:grpSp>
        <p:nvGrpSpPr>
          <p:cNvPr id="49254" name="Group 102"/>
          <p:cNvGrpSpPr>
            <a:grpSpLocks/>
          </p:cNvGrpSpPr>
          <p:nvPr/>
        </p:nvGrpSpPr>
        <p:grpSpPr bwMode="auto">
          <a:xfrm rot="-1343914">
            <a:off x="3627474" y="4463523"/>
            <a:ext cx="219075" cy="249238"/>
            <a:chOff x="4091" y="945"/>
            <a:chExt cx="670" cy="765"/>
          </a:xfrm>
        </p:grpSpPr>
        <p:sp>
          <p:nvSpPr>
            <p:cNvPr id="49255" name="Oval 103"/>
            <p:cNvSpPr>
              <a:spLocks noChangeArrowheads="1"/>
            </p:cNvSpPr>
            <p:nvPr/>
          </p:nvSpPr>
          <p:spPr bwMode="auto">
            <a:xfrm>
              <a:off x="4091" y="1088"/>
              <a:ext cx="317" cy="5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6" name="Oval 104"/>
            <p:cNvSpPr>
              <a:spLocks noChangeArrowheads="1"/>
            </p:cNvSpPr>
            <p:nvPr/>
          </p:nvSpPr>
          <p:spPr bwMode="auto">
            <a:xfrm>
              <a:off x="4147" y="1209"/>
              <a:ext cx="179" cy="3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7" name="Freeform 105"/>
            <p:cNvSpPr>
              <a:spLocks/>
            </p:cNvSpPr>
            <p:nvPr/>
          </p:nvSpPr>
          <p:spPr bwMode="auto">
            <a:xfrm>
              <a:off x="4131" y="945"/>
              <a:ext cx="630" cy="477"/>
            </a:xfrm>
            <a:custGeom>
              <a:avLst/>
              <a:gdLst>
                <a:gd name="T0" fmla="*/ 0 w 684"/>
                <a:gd name="T1" fmla="*/ 0 h 477"/>
                <a:gd name="T2" fmla="*/ 72 w 684"/>
                <a:gd name="T3" fmla="*/ 90 h 477"/>
                <a:gd name="T4" fmla="*/ 144 w 684"/>
                <a:gd name="T5" fmla="*/ 126 h 477"/>
                <a:gd name="T6" fmla="*/ 495 w 684"/>
                <a:gd name="T7" fmla="*/ 270 h 477"/>
                <a:gd name="T8" fmla="*/ 684 w 684"/>
                <a:gd name="T9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4" h="477">
                  <a:moveTo>
                    <a:pt x="0" y="0"/>
                  </a:moveTo>
                  <a:cubicBezTo>
                    <a:pt x="24" y="34"/>
                    <a:pt x="48" y="69"/>
                    <a:pt x="72" y="90"/>
                  </a:cubicBezTo>
                  <a:cubicBezTo>
                    <a:pt x="96" y="111"/>
                    <a:pt x="74" y="96"/>
                    <a:pt x="144" y="126"/>
                  </a:cubicBezTo>
                  <a:cubicBezTo>
                    <a:pt x="214" y="156"/>
                    <a:pt x="405" y="211"/>
                    <a:pt x="495" y="270"/>
                  </a:cubicBezTo>
                  <a:cubicBezTo>
                    <a:pt x="585" y="329"/>
                    <a:pt x="652" y="441"/>
                    <a:pt x="684" y="477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58" name="Freeform 106"/>
            <p:cNvSpPr>
              <a:spLocks/>
            </p:cNvSpPr>
            <p:nvPr/>
          </p:nvSpPr>
          <p:spPr bwMode="auto">
            <a:xfrm>
              <a:off x="4176" y="1404"/>
              <a:ext cx="576" cy="306"/>
            </a:xfrm>
            <a:custGeom>
              <a:avLst/>
              <a:gdLst>
                <a:gd name="T0" fmla="*/ 0 w 567"/>
                <a:gd name="T1" fmla="*/ 288 h 288"/>
                <a:gd name="T2" fmla="*/ 378 w 567"/>
                <a:gd name="T3" fmla="*/ 189 h 288"/>
                <a:gd name="T4" fmla="*/ 567 w 567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288">
                  <a:moveTo>
                    <a:pt x="0" y="288"/>
                  </a:moveTo>
                  <a:cubicBezTo>
                    <a:pt x="142" y="262"/>
                    <a:pt x="284" y="237"/>
                    <a:pt x="378" y="189"/>
                  </a:cubicBezTo>
                  <a:cubicBezTo>
                    <a:pt x="472" y="141"/>
                    <a:pt x="519" y="70"/>
                    <a:pt x="567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260" name="Line 108"/>
          <p:cNvSpPr>
            <a:spLocks noChangeShapeType="1"/>
          </p:cNvSpPr>
          <p:nvPr/>
        </p:nvSpPr>
        <p:spPr bwMode="auto">
          <a:xfrm flipH="1">
            <a:off x="2270162" y="4650848"/>
            <a:ext cx="1338262" cy="57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61" name="Oval 109"/>
          <p:cNvSpPr>
            <a:spLocks noChangeArrowheads="1"/>
          </p:cNvSpPr>
          <p:nvPr/>
        </p:nvSpPr>
        <p:spPr bwMode="auto">
          <a:xfrm>
            <a:off x="2247937" y="5200123"/>
            <a:ext cx="63500" cy="619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65" name="Rectangle 113"/>
          <p:cNvSpPr>
            <a:spLocks noChangeArrowheads="1"/>
          </p:cNvSpPr>
          <p:nvPr/>
        </p:nvSpPr>
        <p:spPr bwMode="auto">
          <a:xfrm>
            <a:off x="4011649" y="514614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2400" dirty="0"/>
              <a:t>or</a:t>
            </a:r>
            <a:endParaRPr lang="en-US" altLang="en-US" sz="2400" dirty="0"/>
          </a:p>
        </p:txBody>
      </p:sp>
      <p:sp>
        <p:nvSpPr>
          <p:cNvPr id="49266" name="Rectangle 114"/>
          <p:cNvSpPr>
            <a:spLocks noChangeArrowheads="1"/>
          </p:cNvSpPr>
          <p:nvPr/>
        </p:nvSpPr>
        <p:spPr bwMode="auto">
          <a:xfrm>
            <a:off x="1261852" y="6380817"/>
            <a:ext cx="196239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1600" b="0" dirty="0"/>
              <a:t>=&gt; polygon solution</a:t>
            </a:r>
            <a:endParaRPr lang="en-US" altLang="en-US" sz="1600" b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</a:t>
            </a:r>
            <a:r>
              <a:rPr lang="en-US" altLang="ja-JP" dirty="0"/>
              <a:t>Primitive</a:t>
            </a:r>
            <a:r>
              <a:rPr lang="ja-JP" altLang="en-US" dirty="0"/>
              <a:t> </a:t>
            </a:r>
            <a:r>
              <a:rPr lang="en-US" altLang="ja-JP" dirty="0"/>
              <a:t>and</a:t>
            </a:r>
            <a:r>
              <a:rPr lang="ja-JP" altLang="en-US"/>
              <a:t> </a:t>
            </a:r>
            <a:r>
              <a:rPr lang="en-US"/>
              <a:t>B-rep</a:t>
            </a:r>
            <a:endParaRPr lang="en-US" dirty="0"/>
          </a:p>
        </p:txBody>
      </p:sp>
      <p:sp>
        <p:nvSpPr>
          <p:cNvPr id="78" name="Oval 7"/>
          <p:cNvSpPr>
            <a:spLocks noChangeArrowheads="1"/>
          </p:cNvSpPr>
          <p:nvPr/>
        </p:nvSpPr>
        <p:spPr bwMode="auto">
          <a:xfrm rot="1705563">
            <a:off x="3334397" y="1769555"/>
            <a:ext cx="1316463" cy="1316464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" name="直線矢印コネクタ 3"/>
          <p:cNvCxnSpPr/>
          <p:nvPr/>
        </p:nvCxnSpPr>
        <p:spPr bwMode="auto">
          <a:xfrm flipH="1">
            <a:off x="2412778" y="2971642"/>
            <a:ext cx="1094046" cy="17653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264" name="Rectangle 112"/>
          <p:cNvSpPr>
            <a:spLocks noChangeArrowheads="1"/>
          </p:cNvSpPr>
          <p:nvPr/>
        </p:nvSpPr>
        <p:spPr bwMode="auto">
          <a:xfrm>
            <a:off x="1858021" y="3247016"/>
            <a:ext cx="21625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ja-JP" b="0" dirty="0"/>
              <a:t>Divide the surface to polygons</a:t>
            </a:r>
            <a:endParaRPr lang="en-US" altLang="en-US" b="0" dirty="0"/>
          </a:p>
        </p:txBody>
      </p:sp>
      <p:cxnSp>
        <p:nvCxnSpPr>
          <p:cNvPr id="44" name="直線矢印コネクタ 43"/>
          <p:cNvCxnSpPr/>
          <p:nvPr/>
        </p:nvCxnSpPr>
        <p:spPr bwMode="auto">
          <a:xfrm>
            <a:off x="4613011" y="3042730"/>
            <a:ext cx="862831" cy="1569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Rectangle 112"/>
          <p:cNvSpPr>
            <a:spLocks noChangeArrowheads="1"/>
          </p:cNvSpPr>
          <p:nvPr/>
        </p:nvSpPr>
        <p:spPr bwMode="auto">
          <a:xfrm>
            <a:off x="4465257" y="3319992"/>
            <a:ext cx="284185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ja-JP" b="0" dirty="0"/>
              <a:t>To solve a linear equation to get the points</a:t>
            </a:r>
            <a:endParaRPr lang="en-US" altLang="en-US" b="0" dirty="0"/>
          </a:p>
        </p:txBody>
      </p:sp>
      <p:sp>
        <p:nvSpPr>
          <p:cNvPr id="8" name="正方形/長方形 7"/>
          <p:cNvSpPr/>
          <p:nvPr/>
        </p:nvSpPr>
        <p:spPr>
          <a:xfrm>
            <a:off x="7605464" y="5967413"/>
            <a:ext cx="15696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ja-JP" sz="1600" b="0" dirty="0"/>
              <a:t>x</a:t>
            </a:r>
            <a:r>
              <a:rPr lang="en-US" altLang="ja-JP" sz="1600" b="0" baseline="30000" dirty="0"/>
              <a:t>2</a:t>
            </a:r>
            <a:r>
              <a:rPr lang="en-US" altLang="ja-JP" sz="1600" b="0" dirty="0"/>
              <a:t> + y</a:t>
            </a:r>
            <a:r>
              <a:rPr lang="en-US" altLang="ja-JP" sz="1600" b="0" baseline="30000" dirty="0"/>
              <a:t>2</a:t>
            </a:r>
            <a:r>
              <a:rPr lang="en-US" altLang="ja-JP" sz="1600" b="0" dirty="0"/>
              <a:t> + z</a:t>
            </a:r>
            <a:r>
              <a:rPr lang="en-US" altLang="ja-JP" sz="1600" b="0" baseline="30000" dirty="0"/>
              <a:t>2</a:t>
            </a:r>
            <a:r>
              <a:rPr lang="en-US" altLang="ja-JP" sz="1600" b="0" dirty="0"/>
              <a:t> = r</a:t>
            </a:r>
            <a:r>
              <a:rPr lang="en-US" altLang="ja-JP" sz="1600" b="0" baseline="30000" dirty="0"/>
              <a:t>2</a:t>
            </a:r>
          </a:p>
        </p:txBody>
      </p:sp>
      <p:cxnSp>
        <p:nvCxnSpPr>
          <p:cNvPr id="49" name="直線コネクタ 48"/>
          <p:cNvCxnSpPr/>
          <p:nvPr/>
        </p:nvCxnSpPr>
        <p:spPr bwMode="auto">
          <a:xfrm flipH="1" flipV="1">
            <a:off x="6945480" y="4910511"/>
            <a:ext cx="566196" cy="1538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線コネクタ 51"/>
          <p:cNvCxnSpPr/>
          <p:nvPr/>
        </p:nvCxnSpPr>
        <p:spPr bwMode="auto">
          <a:xfrm flipH="1" flipV="1">
            <a:off x="6118561" y="5887511"/>
            <a:ext cx="1457884" cy="2336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Rectangle 114"/>
          <p:cNvSpPr>
            <a:spLocks noChangeArrowheads="1"/>
          </p:cNvSpPr>
          <p:nvPr/>
        </p:nvSpPr>
        <p:spPr bwMode="auto">
          <a:xfrm>
            <a:off x="5083283" y="6380817"/>
            <a:ext cx="189987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1600" b="0" dirty="0"/>
              <a:t>=&gt; ray-tracing, etc.</a:t>
            </a:r>
            <a:endParaRPr lang="en-US" altLang="en-US" sz="1600" b="0" dirty="0"/>
          </a:p>
        </p:txBody>
      </p:sp>
      <p:sp>
        <p:nvSpPr>
          <p:cNvPr id="45" name="Rectangle 113"/>
          <p:cNvSpPr>
            <a:spLocks noChangeArrowheads="1"/>
          </p:cNvSpPr>
          <p:nvPr/>
        </p:nvSpPr>
        <p:spPr bwMode="auto">
          <a:xfrm>
            <a:off x="5232374" y="1799759"/>
            <a:ext cx="26084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b="0" dirty="0"/>
              <a:t>e.g. Solid model sphere</a:t>
            </a:r>
            <a:endParaRPr lang="en-US" altLang="en-US" b="0" dirty="0"/>
          </a:p>
        </p:txBody>
      </p:sp>
      <p:cxnSp>
        <p:nvCxnSpPr>
          <p:cNvPr id="5" name="Straight Connector 4"/>
          <p:cNvCxnSpPr>
            <a:endCxn id="45" idx="1"/>
          </p:cNvCxnSpPr>
          <p:nvPr/>
        </p:nvCxnSpPr>
        <p:spPr bwMode="auto">
          <a:xfrm flipV="1">
            <a:off x="4689258" y="1984425"/>
            <a:ext cx="543116" cy="3839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正方形/長方形 7"/>
          <p:cNvSpPr/>
          <p:nvPr/>
        </p:nvSpPr>
        <p:spPr>
          <a:xfrm>
            <a:off x="5572333" y="2076188"/>
            <a:ext cx="17075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ja-JP" sz="1600" b="0" dirty="0"/>
              <a:t>(x</a:t>
            </a:r>
            <a:r>
              <a:rPr lang="en-US" altLang="ja-JP" sz="1600" b="0" baseline="30000" dirty="0"/>
              <a:t>2</a:t>
            </a:r>
            <a:r>
              <a:rPr lang="en-US" altLang="ja-JP" sz="1600" b="0" dirty="0"/>
              <a:t> + y</a:t>
            </a:r>
            <a:r>
              <a:rPr lang="en-US" altLang="ja-JP" sz="1600" b="0" baseline="30000" dirty="0"/>
              <a:t>2</a:t>
            </a:r>
            <a:r>
              <a:rPr lang="en-US" altLang="ja-JP" sz="1600" b="0" dirty="0"/>
              <a:t> + z</a:t>
            </a:r>
            <a:r>
              <a:rPr lang="en-US" altLang="ja-JP" sz="1600" b="0" baseline="30000" dirty="0"/>
              <a:t>2</a:t>
            </a:r>
            <a:r>
              <a:rPr lang="en-US" altLang="ja-JP" sz="1600" b="0" dirty="0"/>
              <a:t> = r</a:t>
            </a:r>
            <a:r>
              <a:rPr lang="en-US" altLang="ja-JP" sz="1600" b="0" baseline="30000" dirty="0"/>
              <a:t>2</a:t>
            </a:r>
            <a:r>
              <a:rPr lang="en-US" altLang="ja-JP" sz="1600" b="0" dirty="0"/>
              <a:t>)</a:t>
            </a:r>
            <a:endParaRPr lang="en-US" altLang="ja-JP" sz="1600" b="0" baseline="30000" dirty="0"/>
          </a:p>
        </p:txBody>
      </p:sp>
    </p:spTree>
    <p:extLst>
      <p:ext uri="{BB962C8B-B14F-4D97-AF65-F5344CB8AC3E}">
        <p14:creationId xmlns:p14="http://schemas.microsoft.com/office/powerpoint/2010/main" val="4198115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23" name="Group 19"/>
          <p:cNvGrpSpPr>
            <a:grpSpLocks/>
          </p:cNvGrpSpPr>
          <p:nvPr/>
        </p:nvGrpSpPr>
        <p:grpSpPr bwMode="auto">
          <a:xfrm>
            <a:off x="1906588" y="1573213"/>
            <a:ext cx="4756150" cy="3257550"/>
            <a:chOff x="1327" y="1603"/>
            <a:chExt cx="2996" cy="2052"/>
          </a:xfrm>
        </p:grpSpPr>
        <p:sp>
          <p:nvSpPr>
            <p:cNvPr id="47107" name="Oval 3"/>
            <p:cNvSpPr>
              <a:spLocks noChangeArrowheads="1"/>
            </p:cNvSpPr>
            <p:nvPr/>
          </p:nvSpPr>
          <p:spPr bwMode="auto">
            <a:xfrm rot="-145001">
              <a:off x="1382" y="2752"/>
              <a:ext cx="2691" cy="756"/>
            </a:xfrm>
            <a:prstGeom prst="ellipse">
              <a:avLst/>
            </a:prstGeom>
            <a:solidFill>
              <a:srgbClr val="79C1B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8" name="Rectangle 4"/>
            <p:cNvSpPr>
              <a:spLocks noChangeArrowheads="1"/>
            </p:cNvSpPr>
            <p:nvPr/>
          </p:nvSpPr>
          <p:spPr bwMode="auto">
            <a:xfrm rot="-145001">
              <a:off x="1327" y="2971"/>
              <a:ext cx="2996" cy="6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9" name="Line 5"/>
            <p:cNvSpPr>
              <a:spLocks noChangeShapeType="1"/>
            </p:cNvSpPr>
            <p:nvPr/>
          </p:nvSpPr>
          <p:spPr bwMode="auto">
            <a:xfrm>
              <a:off x="1944" y="1845"/>
              <a:ext cx="756" cy="8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0" name="Line 6"/>
            <p:cNvSpPr>
              <a:spLocks noChangeShapeType="1"/>
            </p:cNvSpPr>
            <p:nvPr/>
          </p:nvSpPr>
          <p:spPr bwMode="auto">
            <a:xfrm flipH="1">
              <a:off x="2754" y="1773"/>
              <a:ext cx="1278" cy="9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7113" name="Group 9"/>
            <p:cNvGrpSpPr>
              <a:grpSpLocks/>
            </p:cNvGrpSpPr>
            <p:nvPr/>
          </p:nvGrpSpPr>
          <p:grpSpPr bwMode="auto">
            <a:xfrm rot="-1343914">
              <a:off x="4065" y="1603"/>
              <a:ext cx="157" cy="179"/>
              <a:chOff x="4091" y="945"/>
              <a:chExt cx="670" cy="765"/>
            </a:xfrm>
          </p:grpSpPr>
          <p:sp>
            <p:nvSpPr>
              <p:cNvPr id="47114" name="Oval 10"/>
              <p:cNvSpPr>
                <a:spLocks noChangeArrowheads="1"/>
              </p:cNvSpPr>
              <p:nvPr/>
            </p:nvSpPr>
            <p:spPr bwMode="auto">
              <a:xfrm>
                <a:off x="4091" y="1088"/>
                <a:ext cx="317" cy="59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5" name="Oval 11"/>
              <p:cNvSpPr>
                <a:spLocks noChangeArrowheads="1"/>
              </p:cNvSpPr>
              <p:nvPr/>
            </p:nvSpPr>
            <p:spPr bwMode="auto">
              <a:xfrm>
                <a:off x="4147" y="1209"/>
                <a:ext cx="179" cy="35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16" name="Freeform 12"/>
              <p:cNvSpPr>
                <a:spLocks/>
              </p:cNvSpPr>
              <p:nvPr/>
            </p:nvSpPr>
            <p:spPr bwMode="auto">
              <a:xfrm>
                <a:off x="4131" y="945"/>
                <a:ext cx="630" cy="477"/>
              </a:xfrm>
              <a:custGeom>
                <a:avLst/>
                <a:gdLst>
                  <a:gd name="T0" fmla="*/ 0 w 684"/>
                  <a:gd name="T1" fmla="*/ 0 h 477"/>
                  <a:gd name="T2" fmla="*/ 72 w 684"/>
                  <a:gd name="T3" fmla="*/ 90 h 477"/>
                  <a:gd name="T4" fmla="*/ 144 w 684"/>
                  <a:gd name="T5" fmla="*/ 126 h 477"/>
                  <a:gd name="T6" fmla="*/ 495 w 684"/>
                  <a:gd name="T7" fmla="*/ 270 h 477"/>
                  <a:gd name="T8" fmla="*/ 684 w 684"/>
                  <a:gd name="T9" fmla="*/ 47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4" h="477">
                    <a:moveTo>
                      <a:pt x="0" y="0"/>
                    </a:moveTo>
                    <a:cubicBezTo>
                      <a:pt x="24" y="34"/>
                      <a:pt x="48" y="69"/>
                      <a:pt x="72" y="90"/>
                    </a:cubicBezTo>
                    <a:cubicBezTo>
                      <a:pt x="96" y="111"/>
                      <a:pt x="74" y="96"/>
                      <a:pt x="144" y="126"/>
                    </a:cubicBezTo>
                    <a:cubicBezTo>
                      <a:pt x="214" y="156"/>
                      <a:pt x="405" y="211"/>
                      <a:pt x="495" y="270"/>
                    </a:cubicBezTo>
                    <a:cubicBezTo>
                      <a:pt x="585" y="329"/>
                      <a:pt x="652" y="441"/>
                      <a:pt x="684" y="477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17" name="Freeform 13"/>
              <p:cNvSpPr>
                <a:spLocks/>
              </p:cNvSpPr>
              <p:nvPr/>
            </p:nvSpPr>
            <p:spPr bwMode="auto">
              <a:xfrm>
                <a:off x="4176" y="1404"/>
                <a:ext cx="576" cy="306"/>
              </a:xfrm>
              <a:custGeom>
                <a:avLst/>
                <a:gdLst>
                  <a:gd name="T0" fmla="*/ 0 w 567"/>
                  <a:gd name="T1" fmla="*/ 288 h 288"/>
                  <a:gd name="T2" fmla="*/ 378 w 567"/>
                  <a:gd name="T3" fmla="*/ 189 h 288"/>
                  <a:gd name="T4" fmla="*/ 567 w 567"/>
                  <a:gd name="T5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7" h="288">
                    <a:moveTo>
                      <a:pt x="0" y="288"/>
                    </a:moveTo>
                    <a:cubicBezTo>
                      <a:pt x="142" y="262"/>
                      <a:pt x="284" y="237"/>
                      <a:pt x="378" y="189"/>
                    </a:cubicBezTo>
                    <a:cubicBezTo>
                      <a:pt x="472" y="141"/>
                      <a:pt x="519" y="70"/>
                      <a:pt x="567" y="0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118" name="AutoShape 14"/>
            <p:cNvSpPr>
              <a:spLocks noChangeArrowheads="1"/>
            </p:cNvSpPr>
            <p:nvPr/>
          </p:nvSpPr>
          <p:spPr bwMode="auto">
            <a:xfrm>
              <a:off x="1773" y="1678"/>
              <a:ext cx="152" cy="152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Rectangle 15"/>
            <p:cNvSpPr>
              <a:spLocks noChangeArrowheads="1"/>
            </p:cNvSpPr>
            <p:nvPr/>
          </p:nvSpPr>
          <p:spPr bwMode="auto">
            <a:xfrm>
              <a:off x="1692" y="2049"/>
              <a:ext cx="4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ja-JP" b="0"/>
                <a:t>Light</a:t>
              </a:r>
              <a:endParaRPr lang="en-US" altLang="ja-JP"/>
            </a:p>
          </p:txBody>
        </p:sp>
        <p:sp>
          <p:nvSpPr>
            <p:cNvPr id="47120" name="Rectangle 16"/>
            <p:cNvSpPr>
              <a:spLocks noChangeArrowheads="1"/>
            </p:cNvSpPr>
            <p:nvPr/>
          </p:nvSpPr>
          <p:spPr bwMode="auto">
            <a:xfrm>
              <a:off x="3547" y="2149"/>
              <a:ext cx="4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en-US" altLang="ja-JP" b="0" dirty="0"/>
                <a:t>View</a:t>
              </a:r>
              <a:endParaRPr lang="en-US" altLang="ja-JP" dirty="0"/>
            </a:p>
          </p:txBody>
        </p:sp>
        <p:sp>
          <p:nvSpPr>
            <p:cNvPr id="47122" name="Rectangle 18"/>
            <p:cNvSpPr>
              <a:spLocks noChangeArrowheads="1"/>
            </p:cNvSpPr>
            <p:nvPr/>
          </p:nvSpPr>
          <p:spPr bwMode="auto">
            <a:xfrm>
              <a:off x="2391" y="2793"/>
              <a:ext cx="7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en-US" altLang="ja-JP" b="0" dirty="0"/>
                <a:t>Surface</a:t>
              </a:r>
              <a:endParaRPr lang="en-US" altLang="ja-JP" dirty="0"/>
            </a:p>
          </p:txBody>
        </p:sp>
      </p:grpSp>
      <p:sp>
        <p:nvSpPr>
          <p:cNvPr id="47124" name="Text Box 20"/>
          <p:cNvSpPr txBox="1">
            <a:spLocks noChangeArrowheads="1"/>
          </p:cNvSpPr>
          <p:nvPr/>
        </p:nvSpPr>
        <p:spPr bwMode="auto">
          <a:xfrm>
            <a:off x="622300" y="4518025"/>
            <a:ext cx="707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ja-JP" sz="2400"/>
              <a:t>Reflected light consists of 3 components</a:t>
            </a:r>
          </a:p>
        </p:txBody>
      </p:sp>
      <p:sp>
        <p:nvSpPr>
          <p:cNvPr id="47125" name="Rectangle 21"/>
          <p:cNvSpPr>
            <a:spLocks noChangeArrowheads="1"/>
          </p:cNvSpPr>
          <p:nvPr/>
        </p:nvSpPr>
        <p:spPr bwMode="auto">
          <a:xfrm>
            <a:off x="1311417" y="5140326"/>
            <a:ext cx="5372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ja-JP"/>
              <a:t>Diffuse        </a:t>
            </a:r>
            <a:r>
              <a:rPr lang="en-US" altLang="ja-JP" sz="1600"/>
              <a:t>Light scattered equally to all direction</a:t>
            </a:r>
          </a:p>
        </p:txBody>
      </p:sp>
      <p:sp>
        <p:nvSpPr>
          <p:cNvPr id="47126" name="Rectangle 22"/>
          <p:cNvSpPr>
            <a:spLocks noChangeArrowheads="1"/>
          </p:cNvSpPr>
          <p:nvPr/>
        </p:nvSpPr>
        <p:spPr bwMode="auto">
          <a:xfrm>
            <a:off x="1311417" y="5553076"/>
            <a:ext cx="5114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ja-JP" dirty="0"/>
              <a:t>Specular     </a:t>
            </a:r>
            <a:r>
              <a:rPr lang="en-US" altLang="ja-JP" sz="1600" dirty="0"/>
              <a:t>Light reflected on metallic surface</a:t>
            </a:r>
          </a:p>
        </p:txBody>
      </p:sp>
      <p:sp>
        <p:nvSpPr>
          <p:cNvPr id="47127" name="Rectangle 23"/>
          <p:cNvSpPr>
            <a:spLocks noChangeArrowheads="1"/>
          </p:cNvSpPr>
          <p:nvPr/>
        </p:nvSpPr>
        <p:spPr bwMode="auto">
          <a:xfrm>
            <a:off x="1311417" y="6004885"/>
            <a:ext cx="5114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ja-JP" dirty="0"/>
              <a:t>Ambient      </a:t>
            </a:r>
            <a:r>
              <a:rPr lang="en-US" altLang="ja-JP" sz="1600" dirty="0"/>
              <a:t>Light of environment     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Shading</a:t>
            </a:r>
          </a:p>
        </p:txBody>
      </p:sp>
      <p:sp>
        <p:nvSpPr>
          <p:cNvPr id="3" name="右中かっこ 2"/>
          <p:cNvSpPr/>
          <p:nvPr/>
        </p:nvSpPr>
        <p:spPr bwMode="auto">
          <a:xfrm>
            <a:off x="6683518" y="5323682"/>
            <a:ext cx="419032" cy="1047915"/>
          </a:xfrm>
          <a:prstGeom prst="rightBrace">
            <a:avLst>
              <a:gd name="adj1" fmla="val 33121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7463622" y="5332805"/>
            <a:ext cx="112479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ja-JP" b="0" dirty="0"/>
              <a:t>Material</a:t>
            </a:r>
          </a:p>
          <a:p>
            <a:r>
              <a:rPr lang="en-US" altLang="ja-JP" b="0" dirty="0"/>
              <a:t>&amp;</a:t>
            </a:r>
          </a:p>
          <a:p>
            <a:r>
              <a:rPr lang="en-US" altLang="ja-JP" b="0" dirty="0"/>
              <a:t>Light</a:t>
            </a:r>
            <a:endParaRPr lang="en-US" altLang="ja-JP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6" name="Line 6"/>
          <p:cNvSpPr>
            <a:spLocks noChangeShapeType="1"/>
          </p:cNvSpPr>
          <p:nvPr/>
        </p:nvSpPr>
        <p:spPr bwMode="auto">
          <a:xfrm>
            <a:off x="3100388" y="1914525"/>
            <a:ext cx="1042987" cy="147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6329" name="Group 9"/>
          <p:cNvGrpSpPr>
            <a:grpSpLocks/>
          </p:cNvGrpSpPr>
          <p:nvPr/>
        </p:nvGrpSpPr>
        <p:grpSpPr bwMode="auto">
          <a:xfrm rot="-1343914">
            <a:off x="6253163" y="1573213"/>
            <a:ext cx="249237" cy="284162"/>
            <a:chOff x="4091" y="945"/>
            <a:chExt cx="670" cy="765"/>
          </a:xfrm>
        </p:grpSpPr>
        <p:sp>
          <p:nvSpPr>
            <p:cNvPr id="56330" name="Oval 10"/>
            <p:cNvSpPr>
              <a:spLocks noChangeArrowheads="1"/>
            </p:cNvSpPr>
            <p:nvPr/>
          </p:nvSpPr>
          <p:spPr bwMode="auto">
            <a:xfrm>
              <a:off x="4091" y="1088"/>
              <a:ext cx="317" cy="5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1" name="Oval 11"/>
            <p:cNvSpPr>
              <a:spLocks noChangeArrowheads="1"/>
            </p:cNvSpPr>
            <p:nvPr/>
          </p:nvSpPr>
          <p:spPr bwMode="auto">
            <a:xfrm>
              <a:off x="4147" y="1209"/>
              <a:ext cx="179" cy="3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2" name="Freeform 12"/>
            <p:cNvSpPr>
              <a:spLocks/>
            </p:cNvSpPr>
            <p:nvPr/>
          </p:nvSpPr>
          <p:spPr bwMode="auto">
            <a:xfrm>
              <a:off x="4131" y="945"/>
              <a:ext cx="630" cy="477"/>
            </a:xfrm>
            <a:custGeom>
              <a:avLst/>
              <a:gdLst>
                <a:gd name="T0" fmla="*/ 0 w 684"/>
                <a:gd name="T1" fmla="*/ 0 h 477"/>
                <a:gd name="T2" fmla="*/ 72 w 684"/>
                <a:gd name="T3" fmla="*/ 90 h 477"/>
                <a:gd name="T4" fmla="*/ 144 w 684"/>
                <a:gd name="T5" fmla="*/ 126 h 477"/>
                <a:gd name="T6" fmla="*/ 495 w 684"/>
                <a:gd name="T7" fmla="*/ 270 h 477"/>
                <a:gd name="T8" fmla="*/ 684 w 684"/>
                <a:gd name="T9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4" h="477">
                  <a:moveTo>
                    <a:pt x="0" y="0"/>
                  </a:moveTo>
                  <a:cubicBezTo>
                    <a:pt x="24" y="34"/>
                    <a:pt x="48" y="69"/>
                    <a:pt x="72" y="90"/>
                  </a:cubicBezTo>
                  <a:cubicBezTo>
                    <a:pt x="96" y="111"/>
                    <a:pt x="74" y="96"/>
                    <a:pt x="144" y="126"/>
                  </a:cubicBezTo>
                  <a:cubicBezTo>
                    <a:pt x="214" y="156"/>
                    <a:pt x="405" y="211"/>
                    <a:pt x="495" y="270"/>
                  </a:cubicBezTo>
                  <a:cubicBezTo>
                    <a:pt x="585" y="329"/>
                    <a:pt x="652" y="441"/>
                    <a:pt x="684" y="477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3" name="Freeform 13"/>
            <p:cNvSpPr>
              <a:spLocks/>
            </p:cNvSpPr>
            <p:nvPr/>
          </p:nvSpPr>
          <p:spPr bwMode="auto">
            <a:xfrm>
              <a:off x="4176" y="1404"/>
              <a:ext cx="576" cy="306"/>
            </a:xfrm>
            <a:custGeom>
              <a:avLst/>
              <a:gdLst>
                <a:gd name="T0" fmla="*/ 0 w 567"/>
                <a:gd name="T1" fmla="*/ 288 h 288"/>
                <a:gd name="T2" fmla="*/ 378 w 567"/>
                <a:gd name="T3" fmla="*/ 189 h 288"/>
                <a:gd name="T4" fmla="*/ 567 w 567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288">
                  <a:moveTo>
                    <a:pt x="0" y="288"/>
                  </a:moveTo>
                  <a:cubicBezTo>
                    <a:pt x="142" y="262"/>
                    <a:pt x="284" y="237"/>
                    <a:pt x="378" y="189"/>
                  </a:cubicBezTo>
                  <a:cubicBezTo>
                    <a:pt x="472" y="141"/>
                    <a:pt x="519" y="70"/>
                    <a:pt x="567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34" name="AutoShape 14"/>
          <p:cNvSpPr>
            <a:spLocks noChangeArrowheads="1"/>
          </p:cNvSpPr>
          <p:nvPr/>
        </p:nvSpPr>
        <p:spPr bwMode="auto">
          <a:xfrm>
            <a:off x="2857500" y="1606550"/>
            <a:ext cx="241300" cy="241300"/>
          </a:xfrm>
          <a:prstGeom prst="su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3444875" y="1982788"/>
            <a:ext cx="73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endParaRPr lang="en-US" altLang="en-US"/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622300" y="4518025"/>
            <a:ext cx="707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ja-JP" sz="2400" dirty="0"/>
              <a:t>Diffuse</a:t>
            </a:r>
          </a:p>
        </p:txBody>
      </p:sp>
      <p:sp>
        <p:nvSpPr>
          <p:cNvPr id="56340" name="Rectangle 20"/>
          <p:cNvSpPr>
            <a:spLocks noChangeArrowheads="1"/>
          </p:cNvSpPr>
          <p:nvPr/>
        </p:nvSpPr>
        <p:spPr bwMode="auto">
          <a:xfrm>
            <a:off x="1657350" y="5094288"/>
            <a:ext cx="53721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ja-JP" sz="2000" dirty="0"/>
              <a:t>E</a:t>
            </a:r>
            <a:r>
              <a:rPr lang="en-US" altLang="ja-JP" sz="2000" baseline="-25000" dirty="0"/>
              <a:t>d</a:t>
            </a:r>
            <a:r>
              <a:rPr lang="en-US" altLang="ja-JP" sz="2000" dirty="0"/>
              <a:t>  =   </a:t>
            </a:r>
            <a:r>
              <a:rPr lang="en-US" altLang="ja-JP" sz="2000" dirty="0" err="1"/>
              <a:t>K</a:t>
            </a:r>
            <a:r>
              <a:rPr lang="en-US" altLang="ja-JP" sz="2000" baseline="-25000" dirty="0" err="1"/>
              <a:t>d</a:t>
            </a:r>
            <a:r>
              <a:rPr lang="en-US" altLang="ja-JP" sz="2000" dirty="0"/>
              <a:t>  cos θ</a:t>
            </a:r>
          </a:p>
        </p:txBody>
      </p:sp>
      <p:sp>
        <p:nvSpPr>
          <p:cNvPr id="56341" name="Rectangle 21"/>
          <p:cNvSpPr>
            <a:spLocks noChangeArrowheads="1"/>
          </p:cNvSpPr>
          <p:nvPr/>
        </p:nvSpPr>
        <p:spPr bwMode="auto">
          <a:xfrm>
            <a:off x="1871663" y="5507038"/>
            <a:ext cx="5114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ja-JP" dirty="0"/>
              <a:t>Not depending on a view point</a:t>
            </a:r>
          </a:p>
          <a:p>
            <a:pPr algn="l"/>
            <a:r>
              <a:rPr lang="en-US" altLang="ja-JP" dirty="0" err="1"/>
              <a:t>K</a:t>
            </a:r>
            <a:r>
              <a:rPr lang="en-US" altLang="ja-JP" baseline="-25000" dirty="0" err="1"/>
              <a:t>d</a:t>
            </a:r>
            <a:r>
              <a:rPr lang="en-US" altLang="ja-JP" dirty="0"/>
              <a:t> :   Intensity constant of a material</a:t>
            </a:r>
          </a:p>
        </p:txBody>
      </p:sp>
      <p:sp>
        <p:nvSpPr>
          <p:cNvPr id="56343" name="Rectangle 23"/>
          <p:cNvSpPr>
            <a:spLocks noChangeArrowheads="1"/>
          </p:cNvSpPr>
          <p:nvPr/>
        </p:nvSpPr>
        <p:spPr bwMode="auto">
          <a:xfrm>
            <a:off x="2157413" y="3400425"/>
            <a:ext cx="4171950" cy="557213"/>
          </a:xfrm>
          <a:prstGeom prst="rect">
            <a:avLst/>
          </a:prstGeom>
          <a:solidFill>
            <a:srgbClr val="79C1B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4" name="Line 24"/>
          <p:cNvSpPr>
            <a:spLocks noChangeShapeType="1"/>
          </p:cNvSpPr>
          <p:nvPr/>
        </p:nvSpPr>
        <p:spPr bwMode="auto">
          <a:xfrm flipV="1">
            <a:off x="4129088" y="1843088"/>
            <a:ext cx="0" cy="1557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5" name="Line 25"/>
          <p:cNvSpPr>
            <a:spLocks noChangeShapeType="1"/>
          </p:cNvSpPr>
          <p:nvPr/>
        </p:nvSpPr>
        <p:spPr bwMode="auto">
          <a:xfrm flipH="1" flipV="1">
            <a:off x="3586163" y="3314700"/>
            <a:ext cx="557212" cy="85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6" name="Line 26"/>
          <p:cNvSpPr>
            <a:spLocks noChangeShapeType="1"/>
          </p:cNvSpPr>
          <p:nvPr/>
        </p:nvSpPr>
        <p:spPr bwMode="auto">
          <a:xfrm flipH="1" flipV="1">
            <a:off x="3759200" y="2944813"/>
            <a:ext cx="371475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7" name="Line 27"/>
          <p:cNvSpPr>
            <a:spLocks noChangeShapeType="1"/>
          </p:cNvSpPr>
          <p:nvPr/>
        </p:nvSpPr>
        <p:spPr bwMode="auto">
          <a:xfrm flipH="1" flipV="1">
            <a:off x="3932238" y="2846388"/>
            <a:ext cx="214312" cy="52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8" name="Line 28"/>
          <p:cNvSpPr>
            <a:spLocks noChangeShapeType="1"/>
          </p:cNvSpPr>
          <p:nvPr/>
        </p:nvSpPr>
        <p:spPr bwMode="auto">
          <a:xfrm flipH="1" flipV="1">
            <a:off x="4133850" y="2819400"/>
            <a:ext cx="0" cy="52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0" name="Line 30"/>
          <p:cNvSpPr>
            <a:spLocks noChangeShapeType="1"/>
          </p:cNvSpPr>
          <p:nvPr/>
        </p:nvSpPr>
        <p:spPr bwMode="auto">
          <a:xfrm flipH="1" flipV="1">
            <a:off x="3622675" y="3122613"/>
            <a:ext cx="500063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6356" name="Group 36"/>
          <p:cNvGrpSpPr>
            <a:grpSpLocks/>
          </p:cNvGrpSpPr>
          <p:nvPr/>
        </p:nvGrpSpPr>
        <p:grpSpPr bwMode="auto">
          <a:xfrm flipH="1">
            <a:off x="4159250" y="2833688"/>
            <a:ext cx="560388" cy="554037"/>
            <a:chOff x="4276" y="1839"/>
            <a:chExt cx="353" cy="349"/>
          </a:xfrm>
        </p:grpSpPr>
        <p:sp>
          <p:nvSpPr>
            <p:cNvPr id="56351" name="Line 31"/>
            <p:cNvSpPr>
              <a:spLocks noChangeShapeType="1"/>
            </p:cNvSpPr>
            <p:nvPr/>
          </p:nvSpPr>
          <p:spPr bwMode="auto">
            <a:xfrm flipH="1" flipV="1">
              <a:off x="4276" y="2134"/>
              <a:ext cx="351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2" name="Line 32"/>
            <p:cNvSpPr>
              <a:spLocks noChangeShapeType="1"/>
            </p:cNvSpPr>
            <p:nvPr/>
          </p:nvSpPr>
          <p:spPr bwMode="auto">
            <a:xfrm flipH="1" flipV="1">
              <a:off x="4385" y="1901"/>
              <a:ext cx="234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3" name="Line 33"/>
            <p:cNvSpPr>
              <a:spLocks noChangeShapeType="1"/>
            </p:cNvSpPr>
            <p:nvPr/>
          </p:nvSpPr>
          <p:spPr bwMode="auto">
            <a:xfrm flipH="1" flipV="1">
              <a:off x="4494" y="1839"/>
              <a:ext cx="135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5" name="Line 35"/>
            <p:cNvSpPr>
              <a:spLocks noChangeShapeType="1"/>
            </p:cNvSpPr>
            <p:nvPr/>
          </p:nvSpPr>
          <p:spPr bwMode="auto">
            <a:xfrm flipH="1" flipV="1">
              <a:off x="4299" y="2013"/>
              <a:ext cx="31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57" name="Freeform 37"/>
          <p:cNvSpPr>
            <a:spLocks/>
          </p:cNvSpPr>
          <p:nvPr/>
        </p:nvSpPr>
        <p:spPr bwMode="auto">
          <a:xfrm>
            <a:off x="3629025" y="2271713"/>
            <a:ext cx="457200" cy="200025"/>
          </a:xfrm>
          <a:custGeom>
            <a:avLst/>
            <a:gdLst>
              <a:gd name="T0" fmla="*/ 0 w 288"/>
              <a:gd name="T1" fmla="*/ 126 h 126"/>
              <a:gd name="T2" fmla="*/ 99 w 288"/>
              <a:gd name="T3" fmla="*/ 36 h 126"/>
              <a:gd name="T4" fmla="*/ 288 w 288"/>
              <a:gd name="T5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126">
                <a:moveTo>
                  <a:pt x="0" y="126"/>
                </a:moveTo>
                <a:cubicBezTo>
                  <a:pt x="25" y="91"/>
                  <a:pt x="51" y="57"/>
                  <a:pt x="99" y="36"/>
                </a:cubicBezTo>
                <a:cubicBezTo>
                  <a:pt x="147" y="15"/>
                  <a:pt x="217" y="7"/>
                  <a:pt x="28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8" name="Rectangle 38"/>
          <p:cNvSpPr>
            <a:spLocks noChangeArrowheads="1"/>
          </p:cNvSpPr>
          <p:nvPr/>
        </p:nvSpPr>
        <p:spPr bwMode="auto">
          <a:xfrm>
            <a:off x="3530600" y="1952903"/>
            <a:ext cx="309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ja-JP" dirty="0"/>
              <a:t>θ</a:t>
            </a:r>
          </a:p>
        </p:txBody>
      </p:sp>
      <p:sp>
        <p:nvSpPr>
          <p:cNvPr id="56361" name="Rectangle 41"/>
          <p:cNvSpPr>
            <a:spLocks noChangeArrowheads="1"/>
          </p:cNvSpPr>
          <p:nvPr/>
        </p:nvSpPr>
        <p:spPr bwMode="auto">
          <a:xfrm>
            <a:off x="5689600" y="2197378"/>
            <a:ext cx="4331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ja-JP" dirty="0"/>
              <a:t>E</a:t>
            </a:r>
            <a:r>
              <a:rPr lang="en-US" altLang="ja-JP" baseline="-25000" dirty="0"/>
              <a:t>d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Diffuse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3953673" y="3448861"/>
            <a:ext cx="44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K</a:t>
            </a:r>
            <a:r>
              <a:rPr lang="en-US" altLang="ja-JP" baseline="-25000" dirty="0" err="1"/>
              <a:t>d</a:t>
            </a:r>
            <a:endParaRPr lang="en-US" dirty="0"/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 flipV="1">
            <a:off x="4146550" y="1835720"/>
            <a:ext cx="2075632" cy="15370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84" name="Freeform 40"/>
          <p:cNvSpPr>
            <a:spLocks/>
          </p:cNvSpPr>
          <p:nvPr/>
        </p:nvSpPr>
        <p:spPr bwMode="auto">
          <a:xfrm rot="21442255">
            <a:off x="4161202" y="2648532"/>
            <a:ext cx="524000" cy="682852"/>
          </a:xfrm>
          <a:custGeom>
            <a:avLst/>
            <a:gdLst>
              <a:gd name="T0" fmla="*/ 0 w 326"/>
              <a:gd name="T1" fmla="*/ 374 h 374"/>
              <a:gd name="T2" fmla="*/ 56 w 326"/>
              <a:gd name="T3" fmla="*/ 206 h 374"/>
              <a:gd name="T4" fmla="*/ 160 w 326"/>
              <a:gd name="T5" fmla="*/ 54 h 374"/>
              <a:gd name="T6" fmla="*/ 256 w 326"/>
              <a:gd name="T7" fmla="*/ 6 h 374"/>
              <a:gd name="T8" fmla="*/ 326 w 326"/>
              <a:gd name="T9" fmla="*/ 20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" h="374">
                <a:moveTo>
                  <a:pt x="0" y="374"/>
                </a:moveTo>
                <a:cubicBezTo>
                  <a:pt x="14" y="316"/>
                  <a:pt x="29" y="259"/>
                  <a:pt x="56" y="206"/>
                </a:cubicBezTo>
                <a:cubicBezTo>
                  <a:pt x="83" y="153"/>
                  <a:pt x="127" y="87"/>
                  <a:pt x="160" y="54"/>
                </a:cubicBezTo>
                <a:cubicBezTo>
                  <a:pt x="193" y="21"/>
                  <a:pt x="228" y="12"/>
                  <a:pt x="256" y="6"/>
                </a:cubicBezTo>
                <a:cubicBezTo>
                  <a:pt x="284" y="0"/>
                  <a:pt x="312" y="17"/>
                  <a:pt x="326" y="20"/>
                </a:cubicBezTo>
              </a:path>
            </a:pathLst>
          </a:custGeom>
          <a:solidFill>
            <a:srgbClr val="FFDF79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85" name="Freeform 41"/>
          <p:cNvSpPr>
            <a:spLocks/>
          </p:cNvSpPr>
          <p:nvPr/>
        </p:nvSpPr>
        <p:spPr bwMode="auto">
          <a:xfrm rot="21442255">
            <a:off x="4191382" y="2694262"/>
            <a:ext cx="551626" cy="652262"/>
          </a:xfrm>
          <a:custGeom>
            <a:avLst/>
            <a:gdLst>
              <a:gd name="T0" fmla="*/ 0 w 331"/>
              <a:gd name="T1" fmla="*/ 374 h 374"/>
              <a:gd name="T2" fmla="*/ 159 w 331"/>
              <a:gd name="T3" fmla="*/ 296 h 374"/>
              <a:gd name="T4" fmla="*/ 295 w 331"/>
              <a:gd name="T5" fmla="*/ 172 h 374"/>
              <a:gd name="T6" fmla="*/ 330 w 331"/>
              <a:gd name="T7" fmla="*/ 71 h 374"/>
              <a:gd name="T8" fmla="*/ 303 w 331"/>
              <a:gd name="T9" fmla="*/ 0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1" h="374">
                <a:moveTo>
                  <a:pt x="0" y="374"/>
                </a:moveTo>
                <a:cubicBezTo>
                  <a:pt x="55" y="353"/>
                  <a:pt x="110" y="330"/>
                  <a:pt x="159" y="296"/>
                </a:cubicBezTo>
                <a:cubicBezTo>
                  <a:pt x="208" y="262"/>
                  <a:pt x="267" y="210"/>
                  <a:pt x="295" y="172"/>
                </a:cubicBezTo>
                <a:cubicBezTo>
                  <a:pt x="324" y="135"/>
                  <a:pt x="329" y="100"/>
                  <a:pt x="330" y="71"/>
                </a:cubicBezTo>
                <a:cubicBezTo>
                  <a:pt x="331" y="42"/>
                  <a:pt x="309" y="15"/>
                  <a:pt x="303" y="0"/>
                </a:cubicBezTo>
              </a:path>
            </a:pathLst>
          </a:custGeom>
          <a:solidFill>
            <a:srgbClr val="FFDF79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 flipH="1">
            <a:off x="4143374" y="1603375"/>
            <a:ext cx="1293813" cy="1811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7348" name="Group 4"/>
          <p:cNvGrpSpPr>
            <a:grpSpLocks/>
          </p:cNvGrpSpPr>
          <p:nvPr/>
        </p:nvGrpSpPr>
        <p:grpSpPr bwMode="auto">
          <a:xfrm rot="19609555">
            <a:off x="6269529" y="1347771"/>
            <a:ext cx="249237" cy="284162"/>
            <a:chOff x="4091" y="945"/>
            <a:chExt cx="670" cy="765"/>
          </a:xfrm>
        </p:grpSpPr>
        <p:sp>
          <p:nvSpPr>
            <p:cNvPr id="57349" name="Oval 5"/>
            <p:cNvSpPr>
              <a:spLocks noChangeArrowheads="1"/>
            </p:cNvSpPr>
            <p:nvPr/>
          </p:nvSpPr>
          <p:spPr bwMode="auto">
            <a:xfrm>
              <a:off x="4091" y="1088"/>
              <a:ext cx="317" cy="5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0" name="Oval 6"/>
            <p:cNvSpPr>
              <a:spLocks noChangeArrowheads="1"/>
            </p:cNvSpPr>
            <p:nvPr/>
          </p:nvSpPr>
          <p:spPr bwMode="auto">
            <a:xfrm>
              <a:off x="4147" y="1209"/>
              <a:ext cx="179" cy="3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1" name="Freeform 7"/>
            <p:cNvSpPr>
              <a:spLocks/>
            </p:cNvSpPr>
            <p:nvPr/>
          </p:nvSpPr>
          <p:spPr bwMode="auto">
            <a:xfrm>
              <a:off x="4131" y="945"/>
              <a:ext cx="630" cy="477"/>
            </a:xfrm>
            <a:custGeom>
              <a:avLst/>
              <a:gdLst>
                <a:gd name="T0" fmla="*/ 0 w 684"/>
                <a:gd name="T1" fmla="*/ 0 h 477"/>
                <a:gd name="T2" fmla="*/ 72 w 684"/>
                <a:gd name="T3" fmla="*/ 90 h 477"/>
                <a:gd name="T4" fmla="*/ 144 w 684"/>
                <a:gd name="T5" fmla="*/ 126 h 477"/>
                <a:gd name="T6" fmla="*/ 495 w 684"/>
                <a:gd name="T7" fmla="*/ 270 h 477"/>
                <a:gd name="T8" fmla="*/ 684 w 684"/>
                <a:gd name="T9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4" h="477">
                  <a:moveTo>
                    <a:pt x="0" y="0"/>
                  </a:moveTo>
                  <a:cubicBezTo>
                    <a:pt x="24" y="34"/>
                    <a:pt x="48" y="69"/>
                    <a:pt x="72" y="90"/>
                  </a:cubicBezTo>
                  <a:cubicBezTo>
                    <a:pt x="96" y="111"/>
                    <a:pt x="74" y="96"/>
                    <a:pt x="144" y="126"/>
                  </a:cubicBezTo>
                  <a:cubicBezTo>
                    <a:pt x="214" y="156"/>
                    <a:pt x="405" y="211"/>
                    <a:pt x="495" y="270"/>
                  </a:cubicBezTo>
                  <a:cubicBezTo>
                    <a:pt x="585" y="329"/>
                    <a:pt x="652" y="441"/>
                    <a:pt x="684" y="477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2" name="Freeform 8"/>
            <p:cNvSpPr>
              <a:spLocks/>
            </p:cNvSpPr>
            <p:nvPr/>
          </p:nvSpPr>
          <p:spPr bwMode="auto">
            <a:xfrm>
              <a:off x="4176" y="1404"/>
              <a:ext cx="576" cy="306"/>
            </a:xfrm>
            <a:custGeom>
              <a:avLst/>
              <a:gdLst>
                <a:gd name="T0" fmla="*/ 0 w 567"/>
                <a:gd name="T1" fmla="*/ 288 h 288"/>
                <a:gd name="T2" fmla="*/ 378 w 567"/>
                <a:gd name="T3" fmla="*/ 189 h 288"/>
                <a:gd name="T4" fmla="*/ 567 w 567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288">
                  <a:moveTo>
                    <a:pt x="0" y="288"/>
                  </a:moveTo>
                  <a:cubicBezTo>
                    <a:pt x="142" y="262"/>
                    <a:pt x="284" y="237"/>
                    <a:pt x="378" y="189"/>
                  </a:cubicBezTo>
                  <a:cubicBezTo>
                    <a:pt x="472" y="141"/>
                    <a:pt x="519" y="70"/>
                    <a:pt x="567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353" name="AutoShape 9"/>
          <p:cNvSpPr>
            <a:spLocks noChangeArrowheads="1"/>
          </p:cNvSpPr>
          <p:nvPr/>
        </p:nvSpPr>
        <p:spPr bwMode="auto">
          <a:xfrm>
            <a:off x="2857500" y="1606550"/>
            <a:ext cx="241300" cy="241300"/>
          </a:xfrm>
          <a:prstGeom prst="su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622300" y="4518025"/>
            <a:ext cx="707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ja-JP" sz="2400"/>
              <a:t>Specular</a:t>
            </a:r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1657350" y="5094288"/>
            <a:ext cx="53721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ja-JP" sz="2000" dirty="0" err="1"/>
              <a:t>E</a:t>
            </a:r>
            <a:r>
              <a:rPr lang="en-US" altLang="ja-JP" sz="2000" baseline="-25000" dirty="0" err="1"/>
              <a:t>s</a:t>
            </a:r>
            <a:r>
              <a:rPr lang="en-US" altLang="ja-JP" sz="2000" dirty="0"/>
              <a:t>  =   K</a:t>
            </a:r>
            <a:r>
              <a:rPr lang="en-US" altLang="ja-JP" sz="2000" baseline="-25000" dirty="0"/>
              <a:t>s</a:t>
            </a:r>
            <a:r>
              <a:rPr lang="en-US" altLang="ja-JP" sz="2000" dirty="0"/>
              <a:t>  ( cos α ) </a:t>
            </a:r>
            <a:r>
              <a:rPr lang="en-US" altLang="ja-JP" sz="2000" baseline="30000" dirty="0"/>
              <a:t>n</a:t>
            </a:r>
          </a:p>
        </p:txBody>
      </p:sp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1871663" y="5507038"/>
            <a:ext cx="511492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ja-JP" dirty="0"/>
              <a:t>Depending on a view point</a:t>
            </a:r>
          </a:p>
          <a:p>
            <a:pPr algn="l"/>
            <a:r>
              <a:rPr lang="en-US" altLang="ja-JP" dirty="0"/>
              <a:t>K</a:t>
            </a:r>
            <a:r>
              <a:rPr lang="en-US" altLang="ja-JP" baseline="-25000" dirty="0"/>
              <a:t>s</a:t>
            </a:r>
            <a:r>
              <a:rPr lang="en-US" altLang="ja-JP" dirty="0"/>
              <a:t> :   Intensity constant of a material</a:t>
            </a:r>
          </a:p>
          <a:p>
            <a:pPr algn="l"/>
            <a:r>
              <a:rPr lang="en-US" altLang="ja-JP" dirty="0"/>
              <a:t>n :   gloss constant of a material</a:t>
            </a:r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2157413" y="3400425"/>
            <a:ext cx="4171950" cy="557213"/>
          </a:xfrm>
          <a:prstGeom prst="rect">
            <a:avLst/>
          </a:prstGeom>
          <a:solidFill>
            <a:srgbClr val="79C1B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 flipV="1">
            <a:off x="4129088" y="1843088"/>
            <a:ext cx="0" cy="1557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1" name="Freeform 27"/>
          <p:cNvSpPr>
            <a:spLocks/>
          </p:cNvSpPr>
          <p:nvPr/>
        </p:nvSpPr>
        <p:spPr bwMode="auto">
          <a:xfrm flipH="1">
            <a:off x="4186238" y="2386013"/>
            <a:ext cx="457200" cy="200025"/>
          </a:xfrm>
          <a:custGeom>
            <a:avLst/>
            <a:gdLst>
              <a:gd name="T0" fmla="*/ 0 w 288"/>
              <a:gd name="T1" fmla="*/ 126 h 126"/>
              <a:gd name="T2" fmla="*/ 99 w 288"/>
              <a:gd name="T3" fmla="*/ 36 h 126"/>
              <a:gd name="T4" fmla="*/ 288 w 288"/>
              <a:gd name="T5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126">
                <a:moveTo>
                  <a:pt x="0" y="126"/>
                </a:moveTo>
                <a:cubicBezTo>
                  <a:pt x="25" y="91"/>
                  <a:pt x="51" y="57"/>
                  <a:pt x="99" y="36"/>
                </a:cubicBezTo>
                <a:cubicBezTo>
                  <a:pt x="147" y="15"/>
                  <a:pt x="217" y="7"/>
                  <a:pt x="288" y="0"/>
                </a:cubicBezTo>
              </a:path>
            </a:pathLst>
          </a:custGeom>
          <a:noFill/>
          <a:ln w="31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2" name="Rectangle 28"/>
          <p:cNvSpPr>
            <a:spLocks noChangeArrowheads="1"/>
          </p:cNvSpPr>
          <p:nvPr/>
        </p:nvSpPr>
        <p:spPr bwMode="auto">
          <a:xfrm>
            <a:off x="5024438" y="20177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ja-JP" b="0"/>
              <a:t>α</a:t>
            </a:r>
            <a:endParaRPr lang="en-US" altLang="ja-JP"/>
          </a:p>
        </p:txBody>
      </p:sp>
      <p:sp>
        <p:nvSpPr>
          <p:cNvPr id="57373" name="Line 29"/>
          <p:cNvSpPr>
            <a:spLocks noChangeShapeType="1"/>
          </p:cNvSpPr>
          <p:nvPr/>
        </p:nvSpPr>
        <p:spPr bwMode="auto">
          <a:xfrm flipV="1">
            <a:off x="4202113" y="1600200"/>
            <a:ext cx="2038350" cy="1770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4" name="Rectangle 30"/>
          <p:cNvSpPr>
            <a:spLocks noChangeArrowheads="1"/>
          </p:cNvSpPr>
          <p:nvPr/>
        </p:nvSpPr>
        <p:spPr bwMode="auto">
          <a:xfrm>
            <a:off x="5766057" y="2028270"/>
            <a:ext cx="4235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ja-JP" dirty="0" err="1"/>
              <a:t>E</a:t>
            </a:r>
            <a:r>
              <a:rPr lang="en-US" altLang="ja-JP" baseline="-25000" dirty="0" err="1"/>
              <a:t>s</a:t>
            </a:r>
            <a:endParaRPr lang="en-US" altLang="ja-JP" dirty="0"/>
          </a:p>
        </p:txBody>
      </p:sp>
      <p:sp>
        <p:nvSpPr>
          <p:cNvPr id="57376" name="Line 32"/>
          <p:cNvSpPr>
            <a:spLocks noChangeShapeType="1"/>
          </p:cNvSpPr>
          <p:nvPr/>
        </p:nvSpPr>
        <p:spPr bwMode="auto">
          <a:xfrm>
            <a:off x="3044825" y="1858963"/>
            <a:ext cx="1057275" cy="152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7" name="Freeform 33"/>
          <p:cNvSpPr>
            <a:spLocks/>
          </p:cNvSpPr>
          <p:nvPr/>
        </p:nvSpPr>
        <p:spPr bwMode="auto">
          <a:xfrm>
            <a:off x="3602038" y="2373313"/>
            <a:ext cx="457200" cy="200025"/>
          </a:xfrm>
          <a:custGeom>
            <a:avLst/>
            <a:gdLst>
              <a:gd name="T0" fmla="*/ 0 w 288"/>
              <a:gd name="T1" fmla="*/ 126 h 126"/>
              <a:gd name="T2" fmla="*/ 99 w 288"/>
              <a:gd name="T3" fmla="*/ 36 h 126"/>
              <a:gd name="T4" fmla="*/ 288 w 288"/>
              <a:gd name="T5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126">
                <a:moveTo>
                  <a:pt x="0" y="126"/>
                </a:moveTo>
                <a:cubicBezTo>
                  <a:pt x="25" y="91"/>
                  <a:pt x="51" y="57"/>
                  <a:pt x="99" y="36"/>
                </a:cubicBezTo>
                <a:cubicBezTo>
                  <a:pt x="147" y="15"/>
                  <a:pt x="217" y="7"/>
                  <a:pt x="288" y="0"/>
                </a:cubicBezTo>
              </a:path>
            </a:pathLst>
          </a:custGeom>
          <a:noFill/>
          <a:ln w="31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8" name="Line 34"/>
          <p:cNvSpPr>
            <a:spLocks noChangeShapeType="1"/>
          </p:cNvSpPr>
          <p:nvPr/>
        </p:nvSpPr>
        <p:spPr bwMode="auto">
          <a:xfrm>
            <a:off x="3763963" y="2354263"/>
            <a:ext cx="39687" cy="1190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0" name="Line 36"/>
          <p:cNvSpPr>
            <a:spLocks noChangeShapeType="1"/>
          </p:cNvSpPr>
          <p:nvPr/>
        </p:nvSpPr>
        <p:spPr bwMode="auto">
          <a:xfrm>
            <a:off x="3805238" y="2341563"/>
            <a:ext cx="39687" cy="1190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2" name="Line 38"/>
          <p:cNvSpPr>
            <a:spLocks noChangeShapeType="1"/>
          </p:cNvSpPr>
          <p:nvPr/>
        </p:nvSpPr>
        <p:spPr bwMode="auto">
          <a:xfrm flipH="1">
            <a:off x="4422775" y="2382838"/>
            <a:ext cx="36513" cy="1095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3" name="Line 39"/>
          <p:cNvSpPr>
            <a:spLocks noChangeShapeType="1"/>
          </p:cNvSpPr>
          <p:nvPr/>
        </p:nvSpPr>
        <p:spPr bwMode="auto">
          <a:xfrm flipH="1">
            <a:off x="4387850" y="2363788"/>
            <a:ext cx="36513" cy="1095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7" name="Freeform 43"/>
          <p:cNvSpPr>
            <a:spLocks/>
          </p:cNvSpPr>
          <p:nvPr/>
        </p:nvSpPr>
        <p:spPr bwMode="auto">
          <a:xfrm rot="828902" flipH="1">
            <a:off x="4954588" y="2295525"/>
            <a:ext cx="238125" cy="161925"/>
          </a:xfrm>
          <a:custGeom>
            <a:avLst/>
            <a:gdLst>
              <a:gd name="T0" fmla="*/ 0 w 288"/>
              <a:gd name="T1" fmla="*/ 126 h 126"/>
              <a:gd name="T2" fmla="*/ 99 w 288"/>
              <a:gd name="T3" fmla="*/ 36 h 126"/>
              <a:gd name="T4" fmla="*/ 288 w 288"/>
              <a:gd name="T5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126">
                <a:moveTo>
                  <a:pt x="0" y="126"/>
                </a:moveTo>
                <a:cubicBezTo>
                  <a:pt x="25" y="91"/>
                  <a:pt x="51" y="57"/>
                  <a:pt x="99" y="36"/>
                </a:cubicBezTo>
                <a:cubicBezTo>
                  <a:pt x="147" y="15"/>
                  <a:pt x="217" y="7"/>
                  <a:pt x="288" y="0"/>
                </a:cubicBezTo>
              </a:path>
            </a:pathLst>
          </a:custGeom>
          <a:noFill/>
          <a:ln w="31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9" name="Rectangle 45"/>
          <p:cNvSpPr>
            <a:spLocks noChangeArrowheads="1"/>
          </p:cNvSpPr>
          <p:nvPr/>
        </p:nvSpPr>
        <p:spPr bwMode="auto">
          <a:xfrm>
            <a:off x="6845300" y="5965825"/>
            <a:ext cx="1771650" cy="527050"/>
          </a:xfrm>
          <a:prstGeom prst="rect">
            <a:avLst/>
          </a:prstGeom>
          <a:noFill/>
          <a:ln w="9525">
            <a:solidFill>
              <a:srgbClr val="2E2E2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ja-JP" sz="1400"/>
              <a:t>for small n :  matte</a:t>
            </a:r>
          </a:p>
          <a:p>
            <a:pPr algn="l"/>
            <a:r>
              <a:rPr lang="en-US" altLang="ja-JP" sz="1400"/>
              <a:t>large n :  mirror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3680669" y="3414713"/>
            <a:ext cx="877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K</a:t>
            </a:r>
            <a:r>
              <a:rPr lang="en-US" altLang="ja-JP" baseline="-25000" dirty="0"/>
              <a:t>s </a:t>
            </a:r>
            <a:r>
              <a:rPr lang="en-US" altLang="ja-JP" dirty="0"/>
              <a:t>,   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3482737" y="1184424"/>
            <a:ext cx="16081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sz="2400" b="0"/>
              <a:t>Rendering</a:t>
            </a:r>
            <a:endParaRPr lang="en-US" altLang="ja-JP" sz="2400"/>
          </a:p>
        </p:txBody>
      </p:sp>
      <p:graphicFrame>
        <p:nvGraphicFramePr>
          <p:cNvPr id="308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214607"/>
              </p:ext>
            </p:extLst>
          </p:nvPr>
        </p:nvGraphicFramePr>
        <p:xfrm>
          <a:off x="3703810" y="1854201"/>
          <a:ext cx="1349232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5" name="Bitmap Image" r:id="rId4" imgW="2523810" imgH="2114845" progId="Paint.Picture">
                  <p:embed/>
                </p:oleObj>
              </mc:Choice>
              <mc:Fallback>
                <p:oleObj name="Bitmap Image" r:id="rId4" imgW="2523810" imgH="2114845" progId="Paint.Picture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3810" y="1854201"/>
                        <a:ext cx="1349232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658782"/>
              </p:ext>
            </p:extLst>
          </p:nvPr>
        </p:nvGraphicFramePr>
        <p:xfrm>
          <a:off x="1005850" y="1854201"/>
          <a:ext cx="124137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6" name="Bitmap Image" r:id="rId6" imgW="1809524" imgH="1647619" progId="Paint.Picture">
                  <p:embed/>
                </p:oleObj>
              </mc:Choice>
              <mc:Fallback>
                <p:oleObj name="Bitmap Image" r:id="rId6" imgW="1809524" imgH="1647619" progId="Paint.Picture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850" y="1854201"/>
                        <a:ext cx="124137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716872"/>
              </p:ext>
            </p:extLst>
          </p:nvPr>
        </p:nvGraphicFramePr>
        <p:xfrm>
          <a:off x="6339441" y="1854201"/>
          <a:ext cx="15095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7" name="Bitmap Image" r:id="rId8" imgW="3333333" imgH="2495238" progId="Paint.Picture">
                  <p:embed/>
                </p:oleObj>
              </mc:Choice>
              <mc:Fallback>
                <p:oleObj name="Bitmap Image" r:id="rId8" imgW="3333333" imgH="2495238" progId="Paint.Picture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9441" y="1854201"/>
                        <a:ext cx="150952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1044234" y="1197934"/>
            <a:ext cx="14366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2400" b="0" dirty="0"/>
              <a:t>Modeling</a:t>
            </a:r>
            <a:endParaRPr lang="en-US" altLang="en-US" sz="2400" b="0" dirty="0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6339441" y="1204913"/>
            <a:ext cx="15552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2400" b="0"/>
              <a:t>Animation</a:t>
            </a:r>
            <a:endParaRPr lang="en-US" altLang="en-US" sz="2400" b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ja-JP" altLang="en-US" dirty="0"/>
              <a:t> </a:t>
            </a:r>
            <a:r>
              <a:rPr lang="en-US" altLang="ja-JP" dirty="0"/>
              <a:t>(or</a:t>
            </a:r>
            <a:r>
              <a:rPr lang="ja-JP" altLang="en-US" dirty="0"/>
              <a:t> </a:t>
            </a:r>
            <a:r>
              <a:rPr lang="en-US" altLang="ja-JP" dirty="0"/>
              <a:t>6)</a:t>
            </a:r>
            <a:r>
              <a:rPr lang="en-US" dirty="0"/>
              <a:t> phases in CG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6C030EA8-D188-4E89-B418-1E1FB58EA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794" y="4224543"/>
            <a:ext cx="10839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sz="2000" b="0" dirty="0"/>
              <a:t>Lighting</a:t>
            </a:r>
            <a:endParaRPr lang="en-US" altLang="ja-JP" sz="2000" dirty="0"/>
          </a:p>
        </p:txBody>
      </p:sp>
      <p:graphicFrame>
        <p:nvGraphicFramePr>
          <p:cNvPr id="12" name="Object 16">
            <a:extLst>
              <a:ext uri="{FF2B5EF4-FFF2-40B4-BE49-F238E27FC236}">
                <a16:creationId xmlns:a16="http://schemas.microsoft.com/office/drawing/2014/main" id="{ED996837-10D8-4099-8041-4A3D728F91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23885"/>
              </p:ext>
            </p:extLst>
          </p:nvPr>
        </p:nvGraphicFramePr>
        <p:xfrm>
          <a:off x="6009318" y="5242741"/>
          <a:ext cx="1085969" cy="909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" name="Bitmap Image" r:id="rId4" imgW="2523810" imgH="2114845" progId="Paint.Picture">
                  <p:embed/>
                </p:oleObj>
              </mc:Choice>
              <mc:Fallback>
                <p:oleObj name="Bitmap Image" r:id="rId4" imgW="2523810" imgH="2114845" progId="Paint.Picture">
                  <p:embed/>
                  <p:pic>
                    <p:nvPicPr>
                      <p:cNvPr id="308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9318" y="5242741"/>
                        <a:ext cx="1085969" cy="909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7">
            <a:extLst>
              <a:ext uri="{FF2B5EF4-FFF2-40B4-BE49-F238E27FC236}">
                <a16:creationId xmlns:a16="http://schemas.microsoft.com/office/drawing/2014/main" id="{983ADB64-2745-4A4C-9916-9FE9746DD4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209973"/>
              </p:ext>
            </p:extLst>
          </p:nvPr>
        </p:nvGraphicFramePr>
        <p:xfrm>
          <a:off x="376022" y="4690023"/>
          <a:ext cx="885320" cy="806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" name="Bitmap Image" r:id="rId6" imgW="1809524" imgH="1647619" progId="Paint.Picture">
                  <p:embed/>
                </p:oleObj>
              </mc:Choice>
              <mc:Fallback>
                <p:oleObj name="Bitmap Image" r:id="rId6" imgW="1809524" imgH="1647619" progId="Paint.Picture">
                  <p:embed/>
                  <p:pic>
                    <p:nvPicPr>
                      <p:cNvPr id="308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22" y="4690023"/>
                        <a:ext cx="885320" cy="806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8">
            <a:extLst>
              <a:ext uri="{FF2B5EF4-FFF2-40B4-BE49-F238E27FC236}">
                <a16:creationId xmlns:a16="http://schemas.microsoft.com/office/drawing/2014/main" id="{F3E75C67-3000-4656-A690-8B9B03CA65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341435"/>
              </p:ext>
            </p:extLst>
          </p:nvPr>
        </p:nvGraphicFramePr>
        <p:xfrm>
          <a:off x="7582661" y="4747672"/>
          <a:ext cx="1002539" cy="75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" name="Bitmap Image" r:id="rId8" imgW="3333333" imgH="2495238" progId="Paint.Picture">
                  <p:embed/>
                </p:oleObj>
              </mc:Choice>
              <mc:Fallback>
                <p:oleObj name="Bitmap Image" r:id="rId8" imgW="3333333" imgH="2495238" progId="Paint.Picture">
                  <p:embed/>
                  <p:pic>
                    <p:nvPicPr>
                      <p:cNvPr id="309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2661" y="4747672"/>
                        <a:ext cx="1002539" cy="750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9">
            <a:extLst>
              <a:ext uri="{FF2B5EF4-FFF2-40B4-BE49-F238E27FC236}">
                <a16:creationId xmlns:a16="http://schemas.microsoft.com/office/drawing/2014/main" id="{4977C2E9-706C-45D7-904C-B488CAAA4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73" y="4207869"/>
            <a:ext cx="12266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2000" b="0" dirty="0"/>
              <a:t>Modeling</a:t>
            </a:r>
            <a:endParaRPr lang="en-US" altLang="en-US" sz="2000" b="0" dirty="0"/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BB30AA73-4763-4C33-8739-06AE5B2EC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0928" y="4305398"/>
            <a:ext cx="13260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2000" b="0" dirty="0"/>
              <a:t>Animation</a:t>
            </a:r>
            <a:endParaRPr lang="en-US" altLang="en-US" sz="2000" b="0" dirty="0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B1F4E17E-8DCC-4608-99DF-97F724DC6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464" y="4690023"/>
            <a:ext cx="17796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2000" b="0" dirty="0"/>
              <a:t>Make a scene</a:t>
            </a:r>
            <a:endParaRPr lang="en-US" altLang="en-US" sz="2000" b="0" dirty="0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09E54CF0-629C-4851-B048-6949050F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659" y="4777285"/>
            <a:ext cx="13692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sz="2000" b="0" dirty="0"/>
              <a:t>Rendering</a:t>
            </a:r>
            <a:endParaRPr lang="en-US" altLang="ja-JP" sz="2000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E96160F0-522F-4A3D-A93D-6B843E7E2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992" y="5324685"/>
            <a:ext cx="10967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sz="2000" b="0" dirty="0"/>
              <a:t>Camera</a:t>
            </a:r>
            <a:endParaRPr lang="en-US" altLang="ja-JP" sz="2000" dirty="0"/>
          </a:p>
        </p:txBody>
      </p:sp>
      <p:sp>
        <p:nvSpPr>
          <p:cNvPr id="27" name="AutoShape 35">
            <a:extLst>
              <a:ext uri="{FF2B5EF4-FFF2-40B4-BE49-F238E27FC236}">
                <a16:creationId xmlns:a16="http://schemas.microsoft.com/office/drawing/2014/main" id="{C68B6E0F-0F9A-42BB-94EC-A953D15D4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463" y="4624654"/>
            <a:ext cx="495790" cy="495790"/>
          </a:xfrm>
          <a:prstGeom prst="su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" name="Group 33">
            <a:extLst>
              <a:ext uri="{FF2B5EF4-FFF2-40B4-BE49-F238E27FC236}">
                <a16:creationId xmlns:a16="http://schemas.microsoft.com/office/drawing/2014/main" id="{738FAE5C-B4F8-4820-B94A-362EC2DD3748}"/>
              </a:ext>
            </a:extLst>
          </p:cNvPr>
          <p:cNvGrpSpPr>
            <a:grpSpLocks/>
          </p:cNvGrpSpPr>
          <p:nvPr/>
        </p:nvGrpSpPr>
        <p:grpSpPr bwMode="auto">
          <a:xfrm rot="10264377">
            <a:off x="4526578" y="5730416"/>
            <a:ext cx="392112" cy="388938"/>
            <a:chOff x="2213" y="1760"/>
            <a:chExt cx="279" cy="277"/>
          </a:xfrm>
        </p:grpSpPr>
        <p:sp>
          <p:nvSpPr>
            <p:cNvPr id="29" name="AutoShape 31">
              <a:extLst>
                <a:ext uri="{FF2B5EF4-FFF2-40B4-BE49-F238E27FC236}">
                  <a16:creationId xmlns:a16="http://schemas.microsoft.com/office/drawing/2014/main" id="{6247CC62-A77D-46B1-9591-8B1EE0D729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941749">
              <a:off x="2314" y="1818"/>
              <a:ext cx="140" cy="217"/>
            </a:xfrm>
            <a:prstGeom prst="can">
              <a:avLst>
                <a:gd name="adj" fmla="val 38750"/>
              </a:avLst>
            </a:prstGeom>
            <a:solidFill>
              <a:srgbClr val="2E2E2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32">
              <a:extLst>
                <a:ext uri="{FF2B5EF4-FFF2-40B4-BE49-F238E27FC236}">
                  <a16:creationId xmlns:a16="http://schemas.microsoft.com/office/drawing/2014/main" id="{1AC14F66-035A-4F73-9B77-F20FEEAE12A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941749">
              <a:off x="2277" y="1800"/>
              <a:ext cx="140" cy="217"/>
            </a:xfrm>
            <a:prstGeom prst="can">
              <a:avLst>
                <a:gd name="adj" fmla="val 38750"/>
              </a:avLst>
            </a:prstGeom>
            <a:solidFill>
              <a:srgbClr val="79C1B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28">
              <a:extLst>
                <a:ext uri="{FF2B5EF4-FFF2-40B4-BE49-F238E27FC236}">
                  <a16:creationId xmlns:a16="http://schemas.microsoft.com/office/drawing/2014/main" id="{D8ECA421-683F-4E45-84BE-C1A4D39E64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185653">
              <a:off x="2213" y="1760"/>
              <a:ext cx="176" cy="277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D42DF8F-75C4-48BF-9EAA-07D76FFA6CCA}"/>
              </a:ext>
            </a:extLst>
          </p:cNvPr>
          <p:cNvGrpSpPr/>
          <p:nvPr/>
        </p:nvGrpSpPr>
        <p:grpSpPr>
          <a:xfrm>
            <a:off x="1781668" y="5147745"/>
            <a:ext cx="1297581" cy="1036601"/>
            <a:chOff x="4690415" y="5261571"/>
            <a:chExt cx="1689100" cy="1349375"/>
          </a:xfrm>
        </p:grpSpPr>
        <p:sp>
          <p:nvSpPr>
            <p:cNvPr id="33" name="Line 44">
              <a:extLst>
                <a:ext uri="{FF2B5EF4-FFF2-40B4-BE49-F238E27FC236}">
                  <a16:creationId xmlns:a16="http://schemas.microsoft.com/office/drawing/2014/main" id="{6AA769A2-6E7A-409F-9F7F-48E58528D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3340" y="6091834"/>
              <a:ext cx="1146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AutoShape 40" descr="大理石 (緑)">
              <a:extLst>
                <a:ext uri="{FF2B5EF4-FFF2-40B4-BE49-F238E27FC236}">
                  <a16:creationId xmlns:a16="http://schemas.microsoft.com/office/drawing/2014/main" id="{35A61CC5-5897-49D5-A378-1F09EDBA4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6690" y="5639396"/>
              <a:ext cx="668338" cy="696913"/>
            </a:xfrm>
            <a:prstGeom prst="can">
              <a:avLst>
                <a:gd name="adj" fmla="val 26069"/>
              </a:avLst>
            </a:prstGeom>
            <a:blipFill dpi="0" rotWithShape="1">
              <a:blip r:embed="rId10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42">
              <a:extLst>
                <a:ext uri="{FF2B5EF4-FFF2-40B4-BE49-F238E27FC236}">
                  <a16:creationId xmlns:a16="http://schemas.microsoft.com/office/drawing/2014/main" id="{FE3FC42B-1DB6-421D-8DB5-E557599171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33340" y="5261571"/>
              <a:ext cx="0" cy="819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43">
              <a:extLst>
                <a:ext uri="{FF2B5EF4-FFF2-40B4-BE49-F238E27FC236}">
                  <a16:creationId xmlns:a16="http://schemas.microsoft.com/office/drawing/2014/main" id="{BD08FC86-80DB-4140-A382-8CD6863174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0415" y="6091834"/>
              <a:ext cx="531813" cy="519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AutoShape 48">
              <a:extLst>
                <a:ext uri="{FF2B5EF4-FFF2-40B4-BE49-F238E27FC236}">
                  <a16:creationId xmlns:a16="http://schemas.microsoft.com/office/drawing/2014/main" id="{86245973-FACB-41AF-A6F6-B424E3921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928" y="5991821"/>
              <a:ext cx="349250" cy="609600"/>
            </a:xfrm>
            <a:prstGeom prst="cube">
              <a:avLst>
                <a:gd name="adj" fmla="val 25000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49">
              <a:extLst>
                <a:ext uri="{FF2B5EF4-FFF2-40B4-BE49-F238E27FC236}">
                  <a16:creationId xmlns:a16="http://schemas.microsoft.com/office/drawing/2014/main" id="{49CF2BB8-8113-4273-BA8D-FAB11D8F2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915" y="5336184"/>
              <a:ext cx="377825" cy="377825"/>
            </a:xfrm>
            <a:prstGeom prst="ellipse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F59DE2-EEF3-43AA-B211-FDDDC2AADEBA}"/>
              </a:ext>
            </a:extLst>
          </p:cNvPr>
          <p:cNvCxnSpPr/>
          <p:nvPr/>
        </p:nvCxnSpPr>
        <p:spPr bwMode="auto">
          <a:xfrm>
            <a:off x="496577" y="3784600"/>
            <a:ext cx="808862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2" name="Group 4"/>
          <p:cNvGrpSpPr>
            <a:grpSpLocks/>
          </p:cNvGrpSpPr>
          <p:nvPr/>
        </p:nvGrpSpPr>
        <p:grpSpPr bwMode="auto">
          <a:xfrm rot="-1343914">
            <a:off x="6253163" y="1573213"/>
            <a:ext cx="249237" cy="284162"/>
            <a:chOff x="4091" y="945"/>
            <a:chExt cx="670" cy="765"/>
          </a:xfrm>
        </p:grpSpPr>
        <p:sp>
          <p:nvSpPr>
            <p:cNvPr id="58373" name="Oval 5"/>
            <p:cNvSpPr>
              <a:spLocks noChangeArrowheads="1"/>
            </p:cNvSpPr>
            <p:nvPr/>
          </p:nvSpPr>
          <p:spPr bwMode="auto">
            <a:xfrm>
              <a:off x="4091" y="1088"/>
              <a:ext cx="317" cy="5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4" name="Oval 6"/>
            <p:cNvSpPr>
              <a:spLocks noChangeArrowheads="1"/>
            </p:cNvSpPr>
            <p:nvPr/>
          </p:nvSpPr>
          <p:spPr bwMode="auto">
            <a:xfrm>
              <a:off x="4147" y="1209"/>
              <a:ext cx="179" cy="3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5" name="Freeform 7"/>
            <p:cNvSpPr>
              <a:spLocks/>
            </p:cNvSpPr>
            <p:nvPr/>
          </p:nvSpPr>
          <p:spPr bwMode="auto">
            <a:xfrm>
              <a:off x="4131" y="945"/>
              <a:ext cx="630" cy="477"/>
            </a:xfrm>
            <a:custGeom>
              <a:avLst/>
              <a:gdLst>
                <a:gd name="T0" fmla="*/ 0 w 684"/>
                <a:gd name="T1" fmla="*/ 0 h 477"/>
                <a:gd name="T2" fmla="*/ 72 w 684"/>
                <a:gd name="T3" fmla="*/ 90 h 477"/>
                <a:gd name="T4" fmla="*/ 144 w 684"/>
                <a:gd name="T5" fmla="*/ 126 h 477"/>
                <a:gd name="T6" fmla="*/ 495 w 684"/>
                <a:gd name="T7" fmla="*/ 270 h 477"/>
                <a:gd name="T8" fmla="*/ 684 w 684"/>
                <a:gd name="T9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4" h="477">
                  <a:moveTo>
                    <a:pt x="0" y="0"/>
                  </a:moveTo>
                  <a:cubicBezTo>
                    <a:pt x="24" y="34"/>
                    <a:pt x="48" y="69"/>
                    <a:pt x="72" y="90"/>
                  </a:cubicBezTo>
                  <a:cubicBezTo>
                    <a:pt x="96" y="111"/>
                    <a:pt x="74" y="96"/>
                    <a:pt x="144" y="126"/>
                  </a:cubicBezTo>
                  <a:cubicBezTo>
                    <a:pt x="214" y="156"/>
                    <a:pt x="405" y="211"/>
                    <a:pt x="495" y="270"/>
                  </a:cubicBezTo>
                  <a:cubicBezTo>
                    <a:pt x="585" y="329"/>
                    <a:pt x="652" y="441"/>
                    <a:pt x="684" y="477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6" name="Freeform 8"/>
            <p:cNvSpPr>
              <a:spLocks/>
            </p:cNvSpPr>
            <p:nvPr/>
          </p:nvSpPr>
          <p:spPr bwMode="auto">
            <a:xfrm>
              <a:off x="4176" y="1404"/>
              <a:ext cx="576" cy="306"/>
            </a:xfrm>
            <a:custGeom>
              <a:avLst/>
              <a:gdLst>
                <a:gd name="T0" fmla="*/ 0 w 567"/>
                <a:gd name="T1" fmla="*/ 288 h 288"/>
                <a:gd name="T2" fmla="*/ 378 w 567"/>
                <a:gd name="T3" fmla="*/ 189 h 288"/>
                <a:gd name="T4" fmla="*/ 567 w 567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288">
                  <a:moveTo>
                    <a:pt x="0" y="288"/>
                  </a:moveTo>
                  <a:cubicBezTo>
                    <a:pt x="142" y="262"/>
                    <a:pt x="284" y="237"/>
                    <a:pt x="378" y="189"/>
                  </a:cubicBezTo>
                  <a:cubicBezTo>
                    <a:pt x="472" y="141"/>
                    <a:pt x="519" y="70"/>
                    <a:pt x="567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622300" y="1661696"/>
            <a:ext cx="25571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ja-JP" b="0" dirty="0"/>
              <a:t>No light source needed</a:t>
            </a:r>
            <a:endParaRPr lang="en-US" altLang="ja-JP" dirty="0"/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622300" y="4518025"/>
            <a:ext cx="707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ja-JP" sz="2400"/>
              <a:t>Ambient</a:t>
            </a:r>
          </a:p>
        </p:txBody>
      </p: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1657350" y="5094288"/>
            <a:ext cx="53721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ja-JP" sz="2000" dirty="0" err="1"/>
              <a:t>E</a:t>
            </a:r>
            <a:r>
              <a:rPr lang="en-US" altLang="ja-JP" sz="2000" baseline="-25000" dirty="0" err="1"/>
              <a:t>a</a:t>
            </a:r>
            <a:r>
              <a:rPr lang="en-US" altLang="ja-JP" sz="2000" dirty="0"/>
              <a:t>  =   </a:t>
            </a:r>
            <a:r>
              <a:rPr lang="en-US" altLang="ja-JP" sz="2000" dirty="0" err="1"/>
              <a:t>K</a:t>
            </a:r>
            <a:r>
              <a:rPr lang="en-US" altLang="ja-JP" sz="2000" baseline="-25000" dirty="0" err="1"/>
              <a:t>a</a:t>
            </a:r>
            <a:endParaRPr lang="en-US" altLang="ja-JP" sz="2000" baseline="-25000" dirty="0"/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1871663" y="5507038"/>
            <a:ext cx="5743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ja-JP" dirty="0"/>
              <a:t>Not depending on a view point nor light sources</a:t>
            </a:r>
          </a:p>
          <a:p>
            <a:pPr algn="l"/>
            <a:r>
              <a:rPr lang="en-US" altLang="ja-JP" dirty="0" err="1"/>
              <a:t>K</a:t>
            </a:r>
            <a:r>
              <a:rPr lang="en-US" altLang="ja-JP" baseline="-25000" dirty="0" err="1"/>
              <a:t>a</a:t>
            </a:r>
            <a:r>
              <a:rPr lang="en-US" altLang="ja-JP" dirty="0"/>
              <a:t> :   Intensity constant of a material</a:t>
            </a:r>
            <a:endParaRPr lang="en-US" altLang="ja-JP" sz="1600" dirty="0"/>
          </a:p>
        </p:txBody>
      </p:sp>
      <p:sp>
        <p:nvSpPr>
          <p:cNvPr id="58383" name="Rectangle 15"/>
          <p:cNvSpPr>
            <a:spLocks noChangeArrowheads="1"/>
          </p:cNvSpPr>
          <p:nvPr/>
        </p:nvSpPr>
        <p:spPr bwMode="auto">
          <a:xfrm>
            <a:off x="2157413" y="3400425"/>
            <a:ext cx="4171950" cy="557213"/>
          </a:xfrm>
          <a:prstGeom prst="rect">
            <a:avLst/>
          </a:prstGeom>
          <a:solidFill>
            <a:srgbClr val="79C1B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 flipH="1" flipV="1">
            <a:off x="3586163" y="3314700"/>
            <a:ext cx="557212" cy="85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 flipH="1" flipV="1">
            <a:off x="3759200" y="2944813"/>
            <a:ext cx="371475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 flipH="1" flipV="1">
            <a:off x="3932238" y="2846388"/>
            <a:ext cx="214312" cy="52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H="1" flipV="1">
            <a:off x="4133850" y="2819400"/>
            <a:ext cx="0" cy="52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9" name="Line 21"/>
          <p:cNvSpPr>
            <a:spLocks noChangeShapeType="1"/>
          </p:cNvSpPr>
          <p:nvPr/>
        </p:nvSpPr>
        <p:spPr bwMode="auto">
          <a:xfrm flipH="1" flipV="1">
            <a:off x="3622675" y="3122613"/>
            <a:ext cx="500063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8390" name="Group 22"/>
          <p:cNvGrpSpPr>
            <a:grpSpLocks/>
          </p:cNvGrpSpPr>
          <p:nvPr/>
        </p:nvGrpSpPr>
        <p:grpSpPr bwMode="auto">
          <a:xfrm flipH="1">
            <a:off x="4159250" y="2833688"/>
            <a:ext cx="560388" cy="554037"/>
            <a:chOff x="4276" y="1839"/>
            <a:chExt cx="353" cy="349"/>
          </a:xfrm>
        </p:grpSpPr>
        <p:sp>
          <p:nvSpPr>
            <p:cNvPr id="58391" name="Line 23"/>
            <p:cNvSpPr>
              <a:spLocks noChangeShapeType="1"/>
            </p:cNvSpPr>
            <p:nvPr/>
          </p:nvSpPr>
          <p:spPr bwMode="auto">
            <a:xfrm flipH="1" flipV="1">
              <a:off x="4276" y="2134"/>
              <a:ext cx="351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2" name="Line 24"/>
            <p:cNvSpPr>
              <a:spLocks noChangeShapeType="1"/>
            </p:cNvSpPr>
            <p:nvPr/>
          </p:nvSpPr>
          <p:spPr bwMode="auto">
            <a:xfrm flipH="1" flipV="1">
              <a:off x="4385" y="1901"/>
              <a:ext cx="234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3" name="Line 25"/>
            <p:cNvSpPr>
              <a:spLocks noChangeShapeType="1"/>
            </p:cNvSpPr>
            <p:nvPr/>
          </p:nvSpPr>
          <p:spPr bwMode="auto">
            <a:xfrm flipH="1" flipV="1">
              <a:off x="4494" y="1839"/>
              <a:ext cx="135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4" name="Line 26"/>
            <p:cNvSpPr>
              <a:spLocks noChangeShapeType="1"/>
            </p:cNvSpPr>
            <p:nvPr/>
          </p:nvSpPr>
          <p:spPr bwMode="auto">
            <a:xfrm flipH="1" flipV="1">
              <a:off x="4299" y="2013"/>
              <a:ext cx="31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397" name="Line 29"/>
          <p:cNvSpPr>
            <a:spLocks noChangeShapeType="1"/>
          </p:cNvSpPr>
          <p:nvPr/>
        </p:nvSpPr>
        <p:spPr bwMode="auto">
          <a:xfrm flipV="1">
            <a:off x="4146550" y="1835720"/>
            <a:ext cx="2075632" cy="15370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8" name="Rectangle 30"/>
          <p:cNvSpPr>
            <a:spLocks noChangeArrowheads="1"/>
          </p:cNvSpPr>
          <p:nvPr/>
        </p:nvSpPr>
        <p:spPr bwMode="auto">
          <a:xfrm>
            <a:off x="5689600" y="2197378"/>
            <a:ext cx="4235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ja-JP" dirty="0" err="1"/>
              <a:t>E</a:t>
            </a:r>
            <a:r>
              <a:rPr lang="en-US" altLang="ja-JP" baseline="-25000" dirty="0" err="1"/>
              <a:t>a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Ambient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3907062" y="3429000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ja-JP" dirty="0" err="1"/>
              <a:t>K</a:t>
            </a:r>
            <a:r>
              <a:rPr lang="en-US" altLang="ja-JP" baseline="-25000" dirty="0" err="1"/>
              <a:t>a</a:t>
            </a:r>
            <a:endParaRPr lang="en-US" altLang="ja-JP" baseline="-25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Oval 4"/>
          <p:cNvSpPr>
            <a:spLocks noChangeArrowheads="1"/>
          </p:cNvSpPr>
          <p:nvPr/>
        </p:nvSpPr>
        <p:spPr bwMode="auto">
          <a:xfrm rot="-145001">
            <a:off x="665163" y="3097213"/>
            <a:ext cx="4271962" cy="1200150"/>
          </a:xfrm>
          <a:prstGeom prst="ellipse">
            <a:avLst/>
          </a:prstGeom>
          <a:solidFill>
            <a:srgbClr val="79C1B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 rot="-145001">
            <a:off x="577850" y="3444875"/>
            <a:ext cx="4756150" cy="1085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>
            <a:off x="1557338" y="1657350"/>
            <a:ext cx="1200150" cy="1400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 flipH="1">
            <a:off x="2843213" y="1543050"/>
            <a:ext cx="2028825" cy="148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9401" name="Group 9"/>
          <p:cNvGrpSpPr>
            <a:grpSpLocks/>
          </p:cNvGrpSpPr>
          <p:nvPr/>
        </p:nvGrpSpPr>
        <p:grpSpPr bwMode="auto">
          <a:xfrm rot="-1343914">
            <a:off x="4924425" y="1273175"/>
            <a:ext cx="249238" cy="284163"/>
            <a:chOff x="4091" y="945"/>
            <a:chExt cx="670" cy="765"/>
          </a:xfrm>
        </p:grpSpPr>
        <p:sp>
          <p:nvSpPr>
            <p:cNvPr id="59402" name="Oval 10"/>
            <p:cNvSpPr>
              <a:spLocks noChangeArrowheads="1"/>
            </p:cNvSpPr>
            <p:nvPr/>
          </p:nvSpPr>
          <p:spPr bwMode="auto">
            <a:xfrm>
              <a:off x="4091" y="1088"/>
              <a:ext cx="317" cy="5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3" name="Oval 11"/>
            <p:cNvSpPr>
              <a:spLocks noChangeArrowheads="1"/>
            </p:cNvSpPr>
            <p:nvPr/>
          </p:nvSpPr>
          <p:spPr bwMode="auto">
            <a:xfrm>
              <a:off x="4147" y="1209"/>
              <a:ext cx="179" cy="3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4" name="Freeform 12"/>
            <p:cNvSpPr>
              <a:spLocks/>
            </p:cNvSpPr>
            <p:nvPr/>
          </p:nvSpPr>
          <p:spPr bwMode="auto">
            <a:xfrm>
              <a:off x="4131" y="945"/>
              <a:ext cx="630" cy="477"/>
            </a:xfrm>
            <a:custGeom>
              <a:avLst/>
              <a:gdLst>
                <a:gd name="T0" fmla="*/ 0 w 684"/>
                <a:gd name="T1" fmla="*/ 0 h 477"/>
                <a:gd name="T2" fmla="*/ 72 w 684"/>
                <a:gd name="T3" fmla="*/ 90 h 477"/>
                <a:gd name="T4" fmla="*/ 144 w 684"/>
                <a:gd name="T5" fmla="*/ 126 h 477"/>
                <a:gd name="T6" fmla="*/ 495 w 684"/>
                <a:gd name="T7" fmla="*/ 270 h 477"/>
                <a:gd name="T8" fmla="*/ 684 w 684"/>
                <a:gd name="T9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4" h="477">
                  <a:moveTo>
                    <a:pt x="0" y="0"/>
                  </a:moveTo>
                  <a:cubicBezTo>
                    <a:pt x="24" y="34"/>
                    <a:pt x="48" y="69"/>
                    <a:pt x="72" y="90"/>
                  </a:cubicBezTo>
                  <a:cubicBezTo>
                    <a:pt x="96" y="111"/>
                    <a:pt x="74" y="96"/>
                    <a:pt x="144" y="126"/>
                  </a:cubicBezTo>
                  <a:cubicBezTo>
                    <a:pt x="214" y="156"/>
                    <a:pt x="405" y="211"/>
                    <a:pt x="495" y="270"/>
                  </a:cubicBezTo>
                  <a:cubicBezTo>
                    <a:pt x="585" y="329"/>
                    <a:pt x="652" y="441"/>
                    <a:pt x="684" y="477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5" name="Freeform 13"/>
            <p:cNvSpPr>
              <a:spLocks/>
            </p:cNvSpPr>
            <p:nvPr/>
          </p:nvSpPr>
          <p:spPr bwMode="auto">
            <a:xfrm>
              <a:off x="4176" y="1404"/>
              <a:ext cx="576" cy="306"/>
            </a:xfrm>
            <a:custGeom>
              <a:avLst/>
              <a:gdLst>
                <a:gd name="T0" fmla="*/ 0 w 567"/>
                <a:gd name="T1" fmla="*/ 288 h 288"/>
                <a:gd name="T2" fmla="*/ 378 w 567"/>
                <a:gd name="T3" fmla="*/ 189 h 288"/>
                <a:gd name="T4" fmla="*/ 567 w 567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288">
                  <a:moveTo>
                    <a:pt x="0" y="288"/>
                  </a:moveTo>
                  <a:cubicBezTo>
                    <a:pt x="142" y="262"/>
                    <a:pt x="284" y="237"/>
                    <a:pt x="378" y="189"/>
                  </a:cubicBezTo>
                  <a:cubicBezTo>
                    <a:pt x="472" y="141"/>
                    <a:pt x="519" y="70"/>
                    <a:pt x="567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406" name="AutoShape 14"/>
          <p:cNvSpPr>
            <a:spLocks noChangeArrowheads="1"/>
          </p:cNvSpPr>
          <p:nvPr/>
        </p:nvSpPr>
        <p:spPr bwMode="auto">
          <a:xfrm>
            <a:off x="1285875" y="1392238"/>
            <a:ext cx="241300" cy="241300"/>
          </a:xfrm>
          <a:prstGeom prst="su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485775" y="1536700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ja-JP" sz="2400"/>
              <a:t>Light</a:t>
            </a:r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6318250" y="1943100"/>
            <a:ext cx="1965325" cy="183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ja-JP" sz="2400" dirty="0"/>
              <a:t>Material</a:t>
            </a:r>
          </a:p>
          <a:p>
            <a:pPr algn="l"/>
            <a:endParaRPr lang="en-US" altLang="ja-JP" b="0" dirty="0"/>
          </a:p>
          <a:p>
            <a:pPr algn="l"/>
            <a:r>
              <a:rPr lang="en-US" altLang="ja-JP" b="0" dirty="0" err="1"/>
              <a:t>K</a:t>
            </a:r>
            <a:r>
              <a:rPr lang="en-US" altLang="ja-JP" b="0" baseline="-25000" dirty="0" err="1"/>
              <a:t>d</a:t>
            </a:r>
            <a:r>
              <a:rPr lang="en-US" altLang="ja-JP" b="0" dirty="0"/>
              <a:t> :   diffuse</a:t>
            </a:r>
          </a:p>
          <a:p>
            <a:pPr algn="l"/>
            <a:r>
              <a:rPr lang="en-US" altLang="ja-JP" b="0" dirty="0"/>
              <a:t>K</a:t>
            </a:r>
            <a:r>
              <a:rPr lang="en-US" altLang="ja-JP" b="0" baseline="-25000" dirty="0"/>
              <a:t>s</a:t>
            </a:r>
            <a:r>
              <a:rPr lang="en-US" altLang="ja-JP" b="0" dirty="0"/>
              <a:t> :   specular</a:t>
            </a:r>
            <a:r>
              <a:rPr lang="en-US" altLang="ja-JP" dirty="0"/>
              <a:t> </a:t>
            </a:r>
          </a:p>
          <a:p>
            <a:pPr algn="l"/>
            <a:r>
              <a:rPr lang="en-US" altLang="ja-JP" b="0" dirty="0" err="1"/>
              <a:t>K</a:t>
            </a:r>
            <a:r>
              <a:rPr lang="en-US" altLang="ja-JP" b="0" baseline="-25000" dirty="0" err="1"/>
              <a:t>a</a:t>
            </a:r>
            <a:r>
              <a:rPr lang="en-US" altLang="ja-JP" b="0" dirty="0"/>
              <a:t> :   ambient</a:t>
            </a:r>
            <a:endParaRPr lang="en-US" altLang="ja-JP" dirty="0"/>
          </a:p>
          <a:p>
            <a:pPr algn="l"/>
            <a:r>
              <a:rPr lang="en-US" altLang="ja-JP" b="0" dirty="0"/>
              <a:t>n :     gloss</a:t>
            </a:r>
          </a:p>
        </p:txBody>
      </p:sp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1579563" y="4732338"/>
            <a:ext cx="589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ja-JP" sz="2400"/>
              <a:t>E    =    E</a:t>
            </a:r>
            <a:r>
              <a:rPr lang="en-US" altLang="ja-JP" sz="2400" baseline="-25000"/>
              <a:t>d</a:t>
            </a:r>
            <a:r>
              <a:rPr lang="en-US" altLang="ja-JP" sz="2400"/>
              <a:t>     +    E</a:t>
            </a:r>
            <a:r>
              <a:rPr lang="en-US" altLang="ja-JP" sz="2400" baseline="-25000"/>
              <a:t>s</a:t>
            </a:r>
            <a:r>
              <a:rPr lang="en-US" altLang="ja-JP" sz="2400"/>
              <a:t>    +    E</a:t>
            </a:r>
            <a:r>
              <a:rPr lang="en-US" altLang="ja-JP" sz="2400" baseline="-25000"/>
              <a:t>a</a:t>
            </a:r>
            <a:r>
              <a:rPr lang="en-US" altLang="ja-JP" sz="2400"/>
              <a:t>          ( + E</a:t>
            </a:r>
            <a:r>
              <a:rPr lang="en-US" altLang="ja-JP" sz="2400" baseline="-25000"/>
              <a:t>e</a:t>
            </a:r>
            <a:r>
              <a:rPr lang="en-US" altLang="ja-JP" sz="2400"/>
              <a:t> )</a:t>
            </a:r>
          </a:p>
        </p:txBody>
      </p:sp>
      <p:sp>
        <p:nvSpPr>
          <p:cNvPr id="59412" name="Rectangle 20"/>
          <p:cNvSpPr>
            <a:spLocks noChangeArrowheads="1"/>
          </p:cNvSpPr>
          <p:nvPr/>
        </p:nvSpPr>
        <p:spPr bwMode="auto">
          <a:xfrm>
            <a:off x="2085975" y="5951538"/>
            <a:ext cx="1071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ja-JP"/>
              <a:t>Diffuse</a:t>
            </a:r>
            <a:endParaRPr lang="en-US" altLang="ja-JP" sz="1600"/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3514725" y="6092825"/>
            <a:ext cx="1257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ja-JP"/>
              <a:t>Specular</a:t>
            </a:r>
            <a:endParaRPr lang="en-US" altLang="ja-JP" sz="1600"/>
          </a:p>
        </p:txBody>
      </p:sp>
      <p:sp>
        <p:nvSpPr>
          <p:cNvPr id="59414" name="Rectangle 22"/>
          <p:cNvSpPr>
            <a:spLocks noChangeArrowheads="1"/>
          </p:cNvSpPr>
          <p:nvPr/>
        </p:nvSpPr>
        <p:spPr bwMode="auto">
          <a:xfrm>
            <a:off x="5087938" y="6137275"/>
            <a:ext cx="1171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ja-JP"/>
              <a:t>Ambient</a:t>
            </a:r>
            <a:endParaRPr lang="en-US" altLang="ja-JP" sz="1600"/>
          </a:p>
        </p:txBody>
      </p:sp>
      <p:sp>
        <p:nvSpPr>
          <p:cNvPr id="59415" name="Rectangle 23"/>
          <p:cNvSpPr>
            <a:spLocks noChangeArrowheads="1"/>
          </p:cNvSpPr>
          <p:nvPr/>
        </p:nvSpPr>
        <p:spPr bwMode="auto">
          <a:xfrm>
            <a:off x="6632575" y="5967413"/>
            <a:ext cx="1400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ja-JP"/>
              <a:t>Emission</a:t>
            </a:r>
            <a:endParaRPr lang="en-US" altLang="ja-JP" sz="1600"/>
          </a:p>
        </p:txBody>
      </p:sp>
      <p:sp>
        <p:nvSpPr>
          <p:cNvPr id="59416" name="Line 24"/>
          <p:cNvSpPr>
            <a:spLocks noChangeShapeType="1"/>
          </p:cNvSpPr>
          <p:nvPr/>
        </p:nvSpPr>
        <p:spPr bwMode="auto">
          <a:xfrm flipV="1">
            <a:off x="2671763" y="5300663"/>
            <a:ext cx="20002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7" name="Line 25"/>
          <p:cNvSpPr>
            <a:spLocks noChangeShapeType="1"/>
          </p:cNvSpPr>
          <p:nvPr/>
        </p:nvSpPr>
        <p:spPr bwMode="auto">
          <a:xfrm flipV="1">
            <a:off x="4114800" y="5286375"/>
            <a:ext cx="71438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8" name="Line 26"/>
          <p:cNvSpPr>
            <a:spLocks noChangeShapeType="1"/>
          </p:cNvSpPr>
          <p:nvPr/>
        </p:nvSpPr>
        <p:spPr bwMode="auto">
          <a:xfrm flipH="1" flipV="1">
            <a:off x="5414963" y="5257800"/>
            <a:ext cx="100012" cy="842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9" name="Line 27"/>
          <p:cNvSpPr>
            <a:spLocks noChangeShapeType="1"/>
          </p:cNvSpPr>
          <p:nvPr/>
        </p:nvSpPr>
        <p:spPr bwMode="auto">
          <a:xfrm flipH="1" flipV="1">
            <a:off x="7000875" y="5186363"/>
            <a:ext cx="128588" cy="814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1" name="Line 29"/>
          <p:cNvSpPr>
            <a:spLocks noChangeShapeType="1"/>
          </p:cNvSpPr>
          <p:nvPr/>
        </p:nvSpPr>
        <p:spPr bwMode="auto">
          <a:xfrm flipH="1">
            <a:off x="3729038" y="2328863"/>
            <a:ext cx="2571750" cy="942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3" name="AutoShape 31"/>
          <p:cNvSpPr>
            <a:spLocks noChangeArrowheads="1"/>
          </p:cNvSpPr>
          <p:nvPr/>
        </p:nvSpPr>
        <p:spPr bwMode="auto">
          <a:xfrm>
            <a:off x="6215063" y="2528888"/>
            <a:ext cx="1943100" cy="120015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4" name="Text Box 32"/>
          <p:cNvSpPr txBox="1">
            <a:spLocks noChangeArrowheads="1"/>
          </p:cNvSpPr>
          <p:nvPr/>
        </p:nvSpPr>
        <p:spPr bwMode="auto">
          <a:xfrm>
            <a:off x="666750" y="4191000"/>
            <a:ext cx="3441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ja-JP" sz="2400"/>
              <a:t>Phong shading model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shading model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143000" y="2795618"/>
            <a:ext cx="68722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ja-JP" sz="2000" dirty="0"/>
              <a:t>r   =   d  </a:t>
            </a:r>
            <a:r>
              <a:rPr lang="en-US" altLang="ja-JP" sz="2000" dirty="0" err="1"/>
              <a:t>K</a:t>
            </a:r>
            <a:r>
              <a:rPr lang="en-US" altLang="ja-JP" sz="2000" baseline="-25000" dirty="0" err="1"/>
              <a:t>dr</a:t>
            </a:r>
            <a:r>
              <a:rPr lang="en-US" altLang="ja-JP" sz="2000" baseline="-25000" dirty="0"/>
              <a:t> </a:t>
            </a:r>
            <a:r>
              <a:rPr lang="en-US" altLang="ja-JP" sz="2000" dirty="0"/>
              <a:t>  cos θ   +   s   </a:t>
            </a:r>
            <a:r>
              <a:rPr lang="en-US" altLang="ja-JP" sz="2000" dirty="0" err="1"/>
              <a:t>K</a:t>
            </a:r>
            <a:r>
              <a:rPr lang="en-US" altLang="ja-JP" sz="2000" baseline="-25000" dirty="0" err="1"/>
              <a:t>sr</a:t>
            </a:r>
            <a:r>
              <a:rPr lang="en-US" altLang="ja-JP" sz="2000" baseline="-25000" dirty="0"/>
              <a:t>  </a:t>
            </a:r>
            <a:r>
              <a:rPr lang="en-US" altLang="ja-JP" sz="2000" dirty="0"/>
              <a:t>( cos α) </a:t>
            </a:r>
            <a:r>
              <a:rPr lang="en-US" altLang="ja-JP" sz="2000" baseline="30000" dirty="0"/>
              <a:t>n     </a:t>
            </a:r>
            <a:r>
              <a:rPr lang="en-US" altLang="ja-JP" sz="2000" dirty="0"/>
              <a:t>+     a  </a:t>
            </a:r>
            <a:r>
              <a:rPr lang="en-US" altLang="ja-JP" sz="2000" dirty="0" err="1"/>
              <a:t>K</a:t>
            </a:r>
            <a:r>
              <a:rPr lang="en-US" altLang="ja-JP" sz="2000" baseline="-25000" dirty="0" err="1"/>
              <a:t>ar</a:t>
            </a:r>
            <a:endParaRPr lang="en-US" altLang="ja-JP" sz="2000" baseline="-25000" dirty="0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1143000" y="3289331"/>
            <a:ext cx="68722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ja-JP" sz="2000" dirty="0"/>
              <a:t>g  =   d  </a:t>
            </a:r>
            <a:r>
              <a:rPr lang="en-US" altLang="ja-JP" sz="2000" dirty="0" err="1"/>
              <a:t>K</a:t>
            </a:r>
            <a:r>
              <a:rPr lang="en-US" altLang="ja-JP" sz="2000" baseline="-25000" dirty="0" err="1"/>
              <a:t>dg</a:t>
            </a:r>
            <a:r>
              <a:rPr lang="en-US" altLang="ja-JP" sz="2000" dirty="0"/>
              <a:t>  cos θ   +   s   </a:t>
            </a:r>
            <a:r>
              <a:rPr lang="en-US" altLang="ja-JP" sz="2000" dirty="0" err="1"/>
              <a:t>K</a:t>
            </a:r>
            <a:r>
              <a:rPr lang="en-US" altLang="ja-JP" sz="2000" baseline="-25000" dirty="0" err="1"/>
              <a:t>sg</a:t>
            </a:r>
            <a:r>
              <a:rPr lang="en-US" altLang="ja-JP" sz="2000" baseline="-25000" dirty="0"/>
              <a:t>  </a:t>
            </a:r>
            <a:r>
              <a:rPr lang="en-US" altLang="ja-JP" sz="2000" dirty="0"/>
              <a:t>( cos α) </a:t>
            </a:r>
            <a:r>
              <a:rPr lang="en-US" altLang="ja-JP" sz="2000" baseline="30000" dirty="0"/>
              <a:t>n    </a:t>
            </a:r>
            <a:r>
              <a:rPr lang="en-US" altLang="ja-JP" sz="2000" dirty="0"/>
              <a:t>+     a  </a:t>
            </a:r>
            <a:r>
              <a:rPr lang="en-US" altLang="ja-JP" sz="2000" dirty="0" err="1"/>
              <a:t>K</a:t>
            </a:r>
            <a:r>
              <a:rPr lang="en-US" altLang="ja-JP" sz="2000" baseline="-25000" dirty="0" err="1"/>
              <a:t>ag</a:t>
            </a:r>
            <a:endParaRPr lang="en-US" altLang="ja-JP" sz="2000" baseline="-25000" dirty="0"/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1143000" y="3784631"/>
            <a:ext cx="68722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ja-JP" sz="2000" dirty="0"/>
              <a:t>b  =   d  </a:t>
            </a:r>
            <a:r>
              <a:rPr lang="en-US" altLang="ja-JP" sz="2000" dirty="0" err="1"/>
              <a:t>K</a:t>
            </a:r>
            <a:r>
              <a:rPr lang="en-US" altLang="ja-JP" sz="2000" baseline="-25000" dirty="0" err="1"/>
              <a:t>db</a:t>
            </a:r>
            <a:r>
              <a:rPr lang="en-US" altLang="ja-JP" sz="2000" dirty="0"/>
              <a:t>  cos θ   +   s   </a:t>
            </a:r>
            <a:r>
              <a:rPr lang="en-US" altLang="ja-JP" sz="2000" dirty="0" err="1"/>
              <a:t>K</a:t>
            </a:r>
            <a:r>
              <a:rPr lang="en-US" altLang="ja-JP" sz="2000" baseline="-25000" dirty="0" err="1"/>
              <a:t>sb</a:t>
            </a:r>
            <a:r>
              <a:rPr lang="en-US" altLang="ja-JP" sz="2000" baseline="-25000" dirty="0"/>
              <a:t>  </a:t>
            </a:r>
            <a:r>
              <a:rPr lang="en-US" altLang="ja-JP" sz="2000" dirty="0"/>
              <a:t>( cos α) </a:t>
            </a:r>
            <a:r>
              <a:rPr lang="en-US" altLang="ja-JP" sz="2000" baseline="30000" dirty="0"/>
              <a:t>n    </a:t>
            </a:r>
            <a:r>
              <a:rPr lang="en-US" altLang="ja-JP" sz="2000" dirty="0"/>
              <a:t>+     a  </a:t>
            </a:r>
            <a:r>
              <a:rPr lang="en-US" altLang="ja-JP" sz="2000" dirty="0" err="1"/>
              <a:t>K</a:t>
            </a:r>
            <a:r>
              <a:rPr lang="en-US" altLang="ja-JP" sz="2000" baseline="-25000" dirty="0" err="1"/>
              <a:t>ab</a:t>
            </a:r>
            <a:endParaRPr lang="en-US" altLang="ja-JP" sz="2000" baseline="-250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of material</a:t>
            </a:r>
          </a:p>
        </p:txBody>
      </p:sp>
      <p:sp>
        <p:nvSpPr>
          <p:cNvPr id="3" name="左中かっこ 2"/>
          <p:cNvSpPr/>
          <p:nvPr/>
        </p:nvSpPr>
        <p:spPr bwMode="auto">
          <a:xfrm>
            <a:off x="690880" y="2886502"/>
            <a:ext cx="325120" cy="1172369"/>
          </a:xfrm>
          <a:prstGeom prst="leftBrace">
            <a:avLst>
              <a:gd name="adj1" fmla="val 2466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853440" y="4184741"/>
            <a:ext cx="1066800" cy="9775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正方形/長方形 5"/>
          <p:cNvSpPr/>
          <p:nvPr/>
        </p:nvSpPr>
        <p:spPr>
          <a:xfrm>
            <a:off x="264160" y="5158969"/>
            <a:ext cx="2518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d: intensity of diffuse</a:t>
            </a:r>
            <a:endParaRPr lang="en-US" dirty="0"/>
          </a:p>
        </p:txBody>
      </p:sp>
      <p:cxnSp>
        <p:nvCxnSpPr>
          <p:cNvPr id="15" name="直線コネクタ 14"/>
          <p:cNvCxnSpPr/>
          <p:nvPr/>
        </p:nvCxnSpPr>
        <p:spPr bwMode="auto">
          <a:xfrm>
            <a:off x="4043680" y="4184741"/>
            <a:ext cx="284480" cy="9808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正方形/長方形 15"/>
          <p:cNvSpPr/>
          <p:nvPr/>
        </p:nvSpPr>
        <p:spPr>
          <a:xfrm>
            <a:off x="3223644" y="5162263"/>
            <a:ext cx="271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s: intensity of specular</a:t>
            </a:r>
            <a:endParaRPr 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6272493" y="5165557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a: intensity of ambient</a:t>
            </a:r>
            <a:endParaRPr lang="en-US" dirty="0"/>
          </a:p>
        </p:txBody>
      </p:sp>
      <p:cxnSp>
        <p:nvCxnSpPr>
          <p:cNvPr id="18" name="直線コネクタ 17"/>
          <p:cNvCxnSpPr/>
          <p:nvPr/>
        </p:nvCxnSpPr>
        <p:spPr bwMode="auto">
          <a:xfrm>
            <a:off x="6568440" y="4178153"/>
            <a:ext cx="335280" cy="9808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正方形/長方形 21"/>
          <p:cNvSpPr/>
          <p:nvPr/>
        </p:nvSpPr>
        <p:spPr>
          <a:xfrm>
            <a:off x="1617491" y="1594070"/>
            <a:ext cx="1569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diffuse color</a:t>
            </a:r>
            <a:endParaRPr 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3573632" y="1596592"/>
            <a:ext cx="1762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specular color</a:t>
            </a:r>
            <a:endParaRPr 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6381507" y="1599114"/>
            <a:ext cx="1697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ambiant</a:t>
            </a:r>
            <a:r>
              <a:rPr lang="en-US" altLang="ja-JP" dirty="0"/>
              <a:t> color</a:t>
            </a:r>
            <a:endParaRPr lang="en-US" dirty="0"/>
          </a:p>
        </p:txBody>
      </p:sp>
      <p:cxnSp>
        <p:nvCxnSpPr>
          <p:cNvPr id="11" name="直線矢印コネクタ 10"/>
          <p:cNvCxnSpPr/>
          <p:nvPr/>
        </p:nvCxnSpPr>
        <p:spPr bwMode="auto">
          <a:xfrm>
            <a:off x="2402321" y="1963402"/>
            <a:ext cx="0" cy="923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矢印コネクタ 26"/>
          <p:cNvCxnSpPr/>
          <p:nvPr/>
        </p:nvCxnSpPr>
        <p:spPr bwMode="auto">
          <a:xfrm>
            <a:off x="4563384" y="1939794"/>
            <a:ext cx="0" cy="923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矢印コネクタ 27"/>
          <p:cNvCxnSpPr/>
          <p:nvPr/>
        </p:nvCxnSpPr>
        <p:spPr bwMode="auto">
          <a:xfrm>
            <a:off x="7071360" y="1939794"/>
            <a:ext cx="0" cy="923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正方形/長方形 28"/>
          <p:cNvSpPr/>
          <p:nvPr/>
        </p:nvSpPr>
        <p:spPr>
          <a:xfrm>
            <a:off x="5378728" y="1982450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gloss</a:t>
            </a:r>
            <a:endParaRPr lang="en-US" dirty="0"/>
          </a:p>
        </p:txBody>
      </p:sp>
      <p:cxnSp>
        <p:nvCxnSpPr>
          <p:cNvPr id="30" name="直線矢印コネクタ 29"/>
          <p:cNvCxnSpPr/>
          <p:nvPr/>
        </p:nvCxnSpPr>
        <p:spPr bwMode="auto">
          <a:xfrm>
            <a:off x="5772424" y="2334068"/>
            <a:ext cx="0" cy="4615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正方形/長方形 20"/>
          <p:cNvSpPr/>
          <p:nvPr/>
        </p:nvSpPr>
        <p:spPr>
          <a:xfrm>
            <a:off x="582532" y="203201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Final color</a:t>
            </a:r>
            <a:endParaRPr lang="en-US" dirty="0"/>
          </a:p>
        </p:txBody>
      </p:sp>
      <p:cxnSp>
        <p:nvCxnSpPr>
          <p:cNvPr id="25" name="直線矢印コネクタ 24"/>
          <p:cNvCxnSpPr/>
          <p:nvPr/>
        </p:nvCxnSpPr>
        <p:spPr bwMode="auto">
          <a:xfrm>
            <a:off x="1258356" y="2424952"/>
            <a:ext cx="0" cy="4259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632460" y="2631758"/>
            <a:ext cx="73707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ja-JP" sz="2400" dirty="0"/>
              <a:t>Different ratio of d, s, a, </a:t>
            </a:r>
            <a:r>
              <a:rPr lang="en-US" altLang="ja-JP" sz="2400" dirty="0" err="1"/>
              <a:t>K</a:t>
            </a:r>
            <a:r>
              <a:rPr lang="en-US" altLang="ja-JP" sz="2400" baseline="-25000" dirty="0" err="1"/>
              <a:t>d</a:t>
            </a:r>
            <a:r>
              <a:rPr lang="en-US" altLang="ja-JP" sz="2400" dirty="0"/>
              <a:t>, K</a:t>
            </a:r>
            <a:r>
              <a:rPr lang="en-US" altLang="ja-JP" sz="2400" baseline="-25000" dirty="0"/>
              <a:t>s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K</a:t>
            </a:r>
            <a:r>
              <a:rPr lang="en-US" altLang="ja-JP" sz="2400" baseline="-25000" dirty="0" err="1"/>
              <a:t>a</a:t>
            </a:r>
            <a:r>
              <a:rPr lang="en-US" altLang="ja-JP" sz="2400" dirty="0"/>
              <a:t>, n gives </a:t>
            </a:r>
          </a:p>
          <a:p>
            <a:pPr algn="l"/>
            <a:r>
              <a:rPr lang="en-US" altLang="ja-JP" sz="2400" dirty="0"/>
              <a:t>a surface look of specific material. 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632460" y="3898265"/>
            <a:ext cx="803529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ja-JP" dirty="0"/>
              <a:t>Examples:</a:t>
            </a:r>
          </a:p>
          <a:p>
            <a:pPr algn="l"/>
            <a:endParaRPr lang="en-US" altLang="ja-JP" dirty="0"/>
          </a:p>
          <a:p>
            <a:pPr algn="l"/>
            <a:r>
              <a:rPr lang="en-US" altLang="ja-JP" dirty="0"/>
              <a:t>  </a:t>
            </a:r>
            <a:r>
              <a:rPr lang="en-US" altLang="ja-JP" b="0" dirty="0"/>
              <a:t>Rubber :   </a:t>
            </a:r>
            <a:r>
              <a:rPr lang="en-US" altLang="ja-JP" b="0" dirty="0" err="1"/>
              <a:t>K</a:t>
            </a:r>
            <a:r>
              <a:rPr lang="en-US" altLang="ja-JP" b="0" baseline="-25000" dirty="0" err="1"/>
              <a:t>d</a:t>
            </a:r>
            <a:r>
              <a:rPr lang="en-US" altLang="ja-JP" b="0" dirty="0"/>
              <a:t> &gt; K</a:t>
            </a:r>
            <a:r>
              <a:rPr lang="en-US" altLang="ja-JP" b="0" baseline="-25000" dirty="0"/>
              <a:t>s</a:t>
            </a:r>
            <a:r>
              <a:rPr lang="en-US" altLang="ja-JP" b="0" dirty="0"/>
              <a:t>,  Small n, </a:t>
            </a:r>
            <a:r>
              <a:rPr lang="en-US" altLang="ja-JP" b="0" dirty="0" err="1"/>
              <a:t>K</a:t>
            </a:r>
            <a:r>
              <a:rPr lang="en-US" altLang="ja-JP" b="0" baseline="-25000" dirty="0" err="1"/>
              <a:t>d</a:t>
            </a:r>
            <a:r>
              <a:rPr lang="en-US" altLang="ja-JP" b="0" baseline="-25000" dirty="0"/>
              <a:t> </a:t>
            </a:r>
            <a:r>
              <a:rPr lang="en-US" altLang="ja-JP" b="0" dirty="0"/>
              <a:t>is set to the surface color</a:t>
            </a:r>
            <a:br>
              <a:rPr lang="en-US" altLang="ja-JP" b="0" dirty="0"/>
            </a:br>
            <a:endParaRPr lang="en-US" altLang="ja-JP" b="0" dirty="0"/>
          </a:p>
          <a:p>
            <a:pPr algn="l"/>
            <a:r>
              <a:rPr lang="en-US" altLang="ja-JP" b="0" dirty="0"/>
              <a:t>  Plastic  :   </a:t>
            </a:r>
            <a:r>
              <a:rPr lang="en-US" altLang="ja-JP" b="0" dirty="0" err="1"/>
              <a:t>K</a:t>
            </a:r>
            <a:r>
              <a:rPr lang="en-US" altLang="ja-JP" b="0" baseline="-25000" dirty="0" err="1"/>
              <a:t>d</a:t>
            </a:r>
            <a:r>
              <a:rPr lang="en-US" altLang="ja-JP" b="0" dirty="0"/>
              <a:t> &lt;  K</a:t>
            </a:r>
            <a:r>
              <a:rPr lang="en-US" altLang="ja-JP" b="0" baseline="-25000" dirty="0"/>
              <a:t>s</a:t>
            </a:r>
            <a:r>
              <a:rPr lang="en-US" altLang="ja-JP" b="0" dirty="0"/>
              <a:t>,   Bigger n , </a:t>
            </a:r>
            <a:r>
              <a:rPr lang="en-US" altLang="ja-JP" b="0" dirty="0" err="1"/>
              <a:t>K</a:t>
            </a:r>
            <a:r>
              <a:rPr lang="en-US" altLang="ja-JP" b="0" baseline="-25000" dirty="0" err="1"/>
              <a:t>d</a:t>
            </a:r>
            <a:r>
              <a:rPr lang="en-US" altLang="ja-JP" b="0" baseline="-25000" dirty="0"/>
              <a:t> </a:t>
            </a:r>
            <a:r>
              <a:rPr lang="en-US" altLang="ja-JP" b="0" dirty="0"/>
              <a:t>is set to the surface color,  </a:t>
            </a:r>
            <a:r>
              <a:rPr lang="en-US" altLang="ja-JP" b="0" dirty="0" err="1"/>
              <a:t>K</a:t>
            </a:r>
            <a:r>
              <a:rPr lang="en-US" altLang="ja-JP" b="0" baseline="-25000" dirty="0" err="1"/>
              <a:t>sr</a:t>
            </a:r>
            <a:r>
              <a:rPr lang="en-US" altLang="ja-JP" b="0" dirty="0"/>
              <a:t> = </a:t>
            </a:r>
            <a:r>
              <a:rPr lang="en-US" altLang="ja-JP" b="0" dirty="0" err="1"/>
              <a:t>K</a:t>
            </a:r>
            <a:r>
              <a:rPr lang="en-US" altLang="ja-JP" b="0" baseline="-25000" dirty="0" err="1"/>
              <a:t>sg</a:t>
            </a:r>
            <a:r>
              <a:rPr lang="en-US" altLang="ja-JP" b="0" dirty="0"/>
              <a:t> = </a:t>
            </a:r>
            <a:r>
              <a:rPr lang="en-US" altLang="ja-JP" b="0" dirty="0" err="1"/>
              <a:t>K</a:t>
            </a:r>
            <a:r>
              <a:rPr lang="en-US" altLang="ja-JP" b="0" baseline="-25000" dirty="0" err="1"/>
              <a:t>sb</a:t>
            </a:r>
            <a:endParaRPr lang="en-US" altLang="ja-JP" b="0" baseline="-25000" dirty="0"/>
          </a:p>
          <a:p>
            <a:pPr algn="l"/>
            <a:br>
              <a:rPr lang="en-US" altLang="ja-JP" b="0" dirty="0"/>
            </a:br>
            <a:r>
              <a:rPr lang="en-US" altLang="ja-JP" b="0" dirty="0"/>
              <a:t>  Metal    :   </a:t>
            </a:r>
            <a:r>
              <a:rPr lang="en-US" altLang="ja-JP" b="0" dirty="0" err="1"/>
              <a:t>K</a:t>
            </a:r>
            <a:r>
              <a:rPr lang="en-US" altLang="ja-JP" b="0" baseline="-25000" dirty="0" err="1"/>
              <a:t>d</a:t>
            </a:r>
            <a:r>
              <a:rPr lang="en-US" altLang="ja-JP" b="0" dirty="0"/>
              <a:t> &lt;&lt; K</a:t>
            </a:r>
            <a:r>
              <a:rPr lang="en-US" altLang="ja-JP" b="0" baseline="-25000" dirty="0"/>
              <a:t>s</a:t>
            </a:r>
            <a:r>
              <a:rPr lang="en-US" altLang="ja-JP" b="0" dirty="0"/>
              <a:t>,  Biggest n, </a:t>
            </a:r>
          </a:p>
          <a:p>
            <a:pPr algn="l"/>
            <a:r>
              <a:rPr lang="en-US" altLang="ja-JP" b="0" dirty="0"/>
              <a:t>                   (</a:t>
            </a:r>
            <a:r>
              <a:rPr lang="en-US" altLang="ja-JP" b="0" dirty="0" err="1"/>
              <a:t>K</a:t>
            </a:r>
            <a:r>
              <a:rPr lang="en-US" altLang="ja-JP" b="0" baseline="-25000" dirty="0" err="1"/>
              <a:t>sr</a:t>
            </a:r>
            <a:r>
              <a:rPr lang="en-US" altLang="ja-JP" b="0" dirty="0"/>
              <a:t>, </a:t>
            </a:r>
            <a:r>
              <a:rPr lang="en-US" altLang="ja-JP" b="0" dirty="0" err="1"/>
              <a:t>K</a:t>
            </a:r>
            <a:r>
              <a:rPr lang="en-US" altLang="ja-JP" b="0" baseline="-25000" dirty="0" err="1"/>
              <a:t>sg</a:t>
            </a:r>
            <a:r>
              <a:rPr lang="en-US" altLang="ja-JP" b="0" dirty="0"/>
              <a:t>, </a:t>
            </a:r>
            <a:r>
              <a:rPr lang="en-US" altLang="ja-JP" b="0" dirty="0" err="1"/>
              <a:t>K</a:t>
            </a:r>
            <a:r>
              <a:rPr lang="en-US" altLang="ja-JP" b="0" baseline="-25000" dirty="0" err="1"/>
              <a:t>sb</a:t>
            </a:r>
            <a:r>
              <a:rPr lang="en-US" altLang="ja-JP" b="0" dirty="0"/>
              <a:t>) is set to the color of the metal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52600" y="1201909"/>
            <a:ext cx="68722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ja-JP" sz="1600" dirty="0"/>
              <a:t>r   =   d  </a:t>
            </a:r>
            <a:r>
              <a:rPr lang="en-US" altLang="ja-JP" sz="1600" dirty="0" err="1"/>
              <a:t>K</a:t>
            </a:r>
            <a:r>
              <a:rPr lang="en-US" altLang="ja-JP" sz="1600" baseline="-25000" dirty="0" err="1"/>
              <a:t>dr</a:t>
            </a:r>
            <a:r>
              <a:rPr lang="en-US" altLang="ja-JP" sz="1600" baseline="-25000" dirty="0"/>
              <a:t> </a:t>
            </a:r>
            <a:r>
              <a:rPr lang="en-US" altLang="ja-JP" sz="1600" dirty="0"/>
              <a:t>  cos θ   +   s   </a:t>
            </a:r>
            <a:r>
              <a:rPr lang="en-US" altLang="ja-JP" sz="1600" dirty="0" err="1"/>
              <a:t>K</a:t>
            </a:r>
            <a:r>
              <a:rPr lang="en-US" altLang="ja-JP" sz="1600" baseline="-25000" dirty="0" err="1"/>
              <a:t>sr</a:t>
            </a:r>
            <a:r>
              <a:rPr lang="en-US" altLang="ja-JP" sz="1600" baseline="-25000" dirty="0"/>
              <a:t>  </a:t>
            </a:r>
            <a:r>
              <a:rPr lang="en-US" altLang="ja-JP" sz="1600" dirty="0"/>
              <a:t>( cos α) </a:t>
            </a:r>
            <a:r>
              <a:rPr lang="en-US" altLang="ja-JP" sz="1600" baseline="30000" dirty="0"/>
              <a:t>n     </a:t>
            </a:r>
            <a:r>
              <a:rPr lang="en-US" altLang="ja-JP" sz="1600" dirty="0"/>
              <a:t>+     a  </a:t>
            </a:r>
            <a:r>
              <a:rPr lang="en-US" altLang="ja-JP" sz="1600" dirty="0" err="1"/>
              <a:t>K</a:t>
            </a:r>
            <a:r>
              <a:rPr lang="en-US" altLang="ja-JP" sz="1600" baseline="-25000" dirty="0" err="1"/>
              <a:t>ar</a:t>
            </a:r>
            <a:endParaRPr lang="en-US" altLang="ja-JP" sz="1600" baseline="-25000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752600" y="1553382"/>
            <a:ext cx="68722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ja-JP" sz="1600" dirty="0"/>
              <a:t>g  =   d  </a:t>
            </a:r>
            <a:r>
              <a:rPr lang="en-US" altLang="ja-JP" sz="1600" dirty="0" err="1"/>
              <a:t>K</a:t>
            </a:r>
            <a:r>
              <a:rPr lang="en-US" altLang="ja-JP" sz="1600" baseline="-25000" dirty="0" err="1"/>
              <a:t>dg</a:t>
            </a:r>
            <a:r>
              <a:rPr lang="en-US" altLang="ja-JP" sz="1600" dirty="0"/>
              <a:t>  cos θ   +   s   </a:t>
            </a:r>
            <a:r>
              <a:rPr lang="en-US" altLang="ja-JP" sz="1600" dirty="0" err="1"/>
              <a:t>K</a:t>
            </a:r>
            <a:r>
              <a:rPr lang="en-US" altLang="ja-JP" sz="1600" baseline="-25000" dirty="0" err="1"/>
              <a:t>sg</a:t>
            </a:r>
            <a:r>
              <a:rPr lang="en-US" altLang="ja-JP" sz="1600" baseline="-25000" dirty="0"/>
              <a:t>  </a:t>
            </a:r>
            <a:r>
              <a:rPr lang="en-US" altLang="ja-JP" sz="1600" dirty="0"/>
              <a:t>( cos α) </a:t>
            </a:r>
            <a:r>
              <a:rPr lang="en-US" altLang="ja-JP" sz="1600" baseline="30000" dirty="0"/>
              <a:t>n    </a:t>
            </a:r>
            <a:r>
              <a:rPr lang="en-US" altLang="ja-JP" sz="1600" dirty="0"/>
              <a:t>+     a  </a:t>
            </a:r>
            <a:r>
              <a:rPr lang="en-US" altLang="ja-JP" sz="1600" dirty="0" err="1"/>
              <a:t>K</a:t>
            </a:r>
            <a:r>
              <a:rPr lang="en-US" altLang="ja-JP" sz="1600" baseline="-25000" dirty="0" err="1"/>
              <a:t>ag</a:t>
            </a:r>
            <a:endParaRPr lang="en-US" altLang="ja-JP" sz="1600" baseline="-25000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752600" y="1926762"/>
            <a:ext cx="68722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ja-JP" sz="1600" dirty="0"/>
              <a:t>b  =   d  </a:t>
            </a:r>
            <a:r>
              <a:rPr lang="en-US" altLang="ja-JP" sz="1600" dirty="0" err="1"/>
              <a:t>K</a:t>
            </a:r>
            <a:r>
              <a:rPr lang="en-US" altLang="ja-JP" sz="1600" baseline="-25000" dirty="0" err="1"/>
              <a:t>db</a:t>
            </a:r>
            <a:r>
              <a:rPr lang="en-US" altLang="ja-JP" sz="1600" dirty="0"/>
              <a:t>  cos θ   +   s   </a:t>
            </a:r>
            <a:r>
              <a:rPr lang="en-US" altLang="ja-JP" sz="1600" dirty="0" err="1"/>
              <a:t>K</a:t>
            </a:r>
            <a:r>
              <a:rPr lang="en-US" altLang="ja-JP" sz="1600" baseline="-25000" dirty="0" err="1"/>
              <a:t>sb</a:t>
            </a:r>
            <a:r>
              <a:rPr lang="en-US" altLang="ja-JP" sz="1600" baseline="-25000" dirty="0"/>
              <a:t>  </a:t>
            </a:r>
            <a:r>
              <a:rPr lang="en-US" altLang="ja-JP" sz="1600" dirty="0"/>
              <a:t>( cos α) </a:t>
            </a:r>
            <a:r>
              <a:rPr lang="en-US" altLang="ja-JP" sz="1600" baseline="30000" dirty="0"/>
              <a:t>n    </a:t>
            </a:r>
            <a:r>
              <a:rPr lang="en-US" altLang="ja-JP" sz="1600" dirty="0"/>
              <a:t>+     a  </a:t>
            </a:r>
            <a:r>
              <a:rPr lang="en-US" altLang="ja-JP" sz="1600" dirty="0" err="1"/>
              <a:t>K</a:t>
            </a:r>
            <a:r>
              <a:rPr lang="en-US" altLang="ja-JP" sz="1600" baseline="-25000" dirty="0" err="1"/>
              <a:t>ab</a:t>
            </a:r>
            <a:endParaRPr lang="en-US" altLang="ja-JP" sz="1600" baseline="-25000" dirty="0"/>
          </a:p>
        </p:txBody>
      </p:sp>
      <p:sp>
        <p:nvSpPr>
          <p:cNvPr id="12" name="左中かっこ 11"/>
          <p:cNvSpPr/>
          <p:nvPr/>
        </p:nvSpPr>
        <p:spPr bwMode="auto">
          <a:xfrm>
            <a:off x="1432560" y="1317773"/>
            <a:ext cx="325120" cy="809771"/>
          </a:xfrm>
          <a:prstGeom prst="leftBrace">
            <a:avLst>
              <a:gd name="adj1" fmla="val 2466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383440" y="6488668"/>
            <a:ext cx="4070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=&gt; Physically Based Shading (PBS)</a:t>
            </a:r>
          </a:p>
        </p:txBody>
      </p:sp>
    </p:spTree>
    <p:extLst>
      <p:ext uri="{BB962C8B-B14F-4D97-AF65-F5344CB8AC3E}">
        <p14:creationId xmlns:p14="http://schemas.microsoft.com/office/powerpoint/2010/main" val="2707140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690563" y="1760538"/>
            <a:ext cx="2533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b="0"/>
              <a:t>Polygon representation</a:t>
            </a:r>
          </a:p>
        </p:txBody>
      </p:sp>
      <p:pic>
        <p:nvPicPr>
          <p:cNvPr id="60422" name="Picture 6" descr="[IMAGE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59" r="34630"/>
          <a:stretch>
            <a:fillRect/>
          </a:stretch>
        </p:blipFill>
        <p:spPr bwMode="auto">
          <a:xfrm>
            <a:off x="1042988" y="2376488"/>
            <a:ext cx="189547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23" name="Oval 7"/>
          <p:cNvSpPr>
            <a:spLocks noChangeArrowheads="1"/>
          </p:cNvSpPr>
          <p:nvPr/>
        </p:nvSpPr>
        <p:spPr bwMode="auto">
          <a:xfrm rot="1705563">
            <a:off x="5700714" y="2514600"/>
            <a:ext cx="1843087" cy="1843088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5822950" y="1804988"/>
            <a:ext cx="1416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b="0"/>
              <a:t>Real sphere</a:t>
            </a: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3128963" y="3400425"/>
            <a:ext cx="2386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3267075" y="2798763"/>
            <a:ext cx="221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ja-JP" sz="2400"/>
              <a:t>How to get?</a:t>
            </a:r>
          </a:p>
        </p:txBody>
      </p:sp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1023938" y="4862513"/>
            <a:ext cx="184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sz="2400" b="0"/>
              <a:t>Flat shading</a:t>
            </a:r>
          </a:p>
        </p:txBody>
      </p:sp>
      <p:sp>
        <p:nvSpPr>
          <p:cNvPr id="60428" name="Rectangle 12"/>
          <p:cNvSpPr>
            <a:spLocks noChangeArrowheads="1"/>
          </p:cNvSpPr>
          <p:nvPr/>
        </p:nvSpPr>
        <p:spPr bwMode="auto">
          <a:xfrm>
            <a:off x="5395913" y="4864100"/>
            <a:ext cx="2389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sz="2400" b="0"/>
              <a:t>Smooth shading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 shading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6258425" y="1687791"/>
            <a:ext cx="684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b="0" dirty="0"/>
              <a:t>color</a:t>
            </a:r>
          </a:p>
        </p:txBody>
      </p:sp>
      <p:sp>
        <p:nvSpPr>
          <p:cNvPr id="61446" name="Freeform 6"/>
          <p:cNvSpPr>
            <a:spLocks/>
          </p:cNvSpPr>
          <p:nvPr/>
        </p:nvSpPr>
        <p:spPr bwMode="auto">
          <a:xfrm>
            <a:off x="5457825" y="2586038"/>
            <a:ext cx="2371725" cy="1700212"/>
          </a:xfrm>
          <a:custGeom>
            <a:avLst/>
            <a:gdLst>
              <a:gd name="T0" fmla="*/ 0 w 1494"/>
              <a:gd name="T1" fmla="*/ 1071 h 1071"/>
              <a:gd name="T2" fmla="*/ 801 w 1494"/>
              <a:gd name="T3" fmla="*/ 0 h 1071"/>
              <a:gd name="T4" fmla="*/ 1494 w 1494"/>
              <a:gd name="T5" fmla="*/ 1062 h 1071"/>
              <a:gd name="T6" fmla="*/ 0 w 1494"/>
              <a:gd name="T7" fmla="*/ 1071 h 1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4" h="1071">
                <a:moveTo>
                  <a:pt x="0" y="1071"/>
                </a:moveTo>
                <a:lnTo>
                  <a:pt x="801" y="0"/>
                </a:lnTo>
                <a:lnTo>
                  <a:pt x="1494" y="1062"/>
                </a:lnTo>
                <a:lnTo>
                  <a:pt x="0" y="1071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 flipH="1" flipV="1">
            <a:off x="6672263" y="2085975"/>
            <a:ext cx="42862" cy="485775"/>
          </a:xfrm>
          <a:prstGeom prst="lin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 flipV="1">
            <a:off x="7831138" y="3687763"/>
            <a:ext cx="271462" cy="557212"/>
          </a:xfrm>
          <a:prstGeom prst="lin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 flipV="1">
            <a:off x="2260601" y="2496820"/>
            <a:ext cx="442912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0" name="Oval 10"/>
          <p:cNvSpPr>
            <a:spLocks noChangeArrowheads="1"/>
          </p:cNvSpPr>
          <p:nvPr/>
        </p:nvSpPr>
        <p:spPr bwMode="auto">
          <a:xfrm>
            <a:off x="5929313" y="3471863"/>
            <a:ext cx="131762" cy="1317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 flipV="1">
            <a:off x="5986463" y="3529013"/>
            <a:ext cx="137160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2" name="Oval 12"/>
          <p:cNvSpPr>
            <a:spLocks noChangeArrowheads="1"/>
          </p:cNvSpPr>
          <p:nvPr/>
        </p:nvSpPr>
        <p:spPr bwMode="auto">
          <a:xfrm>
            <a:off x="7273925" y="3473450"/>
            <a:ext cx="131763" cy="1317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3" name="Oval 13"/>
          <p:cNvSpPr>
            <a:spLocks noChangeArrowheads="1"/>
          </p:cNvSpPr>
          <p:nvPr/>
        </p:nvSpPr>
        <p:spPr bwMode="auto">
          <a:xfrm>
            <a:off x="6445250" y="3473450"/>
            <a:ext cx="131763" cy="1317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4516938" y="3332441"/>
            <a:ext cx="684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b="0" dirty="0"/>
              <a:t>color</a:t>
            </a:r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7988800" y="3246716"/>
            <a:ext cx="684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b="0" dirty="0"/>
              <a:t>color</a:t>
            </a:r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5338989" y="5621704"/>
            <a:ext cx="36731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ja-JP" b="0" dirty="0"/>
              <a:t>Then, it performs linear interpolation of the 3 corner colors.</a:t>
            </a:r>
          </a:p>
        </p:txBody>
      </p:sp>
      <p:sp>
        <p:nvSpPr>
          <p:cNvPr id="61457" name="Line 17"/>
          <p:cNvSpPr>
            <a:spLocks noChangeShapeType="1"/>
          </p:cNvSpPr>
          <p:nvPr/>
        </p:nvSpPr>
        <p:spPr bwMode="auto">
          <a:xfrm flipV="1">
            <a:off x="6379619" y="3643312"/>
            <a:ext cx="121194" cy="197839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8" name="Freeform 18"/>
          <p:cNvSpPr>
            <a:spLocks/>
          </p:cNvSpPr>
          <p:nvPr/>
        </p:nvSpPr>
        <p:spPr bwMode="auto">
          <a:xfrm>
            <a:off x="1385888" y="3079432"/>
            <a:ext cx="1414463" cy="1614488"/>
          </a:xfrm>
          <a:custGeom>
            <a:avLst/>
            <a:gdLst>
              <a:gd name="T0" fmla="*/ 126 w 891"/>
              <a:gd name="T1" fmla="*/ 0 h 1017"/>
              <a:gd name="T2" fmla="*/ 0 w 891"/>
              <a:gd name="T3" fmla="*/ 1017 h 1017"/>
              <a:gd name="T4" fmla="*/ 891 w 891"/>
              <a:gd name="T5" fmla="*/ 108 h 1017"/>
              <a:gd name="T6" fmla="*/ 126 w 891"/>
              <a:gd name="T7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91" h="1017">
                <a:moveTo>
                  <a:pt x="126" y="0"/>
                </a:moveTo>
                <a:lnTo>
                  <a:pt x="0" y="1017"/>
                </a:lnTo>
                <a:lnTo>
                  <a:pt x="891" y="108"/>
                </a:lnTo>
                <a:lnTo>
                  <a:pt x="126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9" name="Line 19"/>
          <p:cNvSpPr>
            <a:spLocks noChangeShapeType="1"/>
          </p:cNvSpPr>
          <p:nvPr/>
        </p:nvSpPr>
        <p:spPr bwMode="auto">
          <a:xfrm flipV="1">
            <a:off x="1585913" y="2036445"/>
            <a:ext cx="671513" cy="1042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0" name="Line 20"/>
          <p:cNvSpPr>
            <a:spLocks noChangeShapeType="1"/>
          </p:cNvSpPr>
          <p:nvPr/>
        </p:nvSpPr>
        <p:spPr bwMode="auto">
          <a:xfrm>
            <a:off x="2257426" y="2036445"/>
            <a:ext cx="528637" cy="1214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1" name="Line 21"/>
          <p:cNvSpPr>
            <a:spLocks noChangeShapeType="1"/>
          </p:cNvSpPr>
          <p:nvPr/>
        </p:nvSpPr>
        <p:spPr bwMode="auto">
          <a:xfrm flipH="1">
            <a:off x="742951" y="2050732"/>
            <a:ext cx="1514475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2" name="Line 22"/>
          <p:cNvSpPr>
            <a:spLocks noChangeShapeType="1"/>
          </p:cNvSpPr>
          <p:nvPr/>
        </p:nvSpPr>
        <p:spPr bwMode="auto">
          <a:xfrm>
            <a:off x="742951" y="2636520"/>
            <a:ext cx="828675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3" name="Line 23"/>
          <p:cNvSpPr>
            <a:spLocks noChangeShapeType="1"/>
          </p:cNvSpPr>
          <p:nvPr/>
        </p:nvSpPr>
        <p:spPr bwMode="auto">
          <a:xfrm>
            <a:off x="714376" y="2636520"/>
            <a:ext cx="657225" cy="202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6" name="Line 26"/>
          <p:cNvSpPr>
            <a:spLocks noChangeShapeType="1"/>
          </p:cNvSpPr>
          <p:nvPr/>
        </p:nvSpPr>
        <p:spPr bwMode="auto">
          <a:xfrm flipH="1" flipV="1">
            <a:off x="1290638" y="2169795"/>
            <a:ext cx="171450" cy="38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7" name="Line 27"/>
          <p:cNvSpPr>
            <a:spLocks noChangeShapeType="1"/>
          </p:cNvSpPr>
          <p:nvPr/>
        </p:nvSpPr>
        <p:spPr bwMode="auto">
          <a:xfrm flipH="1">
            <a:off x="676276" y="3355657"/>
            <a:ext cx="500062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8" name="Line 28"/>
          <p:cNvSpPr>
            <a:spLocks noChangeShapeType="1"/>
          </p:cNvSpPr>
          <p:nvPr/>
        </p:nvSpPr>
        <p:spPr bwMode="auto">
          <a:xfrm>
            <a:off x="1963738" y="3614420"/>
            <a:ext cx="328613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9" name="Line 29"/>
          <p:cNvSpPr>
            <a:spLocks noChangeShapeType="1"/>
          </p:cNvSpPr>
          <p:nvPr/>
        </p:nvSpPr>
        <p:spPr bwMode="auto">
          <a:xfrm flipH="1" flipV="1">
            <a:off x="1150938" y="2558732"/>
            <a:ext cx="414338" cy="500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0" name="Rectangle 30"/>
          <p:cNvSpPr>
            <a:spLocks noChangeArrowheads="1"/>
          </p:cNvSpPr>
          <p:nvPr/>
        </p:nvSpPr>
        <p:spPr bwMode="auto">
          <a:xfrm>
            <a:off x="119797" y="5969249"/>
            <a:ext cx="44703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ja-JP" b="0" dirty="0"/>
              <a:t>First, it calculates </a:t>
            </a:r>
            <a:r>
              <a:rPr lang="en-US" altLang="ja-JP" b="0" dirty="0" err="1"/>
              <a:t>normals</a:t>
            </a:r>
            <a:r>
              <a:rPr lang="en-US" altLang="ja-JP" b="0" dirty="0"/>
              <a:t> of corners by averaging the </a:t>
            </a:r>
            <a:r>
              <a:rPr lang="en-US" altLang="ja-JP" b="0" dirty="0" err="1"/>
              <a:t>normals</a:t>
            </a:r>
            <a:r>
              <a:rPr lang="en-US" altLang="ja-JP" b="0" dirty="0"/>
              <a:t> sharing the corner.</a:t>
            </a:r>
          </a:p>
        </p:txBody>
      </p:sp>
      <p:sp>
        <p:nvSpPr>
          <p:cNvPr id="61471" name="Line 31"/>
          <p:cNvSpPr>
            <a:spLocks noChangeShapeType="1"/>
          </p:cNvSpPr>
          <p:nvPr/>
        </p:nvSpPr>
        <p:spPr bwMode="auto">
          <a:xfrm flipH="1" flipV="1">
            <a:off x="5118100" y="3675063"/>
            <a:ext cx="342900" cy="585787"/>
          </a:xfrm>
          <a:prstGeom prst="lin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2" name="Line 32"/>
          <p:cNvSpPr>
            <a:spLocks noChangeShapeType="1"/>
          </p:cNvSpPr>
          <p:nvPr/>
        </p:nvSpPr>
        <p:spPr bwMode="auto">
          <a:xfrm flipV="1">
            <a:off x="853440" y="2753995"/>
            <a:ext cx="376079" cy="321525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Gouraud</a:t>
            </a:r>
            <a:r>
              <a:rPr lang="en-US" dirty="0"/>
              <a:t> shading</a:t>
            </a:r>
          </a:p>
        </p:txBody>
      </p:sp>
      <p:sp>
        <p:nvSpPr>
          <p:cNvPr id="3" name="フリーフォーム 2"/>
          <p:cNvSpPr/>
          <p:nvPr/>
        </p:nvSpPr>
        <p:spPr bwMode="auto">
          <a:xfrm>
            <a:off x="2231072" y="2050732"/>
            <a:ext cx="4369753" cy="1008063"/>
          </a:xfrm>
          <a:custGeom>
            <a:avLst/>
            <a:gdLst>
              <a:gd name="connsiteX0" fmla="*/ 0 w 3698240"/>
              <a:gd name="connsiteY0" fmla="*/ 337875 h 815395"/>
              <a:gd name="connsiteX1" fmla="*/ 1137920 w 3698240"/>
              <a:gd name="connsiteY1" fmla="*/ 12755 h 815395"/>
              <a:gd name="connsiteX2" fmla="*/ 2214880 w 3698240"/>
              <a:gd name="connsiteY2" fmla="*/ 104195 h 815395"/>
              <a:gd name="connsiteX3" fmla="*/ 3119120 w 3698240"/>
              <a:gd name="connsiteY3" fmla="*/ 459795 h 815395"/>
              <a:gd name="connsiteX4" fmla="*/ 3698240 w 3698240"/>
              <a:gd name="connsiteY4" fmla="*/ 815395 h 81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8240" h="815395">
                <a:moveTo>
                  <a:pt x="0" y="337875"/>
                </a:moveTo>
                <a:cubicBezTo>
                  <a:pt x="384386" y="194788"/>
                  <a:pt x="768773" y="51702"/>
                  <a:pt x="1137920" y="12755"/>
                </a:cubicBezTo>
                <a:cubicBezTo>
                  <a:pt x="1507067" y="-26192"/>
                  <a:pt x="1884680" y="29688"/>
                  <a:pt x="2214880" y="104195"/>
                </a:cubicBezTo>
                <a:cubicBezTo>
                  <a:pt x="2545080" y="178702"/>
                  <a:pt x="2871893" y="341262"/>
                  <a:pt x="3119120" y="459795"/>
                </a:cubicBezTo>
                <a:cubicBezTo>
                  <a:pt x="3366347" y="578328"/>
                  <a:pt x="3532293" y="696861"/>
                  <a:pt x="3698240" y="815395"/>
                </a:cubicBezTo>
              </a:path>
            </a:pathLst>
          </a:cu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4" name="フリーフォーム 3"/>
          <p:cNvSpPr/>
          <p:nvPr/>
        </p:nvSpPr>
        <p:spPr bwMode="auto">
          <a:xfrm>
            <a:off x="2416062" y="3603625"/>
            <a:ext cx="2100876" cy="2341245"/>
          </a:xfrm>
          <a:custGeom>
            <a:avLst/>
            <a:gdLst>
              <a:gd name="connsiteX0" fmla="*/ 0 w 1524000"/>
              <a:gd name="connsiteY0" fmla="*/ 2174240 h 2174240"/>
              <a:gd name="connsiteX1" fmla="*/ 436880 w 1524000"/>
              <a:gd name="connsiteY1" fmla="*/ 1178560 h 2174240"/>
              <a:gd name="connsiteX2" fmla="*/ 894080 w 1524000"/>
              <a:gd name="connsiteY2" fmla="*/ 558800 h 2174240"/>
              <a:gd name="connsiteX3" fmla="*/ 1524000 w 1524000"/>
              <a:gd name="connsiteY3" fmla="*/ 0 h 217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2174240">
                <a:moveTo>
                  <a:pt x="0" y="2174240"/>
                </a:moveTo>
                <a:cubicBezTo>
                  <a:pt x="143933" y="1811020"/>
                  <a:pt x="287867" y="1447800"/>
                  <a:pt x="436880" y="1178560"/>
                </a:cubicBezTo>
                <a:cubicBezTo>
                  <a:pt x="585893" y="909320"/>
                  <a:pt x="712893" y="755227"/>
                  <a:pt x="894080" y="558800"/>
                </a:cubicBezTo>
                <a:cubicBezTo>
                  <a:pt x="1075267" y="362373"/>
                  <a:pt x="1299633" y="181186"/>
                  <a:pt x="1524000" y="0"/>
                </a:cubicBezTo>
              </a:path>
            </a:pathLst>
          </a:cu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1963738" y="4649371"/>
            <a:ext cx="3375251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ja-JP" b="0" dirty="0"/>
              <a:t>Then, it calculates the color of the 3 corners by the </a:t>
            </a:r>
            <a:r>
              <a:rPr lang="en-US" altLang="ja-JP" b="0" dirty="0" err="1"/>
              <a:t>normals</a:t>
            </a:r>
            <a:r>
              <a:rPr lang="en-US" altLang="ja-JP" b="0" dirty="0"/>
              <a:t>.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0" y="5577513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①</a:t>
            </a:r>
            <a:endParaRPr lang="en-US" sz="20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009697" y="4312409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②</a:t>
            </a:r>
            <a:endParaRPr lang="en-US" sz="20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486563" y="5397778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③</a:t>
            </a:r>
            <a:endParaRPr 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6165215" y="1242060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b="0"/>
              <a:t>normal</a:t>
            </a:r>
          </a:p>
        </p:txBody>
      </p:sp>
      <p:sp>
        <p:nvSpPr>
          <p:cNvPr id="62468" name="Freeform 4"/>
          <p:cNvSpPr>
            <a:spLocks/>
          </p:cNvSpPr>
          <p:nvPr/>
        </p:nvSpPr>
        <p:spPr bwMode="auto">
          <a:xfrm>
            <a:off x="5463540" y="2138998"/>
            <a:ext cx="2371725" cy="1700212"/>
          </a:xfrm>
          <a:custGeom>
            <a:avLst/>
            <a:gdLst>
              <a:gd name="T0" fmla="*/ 0 w 1494"/>
              <a:gd name="T1" fmla="*/ 1071 h 1071"/>
              <a:gd name="T2" fmla="*/ 801 w 1494"/>
              <a:gd name="T3" fmla="*/ 0 h 1071"/>
              <a:gd name="T4" fmla="*/ 1494 w 1494"/>
              <a:gd name="T5" fmla="*/ 1062 h 1071"/>
              <a:gd name="T6" fmla="*/ 0 w 1494"/>
              <a:gd name="T7" fmla="*/ 1071 h 1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4" h="1071">
                <a:moveTo>
                  <a:pt x="0" y="1071"/>
                </a:moveTo>
                <a:lnTo>
                  <a:pt x="801" y="0"/>
                </a:lnTo>
                <a:lnTo>
                  <a:pt x="1494" y="1062"/>
                </a:lnTo>
                <a:lnTo>
                  <a:pt x="0" y="1071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9" name="Line 5"/>
          <p:cNvSpPr>
            <a:spLocks noChangeShapeType="1"/>
          </p:cNvSpPr>
          <p:nvPr/>
        </p:nvSpPr>
        <p:spPr bwMode="auto">
          <a:xfrm flipH="1" flipV="1">
            <a:off x="6677978" y="1638935"/>
            <a:ext cx="42862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 flipV="1">
            <a:off x="7836853" y="3240723"/>
            <a:ext cx="271462" cy="557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 flipV="1">
            <a:off x="2937828" y="2199323"/>
            <a:ext cx="442912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2" name="Oval 8"/>
          <p:cNvSpPr>
            <a:spLocks noChangeArrowheads="1"/>
          </p:cNvSpPr>
          <p:nvPr/>
        </p:nvSpPr>
        <p:spPr bwMode="auto">
          <a:xfrm>
            <a:off x="5935028" y="3024823"/>
            <a:ext cx="131762" cy="1317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Line 9"/>
          <p:cNvSpPr>
            <a:spLocks noChangeShapeType="1"/>
          </p:cNvSpPr>
          <p:nvPr/>
        </p:nvSpPr>
        <p:spPr bwMode="auto">
          <a:xfrm flipV="1">
            <a:off x="5992178" y="3081973"/>
            <a:ext cx="137160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4" name="Oval 10"/>
          <p:cNvSpPr>
            <a:spLocks noChangeArrowheads="1"/>
          </p:cNvSpPr>
          <p:nvPr/>
        </p:nvSpPr>
        <p:spPr bwMode="auto">
          <a:xfrm>
            <a:off x="7279640" y="3026410"/>
            <a:ext cx="131763" cy="1317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5" name="Oval 11"/>
          <p:cNvSpPr>
            <a:spLocks noChangeArrowheads="1"/>
          </p:cNvSpPr>
          <p:nvPr/>
        </p:nvSpPr>
        <p:spPr bwMode="auto">
          <a:xfrm>
            <a:off x="6450965" y="3026410"/>
            <a:ext cx="131763" cy="1317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4423728" y="2886710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b="0"/>
              <a:t>normal</a:t>
            </a:r>
          </a:p>
        </p:txBody>
      </p:sp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7895590" y="2800985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b="0"/>
              <a:t>normal</a:t>
            </a:r>
          </a:p>
        </p:txBody>
      </p:sp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4470758" y="4428838"/>
            <a:ext cx="42715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ja-JP" b="0" dirty="0"/>
              <a:t>Then, it interpolates the 3 </a:t>
            </a:r>
            <a:r>
              <a:rPr lang="en-US" altLang="ja-JP" b="0" dirty="0" err="1"/>
              <a:t>normals</a:t>
            </a:r>
            <a:r>
              <a:rPr lang="en-US" altLang="ja-JP" b="0" dirty="0"/>
              <a:t> to get a normal of a target point.</a:t>
            </a: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 flipV="1">
            <a:off x="6149340" y="3196273"/>
            <a:ext cx="357188" cy="12144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0" name="Freeform 16"/>
          <p:cNvSpPr>
            <a:spLocks/>
          </p:cNvSpPr>
          <p:nvPr/>
        </p:nvSpPr>
        <p:spPr bwMode="auto">
          <a:xfrm>
            <a:off x="2063115" y="2781935"/>
            <a:ext cx="1414463" cy="1614488"/>
          </a:xfrm>
          <a:custGeom>
            <a:avLst/>
            <a:gdLst>
              <a:gd name="T0" fmla="*/ 126 w 891"/>
              <a:gd name="T1" fmla="*/ 0 h 1017"/>
              <a:gd name="T2" fmla="*/ 0 w 891"/>
              <a:gd name="T3" fmla="*/ 1017 h 1017"/>
              <a:gd name="T4" fmla="*/ 891 w 891"/>
              <a:gd name="T5" fmla="*/ 108 h 1017"/>
              <a:gd name="T6" fmla="*/ 126 w 891"/>
              <a:gd name="T7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91" h="1017">
                <a:moveTo>
                  <a:pt x="126" y="0"/>
                </a:moveTo>
                <a:lnTo>
                  <a:pt x="0" y="1017"/>
                </a:lnTo>
                <a:lnTo>
                  <a:pt x="891" y="108"/>
                </a:lnTo>
                <a:lnTo>
                  <a:pt x="126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1" name="Line 17"/>
          <p:cNvSpPr>
            <a:spLocks noChangeShapeType="1"/>
          </p:cNvSpPr>
          <p:nvPr/>
        </p:nvSpPr>
        <p:spPr bwMode="auto">
          <a:xfrm flipV="1">
            <a:off x="2263140" y="1738948"/>
            <a:ext cx="671513" cy="1042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2" name="Line 18"/>
          <p:cNvSpPr>
            <a:spLocks noChangeShapeType="1"/>
          </p:cNvSpPr>
          <p:nvPr/>
        </p:nvSpPr>
        <p:spPr bwMode="auto">
          <a:xfrm>
            <a:off x="2934653" y="1738948"/>
            <a:ext cx="528637" cy="1214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3" name="Line 19"/>
          <p:cNvSpPr>
            <a:spLocks noChangeShapeType="1"/>
          </p:cNvSpPr>
          <p:nvPr/>
        </p:nvSpPr>
        <p:spPr bwMode="auto">
          <a:xfrm flipH="1">
            <a:off x="1420178" y="1753235"/>
            <a:ext cx="1514475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4" name="Line 20"/>
          <p:cNvSpPr>
            <a:spLocks noChangeShapeType="1"/>
          </p:cNvSpPr>
          <p:nvPr/>
        </p:nvSpPr>
        <p:spPr bwMode="auto">
          <a:xfrm>
            <a:off x="1420178" y="2339023"/>
            <a:ext cx="828675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5" name="Line 21"/>
          <p:cNvSpPr>
            <a:spLocks noChangeShapeType="1"/>
          </p:cNvSpPr>
          <p:nvPr/>
        </p:nvSpPr>
        <p:spPr bwMode="auto">
          <a:xfrm>
            <a:off x="1391603" y="2339023"/>
            <a:ext cx="657225" cy="202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6" name="Line 22"/>
          <p:cNvSpPr>
            <a:spLocks noChangeShapeType="1"/>
          </p:cNvSpPr>
          <p:nvPr/>
        </p:nvSpPr>
        <p:spPr bwMode="auto">
          <a:xfrm flipH="1" flipV="1">
            <a:off x="1967865" y="1872298"/>
            <a:ext cx="171450" cy="38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7" name="Line 23"/>
          <p:cNvSpPr>
            <a:spLocks noChangeShapeType="1"/>
          </p:cNvSpPr>
          <p:nvPr/>
        </p:nvSpPr>
        <p:spPr bwMode="auto">
          <a:xfrm flipH="1">
            <a:off x="1353503" y="3058160"/>
            <a:ext cx="500062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8" name="Line 24"/>
          <p:cNvSpPr>
            <a:spLocks noChangeShapeType="1"/>
          </p:cNvSpPr>
          <p:nvPr/>
        </p:nvSpPr>
        <p:spPr bwMode="auto">
          <a:xfrm>
            <a:off x="2640965" y="3316923"/>
            <a:ext cx="328613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9" name="Line 25"/>
          <p:cNvSpPr>
            <a:spLocks noChangeShapeType="1"/>
          </p:cNvSpPr>
          <p:nvPr/>
        </p:nvSpPr>
        <p:spPr bwMode="auto">
          <a:xfrm flipH="1" flipV="1">
            <a:off x="1828165" y="2261235"/>
            <a:ext cx="414338" cy="500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1" name="Line 27"/>
          <p:cNvSpPr>
            <a:spLocks noChangeShapeType="1"/>
          </p:cNvSpPr>
          <p:nvPr/>
        </p:nvSpPr>
        <p:spPr bwMode="auto">
          <a:xfrm flipH="1" flipV="1">
            <a:off x="5123815" y="3228023"/>
            <a:ext cx="342900" cy="585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3" name="Line 29"/>
          <p:cNvSpPr>
            <a:spLocks noChangeShapeType="1"/>
          </p:cNvSpPr>
          <p:nvPr/>
        </p:nvSpPr>
        <p:spPr bwMode="auto">
          <a:xfrm flipH="1" flipV="1">
            <a:off x="5793740" y="2454910"/>
            <a:ext cx="214313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4" name="Line 30"/>
          <p:cNvSpPr>
            <a:spLocks noChangeShapeType="1"/>
          </p:cNvSpPr>
          <p:nvPr/>
        </p:nvSpPr>
        <p:spPr bwMode="auto">
          <a:xfrm flipH="1" flipV="1">
            <a:off x="6466840" y="2442210"/>
            <a:ext cx="42863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5" name="Line 31"/>
          <p:cNvSpPr>
            <a:spLocks noChangeShapeType="1"/>
          </p:cNvSpPr>
          <p:nvPr/>
        </p:nvSpPr>
        <p:spPr bwMode="auto">
          <a:xfrm flipV="1">
            <a:off x="7354253" y="2386648"/>
            <a:ext cx="1143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shading</a:t>
            </a:r>
          </a:p>
        </p:txBody>
      </p:sp>
      <p:sp>
        <p:nvSpPr>
          <p:cNvPr id="33" name="フリーフォーム 32"/>
          <p:cNvSpPr/>
          <p:nvPr/>
        </p:nvSpPr>
        <p:spPr bwMode="auto">
          <a:xfrm>
            <a:off x="2909888" y="1753235"/>
            <a:ext cx="3789522" cy="688975"/>
          </a:xfrm>
          <a:custGeom>
            <a:avLst/>
            <a:gdLst>
              <a:gd name="connsiteX0" fmla="*/ 0 w 3698240"/>
              <a:gd name="connsiteY0" fmla="*/ 337875 h 815395"/>
              <a:gd name="connsiteX1" fmla="*/ 1137920 w 3698240"/>
              <a:gd name="connsiteY1" fmla="*/ 12755 h 815395"/>
              <a:gd name="connsiteX2" fmla="*/ 2214880 w 3698240"/>
              <a:gd name="connsiteY2" fmla="*/ 104195 h 815395"/>
              <a:gd name="connsiteX3" fmla="*/ 3119120 w 3698240"/>
              <a:gd name="connsiteY3" fmla="*/ 459795 h 815395"/>
              <a:gd name="connsiteX4" fmla="*/ 3698240 w 3698240"/>
              <a:gd name="connsiteY4" fmla="*/ 815395 h 81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8240" h="815395">
                <a:moveTo>
                  <a:pt x="0" y="337875"/>
                </a:moveTo>
                <a:cubicBezTo>
                  <a:pt x="384386" y="194788"/>
                  <a:pt x="768773" y="51702"/>
                  <a:pt x="1137920" y="12755"/>
                </a:cubicBezTo>
                <a:cubicBezTo>
                  <a:pt x="1507067" y="-26192"/>
                  <a:pt x="1884680" y="29688"/>
                  <a:pt x="2214880" y="104195"/>
                </a:cubicBezTo>
                <a:cubicBezTo>
                  <a:pt x="2545080" y="178702"/>
                  <a:pt x="2871893" y="341262"/>
                  <a:pt x="3119120" y="459795"/>
                </a:cubicBezTo>
                <a:cubicBezTo>
                  <a:pt x="3366347" y="578328"/>
                  <a:pt x="3532293" y="696861"/>
                  <a:pt x="3698240" y="815395"/>
                </a:cubicBezTo>
              </a:path>
            </a:pathLst>
          </a:cu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168612" y="5722800"/>
            <a:ext cx="44703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ja-JP" b="0" dirty="0"/>
              <a:t>First, it calculates </a:t>
            </a:r>
            <a:r>
              <a:rPr lang="en-US" altLang="ja-JP" b="0" dirty="0" err="1"/>
              <a:t>normals</a:t>
            </a:r>
            <a:r>
              <a:rPr lang="en-US" altLang="ja-JP" b="0" dirty="0"/>
              <a:t> of corners by averaging the </a:t>
            </a:r>
            <a:r>
              <a:rPr lang="en-US" altLang="ja-JP" b="0" dirty="0" err="1"/>
              <a:t>normals</a:t>
            </a:r>
            <a:r>
              <a:rPr lang="en-US" altLang="ja-JP" b="0" dirty="0"/>
              <a:t> sharing the corner.</a:t>
            </a:r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V="1">
            <a:off x="1532175" y="2511266"/>
            <a:ext cx="376079" cy="321525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フリーフォーム 35"/>
          <p:cNvSpPr/>
          <p:nvPr/>
        </p:nvSpPr>
        <p:spPr bwMode="auto">
          <a:xfrm>
            <a:off x="2427140" y="3253423"/>
            <a:ext cx="2100876" cy="2473097"/>
          </a:xfrm>
          <a:custGeom>
            <a:avLst/>
            <a:gdLst>
              <a:gd name="connsiteX0" fmla="*/ 0 w 1524000"/>
              <a:gd name="connsiteY0" fmla="*/ 2174240 h 2174240"/>
              <a:gd name="connsiteX1" fmla="*/ 436880 w 1524000"/>
              <a:gd name="connsiteY1" fmla="*/ 1178560 h 2174240"/>
              <a:gd name="connsiteX2" fmla="*/ 894080 w 1524000"/>
              <a:gd name="connsiteY2" fmla="*/ 558800 h 2174240"/>
              <a:gd name="connsiteX3" fmla="*/ 1524000 w 1524000"/>
              <a:gd name="connsiteY3" fmla="*/ 0 h 217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2174240">
                <a:moveTo>
                  <a:pt x="0" y="2174240"/>
                </a:moveTo>
                <a:cubicBezTo>
                  <a:pt x="143933" y="1811020"/>
                  <a:pt x="287867" y="1447800"/>
                  <a:pt x="436880" y="1178560"/>
                </a:cubicBezTo>
                <a:cubicBezTo>
                  <a:pt x="585893" y="909320"/>
                  <a:pt x="712893" y="755227"/>
                  <a:pt x="894080" y="558800"/>
                </a:cubicBezTo>
                <a:cubicBezTo>
                  <a:pt x="1075267" y="362373"/>
                  <a:pt x="1299633" y="181186"/>
                  <a:pt x="1524000" y="0"/>
                </a:cubicBezTo>
              </a:path>
            </a:pathLst>
          </a:cu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5598242" y="5917637"/>
            <a:ext cx="317999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ja-JP" b="0" dirty="0"/>
              <a:t>Then, it calculates the color using the normal.</a:t>
            </a:r>
          </a:p>
        </p:txBody>
      </p:sp>
      <p:cxnSp>
        <p:nvCxnSpPr>
          <p:cNvPr id="4" name="直線矢印コネクタ 3"/>
          <p:cNvCxnSpPr/>
          <p:nvPr/>
        </p:nvCxnSpPr>
        <p:spPr bwMode="auto">
          <a:xfrm>
            <a:off x="7279640" y="5075169"/>
            <a:ext cx="0" cy="7465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テキスト ボックス 4"/>
          <p:cNvSpPr txBox="1"/>
          <p:nvPr/>
        </p:nvSpPr>
        <p:spPr>
          <a:xfrm>
            <a:off x="155788" y="5403334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①</a:t>
            </a:r>
            <a:endParaRPr lang="en-US" sz="20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443650" y="4120639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②</a:t>
            </a:r>
            <a:endParaRPr lang="en-US" sz="20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329768" y="5781040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③</a:t>
            </a:r>
            <a:endParaRPr 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781050" y="4619625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sz="2400" b="0"/>
              <a:t>Flat shading</a:t>
            </a: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3360738" y="4619625"/>
            <a:ext cx="2525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sz="2400" b="0"/>
              <a:t>Gouraud shading</a:t>
            </a:r>
          </a:p>
        </p:txBody>
      </p:sp>
      <p:pic>
        <p:nvPicPr>
          <p:cNvPr id="6349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852613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50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663" y="1795463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50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63" y="1838325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6445250" y="4619625"/>
            <a:ext cx="2220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sz="2400" b="0"/>
              <a:t>Phong shading</a:t>
            </a:r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1093788" y="5140325"/>
            <a:ext cx="1073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ja-JP" b="0"/>
              <a:t>- Fastest</a:t>
            </a:r>
          </a:p>
          <a:p>
            <a:pPr algn="l"/>
            <a:r>
              <a:rPr lang="en-US" altLang="ja-JP" b="0"/>
              <a:t>- Jagged</a:t>
            </a:r>
          </a:p>
        </p:txBody>
      </p:sp>
      <p:sp>
        <p:nvSpPr>
          <p:cNvPr id="63504" name="Rectangle 16"/>
          <p:cNvSpPr>
            <a:spLocks noChangeArrowheads="1"/>
          </p:cNvSpPr>
          <p:nvPr/>
        </p:nvSpPr>
        <p:spPr bwMode="auto">
          <a:xfrm>
            <a:off x="3781425" y="5089525"/>
            <a:ext cx="210026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ja-JP" b="0"/>
              <a:t>- Fast</a:t>
            </a:r>
          </a:p>
          <a:p>
            <a:pPr algn="l"/>
            <a:r>
              <a:rPr lang="en-US" altLang="ja-JP" b="0"/>
              <a:t>- Smooth</a:t>
            </a:r>
          </a:p>
          <a:p>
            <a:pPr algn="l"/>
            <a:r>
              <a:rPr lang="en-US" altLang="ja-JP" b="0"/>
              <a:t>- Unnatural when less polygons</a:t>
            </a:r>
          </a:p>
        </p:txBody>
      </p:sp>
      <p:sp>
        <p:nvSpPr>
          <p:cNvPr id="63505" name="Rectangle 17"/>
          <p:cNvSpPr>
            <a:spLocks noChangeArrowheads="1"/>
          </p:cNvSpPr>
          <p:nvPr/>
        </p:nvSpPr>
        <p:spPr bwMode="auto">
          <a:xfrm>
            <a:off x="6483350" y="5300663"/>
            <a:ext cx="23145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ja-JP" b="0"/>
              <a:t>- Slow (10 to 100 times computation)</a:t>
            </a:r>
          </a:p>
          <a:p>
            <a:pPr algn="l"/>
            <a:r>
              <a:rPr lang="en-US" altLang="ja-JP" b="0"/>
              <a:t>- Very smooth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795338" y="5091113"/>
            <a:ext cx="1830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sz="2400" b="0"/>
              <a:t>36 polygons</a:t>
            </a:r>
          </a:p>
        </p:txBody>
      </p:sp>
      <p:pic>
        <p:nvPicPr>
          <p:cNvPr id="6451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524125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6378575" y="5133975"/>
            <a:ext cx="2170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sz="2400" b="0"/>
              <a:t>2500 polygons</a:t>
            </a:r>
          </a:p>
        </p:txBody>
      </p:sp>
      <p:sp>
        <p:nvSpPr>
          <p:cNvPr id="64525" name="Rectangle 13"/>
          <p:cNvSpPr>
            <a:spLocks noChangeArrowheads="1"/>
          </p:cNvSpPr>
          <p:nvPr/>
        </p:nvSpPr>
        <p:spPr bwMode="auto">
          <a:xfrm>
            <a:off x="1881188" y="1362075"/>
            <a:ext cx="53594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ja-JP"/>
              <a:t>Edge problem still left:</a:t>
            </a:r>
          </a:p>
          <a:p>
            <a:r>
              <a:rPr lang="en-US" altLang="ja-JP" sz="2400"/>
              <a:t>&gt; To increase number of polygons</a:t>
            </a:r>
          </a:p>
        </p:txBody>
      </p:sp>
      <p:pic>
        <p:nvPicPr>
          <p:cNvPr id="64527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2509838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528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13" y="2524125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529" name="Rectangle 17"/>
          <p:cNvSpPr>
            <a:spLocks noChangeArrowheads="1"/>
          </p:cNvSpPr>
          <p:nvPr/>
        </p:nvSpPr>
        <p:spPr bwMode="auto">
          <a:xfrm>
            <a:off x="3527425" y="5192713"/>
            <a:ext cx="2000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sz="2400" b="0"/>
              <a:t>144 polygons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 shading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706813" y="1450975"/>
            <a:ext cx="1543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b="0"/>
              <a:t>Light sources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344613" y="2465388"/>
            <a:ext cx="174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b="0"/>
              <a:t>Directional light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1115711" y="3310672"/>
            <a:ext cx="1178528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b="0" dirty="0"/>
              <a:t>Flat light</a:t>
            </a:r>
          </a:p>
          <a:p>
            <a:pPr algn="l"/>
            <a:r>
              <a:rPr lang="en-US" altLang="ja-JP" sz="1400" b="0" dirty="0"/>
              <a:t>- direction</a:t>
            </a:r>
          </a:p>
          <a:p>
            <a:pPr algn="l"/>
            <a:r>
              <a:rPr lang="en-US" altLang="ja-JP" sz="1400" b="0" dirty="0"/>
              <a:t>- attenuation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3595688" y="3332897"/>
            <a:ext cx="1197764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ja-JP" b="0" dirty="0"/>
              <a:t>Point light</a:t>
            </a:r>
          </a:p>
          <a:p>
            <a:pPr algn="l"/>
            <a:r>
              <a:rPr lang="en-US" altLang="ja-JP" sz="1400" b="0" dirty="0"/>
              <a:t>- position</a:t>
            </a:r>
          </a:p>
          <a:p>
            <a:pPr algn="l"/>
            <a:r>
              <a:rPr lang="en-US" altLang="ja-JP" sz="1400" b="0" dirty="0"/>
              <a:t>- attenuation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5524500" y="3221038"/>
            <a:ext cx="1168400" cy="121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ja-JP" b="0" dirty="0"/>
              <a:t>Spot light</a:t>
            </a:r>
          </a:p>
          <a:p>
            <a:pPr algn="l"/>
            <a:r>
              <a:rPr lang="en-US" altLang="ja-JP" sz="1400" b="0" dirty="0"/>
              <a:t>- position</a:t>
            </a:r>
          </a:p>
          <a:p>
            <a:pPr algn="l"/>
            <a:r>
              <a:rPr lang="en-US" altLang="ja-JP" sz="1400" b="0" dirty="0"/>
              <a:t>- direction</a:t>
            </a:r>
          </a:p>
          <a:p>
            <a:pPr algn="l"/>
            <a:r>
              <a:rPr lang="en-US" altLang="ja-JP" sz="1400" b="0" dirty="0"/>
              <a:t>- cone size</a:t>
            </a:r>
          </a:p>
          <a:p>
            <a:pPr algn="l"/>
            <a:r>
              <a:rPr lang="en-US" altLang="ja-JP" sz="1400" b="0" dirty="0"/>
              <a:t>- attenuation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4157663" y="2498725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b="0"/>
              <a:t>Positional light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6789738" y="2479923"/>
            <a:ext cx="15183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b="0" dirty="0"/>
              <a:t>Ambient light</a:t>
            </a:r>
            <a:br>
              <a:rPr lang="en-US" altLang="ja-JP" b="0" dirty="0"/>
            </a:br>
            <a:r>
              <a:rPr lang="en-US" altLang="ja-JP" sz="1400" b="0" dirty="0"/>
              <a:t>- attenuation</a:t>
            </a:r>
          </a:p>
        </p:txBody>
      </p:sp>
      <p:grpSp>
        <p:nvGrpSpPr>
          <p:cNvPr id="45077" name="Group 21"/>
          <p:cNvGrpSpPr>
            <a:grpSpLocks/>
          </p:cNvGrpSpPr>
          <p:nvPr/>
        </p:nvGrpSpPr>
        <p:grpSpPr bwMode="auto">
          <a:xfrm>
            <a:off x="3479800" y="4567238"/>
            <a:ext cx="1133475" cy="581025"/>
            <a:chOff x="2304" y="3117"/>
            <a:chExt cx="714" cy="366"/>
          </a:xfrm>
        </p:grpSpPr>
        <p:sp>
          <p:nvSpPr>
            <p:cNvPr id="45067" name="Line 11"/>
            <p:cNvSpPr>
              <a:spLocks noChangeShapeType="1"/>
            </p:cNvSpPr>
            <p:nvPr/>
          </p:nvSpPr>
          <p:spPr bwMode="auto">
            <a:xfrm flipH="1" flipV="1">
              <a:off x="2304" y="3429"/>
              <a:ext cx="351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8" name="Line 12"/>
            <p:cNvSpPr>
              <a:spLocks noChangeShapeType="1"/>
            </p:cNvSpPr>
            <p:nvPr/>
          </p:nvSpPr>
          <p:spPr bwMode="auto">
            <a:xfrm flipH="1" flipV="1">
              <a:off x="2413" y="3196"/>
              <a:ext cx="234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9" name="Line 13"/>
            <p:cNvSpPr>
              <a:spLocks noChangeShapeType="1"/>
            </p:cNvSpPr>
            <p:nvPr/>
          </p:nvSpPr>
          <p:spPr bwMode="auto">
            <a:xfrm flipH="1" flipV="1">
              <a:off x="2522" y="3134"/>
              <a:ext cx="135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0" name="Line 14"/>
            <p:cNvSpPr>
              <a:spLocks noChangeShapeType="1"/>
            </p:cNvSpPr>
            <p:nvPr/>
          </p:nvSpPr>
          <p:spPr bwMode="auto">
            <a:xfrm flipH="1" flipV="1">
              <a:off x="2649" y="3117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1" name="Line 15"/>
            <p:cNvSpPr>
              <a:spLocks noChangeShapeType="1"/>
            </p:cNvSpPr>
            <p:nvPr/>
          </p:nvSpPr>
          <p:spPr bwMode="auto">
            <a:xfrm flipH="1" flipV="1">
              <a:off x="2327" y="3308"/>
              <a:ext cx="31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072" name="Group 16"/>
            <p:cNvGrpSpPr>
              <a:grpSpLocks/>
            </p:cNvGrpSpPr>
            <p:nvPr/>
          </p:nvGrpSpPr>
          <p:grpSpPr bwMode="auto">
            <a:xfrm flipH="1">
              <a:off x="2665" y="3126"/>
              <a:ext cx="353" cy="349"/>
              <a:chOff x="4276" y="1839"/>
              <a:chExt cx="353" cy="349"/>
            </a:xfrm>
          </p:grpSpPr>
          <p:sp>
            <p:nvSpPr>
              <p:cNvPr id="45073" name="Line 17"/>
              <p:cNvSpPr>
                <a:spLocks noChangeShapeType="1"/>
              </p:cNvSpPr>
              <p:nvPr/>
            </p:nvSpPr>
            <p:spPr bwMode="auto">
              <a:xfrm flipH="1" flipV="1">
                <a:off x="4276" y="2134"/>
                <a:ext cx="351" cy="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74" name="Line 18"/>
              <p:cNvSpPr>
                <a:spLocks noChangeShapeType="1"/>
              </p:cNvSpPr>
              <p:nvPr/>
            </p:nvSpPr>
            <p:spPr bwMode="auto">
              <a:xfrm flipH="1" flipV="1">
                <a:off x="4385" y="1901"/>
                <a:ext cx="234" cy="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75" name="Line 19"/>
              <p:cNvSpPr>
                <a:spLocks noChangeShapeType="1"/>
              </p:cNvSpPr>
              <p:nvPr/>
            </p:nvSpPr>
            <p:spPr bwMode="auto">
              <a:xfrm flipH="1" flipV="1">
                <a:off x="4494" y="1839"/>
                <a:ext cx="135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76" name="Line 20"/>
              <p:cNvSpPr>
                <a:spLocks noChangeShapeType="1"/>
              </p:cNvSpPr>
              <p:nvPr/>
            </p:nvSpPr>
            <p:spPr bwMode="auto">
              <a:xfrm flipH="1" flipV="1">
                <a:off x="4299" y="2013"/>
                <a:ext cx="315" cy="1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5078" name="Group 22"/>
          <p:cNvGrpSpPr>
            <a:grpSpLocks/>
          </p:cNvGrpSpPr>
          <p:nvPr/>
        </p:nvGrpSpPr>
        <p:grpSpPr bwMode="auto">
          <a:xfrm rot="10800000">
            <a:off x="3467100" y="5126038"/>
            <a:ext cx="1133475" cy="581025"/>
            <a:chOff x="2304" y="3117"/>
            <a:chExt cx="714" cy="366"/>
          </a:xfrm>
        </p:grpSpPr>
        <p:sp>
          <p:nvSpPr>
            <p:cNvPr id="45079" name="Line 23"/>
            <p:cNvSpPr>
              <a:spLocks noChangeShapeType="1"/>
            </p:cNvSpPr>
            <p:nvPr/>
          </p:nvSpPr>
          <p:spPr bwMode="auto">
            <a:xfrm flipH="1" flipV="1">
              <a:off x="2304" y="3429"/>
              <a:ext cx="351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0" name="Line 24"/>
            <p:cNvSpPr>
              <a:spLocks noChangeShapeType="1"/>
            </p:cNvSpPr>
            <p:nvPr/>
          </p:nvSpPr>
          <p:spPr bwMode="auto">
            <a:xfrm flipH="1" flipV="1">
              <a:off x="2413" y="3196"/>
              <a:ext cx="234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1" name="Line 25"/>
            <p:cNvSpPr>
              <a:spLocks noChangeShapeType="1"/>
            </p:cNvSpPr>
            <p:nvPr/>
          </p:nvSpPr>
          <p:spPr bwMode="auto">
            <a:xfrm flipH="1" flipV="1">
              <a:off x="2522" y="3134"/>
              <a:ext cx="135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2" name="Line 26"/>
            <p:cNvSpPr>
              <a:spLocks noChangeShapeType="1"/>
            </p:cNvSpPr>
            <p:nvPr/>
          </p:nvSpPr>
          <p:spPr bwMode="auto">
            <a:xfrm flipH="1" flipV="1">
              <a:off x="2649" y="3117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3" name="Line 27"/>
            <p:cNvSpPr>
              <a:spLocks noChangeShapeType="1"/>
            </p:cNvSpPr>
            <p:nvPr/>
          </p:nvSpPr>
          <p:spPr bwMode="auto">
            <a:xfrm flipH="1" flipV="1">
              <a:off x="2327" y="3308"/>
              <a:ext cx="31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084" name="Group 28"/>
            <p:cNvGrpSpPr>
              <a:grpSpLocks/>
            </p:cNvGrpSpPr>
            <p:nvPr/>
          </p:nvGrpSpPr>
          <p:grpSpPr bwMode="auto">
            <a:xfrm flipH="1">
              <a:off x="2665" y="3126"/>
              <a:ext cx="353" cy="349"/>
              <a:chOff x="4276" y="1839"/>
              <a:chExt cx="353" cy="349"/>
            </a:xfrm>
          </p:grpSpPr>
          <p:sp>
            <p:nvSpPr>
              <p:cNvPr id="45085" name="Line 29"/>
              <p:cNvSpPr>
                <a:spLocks noChangeShapeType="1"/>
              </p:cNvSpPr>
              <p:nvPr/>
            </p:nvSpPr>
            <p:spPr bwMode="auto">
              <a:xfrm flipH="1" flipV="1">
                <a:off x="4276" y="2134"/>
                <a:ext cx="351" cy="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6" name="Line 30"/>
              <p:cNvSpPr>
                <a:spLocks noChangeShapeType="1"/>
              </p:cNvSpPr>
              <p:nvPr/>
            </p:nvSpPr>
            <p:spPr bwMode="auto">
              <a:xfrm flipH="1" flipV="1">
                <a:off x="4385" y="1901"/>
                <a:ext cx="234" cy="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7" name="Line 31"/>
              <p:cNvSpPr>
                <a:spLocks noChangeShapeType="1"/>
              </p:cNvSpPr>
              <p:nvPr/>
            </p:nvSpPr>
            <p:spPr bwMode="auto">
              <a:xfrm flipH="1" flipV="1">
                <a:off x="4494" y="1839"/>
                <a:ext cx="135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8" name="Line 32"/>
              <p:cNvSpPr>
                <a:spLocks noChangeShapeType="1"/>
              </p:cNvSpPr>
              <p:nvPr/>
            </p:nvSpPr>
            <p:spPr bwMode="auto">
              <a:xfrm flipH="1" flipV="1">
                <a:off x="4299" y="2013"/>
                <a:ext cx="315" cy="1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5089" name="Oval 33"/>
          <p:cNvSpPr>
            <a:spLocks noChangeArrowheads="1"/>
          </p:cNvSpPr>
          <p:nvPr/>
        </p:nvSpPr>
        <p:spPr bwMode="auto">
          <a:xfrm>
            <a:off x="3922713" y="5033963"/>
            <a:ext cx="242887" cy="24288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7" name="Line 41"/>
          <p:cNvSpPr>
            <a:spLocks noChangeShapeType="1"/>
          </p:cNvSpPr>
          <p:nvPr/>
        </p:nvSpPr>
        <p:spPr bwMode="auto">
          <a:xfrm rot="10800000" flipV="1">
            <a:off x="1000125" y="4837113"/>
            <a:ext cx="457200" cy="642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1" name="Line 45"/>
          <p:cNvSpPr>
            <a:spLocks noChangeShapeType="1"/>
          </p:cNvSpPr>
          <p:nvPr/>
        </p:nvSpPr>
        <p:spPr bwMode="auto">
          <a:xfrm rot="10800000" flipV="1">
            <a:off x="1255713" y="4837113"/>
            <a:ext cx="457200" cy="642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2" name="Line 46"/>
          <p:cNvSpPr>
            <a:spLocks noChangeShapeType="1"/>
          </p:cNvSpPr>
          <p:nvPr/>
        </p:nvSpPr>
        <p:spPr bwMode="auto">
          <a:xfrm rot="10800000" flipV="1">
            <a:off x="1384300" y="4837113"/>
            <a:ext cx="457200" cy="642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3" name="Line 47"/>
          <p:cNvSpPr>
            <a:spLocks noChangeShapeType="1"/>
          </p:cNvSpPr>
          <p:nvPr/>
        </p:nvSpPr>
        <p:spPr bwMode="auto">
          <a:xfrm rot="10800000" flipV="1">
            <a:off x="1511300" y="4837113"/>
            <a:ext cx="457200" cy="642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4" name="Line 48"/>
          <p:cNvSpPr>
            <a:spLocks noChangeShapeType="1"/>
          </p:cNvSpPr>
          <p:nvPr/>
        </p:nvSpPr>
        <p:spPr bwMode="auto">
          <a:xfrm rot="10800000" flipV="1">
            <a:off x="1639888" y="4837113"/>
            <a:ext cx="457200" cy="642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5" name="Line 49"/>
          <p:cNvSpPr>
            <a:spLocks noChangeShapeType="1"/>
          </p:cNvSpPr>
          <p:nvPr/>
        </p:nvSpPr>
        <p:spPr bwMode="auto">
          <a:xfrm rot="10800000" flipV="1">
            <a:off x="1128713" y="4837113"/>
            <a:ext cx="457200" cy="642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6" name="Line 50"/>
          <p:cNvSpPr>
            <a:spLocks noChangeShapeType="1"/>
          </p:cNvSpPr>
          <p:nvPr/>
        </p:nvSpPr>
        <p:spPr bwMode="auto">
          <a:xfrm rot="10800000" flipV="1">
            <a:off x="1766888" y="4837113"/>
            <a:ext cx="457200" cy="642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110" name="Group 54"/>
          <p:cNvGrpSpPr>
            <a:grpSpLocks/>
          </p:cNvGrpSpPr>
          <p:nvPr/>
        </p:nvGrpSpPr>
        <p:grpSpPr bwMode="auto">
          <a:xfrm rot="13847196">
            <a:off x="6771481" y="4471194"/>
            <a:ext cx="277813" cy="390525"/>
            <a:chOff x="3264" y="3231"/>
            <a:chExt cx="243" cy="341"/>
          </a:xfrm>
        </p:grpSpPr>
        <p:sp>
          <p:nvSpPr>
            <p:cNvPr id="45109" name="AutoShape 53"/>
            <p:cNvSpPr>
              <a:spLocks noChangeArrowheads="1"/>
            </p:cNvSpPr>
            <p:nvPr/>
          </p:nvSpPr>
          <p:spPr bwMode="auto">
            <a:xfrm rot="10800000">
              <a:off x="3264" y="3231"/>
              <a:ext cx="243" cy="19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8" name="Rectangle 52"/>
            <p:cNvSpPr>
              <a:spLocks noChangeArrowheads="1"/>
            </p:cNvSpPr>
            <p:nvPr/>
          </p:nvSpPr>
          <p:spPr bwMode="auto">
            <a:xfrm>
              <a:off x="3303" y="3303"/>
              <a:ext cx="162" cy="26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111" name="Line 55"/>
          <p:cNvSpPr>
            <a:spLocks noChangeShapeType="1"/>
          </p:cNvSpPr>
          <p:nvPr/>
        </p:nvSpPr>
        <p:spPr bwMode="auto">
          <a:xfrm flipH="1">
            <a:off x="5675313" y="4764088"/>
            <a:ext cx="957262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2" name="Line 56"/>
          <p:cNvSpPr>
            <a:spLocks noChangeShapeType="1"/>
          </p:cNvSpPr>
          <p:nvPr/>
        </p:nvSpPr>
        <p:spPr bwMode="auto">
          <a:xfrm flipH="1">
            <a:off x="6175375" y="4921250"/>
            <a:ext cx="614363" cy="842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3" name="Oval 57"/>
          <p:cNvSpPr>
            <a:spLocks noChangeArrowheads="1"/>
          </p:cNvSpPr>
          <p:nvPr/>
        </p:nvSpPr>
        <p:spPr bwMode="auto">
          <a:xfrm rot="-2363550">
            <a:off x="5738813" y="5122863"/>
            <a:ext cx="128587" cy="842962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14" name="Line 58"/>
          <p:cNvSpPr>
            <a:spLocks noChangeShapeType="1"/>
          </p:cNvSpPr>
          <p:nvPr/>
        </p:nvSpPr>
        <p:spPr bwMode="auto">
          <a:xfrm flipH="1">
            <a:off x="2692400" y="1816100"/>
            <a:ext cx="1625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5" name="Line 59"/>
          <p:cNvSpPr>
            <a:spLocks noChangeShapeType="1"/>
          </p:cNvSpPr>
          <p:nvPr/>
        </p:nvSpPr>
        <p:spPr bwMode="auto">
          <a:xfrm>
            <a:off x="4343400" y="1828800"/>
            <a:ext cx="3175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6" name="Line 60"/>
          <p:cNvSpPr>
            <a:spLocks noChangeShapeType="1"/>
          </p:cNvSpPr>
          <p:nvPr/>
        </p:nvSpPr>
        <p:spPr bwMode="auto">
          <a:xfrm>
            <a:off x="4356100" y="1803400"/>
            <a:ext cx="276860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7" name="Line 61"/>
          <p:cNvSpPr>
            <a:spLocks noChangeShapeType="1"/>
          </p:cNvSpPr>
          <p:nvPr/>
        </p:nvSpPr>
        <p:spPr bwMode="auto">
          <a:xfrm flipH="1">
            <a:off x="1727200" y="2870200"/>
            <a:ext cx="17780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8" name="Line 62"/>
          <p:cNvSpPr>
            <a:spLocks noChangeShapeType="1"/>
          </p:cNvSpPr>
          <p:nvPr/>
        </p:nvSpPr>
        <p:spPr bwMode="auto">
          <a:xfrm flipH="1">
            <a:off x="4470400" y="2870200"/>
            <a:ext cx="3937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9" name="Line 63"/>
          <p:cNvSpPr>
            <a:spLocks noChangeShapeType="1"/>
          </p:cNvSpPr>
          <p:nvPr/>
        </p:nvSpPr>
        <p:spPr bwMode="auto">
          <a:xfrm>
            <a:off x="4851400" y="2857500"/>
            <a:ext cx="105410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21" name="Rectangle 65"/>
          <p:cNvSpPr>
            <a:spLocks noChangeArrowheads="1"/>
          </p:cNvSpPr>
          <p:nvPr/>
        </p:nvSpPr>
        <p:spPr bwMode="auto">
          <a:xfrm>
            <a:off x="1367729" y="6380897"/>
            <a:ext cx="63401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b="0" dirty="0">
                <a:solidFill>
                  <a:srgbClr val="FF0000"/>
                </a:solidFill>
              </a:rPr>
              <a:t>note: </a:t>
            </a:r>
            <a:r>
              <a:rPr lang="en-US" altLang="ja-JP" b="0" dirty="0"/>
              <a:t>Multiple light sources simply increase the computation.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sources</a:t>
            </a:r>
          </a:p>
        </p:txBody>
      </p:sp>
      <p:sp>
        <p:nvSpPr>
          <p:cNvPr id="3" name="Parallelogram 2"/>
          <p:cNvSpPr/>
          <p:nvPr/>
        </p:nvSpPr>
        <p:spPr bwMode="auto">
          <a:xfrm>
            <a:off x="725864" y="5544344"/>
            <a:ext cx="1179136" cy="162721"/>
          </a:xfrm>
          <a:prstGeom prst="parallelogram">
            <a:avLst>
              <a:gd name="adj" fmla="val 53291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44636" y="3534720"/>
            <a:ext cx="16786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(Global illumination)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8257610" y="2758839"/>
            <a:ext cx="484949" cy="8041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412141" y="1913474"/>
            <a:ext cx="26150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2000"/>
              <a:t>(1) To make a shape</a:t>
            </a:r>
            <a:endParaRPr lang="en-US" altLang="en-US" sz="2000"/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412141" y="3087430"/>
            <a:ext cx="16225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2000" dirty="0"/>
              <a:t>(2) Coloring</a:t>
            </a:r>
            <a:endParaRPr lang="en-US" altLang="en-US" sz="2000" dirty="0"/>
          </a:p>
        </p:txBody>
      </p:sp>
      <p:sp>
        <p:nvSpPr>
          <p:cNvPr id="51223" name="Rectangle 23"/>
          <p:cNvSpPr>
            <a:spLocks noChangeArrowheads="1"/>
          </p:cNvSpPr>
          <p:nvPr/>
        </p:nvSpPr>
        <p:spPr bwMode="auto">
          <a:xfrm>
            <a:off x="412141" y="4261386"/>
            <a:ext cx="24707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2000" dirty="0"/>
              <a:t>(3) To put a texture</a:t>
            </a:r>
            <a:endParaRPr lang="en-US" altLang="en-US" sz="2000" dirty="0"/>
          </a:p>
        </p:txBody>
      </p:sp>
      <p:sp>
        <p:nvSpPr>
          <p:cNvPr id="51224" name="Rectangle 24"/>
          <p:cNvSpPr>
            <a:spLocks noChangeArrowheads="1"/>
          </p:cNvSpPr>
          <p:nvPr/>
        </p:nvSpPr>
        <p:spPr bwMode="auto">
          <a:xfrm>
            <a:off x="410741" y="5403395"/>
            <a:ext cx="31598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2000" dirty="0"/>
              <a:t>(4) Placement in a space</a:t>
            </a:r>
            <a:endParaRPr lang="en-US" altLang="en-US" sz="2000" dirty="0"/>
          </a:p>
        </p:txBody>
      </p:sp>
      <p:sp>
        <p:nvSpPr>
          <p:cNvPr id="51225" name="AutoShape 25"/>
          <p:cNvSpPr>
            <a:spLocks noChangeArrowheads="1"/>
          </p:cNvSpPr>
          <p:nvPr/>
        </p:nvSpPr>
        <p:spPr bwMode="auto">
          <a:xfrm>
            <a:off x="3125788" y="1708150"/>
            <a:ext cx="668337" cy="696913"/>
          </a:xfrm>
          <a:prstGeom prst="can">
            <a:avLst>
              <a:gd name="adj" fmla="val 2606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Line 26"/>
          <p:cNvSpPr>
            <a:spLocks noChangeShapeType="1"/>
          </p:cNvSpPr>
          <p:nvPr/>
        </p:nvSpPr>
        <p:spPr bwMode="auto">
          <a:xfrm flipV="1">
            <a:off x="3454400" y="1357313"/>
            <a:ext cx="0" cy="81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7" name="Line 27"/>
          <p:cNvSpPr>
            <a:spLocks noChangeShapeType="1"/>
          </p:cNvSpPr>
          <p:nvPr/>
        </p:nvSpPr>
        <p:spPr bwMode="auto">
          <a:xfrm flipH="1">
            <a:off x="3044825" y="2187575"/>
            <a:ext cx="398463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8" name="Line 28"/>
          <p:cNvSpPr>
            <a:spLocks noChangeShapeType="1"/>
          </p:cNvSpPr>
          <p:nvPr/>
        </p:nvSpPr>
        <p:spPr bwMode="auto">
          <a:xfrm>
            <a:off x="3454400" y="2187575"/>
            <a:ext cx="65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9" name="Rectangle 29"/>
          <p:cNvSpPr>
            <a:spLocks noChangeArrowheads="1"/>
          </p:cNvSpPr>
          <p:nvPr/>
        </p:nvSpPr>
        <p:spPr bwMode="auto">
          <a:xfrm>
            <a:off x="4140200" y="2109788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1200" b="0"/>
              <a:t>x</a:t>
            </a:r>
            <a:endParaRPr lang="en-US" altLang="en-US" sz="1200" b="0"/>
          </a:p>
        </p:txBody>
      </p:sp>
      <p:sp>
        <p:nvSpPr>
          <p:cNvPr id="51230" name="Rectangle 30"/>
          <p:cNvSpPr>
            <a:spLocks noChangeArrowheads="1"/>
          </p:cNvSpPr>
          <p:nvPr/>
        </p:nvSpPr>
        <p:spPr bwMode="auto">
          <a:xfrm>
            <a:off x="3100388" y="1349375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1200" b="0"/>
              <a:t>y</a:t>
            </a:r>
            <a:endParaRPr lang="en-US" altLang="en-US" sz="1200" b="0"/>
          </a:p>
        </p:txBody>
      </p:sp>
      <p:sp>
        <p:nvSpPr>
          <p:cNvPr id="51231" name="Rectangle 31"/>
          <p:cNvSpPr>
            <a:spLocks noChangeArrowheads="1"/>
          </p:cNvSpPr>
          <p:nvPr/>
        </p:nvSpPr>
        <p:spPr bwMode="auto">
          <a:xfrm>
            <a:off x="2752725" y="233045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1200" b="0"/>
              <a:t>z</a:t>
            </a:r>
            <a:endParaRPr lang="en-US" altLang="en-US" sz="1200" b="0"/>
          </a:p>
        </p:txBody>
      </p:sp>
      <p:sp>
        <p:nvSpPr>
          <p:cNvPr id="51233" name="AutoShape 33"/>
          <p:cNvSpPr>
            <a:spLocks noChangeArrowheads="1"/>
          </p:cNvSpPr>
          <p:nvPr/>
        </p:nvSpPr>
        <p:spPr bwMode="auto">
          <a:xfrm>
            <a:off x="2571750" y="3071813"/>
            <a:ext cx="668338" cy="696912"/>
          </a:xfrm>
          <a:prstGeom prst="can">
            <a:avLst>
              <a:gd name="adj" fmla="val 26069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5" name="Rectangle 45"/>
          <p:cNvSpPr>
            <a:spLocks noChangeArrowheads="1"/>
          </p:cNvSpPr>
          <p:nvPr/>
        </p:nvSpPr>
        <p:spPr bwMode="auto">
          <a:xfrm>
            <a:off x="6055665" y="5777509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1200" b="0"/>
              <a:t>x</a:t>
            </a:r>
            <a:endParaRPr lang="en-US" altLang="en-US" sz="1200" b="0"/>
          </a:p>
        </p:txBody>
      </p:sp>
      <p:sp>
        <p:nvSpPr>
          <p:cNvPr id="51246" name="Rectangle 46"/>
          <p:cNvSpPr>
            <a:spLocks noChangeArrowheads="1"/>
          </p:cNvSpPr>
          <p:nvPr/>
        </p:nvSpPr>
        <p:spPr bwMode="auto">
          <a:xfrm>
            <a:off x="4536428" y="4974234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1200" b="0"/>
              <a:t>y</a:t>
            </a:r>
            <a:endParaRPr lang="en-US" altLang="en-US" sz="1200" b="0"/>
          </a:p>
        </p:txBody>
      </p:sp>
      <p:sp>
        <p:nvSpPr>
          <p:cNvPr id="51247" name="Rectangle 47"/>
          <p:cNvSpPr>
            <a:spLocks noChangeArrowheads="1"/>
          </p:cNvSpPr>
          <p:nvPr/>
        </p:nvSpPr>
        <p:spPr bwMode="auto">
          <a:xfrm>
            <a:off x="4188765" y="5955309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1200" b="0"/>
              <a:t>z</a:t>
            </a:r>
            <a:endParaRPr lang="en-US" altLang="en-US" sz="1200" b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EF4D33-667F-40AB-9FED-2EF897883CD1}"/>
              </a:ext>
            </a:extLst>
          </p:cNvPr>
          <p:cNvGrpSpPr/>
          <p:nvPr/>
        </p:nvGrpSpPr>
        <p:grpSpPr>
          <a:xfrm>
            <a:off x="4347515" y="4982171"/>
            <a:ext cx="1689100" cy="1349375"/>
            <a:chOff x="4690415" y="5261571"/>
            <a:chExt cx="1689100" cy="1349375"/>
          </a:xfrm>
        </p:grpSpPr>
        <p:sp>
          <p:nvSpPr>
            <p:cNvPr id="51244" name="Line 44"/>
            <p:cNvSpPr>
              <a:spLocks noChangeShapeType="1"/>
            </p:cNvSpPr>
            <p:nvPr/>
          </p:nvSpPr>
          <p:spPr bwMode="auto">
            <a:xfrm>
              <a:off x="5233340" y="6091834"/>
              <a:ext cx="1146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0" name="AutoShape 40" descr="大理石 (緑)"/>
            <p:cNvSpPr>
              <a:spLocks noChangeArrowheads="1"/>
            </p:cNvSpPr>
            <p:nvPr/>
          </p:nvSpPr>
          <p:spPr bwMode="auto">
            <a:xfrm>
              <a:off x="5366690" y="5639396"/>
              <a:ext cx="668338" cy="696913"/>
            </a:xfrm>
            <a:prstGeom prst="can">
              <a:avLst>
                <a:gd name="adj" fmla="val 26069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2" name="Line 42"/>
            <p:cNvSpPr>
              <a:spLocks noChangeShapeType="1"/>
            </p:cNvSpPr>
            <p:nvPr/>
          </p:nvSpPr>
          <p:spPr bwMode="auto">
            <a:xfrm flipV="1">
              <a:off x="5233340" y="5261571"/>
              <a:ext cx="0" cy="819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3" name="Line 43"/>
            <p:cNvSpPr>
              <a:spLocks noChangeShapeType="1"/>
            </p:cNvSpPr>
            <p:nvPr/>
          </p:nvSpPr>
          <p:spPr bwMode="auto">
            <a:xfrm flipH="1">
              <a:off x="4690415" y="6091834"/>
              <a:ext cx="531813" cy="519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8" name="AutoShape 48"/>
            <p:cNvSpPr>
              <a:spLocks noChangeArrowheads="1"/>
            </p:cNvSpPr>
            <p:nvPr/>
          </p:nvSpPr>
          <p:spPr bwMode="auto">
            <a:xfrm>
              <a:off x="5107928" y="5991821"/>
              <a:ext cx="349250" cy="609600"/>
            </a:xfrm>
            <a:prstGeom prst="cube">
              <a:avLst>
                <a:gd name="adj" fmla="val 25000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9" name="Oval 49"/>
            <p:cNvSpPr>
              <a:spLocks noChangeArrowheads="1"/>
            </p:cNvSpPr>
            <p:nvPr/>
          </p:nvSpPr>
          <p:spPr bwMode="auto">
            <a:xfrm>
              <a:off x="5515915" y="5336184"/>
              <a:ext cx="377825" cy="377825"/>
            </a:xfrm>
            <a:prstGeom prst="ellipse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50" name="AutoShape 50" descr="大理石 (緑)"/>
          <p:cNvSpPr>
            <a:spLocks noChangeArrowheads="1"/>
          </p:cNvSpPr>
          <p:nvPr/>
        </p:nvSpPr>
        <p:spPr bwMode="auto">
          <a:xfrm>
            <a:off x="3684588" y="4141788"/>
            <a:ext cx="668337" cy="696912"/>
          </a:xfrm>
          <a:prstGeom prst="can">
            <a:avLst>
              <a:gd name="adj" fmla="val 26069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Modeling</a:t>
            </a:r>
          </a:p>
        </p:txBody>
      </p:sp>
      <p:sp>
        <p:nvSpPr>
          <p:cNvPr id="28" name="Rectangle 51"/>
          <p:cNvSpPr>
            <a:spLocks noChangeArrowheads="1"/>
          </p:cNvSpPr>
          <p:nvPr/>
        </p:nvSpPr>
        <p:spPr bwMode="auto">
          <a:xfrm>
            <a:off x="5357813" y="1313103"/>
            <a:ext cx="139012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b="0" dirty="0"/>
              <a:t>Polygon</a:t>
            </a:r>
          </a:p>
          <a:p>
            <a:pPr algn="l"/>
            <a:r>
              <a:rPr lang="en-US" altLang="en-US" b="0" dirty="0"/>
              <a:t>Solid model</a:t>
            </a:r>
          </a:p>
          <a:p>
            <a:pPr algn="l"/>
            <a:r>
              <a:rPr lang="en-US" altLang="en-US" b="0" dirty="0"/>
              <a:t>Voxel</a:t>
            </a:r>
          </a:p>
        </p:txBody>
      </p:sp>
      <p:sp>
        <p:nvSpPr>
          <p:cNvPr id="29" name="Rectangle 51"/>
          <p:cNvSpPr>
            <a:spLocks noChangeArrowheads="1"/>
          </p:cNvSpPr>
          <p:nvPr/>
        </p:nvSpPr>
        <p:spPr bwMode="auto">
          <a:xfrm>
            <a:off x="5093734" y="2866529"/>
            <a:ext cx="10054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b="0" dirty="0"/>
              <a:t>Material</a:t>
            </a:r>
            <a:endParaRPr lang="en-US" altLang="en-US" b="0" dirty="0"/>
          </a:p>
        </p:txBody>
      </p:sp>
      <p:sp>
        <p:nvSpPr>
          <p:cNvPr id="30" name="Rectangle 51"/>
          <p:cNvSpPr>
            <a:spLocks noChangeArrowheads="1"/>
          </p:cNvSpPr>
          <p:nvPr/>
        </p:nvSpPr>
        <p:spPr bwMode="auto">
          <a:xfrm>
            <a:off x="5079906" y="3957122"/>
            <a:ext cx="14542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b="0" dirty="0"/>
              <a:t>UV mapping</a:t>
            </a:r>
          </a:p>
          <a:p>
            <a:pPr algn="l"/>
            <a:r>
              <a:rPr lang="en-US" altLang="en-US" b="0" dirty="0" err="1"/>
              <a:t>Mip</a:t>
            </a:r>
            <a:r>
              <a:rPr lang="en-US" altLang="en-US" b="0" dirty="0"/>
              <a:t>-map</a:t>
            </a:r>
          </a:p>
        </p:txBody>
      </p:sp>
      <p:sp>
        <p:nvSpPr>
          <p:cNvPr id="31" name="Rectangle 51"/>
          <p:cNvSpPr>
            <a:spLocks noChangeArrowheads="1"/>
          </p:cNvSpPr>
          <p:nvPr/>
        </p:nvSpPr>
        <p:spPr bwMode="auto">
          <a:xfrm>
            <a:off x="6273805" y="5446296"/>
            <a:ext cx="252729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b="0" dirty="0"/>
              <a:t>Coordinate system</a:t>
            </a:r>
          </a:p>
          <a:p>
            <a:pPr algn="l"/>
            <a:r>
              <a:rPr lang="en-US" altLang="en-US" b="0" dirty="0"/>
              <a:t>Viewing transformation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515025" y="1263701"/>
            <a:ext cx="818044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ja-JP" b="0" dirty="0"/>
              <a:t>Physical simulation gives shadows automatically. (e.g. Ray-tracing)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ja-JP" b="0" dirty="0"/>
              <a:t>But, the ray-tracing needs huge computation time, hard to work in real-time.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ja-JP" b="0" dirty="0"/>
              <a:t>So, other method such as "Shadow mapping" is used.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" y="2895874"/>
            <a:ext cx="3770313" cy="283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5045791" y="3394948"/>
            <a:ext cx="38035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altLang="ja-JP" b="0" dirty="0"/>
              <a:t>Creates "shadow map" from the light source view.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dirty="0"/>
              <a:t>Tests whether a pixel is visible from the light source.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dirty="0"/>
              <a:t>Renders the scene.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994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515025" y="1125202"/>
            <a:ext cx="707219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ja-JP" b="0" dirty="0"/>
              <a:t>Physical simulation of indirect lights (e.g. Walls illuminate walls)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ja-JP" b="0" dirty="0"/>
              <a:t>Photo-realistic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ja-JP" b="0" dirty="0"/>
              <a:t>Computationally expensive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ja-JP" b="0" dirty="0"/>
              <a:t>Super accurate simulation of the conventional "Ambient light"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illumination</a:t>
            </a:r>
          </a:p>
        </p:txBody>
      </p:sp>
      <p:pic>
        <p:nvPicPr>
          <p:cNvPr id="6146" name="Picture 2" descr="https://upload.wikimedia.org/wikipedia/commons/0/0d/Global_illumin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5" y="2671762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5126814" y="3350459"/>
            <a:ext cx="38035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altLang="ja-JP" b="0" dirty="0"/>
              <a:t>Calculates physical lighting effects in a static scene.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ja-JP" b="0" dirty="0"/>
              <a:t>Stores the result on a memory.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ja-JP" b="0" dirty="0"/>
              <a:t>Calculates global illumination effects in the scene using the result in real-time.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ja-JP" b="0" dirty="0"/>
              <a:t>Light sources can move in real-time but objects cannot move.</a:t>
            </a:r>
          </a:p>
        </p:txBody>
      </p:sp>
    </p:spTree>
    <p:extLst>
      <p:ext uri="{BB962C8B-B14F-4D97-AF65-F5344CB8AC3E}">
        <p14:creationId xmlns:p14="http://schemas.microsoft.com/office/powerpoint/2010/main" val="941466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1192213" y="2586038"/>
            <a:ext cx="1958975" cy="758825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ja-JP" sz="2000">
                <a:latin typeface="Arial Narrow" pitchFamily="34" charset="0"/>
              </a:rPr>
              <a:t>Modeling</a:t>
            </a:r>
          </a:p>
          <a:p>
            <a:r>
              <a:rPr lang="en-US" altLang="ja-JP" sz="2000">
                <a:latin typeface="Arial Narrow" pitchFamily="34" charset="0"/>
              </a:rPr>
              <a:t>Transformations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3560763" y="2560638"/>
            <a:ext cx="1917700" cy="758825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ja-JP" sz="2000">
                <a:latin typeface="Arial Narrow" pitchFamily="34" charset="0"/>
              </a:rPr>
              <a:t>Viewing</a:t>
            </a:r>
          </a:p>
          <a:p>
            <a:r>
              <a:rPr lang="en-US" altLang="ja-JP" sz="2000">
                <a:latin typeface="Arial Narrow" pitchFamily="34" charset="0"/>
              </a:rPr>
              <a:t>Transformations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5951538" y="2551113"/>
            <a:ext cx="1519237" cy="758825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ja-JP" sz="2000">
                <a:latin typeface="Arial Narrow" pitchFamily="34" charset="0"/>
              </a:rPr>
              <a:t>Perspective</a:t>
            </a:r>
          </a:p>
          <a:p>
            <a:r>
              <a:rPr lang="en-US" altLang="ja-JP" sz="2000">
                <a:latin typeface="Arial Narrow" pitchFamily="34" charset="0"/>
              </a:rPr>
              <a:t>projection</a:t>
            </a:r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>
            <a:off x="1182688" y="5221288"/>
            <a:ext cx="1146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4" name="Line 8"/>
          <p:cNvSpPr>
            <a:spLocks noChangeShapeType="1"/>
          </p:cNvSpPr>
          <p:nvPr/>
        </p:nvSpPr>
        <p:spPr bwMode="auto">
          <a:xfrm flipV="1">
            <a:off x="1182688" y="4391025"/>
            <a:ext cx="0" cy="81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5" name="Line 9"/>
          <p:cNvSpPr>
            <a:spLocks noChangeShapeType="1"/>
          </p:cNvSpPr>
          <p:nvPr/>
        </p:nvSpPr>
        <p:spPr bwMode="auto">
          <a:xfrm flipH="1">
            <a:off x="639763" y="5221288"/>
            <a:ext cx="531812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2347913" y="51863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1200" b="0"/>
              <a:t>x</a:t>
            </a:r>
            <a:endParaRPr lang="en-US" altLang="en-US" sz="1200" b="0"/>
          </a:p>
        </p:txBody>
      </p:sp>
      <p:sp>
        <p:nvSpPr>
          <p:cNvPr id="65547" name="Rectangle 11"/>
          <p:cNvSpPr>
            <a:spLocks noChangeArrowheads="1"/>
          </p:cNvSpPr>
          <p:nvPr/>
        </p:nvSpPr>
        <p:spPr bwMode="auto">
          <a:xfrm>
            <a:off x="3240088" y="4381500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1200" b="0"/>
              <a:t>y</a:t>
            </a:r>
            <a:endParaRPr lang="en-US" altLang="en-US" sz="1200" b="0"/>
          </a:p>
        </p:txBody>
      </p:sp>
      <p:sp>
        <p:nvSpPr>
          <p:cNvPr id="65548" name="Rectangle 12"/>
          <p:cNvSpPr>
            <a:spLocks noChangeArrowheads="1"/>
          </p:cNvSpPr>
          <p:nvPr/>
        </p:nvSpPr>
        <p:spPr bwMode="auto">
          <a:xfrm>
            <a:off x="481013" y="536416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1200" b="0"/>
              <a:t>z</a:t>
            </a:r>
            <a:endParaRPr lang="en-US" altLang="en-US" sz="1200" b="0"/>
          </a:p>
        </p:txBody>
      </p:sp>
      <p:sp>
        <p:nvSpPr>
          <p:cNvPr id="65549" name="AutoShape 13"/>
          <p:cNvSpPr>
            <a:spLocks noChangeArrowheads="1"/>
          </p:cNvSpPr>
          <p:nvPr/>
        </p:nvSpPr>
        <p:spPr bwMode="auto">
          <a:xfrm rot="-937163">
            <a:off x="1485900" y="4849813"/>
            <a:ext cx="349250" cy="609600"/>
          </a:xfrm>
          <a:prstGeom prst="cube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5551" name="Group 15"/>
          <p:cNvGrpSpPr>
            <a:grpSpLocks/>
          </p:cNvGrpSpPr>
          <p:nvPr/>
        </p:nvGrpSpPr>
        <p:grpSpPr bwMode="auto">
          <a:xfrm rot="-1431052">
            <a:off x="3384550" y="5148263"/>
            <a:ext cx="231775" cy="230187"/>
            <a:chOff x="2213" y="1760"/>
            <a:chExt cx="279" cy="277"/>
          </a:xfrm>
        </p:grpSpPr>
        <p:sp>
          <p:nvSpPr>
            <p:cNvPr id="65552" name="AutoShape 16"/>
            <p:cNvSpPr>
              <a:spLocks noChangeArrowheads="1"/>
            </p:cNvSpPr>
            <p:nvPr/>
          </p:nvSpPr>
          <p:spPr bwMode="auto">
            <a:xfrm rot="-3941749">
              <a:off x="2314" y="1818"/>
              <a:ext cx="140" cy="217"/>
            </a:xfrm>
            <a:prstGeom prst="can">
              <a:avLst>
                <a:gd name="adj" fmla="val 38750"/>
              </a:avLst>
            </a:prstGeom>
            <a:solidFill>
              <a:srgbClr val="2E2E2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3" name="AutoShape 17"/>
            <p:cNvSpPr>
              <a:spLocks noChangeArrowheads="1"/>
            </p:cNvSpPr>
            <p:nvPr/>
          </p:nvSpPr>
          <p:spPr bwMode="auto">
            <a:xfrm rot="-3941749">
              <a:off x="2277" y="1800"/>
              <a:ext cx="140" cy="217"/>
            </a:xfrm>
            <a:prstGeom prst="can">
              <a:avLst>
                <a:gd name="adj" fmla="val 38750"/>
              </a:avLst>
            </a:prstGeom>
            <a:solidFill>
              <a:srgbClr val="79C1B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4" name="AutoShape 18"/>
            <p:cNvSpPr>
              <a:spLocks noChangeArrowheads="1"/>
            </p:cNvSpPr>
            <p:nvPr/>
          </p:nvSpPr>
          <p:spPr bwMode="auto">
            <a:xfrm rot="12185653">
              <a:off x="2213" y="1760"/>
              <a:ext cx="176" cy="277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55" name="Line 19"/>
          <p:cNvSpPr>
            <a:spLocks noChangeShapeType="1"/>
          </p:cNvSpPr>
          <p:nvPr/>
        </p:nvSpPr>
        <p:spPr bwMode="auto">
          <a:xfrm flipV="1">
            <a:off x="1684338" y="5137150"/>
            <a:ext cx="40322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6" name="Line 20"/>
          <p:cNvSpPr>
            <a:spLocks noChangeShapeType="1"/>
          </p:cNvSpPr>
          <p:nvPr/>
        </p:nvSpPr>
        <p:spPr bwMode="auto">
          <a:xfrm flipH="1" flipV="1">
            <a:off x="1512888" y="4706938"/>
            <a:ext cx="171450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7" name="Line 21"/>
          <p:cNvSpPr>
            <a:spLocks noChangeShapeType="1"/>
          </p:cNvSpPr>
          <p:nvPr/>
        </p:nvSpPr>
        <p:spPr bwMode="auto">
          <a:xfrm flipH="1">
            <a:off x="1555750" y="5260975"/>
            <a:ext cx="131763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8" name="Line 22"/>
          <p:cNvSpPr>
            <a:spLocks noChangeShapeType="1"/>
          </p:cNvSpPr>
          <p:nvPr/>
        </p:nvSpPr>
        <p:spPr bwMode="auto">
          <a:xfrm>
            <a:off x="3667125" y="5278438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9" name="Line 23"/>
          <p:cNvSpPr>
            <a:spLocks noChangeShapeType="1"/>
          </p:cNvSpPr>
          <p:nvPr/>
        </p:nvSpPr>
        <p:spPr bwMode="auto">
          <a:xfrm flipV="1">
            <a:off x="3467100" y="4448175"/>
            <a:ext cx="0" cy="708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0" name="Line 24"/>
          <p:cNvSpPr>
            <a:spLocks noChangeShapeType="1"/>
          </p:cNvSpPr>
          <p:nvPr/>
        </p:nvSpPr>
        <p:spPr bwMode="auto">
          <a:xfrm flipV="1">
            <a:off x="3498850" y="4868863"/>
            <a:ext cx="325438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1" name="AutoShape 25"/>
          <p:cNvSpPr>
            <a:spLocks noChangeArrowheads="1"/>
          </p:cNvSpPr>
          <p:nvPr/>
        </p:nvSpPr>
        <p:spPr bwMode="auto">
          <a:xfrm rot="8841956">
            <a:off x="4478338" y="4940300"/>
            <a:ext cx="280987" cy="490538"/>
          </a:xfrm>
          <a:prstGeom prst="cube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2" name="Rectangle 26"/>
          <p:cNvSpPr>
            <a:spLocks noChangeArrowheads="1"/>
          </p:cNvSpPr>
          <p:nvPr/>
        </p:nvSpPr>
        <p:spPr bwMode="auto">
          <a:xfrm>
            <a:off x="3775075" y="4700588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1200" b="0"/>
              <a:t>x</a:t>
            </a:r>
            <a:endParaRPr lang="en-US" altLang="en-US" sz="1200" b="0"/>
          </a:p>
        </p:txBody>
      </p:sp>
      <p:sp>
        <p:nvSpPr>
          <p:cNvPr id="65563" name="Rectangle 27"/>
          <p:cNvSpPr>
            <a:spLocks noChangeArrowheads="1"/>
          </p:cNvSpPr>
          <p:nvPr/>
        </p:nvSpPr>
        <p:spPr bwMode="auto">
          <a:xfrm>
            <a:off x="1030288" y="4113213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1200" b="0"/>
              <a:t>y</a:t>
            </a:r>
            <a:endParaRPr lang="en-US" altLang="en-US" sz="1200" b="0"/>
          </a:p>
        </p:txBody>
      </p:sp>
      <p:sp>
        <p:nvSpPr>
          <p:cNvPr id="65564" name="Rectangle 28"/>
          <p:cNvSpPr>
            <a:spLocks noChangeArrowheads="1"/>
          </p:cNvSpPr>
          <p:nvPr/>
        </p:nvSpPr>
        <p:spPr bwMode="auto">
          <a:xfrm>
            <a:off x="4918075" y="5294313"/>
            <a:ext cx="311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1200" b="0"/>
              <a:t>-z</a:t>
            </a:r>
            <a:endParaRPr lang="en-US" altLang="en-US" sz="1200" b="0"/>
          </a:p>
        </p:txBody>
      </p:sp>
      <p:grpSp>
        <p:nvGrpSpPr>
          <p:cNvPr id="65565" name="Group 29"/>
          <p:cNvGrpSpPr>
            <a:grpSpLocks/>
          </p:cNvGrpSpPr>
          <p:nvPr/>
        </p:nvGrpSpPr>
        <p:grpSpPr bwMode="auto">
          <a:xfrm rot="703261">
            <a:off x="436563" y="4403725"/>
            <a:ext cx="203200" cy="201613"/>
            <a:chOff x="2213" y="1760"/>
            <a:chExt cx="279" cy="277"/>
          </a:xfrm>
        </p:grpSpPr>
        <p:sp>
          <p:nvSpPr>
            <p:cNvPr id="65566" name="AutoShape 30"/>
            <p:cNvSpPr>
              <a:spLocks noChangeArrowheads="1"/>
            </p:cNvSpPr>
            <p:nvPr/>
          </p:nvSpPr>
          <p:spPr bwMode="auto">
            <a:xfrm rot="-3941749">
              <a:off x="2314" y="1818"/>
              <a:ext cx="140" cy="217"/>
            </a:xfrm>
            <a:prstGeom prst="can">
              <a:avLst>
                <a:gd name="adj" fmla="val 38750"/>
              </a:avLst>
            </a:prstGeom>
            <a:solidFill>
              <a:srgbClr val="C0C0C0"/>
            </a:solidFill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7" name="AutoShape 31"/>
            <p:cNvSpPr>
              <a:spLocks noChangeArrowheads="1"/>
            </p:cNvSpPr>
            <p:nvPr/>
          </p:nvSpPr>
          <p:spPr bwMode="auto">
            <a:xfrm rot="-3941749">
              <a:off x="2277" y="1800"/>
              <a:ext cx="140" cy="217"/>
            </a:xfrm>
            <a:prstGeom prst="can">
              <a:avLst>
                <a:gd name="adj" fmla="val 38750"/>
              </a:avLst>
            </a:prstGeom>
            <a:solidFill>
              <a:srgbClr val="C0C0C0"/>
            </a:solidFill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8" name="AutoShape 32"/>
            <p:cNvSpPr>
              <a:spLocks noChangeArrowheads="1"/>
            </p:cNvSpPr>
            <p:nvPr/>
          </p:nvSpPr>
          <p:spPr bwMode="auto">
            <a:xfrm rot="12185653">
              <a:off x="2213" y="1760"/>
              <a:ext cx="176" cy="277"/>
            </a:xfrm>
            <a:prstGeom prst="cube">
              <a:avLst>
                <a:gd name="adj" fmla="val 25000"/>
              </a:avLst>
            </a:prstGeom>
            <a:solidFill>
              <a:srgbClr val="C0C0C0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69" name="Rectangle 33"/>
          <p:cNvSpPr>
            <a:spLocks noChangeArrowheads="1"/>
          </p:cNvSpPr>
          <p:nvPr/>
        </p:nvSpPr>
        <p:spPr bwMode="auto">
          <a:xfrm>
            <a:off x="468313" y="1657350"/>
            <a:ext cx="9302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ja-JP" sz="2000">
                <a:latin typeface="Arial Narrow" pitchFamily="34" charset="0"/>
              </a:rPr>
              <a:t>Vertex </a:t>
            </a:r>
            <a:r>
              <a:rPr lang="en-US" altLang="ja-JP" sz="1400">
                <a:latin typeface="Arial Narrow" pitchFamily="34" charset="0"/>
              </a:rPr>
              <a:t>(x, y, z, 1)</a:t>
            </a:r>
          </a:p>
        </p:txBody>
      </p:sp>
      <p:sp>
        <p:nvSpPr>
          <p:cNvPr id="65570" name="Line 34"/>
          <p:cNvSpPr>
            <a:spLocks noChangeShapeType="1"/>
          </p:cNvSpPr>
          <p:nvPr/>
        </p:nvSpPr>
        <p:spPr bwMode="auto">
          <a:xfrm>
            <a:off x="762000" y="2311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71" name="Line 35"/>
          <p:cNvSpPr>
            <a:spLocks noChangeShapeType="1"/>
          </p:cNvSpPr>
          <p:nvPr/>
        </p:nvSpPr>
        <p:spPr bwMode="auto">
          <a:xfrm>
            <a:off x="762000" y="2921000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72" name="Line 36"/>
          <p:cNvSpPr>
            <a:spLocks noChangeShapeType="1"/>
          </p:cNvSpPr>
          <p:nvPr/>
        </p:nvSpPr>
        <p:spPr bwMode="auto">
          <a:xfrm>
            <a:off x="3162300" y="2946400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73" name="Line 37"/>
          <p:cNvSpPr>
            <a:spLocks noChangeShapeType="1"/>
          </p:cNvSpPr>
          <p:nvPr/>
        </p:nvSpPr>
        <p:spPr bwMode="auto">
          <a:xfrm>
            <a:off x="5486400" y="2933700"/>
            <a:ext cx="44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74" name="Line 38"/>
          <p:cNvSpPr>
            <a:spLocks noChangeShapeType="1"/>
          </p:cNvSpPr>
          <p:nvPr/>
        </p:nvSpPr>
        <p:spPr bwMode="auto">
          <a:xfrm>
            <a:off x="7467600" y="2921000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75" name="Line 39"/>
          <p:cNvSpPr>
            <a:spLocks noChangeShapeType="1"/>
          </p:cNvSpPr>
          <p:nvPr/>
        </p:nvSpPr>
        <p:spPr bwMode="auto">
          <a:xfrm>
            <a:off x="7962900" y="2921000"/>
            <a:ext cx="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5580" name="Group 44"/>
          <p:cNvGrpSpPr>
            <a:grpSpLocks/>
          </p:cNvGrpSpPr>
          <p:nvPr/>
        </p:nvGrpSpPr>
        <p:grpSpPr bwMode="auto">
          <a:xfrm rot="-1431052">
            <a:off x="5848350" y="5110163"/>
            <a:ext cx="231775" cy="230187"/>
            <a:chOff x="2213" y="1760"/>
            <a:chExt cx="279" cy="277"/>
          </a:xfrm>
        </p:grpSpPr>
        <p:sp>
          <p:nvSpPr>
            <p:cNvPr id="65581" name="AutoShape 45"/>
            <p:cNvSpPr>
              <a:spLocks noChangeArrowheads="1"/>
            </p:cNvSpPr>
            <p:nvPr/>
          </p:nvSpPr>
          <p:spPr bwMode="auto">
            <a:xfrm rot="-3941749">
              <a:off x="2314" y="1818"/>
              <a:ext cx="140" cy="217"/>
            </a:xfrm>
            <a:prstGeom prst="can">
              <a:avLst>
                <a:gd name="adj" fmla="val 38750"/>
              </a:avLst>
            </a:prstGeom>
            <a:solidFill>
              <a:srgbClr val="2E2E2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2" name="AutoShape 46"/>
            <p:cNvSpPr>
              <a:spLocks noChangeArrowheads="1"/>
            </p:cNvSpPr>
            <p:nvPr/>
          </p:nvSpPr>
          <p:spPr bwMode="auto">
            <a:xfrm rot="-3941749">
              <a:off x="2277" y="1800"/>
              <a:ext cx="140" cy="217"/>
            </a:xfrm>
            <a:prstGeom prst="can">
              <a:avLst>
                <a:gd name="adj" fmla="val 38750"/>
              </a:avLst>
            </a:prstGeom>
            <a:solidFill>
              <a:srgbClr val="79C1B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3" name="AutoShape 47"/>
            <p:cNvSpPr>
              <a:spLocks noChangeArrowheads="1"/>
            </p:cNvSpPr>
            <p:nvPr/>
          </p:nvSpPr>
          <p:spPr bwMode="auto">
            <a:xfrm rot="12185653">
              <a:off x="2213" y="1760"/>
              <a:ext cx="176" cy="277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84" name="Line 48"/>
          <p:cNvSpPr>
            <a:spLocks noChangeShapeType="1"/>
          </p:cNvSpPr>
          <p:nvPr/>
        </p:nvSpPr>
        <p:spPr bwMode="auto">
          <a:xfrm flipV="1">
            <a:off x="5943600" y="5003800"/>
            <a:ext cx="735013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85" name="Line 49"/>
          <p:cNvSpPr>
            <a:spLocks noChangeShapeType="1"/>
          </p:cNvSpPr>
          <p:nvPr/>
        </p:nvSpPr>
        <p:spPr bwMode="auto">
          <a:xfrm>
            <a:off x="5930900" y="5257800"/>
            <a:ext cx="788988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87" name="Freeform 51"/>
          <p:cNvSpPr>
            <a:spLocks/>
          </p:cNvSpPr>
          <p:nvPr/>
        </p:nvSpPr>
        <p:spPr bwMode="auto">
          <a:xfrm>
            <a:off x="6515100" y="4851400"/>
            <a:ext cx="469900" cy="939800"/>
          </a:xfrm>
          <a:custGeom>
            <a:avLst/>
            <a:gdLst>
              <a:gd name="T0" fmla="*/ 0 w 320"/>
              <a:gd name="T1" fmla="*/ 32 h 520"/>
              <a:gd name="T2" fmla="*/ 40 w 320"/>
              <a:gd name="T3" fmla="*/ 424 h 520"/>
              <a:gd name="T4" fmla="*/ 320 w 320"/>
              <a:gd name="T5" fmla="*/ 520 h 520"/>
              <a:gd name="T6" fmla="*/ 296 w 320"/>
              <a:gd name="T7" fmla="*/ 0 h 520"/>
              <a:gd name="T8" fmla="*/ 0 w 320"/>
              <a:gd name="T9" fmla="*/ 32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" h="520">
                <a:moveTo>
                  <a:pt x="0" y="32"/>
                </a:moveTo>
                <a:lnTo>
                  <a:pt x="40" y="424"/>
                </a:lnTo>
                <a:lnTo>
                  <a:pt x="320" y="520"/>
                </a:lnTo>
                <a:lnTo>
                  <a:pt x="296" y="0"/>
                </a:lnTo>
                <a:lnTo>
                  <a:pt x="0" y="32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88" name="AutoShape 52"/>
          <p:cNvSpPr>
            <a:spLocks noChangeArrowheads="1"/>
          </p:cNvSpPr>
          <p:nvPr/>
        </p:nvSpPr>
        <p:spPr bwMode="auto">
          <a:xfrm rot="8841956">
            <a:off x="7424738" y="4953000"/>
            <a:ext cx="280987" cy="490538"/>
          </a:xfrm>
          <a:prstGeom prst="cube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89" name="AutoShape 53"/>
          <p:cNvSpPr>
            <a:spLocks noChangeArrowheads="1"/>
          </p:cNvSpPr>
          <p:nvPr/>
        </p:nvSpPr>
        <p:spPr bwMode="auto">
          <a:xfrm rot="11127666">
            <a:off x="6646863" y="5108575"/>
            <a:ext cx="155575" cy="271463"/>
          </a:xfrm>
          <a:prstGeom prst="cube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90" name="Line 54"/>
          <p:cNvSpPr>
            <a:spLocks noChangeShapeType="1"/>
          </p:cNvSpPr>
          <p:nvPr/>
        </p:nvSpPr>
        <p:spPr bwMode="auto">
          <a:xfrm flipV="1">
            <a:off x="6946900" y="4660900"/>
            <a:ext cx="815975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91" name="Line 55"/>
          <p:cNvSpPr>
            <a:spLocks noChangeShapeType="1"/>
          </p:cNvSpPr>
          <p:nvPr/>
        </p:nvSpPr>
        <p:spPr bwMode="auto">
          <a:xfrm>
            <a:off x="6994525" y="5689600"/>
            <a:ext cx="752475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92" name="Rectangle 56"/>
          <p:cNvSpPr>
            <a:spLocks noChangeArrowheads="1"/>
          </p:cNvSpPr>
          <p:nvPr/>
        </p:nvSpPr>
        <p:spPr bwMode="auto">
          <a:xfrm>
            <a:off x="1779588" y="5526088"/>
            <a:ext cx="657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1400" b="0"/>
              <a:t>object</a:t>
            </a:r>
            <a:endParaRPr lang="en-US" altLang="en-US" sz="1400" b="0"/>
          </a:p>
        </p:txBody>
      </p:sp>
      <p:sp>
        <p:nvSpPr>
          <p:cNvPr id="65593" name="Rectangle 57"/>
          <p:cNvSpPr>
            <a:spLocks noChangeArrowheads="1"/>
          </p:cNvSpPr>
          <p:nvPr/>
        </p:nvSpPr>
        <p:spPr bwMode="auto">
          <a:xfrm>
            <a:off x="3113088" y="5538788"/>
            <a:ext cx="77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1400" b="0"/>
              <a:t>camera</a:t>
            </a:r>
            <a:endParaRPr lang="en-US" altLang="en-US" sz="1400" b="0"/>
          </a:p>
        </p:txBody>
      </p:sp>
      <p:sp>
        <p:nvSpPr>
          <p:cNvPr id="65594" name="Rectangle 58"/>
          <p:cNvSpPr>
            <a:spLocks noChangeArrowheads="1"/>
          </p:cNvSpPr>
          <p:nvPr/>
        </p:nvSpPr>
        <p:spPr bwMode="auto">
          <a:xfrm>
            <a:off x="6326188" y="5818188"/>
            <a:ext cx="7159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1400" b="0"/>
              <a:t>screen</a:t>
            </a:r>
            <a:endParaRPr lang="en-US" altLang="en-US" sz="1400" b="0"/>
          </a:p>
        </p:txBody>
      </p:sp>
      <p:sp>
        <p:nvSpPr>
          <p:cNvPr id="65595" name="Rectangle 59"/>
          <p:cNvSpPr>
            <a:spLocks noChangeArrowheads="1"/>
          </p:cNvSpPr>
          <p:nvPr/>
        </p:nvSpPr>
        <p:spPr bwMode="auto">
          <a:xfrm>
            <a:off x="7453313" y="3579813"/>
            <a:ext cx="930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ja-JP" sz="2000">
                <a:latin typeface="Arial Narrow" pitchFamily="34" charset="0"/>
              </a:rPr>
              <a:t>Screen</a:t>
            </a:r>
            <a:endParaRPr lang="en-US" altLang="ja-JP" sz="1400">
              <a:latin typeface="Arial Narrow" pitchFamily="34" charset="0"/>
            </a:endParaRPr>
          </a:p>
        </p:txBody>
      </p:sp>
      <p:sp>
        <p:nvSpPr>
          <p:cNvPr id="65596" name="Rectangle 60"/>
          <p:cNvSpPr>
            <a:spLocks noChangeArrowheads="1"/>
          </p:cNvSpPr>
          <p:nvPr/>
        </p:nvSpPr>
        <p:spPr bwMode="auto">
          <a:xfrm>
            <a:off x="738188" y="5942013"/>
            <a:ext cx="1109662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1400" b="0"/>
              <a:t>- translation</a:t>
            </a:r>
          </a:p>
          <a:p>
            <a:pPr algn="l"/>
            <a:r>
              <a:rPr lang="en-US" altLang="ja-JP" sz="1400" b="0"/>
              <a:t>- rotation</a:t>
            </a:r>
          </a:p>
          <a:p>
            <a:pPr algn="l"/>
            <a:r>
              <a:rPr lang="en-US" altLang="ja-JP" sz="1400" b="0"/>
              <a:t>- scaling</a:t>
            </a:r>
            <a:endParaRPr lang="en-US" altLang="en-US" sz="1400" b="0"/>
          </a:p>
        </p:txBody>
      </p:sp>
      <p:sp>
        <p:nvSpPr>
          <p:cNvPr id="65597" name="Rectangle 61"/>
          <p:cNvSpPr>
            <a:spLocks noChangeArrowheads="1"/>
          </p:cNvSpPr>
          <p:nvPr/>
        </p:nvSpPr>
        <p:spPr bwMode="auto">
          <a:xfrm>
            <a:off x="3954463" y="6000750"/>
            <a:ext cx="11096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1400" b="0"/>
              <a:t>- translation</a:t>
            </a:r>
          </a:p>
          <a:p>
            <a:pPr algn="l"/>
            <a:r>
              <a:rPr lang="en-US" altLang="ja-JP" sz="1400" b="0"/>
              <a:t>- rotation</a:t>
            </a:r>
            <a:endParaRPr lang="en-US" altLang="en-US" sz="1400" b="0"/>
          </a:p>
        </p:txBody>
      </p:sp>
      <p:sp>
        <p:nvSpPr>
          <p:cNvPr id="65598" name="Rectangle 62"/>
          <p:cNvSpPr>
            <a:spLocks noChangeArrowheads="1"/>
          </p:cNvSpPr>
          <p:nvPr/>
        </p:nvSpPr>
        <p:spPr bwMode="auto">
          <a:xfrm>
            <a:off x="6770688" y="6073775"/>
            <a:ext cx="1060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1400" b="0"/>
              <a:t>- projection</a:t>
            </a:r>
            <a:endParaRPr lang="en-US" altLang="en-US" sz="1400" b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15" name="Rectangle 31"/>
          <p:cNvSpPr>
            <a:spLocks noChangeArrowheads="1"/>
          </p:cNvSpPr>
          <p:nvPr/>
        </p:nvSpPr>
        <p:spPr bwMode="auto">
          <a:xfrm>
            <a:off x="2297113" y="1735138"/>
            <a:ext cx="93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ja-JP" sz="2400"/>
              <a:t>=</a:t>
            </a:r>
          </a:p>
        </p:txBody>
      </p:sp>
      <p:sp>
        <p:nvSpPr>
          <p:cNvPr id="67637" name="Rectangle 53"/>
          <p:cNvSpPr>
            <a:spLocks noChangeArrowheads="1"/>
          </p:cNvSpPr>
          <p:nvPr/>
        </p:nvSpPr>
        <p:spPr bwMode="auto">
          <a:xfrm>
            <a:off x="3270250" y="1397000"/>
            <a:ext cx="23733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ja-JP"/>
              <a:t>a     d     g     x</a:t>
            </a:r>
            <a:r>
              <a:rPr lang="en-US" altLang="ja-JP" baseline="-25000"/>
              <a:t>0</a:t>
            </a:r>
          </a:p>
          <a:p>
            <a:pPr algn="l"/>
            <a:r>
              <a:rPr lang="en-US" altLang="ja-JP"/>
              <a:t>b     e     h     y</a:t>
            </a:r>
            <a:r>
              <a:rPr lang="en-US" altLang="ja-JP" baseline="-25000"/>
              <a:t>0</a:t>
            </a:r>
          </a:p>
          <a:p>
            <a:pPr algn="l"/>
            <a:r>
              <a:rPr lang="en-US" altLang="ja-JP"/>
              <a:t>c     f      i      z</a:t>
            </a:r>
            <a:r>
              <a:rPr lang="en-US" altLang="ja-JP" baseline="-25000"/>
              <a:t>0</a:t>
            </a:r>
          </a:p>
          <a:p>
            <a:pPr algn="l"/>
            <a:r>
              <a:rPr lang="en-US" altLang="ja-JP"/>
              <a:t>0     0     0      1</a:t>
            </a:r>
          </a:p>
        </p:txBody>
      </p:sp>
      <p:sp>
        <p:nvSpPr>
          <p:cNvPr id="67640" name="AutoShape 56"/>
          <p:cNvSpPr>
            <a:spLocks noChangeArrowheads="1"/>
          </p:cNvSpPr>
          <p:nvPr/>
        </p:nvSpPr>
        <p:spPr bwMode="auto">
          <a:xfrm>
            <a:off x="3186113" y="1428750"/>
            <a:ext cx="1900237" cy="1157288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1" name="Rectangle 57"/>
          <p:cNvSpPr>
            <a:spLocks noChangeArrowheads="1"/>
          </p:cNvSpPr>
          <p:nvPr/>
        </p:nvSpPr>
        <p:spPr bwMode="auto">
          <a:xfrm>
            <a:off x="5184775" y="1404938"/>
            <a:ext cx="7731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ja-JP"/>
              <a:t>x</a:t>
            </a:r>
          </a:p>
          <a:p>
            <a:r>
              <a:rPr lang="en-US" altLang="ja-JP"/>
              <a:t>y</a:t>
            </a:r>
          </a:p>
          <a:p>
            <a:r>
              <a:rPr lang="en-US" altLang="ja-JP"/>
              <a:t>z</a:t>
            </a:r>
          </a:p>
          <a:p>
            <a:r>
              <a:rPr lang="en-US" altLang="ja-JP"/>
              <a:t>1</a:t>
            </a:r>
          </a:p>
        </p:txBody>
      </p:sp>
      <p:sp>
        <p:nvSpPr>
          <p:cNvPr id="67642" name="AutoShape 58"/>
          <p:cNvSpPr>
            <a:spLocks noChangeArrowheads="1"/>
          </p:cNvSpPr>
          <p:nvPr/>
        </p:nvSpPr>
        <p:spPr bwMode="auto">
          <a:xfrm>
            <a:off x="5316538" y="1430338"/>
            <a:ext cx="514350" cy="1157287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3" name="Rectangle 59"/>
          <p:cNvSpPr>
            <a:spLocks noChangeArrowheads="1"/>
          </p:cNvSpPr>
          <p:nvPr/>
        </p:nvSpPr>
        <p:spPr bwMode="auto">
          <a:xfrm>
            <a:off x="1671638" y="1406525"/>
            <a:ext cx="77311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ja-JP"/>
              <a:t>x'</a:t>
            </a:r>
          </a:p>
          <a:p>
            <a:r>
              <a:rPr lang="en-US" altLang="ja-JP"/>
              <a:t>y'</a:t>
            </a:r>
          </a:p>
          <a:p>
            <a:r>
              <a:rPr lang="en-US" altLang="ja-JP"/>
              <a:t>z'</a:t>
            </a:r>
          </a:p>
          <a:p>
            <a:r>
              <a:rPr lang="en-US" altLang="ja-JP"/>
              <a:t>1</a:t>
            </a:r>
          </a:p>
        </p:txBody>
      </p:sp>
      <p:sp>
        <p:nvSpPr>
          <p:cNvPr id="67644" name="AutoShape 60"/>
          <p:cNvSpPr>
            <a:spLocks noChangeArrowheads="1"/>
          </p:cNvSpPr>
          <p:nvPr/>
        </p:nvSpPr>
        <p:spPr bwMode="auto">
          <a:xfrm>
            <a:off x="1803400" y="1431925"/>
            <a:ext cx="514350" cy="1157288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5" name="Rectangle 61"/>
          <p:cNvSpPr>
            <a:spLocks noChangeArrowheads="1"/>
          </p:cNvSpPr>
          <p:nvPr/>
        </p:nvSpPr>
        <p:spPr bwMode="auto">
          <a:xfrm>
            <a:off x="869950" y="2762250"/>
            <a:ext cx="412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b="0"/>
              <a:t>4 x 4 Matrix is used for transformations</a:t>
            </a:r>
          </a:p>
        </p:txBody>
      </p:sp>
      <p:sp>
        <p:nvSpPr>
          <p:cNvPr id="67646" name="Rectangle 62"/>
          <p:cNvSpPr>
            <a:spLocks noChangeArrowheads="1"/>
          </p:cNvSpPr>
          <p:nvPr/>
        </p:nvSpPr>
        <p:spPr bwMode="auto">
          <a:xfrm>
            <a:off x="5040313" y="2762250"/>
            <a:ext cx="295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b="0" dirty="0"/>
              <a:t>(Homogeneous coordinate)</a:t>
            </a:r>
          </a:p>
        </p:txBody>
      </p:sp>
      <p:sp>
        <p:nvSpPr>
          <p:cNvPr id="67647" name="Rectangle 63"/>
          <p:cNvSpPr>
            <a:spLocks noChangeArrowheads="1"/>
          </p:cNvSpPr>
          <p:nvPr/>
        </p:nvSpPr>
        <p:spPr bwMode="auto">
          <a:xfrm>
            <a:off x="371475" y="3870325"/>
            <a:ext cx="17589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ja-JP">
                <a:latin typeface="Arial Narrow" pitchFamily="34" charset="0"/>
              </a:rPr>
              <a:t>1     0       0      0</a:t>
            </a:r>
            <a:endParaRPr lang="en-US" altLang="ja-JP" baseline="-25000">
              <a:latin typeface="Arial Narrow" pitchFamily="34" charset="0"/>
            </a:endParaRPr>
          </a:p>
          <a:p>
            <a:pPr algn="l"/>
            <a:r>
              <a:rPr lang="en-US" altLang="ja-JP">
                <a:latin typeface="Arial Narrow" pitchFamily="34" charset="0"/>
              </a:rPr>
              <a:t>0   cos  -sin     0</a:t>
            </a:r>
            <a:endParaRPr lang="en-US" altLang="ja-JP" baseline="-25000">
              <a:latin typeface="Arial Narrow" pitchFamily="34" charset="0"/>
            </a:endParaRPr>
          </a:p>
          <a:p>
            <a:pPr algn="l"/>
            <a:r>
              <a:rPr lang="en-US" altLang="ja-JP">
                <a:latin typeface="Arial Narrow" pitchFamily="34" charset="0"/>
              </a:rPr>
              <a:t>0   sin   cos     0</a:t>
            </a:r>
            <a:endParaRPr lang="en-US" altLang="ja-JP" baseline="-25000">
              <a:latin typeface="Arial Narrow" pitchFamily="34" charset="0"/>
            </a:endParaRPr>
          </a:p>
          <a:p>
            <a:pPr algn="l"/>
            <a:r>
              <a:rPr lang="en-US" altLang="ja-JP">
                <a:latin typeface="Arial Narrow" pitchFamily="34" charset="0"/>
              </a:rPr>
              <a:t>0     0       0      1</a:t>
            </a:r>
          </a:p>
        </p:txBody>
      </p:sp>
      <p:sp>
        <p:nvSpPr>
          <p:cNvPr id="67648" name="Rectangle 64"/>
          <p:cNvSpPr>
            <a:spLocks noChangeArrowheads="1"/>
          </p:cNvSpPr>
          <p:nvPr/>
        </p:nvSpPr>
        <p:spPr bwMode="auto">
          <a:xfrm>
            <a:off x="1824038" y="5975350"/>
            <a:ext cx="1944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ja-JP" sz="2000"/>
              <a:t>Rotation</a:t>
            </a:r>
          </a:p>
        </p:txBody>
      </p:sp>
      <p:sp>
        <p:nvSpPr>
          <p:cNvPr id="67649" name="Rectangle 65"/>
          <p:cNvSpPr>
            <a:spLocks noChangeArrowheads="1"/>
          </p:cNvSpPr>
          <p:nvPr/>
        </p:nvSpPr>
        <p:spPr bwMode="auto">
          <a:xfrm>
            <a:off x="2144713" y="3900488"/>
            <a:ext cx="17589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ja-JP">
                <a:latin typeface="Arial Narrow" pitchFamily="34" charset="0"/>
              </a:rPr>
              <a:t>cos   0   sin    0</a:t>
            </a:r>
            <a:endParaRPr lang="en-US" altLang="ja-JP" baseline="-25000">
              <a:latin typeface="Arial Narrow" pitchFamily="34" charset="0"/>
            </a:endParaRPr>
          </a:p>
          <a:p>
            <a:pPr algn="l"/>
            <a:r>
              <a:rPr lang="en-US" altLang="ja-JP">
                <a:latin typeface="Arial Narrow" pitchFamily="34" charset="0"/>
              </a:rPr>
              <a:t>0       1     0      0</a:t>
            </a:r>
            <a:endParaRPr lang="en-US" altLang="ja-JP" baseline="-25000">
              <a:latin typeface="Arial Narrow" pitchFamily="34" charset="0"/>
            </a:endParaRPr>
          </a:p>
          <a:p>
            <a:pPr algn="l"/>
            <a:r>
              <a:rPr lang="en-US" altLang="ja-JP">
                <a:latin typeface="Arial Narrow" pitchFamily="34" charset="0"/>
              </a:rPr>
              <a:t>-sin   0   cos    0</a:t>
            </a:r>
            <a:endParaRPr lang="en-US" altLang="ja-JP" baseline="-25000">
              <a:latin typeface="Arial Narrow" pitchFamily="34" charset="0"/>
            </a:endParaRPr>
          </a:p>
          <a:p>
            <a:pPr algn="l"/>
            <a:r>
              <a:rPr lang="en-US" altLang="ja-JP">
                <a:latin typeface="Arial Narrow" pitchFamily="34" charset="0"/>
              </a:rPr>
              <a:t>0     0       0      1</a:t>
            </a:r>
          </a:p>
        </p:txBody>
      </p:sp>
      <p:sp>
        <p:nvSpPr>
          <p:cNvPr id="67650" name="Rectangle 66"/>
          <p:cNvSpPr>
            <a:spLocks noChangeArrowheads="1"/>
          </p:cNvSpPr>
          <p:nvPr/>
        </p:nvSpPr>
        <p:spPr bwMode="auto">
          <a:xfrm>
            <a:off x="3959225" y="3900488"/>
            <a:ext cx="17589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ja-JP">
                <a:latin typeface="Arial Narrow" pitchFamily="34" charset="0"/>
              </a:rPr>
              <a:t>cos   -sin   0     0</a:t>
            </a:r>
            <a:endParaRPr lang="en-US" altLang="ja-JP" baseline="-25000">
              <a:latin typeface="Arial Narrow" pitchFamily="34" charset="0"/>
            </a:endParaRPr>
          </a:p>
          <a:p>
            <a:pPr algn="l"/>
            <a:r>
              <a:rPr lang="en-US" altLang="ja-JP">
                <a:latin typeface="Arial Narrow" pitchFamily="34" charset="0"/>
              </a:rPr>
              <a:t>sin   cos    0     0</a:t>
            </a:r>
            <a:endParaRPr lang="en-US" altLang="ja-JP" baseline="-25000">
              <a:latin typeface="Arial Narrow" pitchFamily="34" charset="0"/>
            </a:endParaRPr>
          </a:p>
          <a:p>
            <a:pPr algn="l"/>
            <a:r>
              <a:rPr lang="en-US" altLang="ja-JP">
                <a:latin typeface="Arial Narrow" pitchFamily="34" charset="0"/>
              </a:rPr>
              <a:t>0         0     1      0</a:t>
            </a:r>
            <a:endParaRPr lang="en-US" altLang="ja-JP" baseline="-25000">
              <a:latin typeface="Arial Narrow" pitchFamily="34" charset="0"/>
            </a:endParaRPr>
          </a:p>
          <a:p>
            <a:pPr algn="l"/>
            <a:r>
              <a:rPr lang="en-US" altLang="ja-JP">
                <a:latin typeface="Arial Narrow" pitchFamily="34" charset="0"/>
              </a:rPr>
              <a:t>0         0     0      1</a:t>
            </a:r>
          </a:p>
        </p:txBody>
      </p:sp>
      <p:sp>
        <p:nvSpPr>
          <p:cNvPr id="67651" name="Rectangle 67"/>
          <p:cNvSpPr>
            <a:spLocks noChangeArrowheads="1"/>
          </p:cNvSpPr>
          <p:nvPr/>
        </p:nvSpPr>
        <p:spPr bwMode="auto">
          <a:xfrm>
            <a:off x="6659563" y="3414713"/>
            <a:ext cx="17589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ja-JP">
                <a:latin typeface="Arial Narrow" pitchFamily="34" charset="0"/>
              </a:rPr>
              <a:t>1     0      0     dx</a:t>
            </a:r>
            <a:endParaRPr lang="en-US" altLang="ja-JP" baseline="-25000">
              <a:latin typeface="Arial Narrow" pitchFamily="34" charset="0"/>
            </a:endParaRPr>
          </a:p>
          <a:p>
            <a:pPr algn="l"/>
            <a:r>
              <a:rPr lang="en-US" altLang="ja-JP">
                <a:latin typeface="Arial Narrow" pitchFamily="34" charset="0"/>
              </a:rPr>
              <a:t>0     1      0     dy</a:t>
            </a:r>
            <a:endParaRPr lang="en-US" altLang="ja-JP" baseline="-25000">
              <a:latin typeface="Arial Narrow" pitchFamily="34" charset="0"/>
            </a:endParaRPr>
          </a:p>
          <a:p>
            <a:pPr algn="l"/>
            <a:r>
              <a:rPr lang="en-US" altLang="ja-JP">
                <a:latin typeface="Arial Narrow" pitchFamily="34" charset="0"/>
              </a:rPr>
              <a:t>0     0      1     dz</a:t>
            </a:r>
            <a:endParaRPr lang="en-US" altLang="ja-JP" baseline="-25000">
              <a:latin typeface="Arial Narrow" pitchFamily="34" charset="0"/>
            </a:endParaRPr>
          </a:p>
          <a:p>
            <a:pPr algn="l"/>
            <a:r>
              <a:rPr lang="en-US" altLang="ja-JP">
                <a:latin typeface="Arial Narrow" pitchFamily="34" charset="0"/>
              </a:rPr>
              <a:t>0     0      0      1</a:t>
            </a:r>
          </a:p>
        </p:txBody>
      </p:sp>
      <p:sp>
        <p:nvSpPr>
          <p:cNvPr id="67653" name="Rectangle 69"/>
          <p:cNvSpPr>
            <a:spLocks noChangeArrowheads="1"/>
          </p:cNvSpPr>
          <p:nvPr/>
        </p:nvSpPr>
        <p:spPr bwMode="auto">
          <a:xfrm>
            <a:off x="6689725" y="5102225"/>
            <a:ext cx="17589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ja-JP">
                <a:latin typeface="Arial Narrow" pitchFamily="34" charset="0"/>
              </a:rPr>
              <a:t>sx    0     0     0</a:t>
            </a:r>
            <a:endParaRPr lang="en-US" altLang="ja-JP" baseline="-25000">
              <a:latin typeface="Arial Narrow" pitchFamily="34" charset="0"/>
            </a:endParaRPr>
          </a:p>
          <a:p>
            <a:pPr algn="l"/>
            <a:r>
              <a:rPr lang="en-US" altLang="ja-JP">
                <a:latin typeface="Arial Narrow" pitchFamily="34" charset="0"/>
              </a:rPr>
              <a:t>0     sx    0     0</a:t>
            </a:r>
            <a:endParaRPr lang="en-US" altLang="ja-JP" baseline="-25000">
              <a:latin typeface="Arial Narrow" pitchFamily="34" charset="0"/>
            </a:endParaRPr>
          </a:p>
          <a:p>
            <a:pPr algn="l"/>
            <a:r>
              <a:rPr lang="en-US" altLang="ja-JP">
                <a:latin typeface="Arial Narrow" pitchFamily="34" charset="0"/>
              </a:rPr>
              <a:t>0     0     sx    0</a:t>
            </a:r>
            <a:endParaRPr lang="en-US" altLang="ja-JP" baseline="-25000">
              <a:latin typeface="Arial Narrow" pitchFamily="34" charset="0"/>
            </a:endParaRPr>
          </a:p>
          <a:p>
            <a:pPr algn="l"/>
            <a:r>
              <a:rPr lang="en-US" altLang="ja-JP">
                <a:latin typeface="Arial Narrow" pitchFamily="34" charset="0"/>
              </a:rPr>
              <a:t>0     0      0     1</a:t>
            </a:r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330200" y="3859213"/>
            <a:ext cx="1600200" cy="1157287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6" name="AutoShape 72"/>
          <p:cNvSpPr>
            <a:spLocks noChangeArrowheads="1"/>
          </p:cNvSpPr>
          <p:nvPr/>
        </p:nvSpPr>
        <p:spPr bwMode="auto">
          <a:xfrm>
            <a:off x="2132013" y="3903663"/>
            <a:ext cx="1600200" cy="1157287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7" name="AutoShape 73"/>
          <p:cNvSpPr>
            <a:spLocks noChangeArrowheads="1"/>
          </p:cNvSpPr>
          <p:nvPr/>
        </p:nvSpPr>
        <p:spPr bwMode="auto">
          <a:xfrm>
            <a:off x="3917950" y="3917950"/>
            <a:ext cx="1671638" cy="1157288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AutoShape 74"/>
          <p:cNvSpPr>
            <a:spLocks noChangeArrowheads="1"/>
          </p:cNvSpPr>
          <p:nvPr/>
        </p:nvSpPr>
        <p:spPr bwMode="auto">
          <a:xfrm>
            <a:off x="6604000" y="3446463"/>
            <a:ext cx="1671638" cy="1157287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AutoShape 75"/>
          <p:cNvSpPr>
            <a:spLocks noChangeArrowheads="1"/>
          </p:cNvSpPr>
          <p:nvPr/>
        </p:nvSpPr>
        <p:spPr bwMode="auto">
          <a:xfrm>
            <a:off x="6646863" y="5118100"/>
            <a:ext cx="1600200" cy="1157288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Rectangle 76"/>
          <p:cNvSpPr>
            <a:spLocks noChangeArrowheads="1"/>
          </p:cNvSpPr>
          <p:nvPr/>
        </p:nvSpPr>
        <p:spPr bwMode="auto">
          <a:xfrm>
            <a:off x="6454775" y="4610100"/>
            <a:ext cx="2030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ja-JP" sz="2000"/>
              <a:t>Translation</a:t>
            </a:r>
            <a:endParaRPr lang="en-US" altLang="ja-JP" sz="1400"/>
          </a:p>
        </p:txBody>
      </p:sp>
      <p:sp>
        <p:nvSpPr>
          <p:cNvPr id="67661" name="Rectangle 77"/>
          <p:cNvSpPr>
            <a:spLocks noChangeArrowheads="1"/>
          </p:cNvSpPr>
          <p:nvPr/>
        </p:nvSpPr>
        <p:spPr bwMode="auto">
          <a:xfrm>
            <a:off x="6940550" y="6261100"/>
            <a:ext cx="1087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ja-JP" sz="2000"/>
              <a:t>Scaling</a:t>
            </a:r>
          </a:p>
        </p:txBody>
      </p:sp>
      <p:sp>
        <p:nvSpPr>
          <p:cNvPr id="67662" name="AutoShape 78"/>
          <p:cNvSpPr>
            <a:spLocks/>
          </p:cNvSpPr>
          <p:nvPr/>
        </p:nvSpPr>
        <p:spPr bwMode="auto">
          <a:xfrm rot="-5400000">
            <a:off x="2714626" y="3543300"/>
            <a:ext cx="342900" cy="4543425"/>
          </a:xfrm>
          <a:prstGeom prst="leftBrace">
            <a:avLst>
              <a:gd name="adj1" fmla="val 1104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525463" y="5207000"/>
            <a:ext cx="1144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ja-JP"/>
              <a:t>x-axis</a:t>
            </a:r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2355850" y="5251450"/>
            <a:ext cx="1144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ja-JP"/>
              <a:t>y-axis</a:t>
            </a:r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4143375" y="5195888"/>
            <a:ext cx="1144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ja-JP"/>
              <a:t>z-axis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operations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4" name="Picture 4" descr="[IMAGE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1181100"/>
            <a:ext cx="63246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2655888" y="3975100"/>
            <a:ext cx="3575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ja-JP" b="0"/>
              <a:t>Rotating First or Translating First</a:t>
            </a:r>
            <a:r>
              <a:rPr lang="en-US" altLang="ja-JP"/>
              <a:t> 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1671638" y="5260975"/>
            <a:ext cx="244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ja-JP" sz="2400"/>
              <a:t>v'  =   N  M  L  v </a:t>
            </a:r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5159375" y="5338317"/>
            <a:ext cx="206819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ja-JP" sz="1600" b="0" dirty="0"/>
              <a:t>where</a:t>
            </a:r>
          </a:p>
          <a:p>
            <a:pPr algn="l"/>
            <a:r>
              <a:rPr lang="en-US" altLang="ja-JP" sz="1600" b="0" dirty="0"/>
              <a:t>L : scaling matrix</a:t>
            </a:r>
          </a:p>
          <a:p>
            <a:pPr algn="l"/>
            <a:r>
              <a:rPr lang="en-US" altLang="ja-JP" sz="1600" b="0" dirty="0"/>
              <a:t>M: rotation matrix</a:t>
            </a:r>
          </a:p>
          <a:p>
            <a:pPr algn="l"/>
            <a:r>
              <a:rPr lang="en-US" altLang="ja-JP" sz="1600" b="0" dirty="0"/>
              <a:t>N : translation matrix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order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5" name="Group 3"/>
          <p:cNvGrpSpPr>
            <a:grpSpLocks/>
          </p:cNvGrpSpPr>
          <p:nvPr/>
        </p:nvGrpSpPr>
        <p:grpSpPr bwMode="auto">
          <a:xfrm rot="-1431052">
            <a:off x="2447925" y="4810125"/>
            <a:ext cx="231775" cy="230188"/>
            <a:chOff x="2213" y="1760"/>
            <a:chExt cx="279" cy="277"/>
          </a:xfrm>
        </p:grpSpPr>
        <p:sp>
          <p:nvSpPr>
            <p:cNvPr id="44036" name="AutoShape 4"/>
            <p:cNvSpPr>
              <a:spLocks noChangeArrowheads="1"/>
            </p:cNvSpPr>
            <p:nvPr/>
          </p:nvSpPr>
          <p:spPr bwMode="auto">
            <a:xfrm rot="-3941749">
              <a:off x="2314" y="1818"/>
              <a:ext cx="140" cy="217"/>
            </a:xfrm>
            <a:prstGeom prst="can">
              <a:avLst>
                <a:gd name="adj" fmla="val 38750"/>
              </a:avLst>
            </a:prstGeom>
            <a:solidFill>
              <a:srgbClr val="2E2E2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7" name="AutoShape 5"/>
            <p:cNvSpPr>
              <a:spLocks noChangeArrowheads="1"/>
            </p:cNvSpPr>
            <p:nvPr/>
          </p:nvSpPr>
          <p:spPr bwMode="auto">
            <a:xfrm rot="-3941749">
              <a:off x="2277" y="1800"/>
              <a:ext cx="140" cy="217"/>
            </a:xfrm>
            <a:prstGeom prst="can">
              <a:avLst>
                <a:gd name="adj" fmla="val 38750"/>
              </a:avLst>
            </a:prstGeom>
            <a:solidFill>
              <a:srgbClr val="79C1B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8" name="AutoShape 6"/>
            <p:cNvSpPr>
              <a:spLocks noChangeArrowheads="1"/>
            </p:cNvSpPr>
            <p:nvPr/>
          </p:nvSpPr>
          <p:spPr bwMode="auto">
            <a:xfrm rot="12185653">
              <a:off x="2213" y="1760"/>
              <a:ext cx="176" cy="277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39" name="Freeform 7"/>
          <p:cNvSpPr>
            <a:spLocks/>
          </p:cNvSpPr>
          <p:nvPr/>
        </p:nvSpPr>
        <p:spPr bwMode="auto">
          <a:xfrm>
            <a:off x="2714625" y="4443413"/>
            <a:ext cx="1628775" cy="503237"/>
          </a:xfrm>
          <a:custGeom>
            <a:avLst/>
            <a:gdLst>
              <a:gd name="T0" fmla="*/ 0 w 1026"/>
              <a:gd name="T1" fmla="*/ 317 h 317"/>
              <a:gd name="T2" fmla="*/ 1026 w 1026"/>
              <a:gd name="T3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26" h="317">
                <a:moveTo>
                  <a:pt x="0" y="317"/>
                </a:moveTo>
                <a:lnTo>
                  <a:pt x="102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>
            <a:off x="2730500" y="4943475"/>
            <a:ext cx="16033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Freeform 9"/>
          <p:cNvSpPr>
            <a:spLocks/>
          </p:cNvSpPr>
          <p:nvPr/>
        </p:nvSpPr>
        <p:spPr bwMode="auto">
          <a:xfrm>
            <a:off x="3814763" y="4014788"/>
            <a:ext cx="1243012" cy="1928812"/>
          </a:xfrm>
          <a:custGeom>
            <a:avLst/>
            <a:gdLst>
              <a:gd name="T0" fmla="*/ 0 w 783"/>
              <a:gd name="T1" fmla="*/ 126 h 1215"/>
              <a:gd name="T2" fmla="*/ 3 w 783"/>
              <a:gd name="T3" fmla="*/ 984 h 1215"/>
              <a:gd name="T4" fmla="*/ 774 w 783"/>
              <a:gd name="T5" fmla="*/ 1215 h 1215"/>
              <a:gd name="T6" fmla="*/ 783 w 783"/>
              <a:gd name="T7" fmla="*/ 0 h 1215"/>
              <a:gd name="T8" fmla="*/ 0 w 783"/>
              <a:gd name="T9" fmla="*/ 126 h 1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3" h="1215">
                <a:moveTo>
                  <a:pt x="0" y="126"/>
                </a:moveTo>
                <a:lnTo>
                  <a:pt x="3" y="984"/>
                </a:lnTo>
                <a:lnTo>
                  <a:pt x="774" y="1215"/>
                </a:lnTo>
                <a:lnTo>
                  <a:pt x="783" y="0"/>
                </a:lnTo>
                <a:lnTo>
                  <a:pt x="0" y="126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2" name="Freeform 10"/>
          <p:cNvSpPr>
            <a:spLocks/>
          </p:cNvSpPr>
          <p:nvPr/>
        </p:nvSpPr>
        <p:spPr bwMode="auto">
          <a:xfrm>
            <a:off x="4360863" y="4214813"/>
            <a:ext cx="720725" cy="228600"/>
          </a:xfrm>
          <a:custGeom>
            <a:avLst/>
            <a:gdLst>
              <a:gd name="T0" fmla="*/ 0 w 454"/>
              <a:gd name="T1" fmla="*/ 144 h 144"/>
              <a:gd name="T2" fmla="*/ 454 w 454"/>
              <a:gd name="T3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4" h="144">
                <a:moveTo>
                  <a:pt x="0" y="144"/>
                </a:moveTo>
                <a:lnTo>
                  <a:pt x="454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Freeform 12"/>
          <p:cNvSpPr>
            <a:spLocks/>
          </p:cNvSpPr>
          <p:nvPr/>
        </p:nvSpPr>
        <p:spPr bwMode="auto">
          <a:xfrm>
            <a:off x="5091113" y="3721100"/>
            <a:ext cx="1563687" cy="495300"/>
          </a:xfrm>
          <a:custGeom>
            <a:avLst/>
            <a:gdLst>
              <a:gd name="T0" fmla="*/ 0 w 454"/>
              <a:gd name="T1" fmla="*/ 144 h 144"/>
              <a:gd name="T2" fmla="*/ 454 w 454"/>
              <a:gd name="T3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4" h="144">
                <a:moveTo>
                  <a:pt x="0" y="144"/>
                </a:moveTo>
                <a:lnTo>
                  <a:pt x="45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4360863" y="4945063"/>
            <a:ext cx="674687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5076825" y="4946650"/>
            <a:ext cx="154622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Oval 15"/>
          <p:cNvSpPr>
            <a:spLocks noChangeArrowheads="1"/>
          </p:cNvSpPr>
          <p:nvPr/>
        </p:nvSpPr>
        <p:spPr bwMode="auto">
          <a:xfrm>
            <a:off x="4300538" y="4400550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Oval 16"/>
          <p:cNvSpPr>
            <a:spLocks noChangeArrowheads="1"/>
          </p:cNvSpPr>
          <p:nvPr/>
        </p:nvSpPr>
        <p:spPr bwMode="auto">
          <a:xfrm>
            <a:off x="6573838" y="3687763"/>
            <a:ext cx="88900" cy="889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>
            <a:off x="2671763" y="5300663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3300413" y="53340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ja-JP"/>
              <a:t>h</a:t>
            </a:r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6731000" y="3436938"/>
            <a:ext cx="1212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ja-JP"/>
              <a:t>(x,   y,   z)</a:t>
            </a: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3289300" y="3994150"/>
            <a:ext cx="10350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ja-JP"/>
              <a:t>(x</a:t>
            </a:r>
            <a:r>
              <a:rPr lang="en-US" altLang="ja-JP" baseline="-25000"/>
              <a:t>s</a:t>
            </a:r>
            <a:r>
              <a:rPr lang="en-US" altLang="ja-JP"/>
              <a:t>,  y</a:t>
            </a:r>
            <a:r>
              <a:rPr lang="en-US" altLang="ja-JP" baseline="-25000"/>
              <a:t>s</a:t>
            </a:r>
            <a:r>
              <a:rPr lang="en-US" altLang="ja-JP"/>
              <a:t>)</a:t>
            </a: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6688138" y="3892550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ja-JP"/>
              <a:t>vertex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1530350" y="1690688"/>
            <a:ext cx="1992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ja-JP" sz="2400"/>
              <a:t>x</a:t>
            </a:r>
            <a:r>
              <a:rPr lang="en-US" altLang="ja-JP" sz="2400" baseline="-25000"/>
              <a:t>s</a:t>
            </a:r>
            <a:r>
              <a:rPr lang="en-US" altLang="ja-JP" sz="2400"/>
              <a:t>   =        x   </a:t>
            </a:r>
          </a:p>
        </p:txBody>
      </p:sp>
      <p:sp>
        <p:nvSpPr>
          <p:cNvPr id="44056" name="Rectangle 24"/>
          <p:cNvSpPr>
            <a:spLocks noChangeArrowheads="1"/>
          </p:cNvSpPr>
          <p:nvPr/>
        </p:nvSpPr>
        <p:spPr bwMode="auto">
          <a:xfrm>
            <a:off x="2589213" y="1463675"/>
            <a:ext cx="436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ja-JP" sz="2400"/>
              <a:t>h   </a:t>
            </a:r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2590800" y="1922463"/>
            <a:ext cx="43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ja-JP" sz="2400"/>
              <a:t>z   </a:t>
            </a:r>
          </a:p>
        </p:txBody>
      </p:sp>
      <p:sp>
        <p:nvSpPr>
          <p:cNvPr id="44058" name="Line 26"/>
          <p:cNvSpPr>
            <a:spLocks noChangeShapeType="1"/>
          </p:cNvSpPr>
          <p:nvPr/>
        </p:nvSpPr>
        <p:spPr bwMode="auto">
          <a:xfrm>
            <a:off x="2586038" y="1928813"/>
            <a:ext cx="414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9" name="Rectangle 27"/>
          <p:cNvSpPr>
            <a:spLocks noChangeArrowheads="1"/>
          </p:cNvSpPr>
          <p:nvPr/>
        </p:nvSpPr>
        <p:spPr bwMode="auto">
          <a:xfrm>
            <a:off x="1546225" y="2678113"/>
            <a:ext cx="1992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ja-JP" sz="2400"/>
              <a:t>y</a:t>
            </a:r>
            <a:r>
              <a:rPr lang="en-US" altLang="ja-JP" sz="2400" baseline="-25000"/>
              <a:t>s</a:t>
            </a:r>
            <a:r>
              <a:rPr lang="en-US" altLang="ja-JP" sz="2400"/>
              <a:t>   =        y   </a:t>
            </a:r>
          </a:p>
        </p:txBody>
      </p:sp>
      <p:sp>
        <p:nvSpPr>
          <p:cNvPr id="44060" name="Rectangle 28"/>
          <p:cNvSpPr>
            <a:spLocks noChangeArrowheads="1"/>
          </p:cNvSpPr>
          <p:nvPr/>
        </p:nvSpPr>
        <p:spPr bwMode="auto">
          <a:xfrm>
            <a:off x="2605088" y="2451100"/>
            <a:ext cx="436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ja-JP" sz="2400"/>
              <a:t>h   </a:t>
            </a:r>
          </a:p>
        </p:txBody>
      </p:sp>
      <p:sp>
        <p:nvSpPr>
          <p:cNvPr id="44061" name="Rectangle 29"/>
          <p:cNvSpPr>
            <a:spLocks noChangeArrowheads="1"/>
          </p:cNvSpPr>
          <p:nvPr/>
        </p:nvSpPr>
        <p:spPr bwMode="auto">
          <a:xfrm>
            <a:off x="2606675" y="2909888"/>
            <a:ext cx="43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ja-JP" sz="2400"/>
              <a:t>z   </a:t>
            </a:r>
          </a:p>
        </p:txBody>
      </p:sp>
      <p:sp>
        <p:nvSpPr>
          <p:cNvPr id="44062" name="Line 30"/>
          <p:cNvSpPr>
            <a:spLocks noChangeShapeType="1"/>
          </p:cNvSpPr>
          <p:nvPr/>
        </p:nvSpPr>
        <p:spPr bwMode="auto">
          <a:xfrm>
            <a:off x="2601913" y="2916238"/>
            <a:ext cx="414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3" name="AutoShape 31"/>
          <p:cNvSpPr>
            <a:spLocks/>
          </p:cNvSpPr>
          <p:nvPr/>
        </p:nvSpPr>
        <p:spPr bwMode="auto">
          <a:xfrm>
            <a:off x="1042988" y="1771650"/>
            <a:ext cx="414337" cy="1371600"/>
          </a:xfrm>
          <a:prstGeom prst="leftBrace">
            <a:avLst>
              <a:gd name="adj1" fmla="val 2758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 projection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56" name="Group 48"/>
          <p:cNvGrpSpPr>
            <a:grpSpLocks/>
          </p:cNvGrpSpPr>
          <p:nvPr/>
        </p:nvGrpSpPr>
        <p:grpSpPr bwMode="auto">
          <a:xfrm>
            <a:off x="1071563" y="2287588"/>
            <a:ext cx="1789112" cy="2155825"/>
            <a:chOff x="801" y="1324"/>
            <a:chExt cx="1306" cy="1574"/>
          </a:xfrm>
        </p:grpSpPr>
        <p:sp>
          <p:nvSpPr>
            <p:cNvPr id="43013" name="Line 5"/>
            <p:cNvSpPr>
              <a:spLocks noChangeShapeType="1"/>
            </p:cNvSpPr>
            <p:nvPr/>
          </p:nvSpPr>
          <p:spPr bwMode="auto">
            <a:xfrm>
              <a:off x="810" y="1575"/>
              <a:ext cx="0" cy="1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 flipV="1">
              <a:off x="801" y="1332"/>
              <a:ext cx="531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5" name="Line 7"/>
            <p:cNvSpPr>
              <a:spLocks noChangeShapeType="1"/>
            </p:cNvSpPr>
            <p:nvPr/>
          </p:nvSpPr>
          <p:spPr bwMode="auto">
            <a:xfrm>
              <a:off x="1329" y="1327"/>
              <a:ext cx="777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 flipH="1">
              <a:off x="1679" y="1520"/>
              <a:ext cx="425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 flipH="1" flipV="1">
              <a:off x="810" y="1575"/>
              <a:ext cx="873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 flipH="1">
              <a:off x="1665" y="1782"/>
              <a:ext cx="9" cy="1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>
              <a:off x="810" y="2673"/>
              <a:ext cx="855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 flipV="1">
              <a:off x="1665" y="2538"/>
              <a:ext cx="441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 flipV="1">
              <a:off x="2106" y="1512"/>
              <a:ext cx="0" cy="10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 flipV="1">
              <a:off x="1333" y="1324"/>
              <a:ext cx="0" cy="10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>
              <a:off x="1330" y="2336"/>
              <a:ext cx="777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 flipV="1">
              <a:off x="811" y="2341"/>
              <a:ext cx="513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37" name="Line 29"/>
          <p:cNvSpPr>
            <a:spLocks noChangeShapeType="1"/>
          </p:cNvSpPr>
          <p:nvPr/>
        </p:nvSpPr>
        <p:spPr bwMode="auto">
          <a:xfrm>
            <a:off x="3486150" y="3457575"/>
            <a:ext cx="202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8" name="Rectangle 30"/>
          <p:cNvSpPr>
            <a:spLocks noChangeArrowheads="1"/>
          </p:cNvSpPr>
          <p:nvPr/>
        </p:nvSpPr>
        <p:spPr bwMode="auto">
          <a:xfrm>
            <a:off x="3367088" y="2778125"/>
            <a:ext cx="2216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ja-JP"/>
              <a:t>Hidden surface removal</a:t>
            </a:r>
          </a:p>
        </p:txBody>
      </p:sp>
      <p:sp>
        <p:nvSpPr>
          <p:cNvPr id="43039" name="Rectangle 31"/>
          <p:cNvSpPr>
            <a:spLocks noChangeArrowheads="1"/>
          </p:cNvSpPr>
          <p:nvPr/>
        </p:nvSpPr>
        <p:spPr bwMode="auto">
          <a:xfrm>
            <a:off x="877888" y="4892675"/>
            <a:ext cx="283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b="0"/>
              <a:t>All the surfaces are visible</a:t>
            </a:r>
          </a:p>
        </p:txBody>
      </p:sp>
      <p:sp>
        <p:nvSpPr>
          <p:cNvPr id="43041" name="Rectangle 33"/>
          <p:cNvSpPr>
            <a:spLocks noChangeArrowheads="1"/>
          </p:cNvSpPr>
          <p:nvPr/>
        </p:nvSpPr>
        <p:spPr bwMode="auto">
          <a:xfrm>
            <a:off x="5400675" y="4865688"/>
            <a:ext cx="259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b="0"/>
              <a:t>Hidden surface invisible</a:t>
            </a:r>
          </a:p>
        </p:txBody>
      </p:sp>
      <p:grpSp>
        <p:nvGrpSpPr>
          <p:cNvPr id="43057" name="Group 49"/>
          <p:cNvGrpSpPr>
            <a:grpSpLocks/>
          </p:cNvGrpSpPr>
          <p:nvPr/>
        </p:nvGrpSpPr>
        <p:grpSpPr bwMode="auto">
          <a:xfrm>
            <a:off x="1698625" y="1997075"/>
            <a:ext cx="1789113" cy="1854200"/>
            <a:chOff x="2042" y="2936"/>
            <a:chExt cx="1280" cy="1326"/>
          </a:xfrm>
        </p:grpSpPr>
        <p:sp>
          <p:nvSpPr>
            <p:cNvPr id="43042" name="Line 34"/>
            <p:cNvSpPr>
              <a:spLocks noChangeShapeType="1"/>
            </p:cNvSpPr>
            <p:nvPr/>
          </p:nvSpPr>
          <p:spPr bwMode="auto">
            <a:xfrm flipH="1">
              <a:off x="2042" y="2936"/>
              <a:ext cx="722" cy="9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3" name="Line 35"/>
            <p:cNvSpPr>
              <a:spLocks noChangeShapeType="1"/>
            </p:cNvSpPr>
            <p:nvPr/>
          </p:nvSpPr>
          <p:spPr bwMode="auto">
            <a:xfrm>
              <a:off x="2042" y="3905"/>
              <a:ext cx="741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4" name="Line 36"/>
            <p:cNvSpPr>
              <a:spLocks noChangeShapeType="1"/>
            </p:cNvSpPr>
            <p:nvPr/>
          </p:nvSpPr>
          <p:spPr bwMode="auto">
            <a:xfrm flipH="1" flipV="1">
              <a:off x="2755" y="2945"/>
              <a:ext cx="28" cy="1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5" name="Line 37"/>
            <p:cNvSpPr>
              <a:spLocks noChangeShapeType="1"/>
            </p:cNvSpPr>
            <p:nvPr/>
          </p:nvSpPr>
          <p:spPr bwMode="auto">
            <a:xfrm>
              <a:off x="2755" y="2945"/>
              <a:ext cx="567" cy="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6" name="Line 38"/>
            <p:cNvSpPr>
              <a:spLocks noChangeShapeType="1"/>
            </p:cNvSpPr>
            <p:nvPr/>
          </p:nvSpPr>
          <p:spPr bwMode="auto">
            <a:xfrm flipV="1">
              <a:off x="2783" y="3814"/>
              <a:ext cx="539" cy="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7" name="Line 39"/>
            <p:cNvSpPr>
              <a:spLocks noChangeShapeType="1"/>
            </p:cNvSpPr>
            <p:nvPr/>
          </p:nvSpPr>
          <p:spPr bwMode="auto">
            <a:xfrm flipV="1">
              <a:off x="2042" y="3814"/>
              <a:ext cx="1271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59" name="Line 51"/>
          <p:cNvSpPr>
            <a:spLocks noChangeShapeType="1"/>
          </p:cNvSpPr>
          <p:nvPr/>
        </p:nvSpPr>
        <p:spPr bwMode="auto">
          <a:xfrm>
            <a:off x="5872163" y="2619375"/>
            <a:ext cx="0" cy="151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0" name="Line 52"/>
          <p:cNvSpPr>
            <a:spLocks noChangeShapeType="1"/>
          </p:cNvSpPr>
          <p:nvPr/>
        </p:nvSpPr>
        <p:spPr bwMode="auto">
          <a:xfrm flipV="1">
            <a:off x="5859463" y="2286000"/>
            <a:ext cx="727075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1" name="Line 53"/>
          <p:cNvSpPr>
            <a:spLocks noChangeShapeType="1"/>
          </p:cNvSpPr>
          <p:nvPr/>
        </p:nvSpPr>
        <p:spPr bwMode="auto">
          <a:xfrm>
            <a:off x="6583363" y="2279650"/>
            <a:ext cx="1063625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2" name="Line 54"/>
          <p:cNvSpPr>
            <a:spLocks noChangeShapeType="1"/>
          </p:cNvSpPr>
          <p:nvPr/>
        </p:nvSpPr>
        <p:spPr bwMode="auto">
          <a:xfrm flipH="1">
            <a:off x="7062788" y="2543175"/>
            <a:ext cx="581025" cy="354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3" name="Line 55"/>
          <p:cNvSpPr>
            <a:spLocks noChangeShapeType="1"/>
          </p:cNvSpPr>
          <p:nvPr/>
        </p:nvSpPr>
        <p:spPr bwMode="auto">
          <a:xfrm flipH="1" flipV="1">
            <a:off x="5872163" y="2619375"/>
            <a:ext cx="1195387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4" name="Line 56"/>
          <p:cNvSpPr>
            <a:spLocks noChangeShapeType="1"/>
          </p:cNvSpPr>
          <p:nvPr/>
        </p:nvSpPr>
        <p:spPr bwMode="auto">
          <a:xfrm flipH="1">
            <a:off x="7043738" y="2901950"/>
            <a:ext cx="11112" cy="1528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5" name="Line 57"/>
          <p:cNvSpPr>
            <a:spLocks noChangeShapeType="1"/>
          </p:cNvSpPr>
          <p:nvPr/>
        </p:nvSpPr>
        <p:spPr bwMode="auto">
          <a:xfrm>
            <a:off x="5872163" y="4122738"/>
            <a:ext cx="117157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6" name="Line 58"/>
          <p:cNvSpPr>
            <a:spLocks noChangeShapeType="1"/>
          </p:cNvSpPr>
          <p:nvPr/>
        </p:nvSpPr>
        <p:spPr bwMode="auto">
          <a:xfrm flipV="1">
            <a:off x="7043738" y="3937000"/>
            <a:ext cx="603250" cy="481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7" name="Line 59"/>
          <p:cNvSpPr>
            <a:spLocks noChangeShapeType="1"/>
          </p:cNvSpPr>
          <p:nvPr/>
        </p:nvSpPr>
        <p:spPr bwMode="auto">
          <a:xfrm flipV="1">
            <a:off x="7646988" y="2532063"/>
            <a:ext cx="0" cy="1404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2" name="Line 64"/>
          <p:cNvSpPr>
            <a:spLocks noChangeShapeType="1"/>
          </p:cNvSpPr>
          <p:nvPr/>
        </p:nvSpPr>
        <p:spPr bwMode="auto">
          <a:xfrm flipH="1">
            <a:off x="7172325" y="1984375"/>
            <a:ext cx="32385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4" name="Line 66"/>
          <p:cNvSpPr>
            <a:spLocks noChangeShapeType="1"/>
          </p:cNvSpPr>
          <p:nvPr/>
        </p:nvSpPr>
        <p:spPr bwMode="auto">
          <a:xfrm flipH="1" flipV="1">
            <a:off x="7483475" y="1997075"/>
            <a:ext cx="6350" cy="50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5" name="Line 67"/>
          <p:cNvSpPr>
            <a:spLocks noChangeShapeType="1"/>
          </p:cNvSpPr>
          <p:nvPr/>
        </p:nvSpPr>
        <p:spPr bwMode="auto">
          <a:xfrm>
            <a:off x="7483475" y="1997075"/>
            <a:ext cx="792163" cy="1201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6" name="Line 68"/>
          <p:cNvSpPr>
            <a:spLocks noChangeShapeType="1"/>
          </p:cNvSpPr>
          <p:nvPr/>
        </p:nvSpPr>
        <p:spPr bwMode="auto">
          <a:xfrm flipV="1">
            <a:off x="7642225" y="3211513"/>
            <a:ext cx="633413" cy="515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surface removal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665163" y="1632367"/>
            <a:ext cx="799941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ja-JP" sz="2400" b="0" dirty="0"/>
              <a:t>Z-buffer</a:t>
            </a:r>
          </a:p>
          <a:p>
            <a:pPr algn="l"/>
            <a:br>
              <a:rPr lang="en-US" altLang="ja-JP" b="0" dirty="0"/>
            </a:br>
            <a:r>
              <a:rPr lang="en-US" altLang="ja-JP" b="0" dirty="0"/>
              <a:t>	Most popular, Less computation</a:t>
            </a:r>
          </a:p>
          <a:p>
            <a:pPr algn="l"/>
            <a:br>
              <a:rPr lang="en-US" altLang="ja-JP" sz="2400" b="0" dirty="0"/>
            </a:br>
            <a:r>
              <a:rPr lang="en-US" altLang="ja-JP" sz="2400" b="0" dirty="0"/>
              <a:t>Scan line algorithm</a:t>
            </a:r>
          </a:p>
          <a:p>
            <a:pPr algn="l"/>
            <a:br>
              <a:rPr lang="en-US" altLang="ja-JP" b="0" dirty="0"/>
            </a:br>
            <a:r>
              <a:rPr lang="en-US" altLang="ja-JP" b="0" dirty="0"/>
              <a:t>	Able to handle transparent objects</a:t>
            </a:r>
            <a:br>
              <a:rPr lang="en-US" altLang="ja-JP" sz="2400" b="0" dirty="0"/>
            </a:br>
            <a:endParaRPr lang="en-US" altLang="ja-JP" sz="2400" b="0" dirty="0"/>
          </a:p>
          <a:p>
            <a:pPr algn="l"/>
            <a:r>
              <a:rPr lang="en-US" altLang="ja-JP" sz="2400" b="0" dirty="0"/>
              <a:t>Ray-tracing</a:t>
            </a:r>
          </a:p>
          <a:p>
            <a:pPr algn="l"/>
            <a:br>
              <a:rPr lang="en-US" altLang="ja-JP" b="0" dirty="0"/>
            </a:br>
            <a:r>
              <a:rPr lang="en-US" altLang="ja-JP" b="0" dirty="0"/>
              <a:t>	Beautiful output, able to represent transparency &amp; refraction effects, </a:t>
            </a:r>
            <a:br>
              <a:rPr lang="en-US" altLang="ja-JP" b="0" dirty="0"/>
            </a:br>
            <a:r>
              <a:rPr lang="en-US" altLang="ja-JP" b="0" dirty="0"/>
              <a:t>	Easy to make shadows, Much computation, </a:t>
            </a:r>
          </a:p>
          <a:p>
            <a:pPr algn="l"/>
            <a:r>
              <a:rPr lang="en-US" altLang="ja-JP" b="0" dirty="0"/>
              <a:t>	Most popular for the off-line rendering.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methods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0" name="Group 20"/>
          <p:cNvGrpSpPr>
            <a:grpSpLocks/>
          </p:cNvGrpSpPr>
          <p:nvPr/>
        </p:nvGrpSpPr>
        <p:grpSpPr bwMode="auto">
          <a:xfrm>
            <a:off x="3473450" y="1155700"/>
            <a:ext cx="1795463" cy="1817688"/>
            <a:chOff x="3691" y="1250"/>
            <a:chExt cx="1522" cy="1541"/>
          </a:xfrm>
        </p:grpSpPr>
        <p:sp>
          <p:nvSpPr>
            <p:cNvPr id="40962" name="Line 2"/>
            <p:cNvSpPr>
              <a:spLocks noChangeShapeType="1"/>
            </p:cNvSpPr>
            <p:nvPr/>
          </p:nvSpPr>
          <p:spPr bwMode="auto">
            <a:xfrm>
              <a:off x="3699" y="1650"/>
              <a:ext cx="0" cy="9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" name="Line 3"/>
            <p:cNvSpPr>
              <a:spLocks noChangeShapeType="1"/>
            </p:cNvSpPr>
            <p:nvPr/>
          </p:nvSpPr>
          <p:spPr bwMode="auto">
            <a:xfrm flipV="1">
              <a:off x="3691" y="1440"/>
              <a:ext cx="458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4" name="Line 4"/>
            <p:cNvSpPr>
              <a:spLocks noChangeShapeType="1"/>
            </p:cNvSpPr>
            <p:nvPr/>
          </p:nvSpPr>
          <p:spPr bwMode="auto">
            <a:xfrm>
              <a:off x="4147" y="1436"/>
              <a:ext cx="67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5" name="Line 5"/>
            <p:cNvSpPr>
              <a:spLocks noChangeShapeType="1"/>
            </p:cNvSpPr>
            <p:nvPr/>
          </p:nvSpPr>
          <p:spPr bwMode="auto">
            <a:xfrm flipH="1">
              <a:off x="4449" y="1602"/>
              <a:ext cx="366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6" name="Line 6"/>
            <p:cNvSpPr>
              <a:spLocks noChangeShapeType="1"/>
            </p:cNvSpPr>
            <p:nvPr/>
          </p:nvSpPr>
          <p:spPr bwMode="auto">
            <a:xfrm flipH="1" flipV="1">
              <a:off x="3699" y="1650"/>
              <a:ext cx="753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7" name="Line 7"/>
            <p:cNvSpPr>
              <a:spLocks noChangeShapeType="1"/>
            </p:cNvSpPr>
            <p:nvPr/>
          </p:nvSpPr>
          <p:spPr bwMode="auto">
            <a:xfrm flipH="1">
              <a:off x="4437" y="1828"/>
              <a:ext cx="7" cy="9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" name="Line 8"/>
            <p:cNvSpPr>
              <a:spLocks noChangeShapeType="1"/>
            </p:cNvSpPr>
            <p:nvPr/>
          </p:nvSpPr>
          <p:spPr bwMode="auto">
            <a:xfrm>
              <a:off x="3699" y="2597"/>
              <a:ext cx="738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" name="Line 9"/>
            <p:cNvSpPr>
              <a:spLocks noChangeShapeType="1"/>
            </p:cNvSpPr>
            <p:nvPr/>
          </p:nvSpPr>
          <p:spPr bwMode="auto">
            <a:xfrm flipV="1">
              <a:off x="4437" y="2480"/>
              <a:ext cx="380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 flipV="1">
              <a:off x="4817" y="1595"/>
              <a:ext cx="0" cy="8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 flipH="1">
              <a:off x="4518" y="1250"/>
              <a:ext cx="204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 flipH="1" flipV="1">
              <a:off x="4714" y="1258"/>
              <a:ext cx="4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>
              <a:off x="4714" y="1258"/>
              <a:ext cx="499" cy="7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 flipV="1">
              <a:off x="4814" y="2023"/>
              <a:ext cx="399" cy="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75" name="Group 15"/>
          <p:cNvGrpSpPr>
            <a:grpSpLocks/>
          </p:cNvGrpSpPr>
          <p:nvPr/>
        </p:nvGrpSpPr>
        <p:grpSpPr bwMode="auto">
          <a:xfrm rot="9266106" flipV="1">
            <a:off x="500063" y="4057650"/>
            <a:ext cx="249237" cy="284163"/>
            <a:chOff x="4091" y="945"/>
            <a:chExt cx="670" cy="765"/>
          </a:xfrm>
        </p:grpSpPr>
        <p:sp>
          <p:nvSpPr>
            <p:cNvPr id="40976" name="Oval 16"/>
            <p:cNvSpPr>
              <a:spLocks noChangeArrowheads="1"/>
            </p:cNvSpPr>
            <p:nvPr/>
          </p:nvSpPr>
          <p:spPr bwMode="auto">
            <a:xfrm>
              <a:off x="4091" y="1088"/>
              <a:ext cx="317" cy="5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7" name="Oval 17"/>
            <p:cNvSpPr>
              <a:spLocks noChangeArrowheads="1"/>
            </p:cNvSpPr>
            <p:nvPr/>
          </p:nvSpPr>
          <p:spPr bwMode="auto">
            <a:xfrm>
              <a:off x="4147" y="1209"/>
              <a:ext cx="179" cy="3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auto">
            <a:xfrm>
              <a:off x="4131" y="945"/>
              <a:ext cx="630" cy="477"/>
            </a:xfrm>
            <a:custGeom>
              <a:avLst/>
              <a:gdLst>
                <a:gd name="T0" fmla="*/ 0 w 684"/>
                <a:gd name="T1" fmla="*/ 0 h 477"/>
                <a:gd name="T2" fmla="*/ 72 w 684"/>
                <a:gd name="T3" fmla="*/ 90 h 477"/>
                <a:gd name="T4" fmla="*/ 144 w 684"/>
                <a:gd name="T5" fmla="*/ 126 h 477"/>
                <a:gd name="T6" fmla="*/ 495 w 684"/>
                <a:gd name="T7" fmla="*/ 270 h 477"/>
                <a:gd name="T8" fmla="*/ 684 w 684"/>
                <a:gd name="T9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4" h="477">
                  <a:moveTo>
                    <a:pt x="0" y="0"/>
                  </a:moveTo>
                  <a:cubicBezTo>
                    <a:pt x="24" y="34"/>
                    <a:pt x="48" y="69"/>
                    <a:pt x="72" y="90"/>
                  </a:cubicBezTo>
                  <a:cubicBezTo>
                    <a:pt x="96" y="111"/>
                    <a:pt x="74" y="96"/>
                    <a:pt x="144" y="126"/>
                  </a:cubicBezTo>
                  <a:cubicBezTo>
                    <a:pt x="214" y="156"/>
                    <a:pt x="405" y="211"/>
                    <a:pt x="495" y="270"/>
                  </a:cubicBezTo>
                  <a:cubicBezTo>
                    <a:pt x="585" y="329"/>
                    <a:pt x="652" y="441"/>
                    <a:pt x="684" y="477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auto">
            <a:xfrm>
              <a:off x="4176" y="1404"/>
              <a:ext cx="576" cy="306"/>
            </a:xfrm>
            <a:custGeom>
              <a:avLst/>
              <a:gdLst>
                <a:gd name="T0" fmla="*/ 0 w 567"/>
                <a:gd name="T1" fmla="*/ 288 h 288"/>
                <a:gd name="T2" fmla="*/ 378 w 567"/>
                <a:gd name="T3" fmla="*/ 189 h 288"/>
                <a:gd name="T4" fmla="*/ 567 w 567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288">
                  <a:moveTo>
                    <a:pt x="0" y="288"/>
                  </a:moveTo>
                  <a:cubicBezTo>
                    <a:pt x="142" y="262"/>
                    <a:pt x="284" y="237"/>
                    <a:pt x="378" y="189"/>
                  </a:cubicBezTo>
                  <a:cubicBezTo>
                    <a:pt x="472" y="141"/>
                    <a:pt x="519" y="70"/>
                    <a:pt x="567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81" name="Freeform 21"/>
          <p:cNvSpPr>
            <a:spLocks/>
          </p:cNvSpPr>
          <p:nvPr/>
        </p:nvSpPr>
        <p:spPr bwMode="auto">
          <a:xfrm>
            <a:off x="1328738" y="3086100"/>
            <a:ext cx="1228725" cy="1400175"/>
          </a:xfrm>
          <a:custGeom>
            <a:avLst/>
            <a:gdLst>
              <a:gd name="T0" fmla="*/ 0 w 774"/>
              <a:gd name="T1" fmla="*/ 0 h 882"/>
              <a:gd name="T2" fmla="*/ 3 w 774"/>
              <a:gd name="T3" fmla="*/ 651 h 882"/>
              <a:gd name="T4" fmla="*/ 774 w 774"/>
              <a:gd name="T5" fmla="*/ 882 h 882"/>
              <a:gd name="T6" fmla="*/ 756 w 774"/>
              <a:gd name="T7" fmla="*/ 198 h 882"/>
              <a:gd name="T8" fmla="*/ 0 w 774"/>
              <a:gd name="T9" fmla="*/ 0 h 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4" h="882">
                <a:moveTo>
                  <a:pt x="0" y="0"/>
                </a:moveTo>
                <a:lnTo>
                  <a:pt x="3" y="651"/>
                </a:lnTo>
                <a:lnTo>
                  <a:pt x="774" y="882"/>
                </a:lnTo>
                <a:lnTo>
                  <a:pt x="756" y="198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 flipV="1">
            <a:off x="1981200" y="1928813"/>
            <a:ext cx="1719263" cy="1317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3" name="Oval 23"/>
          <p:cNvSpPr>
            <a:spLocks noChangeArrowheads="1"/>
          </p:cNvSpPr>
          <p:nvPr/>
        </p:nvSpPr>
        <p:spPr bwMode="auto">
          <a:xfrm>
            <a:off x="1547813" y="3486150"/>
            <a:ext cx="9525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auto">
          <a:xfrm flipV="1">
            <a:off x="811213" y="3544888"/>
            <a:ext cx="7620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5" name="Line 25"/>
          <p:cNvSpPr>
            <a:spLocks noChangeShapeType="1"/>
          </p:cNvSpPr>
          <p:nvPr/>
        </p:nvSpPr>
        <p:spPr bwMode="auto">
          <a:xfrm flipV="1">
            <a:off x="1593850" y="3265488"/>
            <a:ext cx="354013" cy="2714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 flipV="1">
            <a:off x="971550" y="2128838"/>
            <a:ext cx="2914650" cy="22923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auto">
          <a:xfrm rot="-2282823">
            <a:off x="2359025" y="2747963"/>
            <a:ext cx="9398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1600" b="0"/>
              <a:t>distance</a:t>
            </a:r>
          </a:p>
        </p:txBody>
      </p:sp>
      <p:sp>
        <p:nvSpPr>
          <p:cNvPr id="40988" name="Rectangle 28"/>
          <p:cNvSpPr>
            <a:spLocks noChangeArrowheads="1"/>
          </p:cNvSpPr>
          <p:nvPr/>
        </p:nvSpPr>
        <p:spPr bwMode="auto">
          <a:xfrm>
            <a:off x="3586163" y="4100513"/>
            <a:ext cx="1600200" cy="1085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9" name="Oval 29"/>
          <p:cNvSpPr>
            <a:spLocks noChangeArrowheads="1"/>
          </p:cNvSpPr>
          <p:nvPr/>
        </p:nvSpPr>
        <p:spPr bwMode="auto">
          <a:xfrm>
            <a:off x="3892550" y="4487863"/>
            <a:ext cx="9525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1" name="Freeform 31"/>
          <p:cNvSpPr>
            <a:spLocks/>
          </p:cNvSpPr>
          <p:nvPr/>
        </p:nvSpPr>
        <p:spPr bwMode="auto">
          <a:xfrm>
            <a:off x="2952750" y="3057525"/>
            <a:ext cx="971550" cy="1371600"/>
          </a:xfrm>
          <a:custGeom>
            <a:avLst/>
            <a:gdLst>
              <a:gd name="T0" fmla="*/ 0 w 612"/>
              <a:gd name="T1" fmla="*/ 0 h 864"/>
              <a:gd name="T2" fmla="*/ 315 w 612"/>
              <a:gd name="T3" fmla="*/ 198 h 864"/>
              <a:gd name="T4" fmla="*/ 495 w 612"/>
              <a:gd name="T5" fmla="*/ 468 h 864"/>
              <a:gd name="T6" fmla="*/ 585 w 612"/>
              <a:gd name="T7" fmla="*/ 792 h 864"/>
              <a:gd name="T8" fmla="*/ 612 w 612"/>
              <a:gd name="T9" fmla="*/ 864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2" h="864">
                <a:moveTo>
                  <a:pt x="0" y="0"/>
                </a:moveTo>
                <a:cubicBezTo>
                  <a:pt x="116" y="60"/>
                  <a:pt x="233" y="120"/>
                  <a:pt x="315" y="198"/>
                </a:cubicBezTo>
                <a:cubicBezTo>
                  <a:pt x="397" y="276"/>
                  <a:pt x="450" y="369"/>
                  <a:pt x="495" y="468"/>
                </a:cubicBezTo>
                <a:cubicBezTo>
                  <a:pt x="540" y="567"/>
                  <a:pt x="566" y="726"/>
                  <a:pt x="585" y="792"/>
                </a:cubicBezTo>
                <a:cubicBezTo>
                  <a:pt x="604" y="858"/>
                  <a:pt x="608" y="861"/>
                  <a:pt x="612" y="8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2" name="Line 32"/>
          <p:cNvSpPr>
            <a:spLocks noChangeShapeType="1"/>
          </p:cNvSpPr>
          <p:nvPr/>
        </p:nvSpPr>
        <p:spPr bwMode="auto">
          <a:xfrm flipH="1" flipV="1">
            <a:off x="3910013" y="4243388"/>
            <a:ext cx="19050" cy="204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3" name="Line 33"/>
          <p:cNvSpPr>
            <a:spLocks noChangeShapeType="1"/>
          </p:cNvSpPr>
          <p:nvPr/>
        </p:nvSpPr>
        <p:spPr bwMode="auto">
          <a:xfrm flipH="1" flipV="1">
            <a:off x="3819525" y="4291013"/>
            <a:ext cx="109538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4" name="Text Box 34"/>
          <p:cNvSpPr txBox="1">
            <a:spLocks noChangeArrowheads="1"/>
          </p:cNvSpPr>
          <p:nvPr/>
        </p:nvSpPr>
        <p:spPr bwMode="auto">
          <a:xfrm>
            <a:off x="3894138" y="5260975"/>
            <a:ext cx="104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/>
              <a:t>Z-buffer</a:t>
            </a:r>
          </a:p>
        </p:txBody>
      </p:sp>
      <p:sp>
        <p:nvSpPr>
          <p:cNvPr id="40995" name="Rectangle 35"/>
          <p:cNvSpPr>
            <a:spLocks noChangeArrowheads="1"/>
          </p:cNvSpPr>
          <p:nvPr/>
        </p:nvSpPr>
        <p:spPr bwMode="auto">
          <a:xfrm>
            <a:off x="3797300" y="3162300"/>
            <a:ext cx="24463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ja-JP" sz="1400" b="0"/>
              <a:t>Get a distance value for all the pixel on a screen and save them in the z-buffer</a:t>
            </a:r>
          </a:p>
        </p:txBody>
      </p:sp>
      <p:sp>
        <p:nvSpPr>
          <p:cNvPr id="40996" name="Rectangle 36"/>
          <p:cNvSpPr>
            <a:spLocks noChangeArrowheads="1"/>
          </p:cNvSpPr>
          <p:nvPr/>
        </p:nvSpPr>
        <p:spPr bwMode="auto">
          <a:xfrm>
            <a:off x="5726113" y="5157788"/>
            <a:ext cx="291782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ja-JP" sz="1600" b="0"/>
              <a:t>To compare a distance between a vertex and a view point with a corresponding value on the z-buffer for hidden-surface removal</a:t>
            </a:r>
          </a:p>
        </p:txBody>
      </p:sp>
      <p:sp>
        <p:nvSpPr>
          <p:cNvPr id="40997" name="AutoShape 37"/>
          <p:cNvSpPr>
            <a:spLocks noChangeArrowheads="1"/>
          </p:cNvSpPr>
          <p:nvPr/>
        </p:nvSpPr>
        <p:spPr bwMode="auto">
          <a:xfrm rot="5400000">
            <a:off x="5786438" y="4286250"/>
            <a:ext cx="685800" cy="914400"/>
          </a:xfrm>
          <a:custGeom>
            <a:avLst/>
            <a:gdLst>
              <a:gd name="G0" fmla="+- 15439 0 0"/>
              <a:gd name="G1" fmla="+- 4528 0 0"/>
              <a:gd name="G2" fmla="+- 12158 0 4528"/>
              <a:gd name="G3" fmla="+- G2 0 4528"/>
              <a:gd name="G4" fmla="*/ G3 32768 32059"/>
              <a:gd name="G5" fmla="*/ G4 1 2"/>
              <a:gd name="G6" fmla="+- 21600 0 15439"/>
              <a:gd name="G7" fmla="*/ G6 4528 6079"/>
              <a:gd name="G8" fmla="+- G7 15439 0"/>
              <a:gd name="T0" fmla="*/ 15439 w 21600"/>
              <a:gd name="T1" fmla="*/ 0 h 21600"/>
              <a:gd name="T2" fmla="*/ 15439 w 21600"/>
              <a:gd name="T3" fmla="*/ 12158 h 21600"/>
              <a:gd name="T4" fmla="*/ 1586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439" y="0"/>
                </a:lnTo>
                <a:lnTo>
                  <a:pt x="15439" y="4528"/>
                </a:lnTo>
                <a:lnTo>
                  <a:pt x="12427" y="4528"/>
                </a:lnTo>
                <a:cubicBezTo>
                  <a:pt x="5564" y="4528"/>
                  <a:pt x="0" y="7944"/>
                  <a:pt x="0" y="12158"/>
                </a:cubicBezTo>
                <a:lnTo>
                  <a:pt x="0" y="21600"/>
                </a:lnTo>
                <a:lnTo>
                  <a:pt x="3171" y="21600"/>
                </a:lnTo>
                <a:lnTo>
                  <a:pt x="3171" y="12158"/>
                </a:lnTo>
                <a:cubicBezTo>
                  <a:pt x="3171" y="9657"/>
                  <a:pt x="7315" y="7630"/>
                  <a:pt x="12427" y="7630"/>
                </a:cubicBezTo>
                <a:lnTo>
                  <a:pt x="15439" y="7630"/>
                </a:lnTo>
                <a:lnTo>
                  <a:pt x="15439" y="12158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8" name="Text Box 38"/>
          <p:cNvSpPr txBox="1">
            <a:spLocks noChangeArrowheads="1"/>
          </p:cNvSpPr>
          <p:nvPr/>
        </p:nvSpPr>
        <p:spPr bwMode="auto">
          <a:xfrm>
            <a:off x="6281738" y="4005263"/>
            <a:ext cx="2190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ja-JP" b="0"/>
              <a:t>Z-buffer is used in a rendering phase</a:t>
            </a:r>
          </a:p>
        </p:txBody>
      </p:sp>
      <p:sp>
        <p:nvSpPr>
          <p:cNvPr id="41000" name="Text Box 40"/>
          <p:cNvSpPr txBox="1">
            <a:spLocks noChangeArrowheads="1"/>
          </p:cNvSpPr>
          <p:nvPr/>
        </p:nvSpPr>
        <p:spPr bwMode="auto">
          <a:xfrm>
            <a:off x="1809750" y="4471988"/>
            <a:ext cx="827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1600" b="0"/>
              <a:t>Screen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Z-buffer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34" name="Rectangle 30"/>
          <p:cNvSpPr>
            <a:spLocks noChangeArrowheads="1"/>
          </p:cNvSpPr>
          <p:nvPr/>
        </p:nvSpPr>
        <p:spPr bwMode="auto">
          <a:xfrm>
            <a:off x="823913" y="3086100"/>
            <a:ext cx="933450" cy="1185863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grpSp>
        <p:nvGrpSpPr>
          <p:cNvPr id="72713" name="Group 9"/>
          <p:cNvGrpSpPr>
            <a:grpSpLocks/>
          </p:cNvGrpSpPr>
          <p:nvPr/>
        </p:nvGrpSpPr>
        <p:grpSpPr bwMode="auto">
          <a:xfrm rot="9266106" flipV="1">
            <a:off x="930275" y="5916613"/>
            <a:ext cx="249238" cy="284162"/>
            <a:chOff x="4091" y="945"/>
            <a:chExt cx="670" cy="765"/>
          </a:xfrm>
        </p:grpSpPr>
        <p:sp>
          <p:nvSpPr>
            <p:cNvPr id="72714" name="Oval 10"/>
            <p:cNvSpPr>
              <a:spLocks noChangeArrowheads="1"/>
            </p:cNvSpPr>
            <p:nvPr/>
          </p:nvSpPr>
          <p:spPr bwMode="auto">
            <a:xfrm>
              <a:off x="4091" y="1088"/>
              <a:ext cx="317" cy="5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5" name="Oval 11"/>
            <p:cNvSpPr>
              <a:spLocks noChangeArrowheads="1"/>
            </p:cNvSpPr>
            <p:nvPr/>
          </p:nvSpPr>
          <p:spPr bwMode="auto">
            <a:xfrm>
              <a:off x="4147" y="1209"/>
              <a:ext cx="179" cy="3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6" name="Freeform 12"/>
            <p:cNvSpPr>
              <a:spLocks/>
            </p:cNvSpPr>
            <p:nvPr/>
          </p:nvSpPr>
          <p:spPr bwMode="auto">
            <a:xfrm>
              <a:off x="4131" y="945"/>
              <a:ext cx="630" cy="477"/>
            </a:xfrm>
            <a:custGeom>
              <a:avLst/>
              <a:gdLst>
                <a:gd name="T0" fmla="*/ 0 w 684"/>
                <a:gd name="T1" fmla="*/ 0 h 477"/>
                <a:gd name="T2" fmla="*/ 72 w 684"/>
                <a:gd name="T3" fmla="*/ 90 h 477"/>
                <a:gd name="T4" fmla="*/ 144 w 684"/>
                <a:gd name="T5" fmla="*/ 126 h 477"/>
                <a:gd name="T6" fmla="*/ 495 w 684"/>
                <a:gd name="T7" fmla="*/ 270 h 477"/>
                <a:gd name="T8" fmla="*/ 684 w 684"/>
                <a:gd name="T9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4" h="477">
                  <a:moveTo>
                    <a:pt x="0" y="0"/>
                  </a:moveTo>
                  <a:cubicBezTo>
                    <a:pt x="24" y="34"/>
                    <a:pt x="48" y="69"/>
                    <a:pt x="72" y="90"/>
                  </a:cubicBezTo>
                  <a:cubicBezTo>
                    <a:pt x="96" y="111"/>
                    <a:pt x="74" y="96"/>
                    <a:pt x="144" y="126"/>
                  </a:cubicBezTo>
                  <a:cubicBezTo>
                    <a:pt x="214" y="156"/>
                    <a:pt x="405" y="211"/>
                    <a:pt x="495" y="270"/>
                  </a:cubicBezTo>
                  <a:cubicBezTo>
                    <a:pt x="585" y="329"/>
                    <a:pt x="652" y="441"/>
                    <a:pt x="684" y="477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17" name="Freeform 13"/>
            <p:cNvSpPr>
              <a:spLocks/>
            </p:cNvSpPr>
            <p:nvPr/>
          </p:nvSpPr>
          <p:spPr bwMode="auto">
            <a:xfrm>
              <a:off x="4176" y="1404"/>
              <a:ext cx="576" cy="306"/>
            </a:xfrm>
            <a:custGeom>
              <a:avLst/>
              <a:gdLst>
                <a:gd name="T0" fmla="*/ 0 w 567"/>
                <a:gd name="T1" fmla="*/ 288 h 288"/>
                <a:gd name="T2" fmla="*/ 378 w 567"/>
                <a:gd name="T3" fmla="*/ 189 h 288"/>
                <a:gd name="T4" fmla="*/ 567 w 567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288">
                  <a:moveTo>
                    <a:pt x="0" y="288"/>
                  </a:moveTo>
                  <a:cubicBezTo>
                    <a:pt x="142" y="262"/>
                    <a:pt x="284" y="237"/>
                    <a:pt x="378" y="189"/>
                  </a:cubicBezTo>
                  <a:cubicBezTo>
                    <a:pt x="472" y="141"/>
                    <a:pt x="519" y="70"/>
                    <a:pt x="567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718" name="Freeform 14"/>
          <p:cNvSpPr>
            <a:spLocks/>
          </p:cNvSpPr>
          <p:nvPr/>
        </p:nvSpPr>
        <p:spPr bwMode="auto">
          <a:xfrm>
            <a:off x="1758950" y="4945063"/>
            <a:ext cx="1228725" cy="1400175"/>
          </a:xfrm>
          <a:custGeom>
            <a:avLst/>
            <a:gdLst>
              <a:gd name="T0" fmla="*/ 0 w 774"/>
              <a:gd name="T1" fmla="*/ 0 h 882"/>
              <a:gd name="T2" fmla="*/ 3 w 774"/>
              <a:gd name="T3" fmla="*/ 651 h 882"/>
              <a:gd name="T4" fmla="*/ 774 w 774"/>
              <a:gd name="T5" fmla="*/ 882 h 882"/>
              <a:gd name="T6" fmla="*/ 756 w 774"/>
              <a:gd name="T7" fmla="*/ 198 h 882"/>
              <a:gd name="T8" fmla="*/ 0 w 774"/>
              <a:gd name="T9" fmla="*/ 0 h 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4" h="882">
                <a:moveTo>
                  <a:pt x="0" y="0"/>
                </a:moveTo>
                <a:lnTo>
                  <a:pt x="3" y="651"/>
                </a:lnTo>
                <a:lnTo>
                  <a:pt x="774" y="882"/>
                </a:lnTo>
                <a:lnTo>
                  <a:pt x="756" y="198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9" name="Line 15"/>
          <p:cNvSpPr>
            <a:spLocks noChangeShapeType="1"/>
          </p:cNvSpPr>
          <p:nvPr/>
        </p:nvSpPr>
        <p:spPr bwMode="auto">
          <a:xfrm flipV="1">
            <a:off x="2411413" y="4025900"/>
            <a:ext cx="1408112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0" name="Oval 16"/>
          <p:cNvSpPr>
            <a:spLocks noChangeArrowheads="1"/>
          </p:cNvSpPr>
          <p:nvPr/>
        </p:nvSpPr>
        <p:spPr bwMode="auto">
          <a:xfrm>
            <a:off x="1978025" y="5345113"/>
            <a:ext cx="9525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1" name="Line 17"/>
          <p:cNvSpPr>
            <a:spLocks noChangeShapeType="1"/>
          </p:cNvSpPr>
          <p:nvPr/>
        </p:nvSpPr>
        <p:spPr bwMode="auto">
          <a:xfrm flipV="1">
            <a:off x="1241425" y="5403850"/>
            <a:ext cx="7620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2" name="Line 18"/>
          <p:cNvSpPr>
            <a:spLocks noChangeShapeType="1"/>
          </p:cNvSpPr>
          <p:nvPr/>
        </p:nvSpPr>
        <p:spPr bwMode="auto">
          <a:xfrm flipV="1">
            <a:off x="2024063" y="5124450"/>
            <a:ext cx="354012" cy="2714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3" name="Oval 19"/>
          <p:cNvSpPr>
            <a:spLocks noChangeArrowheads="1"/>
          </p:cNvSpPr>
          <p:nvPr/>
        </p:nvSpPr>
        <p:spPr bwMode="auto">
          <a:xfrm>
            <a:off x="3729038" y="2786063"/>
            <a:ext cx="1685925" cy="168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9" name="Line 25"/>
          <p:cNvSpPr>
            <a:spLocks noChangeShapeType="1"/>
          </p:cNvSpPr>
          <p:nvPr/>
        </p:nvSpPr>
        <p:spPr bwMode="auto">
          <a:xfrm flipV="1">
            <a:off x="3814763" y="3414713"/>
            <a:ext cx="1571625" cy="614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0" name="Line 26"/>
          <p:cNvSpPr>
            <a:spLocks noChangeShapeType="1"/>
          </p:cNvSpPr>
          <p:nvPr/>
        </p:nvSpPr>
        <p:spPr bwMode="auto">
          <a:xfrm flipV="1">
            <a:off x="5386388" y="2471738"/>
            <a:ext cx="1243012" cy="942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1" name="Line 27"/>
          <p:cNvSpPr>
            <a:spLocks noChangeShapeType="1"/>
          </p:cNvSpPr>
          <p:nvPr/>
        </p:nvSpPr>
        <p:spPr bwMode="auto">
          <a:xfrm flipH="1">
            <a:off x="4814888" y="3414713"/>
            <a:ext cx="585787" cy="1014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2" name="Line 28"/>
          <p:cNvSpPr>
            <a:spLocks noChangeShapeType="1"/>
          </p:cNvSpPr>
          <p:nvPr/>
        </p:nvSpPr>
        <p:spPr bwMode="auto">
          <a:xfrm flipH="1">
            <a:off x="4186238" y="4429125"/>
            <a:ext cx="628650" cy="585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3" name="Line 29"/>
          <p:cNvSpPr>
            <a:spLocks noChangeShapeType="1"/>
          </p:cNvSpPr>
          <p:nvPr/>
        </p:nvSpPr>
        <p:spPr bwMode="auto">
          <a:xfrm flipH="1" flipV="1">
            <a:off x="1836738" y="3598863"/>
            <a:ext cx="1978025" cy="415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5" name="Rectangle 31"/>
          <p:cNvSpPr>
            <a:spLocks noChangeArrowheads="1"/>
          </p:cNvSpPr>
          <p:nvPr/>
        </p:nvSpPr>
        <p:spPr bwMode="auto">
          <a:xfrm>
            <a:off x="3868738" y="2432050"/>
            <a:ext cx="18176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ja-JP" sz="1400" b="0"/>
              <a:t>Transparent object</a:t>
            </a:r>
          </a:p>
        </p:txBody>
      </p:sp>
      <p:sp>
        <p:nvSpPr>
          <p:cNvPr id="72736" name="Rectangle 32"/>
          <p:cNvSpPr>
            <a:spLocks noChangeArrowheads="1"/>
          </p:cNvSpPr>
          <p:nvPr/>
        </p:nvSpPr>
        <p:spPr bwMode="auto">
          <a:xfrm>
            <a:off x="455613" y="4376738"/>
            <a:ext cx="18176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ja-JP" sz="1400" b="0"/>
              <a:t>Opaque object</a:t>
            </a:r>
          </a:p>
        </p:txBody>
      </p:sp>
      <p:sp>
        <p:nvSpPr>
          <p:cNvPr id="72737" name="Rectangle 33"/>
          <p:cNvSpPr>
            <a:spLocks noChangeArrowheads="1"/>
          </p:cNvSpPr>
          <p:nvPr/>
        </p:nvSpPr>
        <p:spPr bwMode="auto">
          <a:xfrm>
            <a:off x="3213100" y="4392613"/>
            <a:ext cx="12319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ja-JP" sz="1400" b="0"/>
              <a:t>Calculate an intersection point </a:t>
            </a:r>
          </a:p>
        </p:txBody>
      </p: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3052763" y="5829300"/>
            <a:ext cx="827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1600" b="0"/>
              <a:t>Screen</a:t>
            </a:r>
          </a:p>
        </p:txBody>
      </p:sp>
      <p:sp>
        <p:nvSpPr>
          <p:cNvPr id="72739" name="Rectangle 35"/>
          <p:cNvSpPr>
            <a:spLocks noChangeArrowheads="1"/>
          </p:cNvSpPr>
          <p:nvPr/>
        </p:nvSpPr>
        <p:spPr bwMode="auto">
          <a:xfrm>
            <a:off x="228600" y="6337628"/>
            <a:ext cx="32377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en-US" altLang="ja-JP" sz="1400" b="0" dirty="0"/>
              <a:t>Trace a ray from the view point to the world for all the pixels on a screen</a:t>
            </a:r>
          </a:p>
        </p:txBody>
      </p:sp>
      <p:sp>
        <p:nvSpPr>
          <p:cNvPr id="72740" name="Rectangle 36"/>
          <p:cNvSpPr>
            <a:spLocks noChangeArrowheads="1"/>
          </p:cNvSpPr>
          <p:nvPr/>
        </p:nvSpPr>
        <p:spPr bwMode="auto">
          <a:xfrm>
            <a:off x="2201069" y="2665413"/>
            <a:ext cx="1817687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ja-JP" sz="1400" b="0" dirty="0"/>
              <a:t>Tracing stops when it hits an opaque object</a:t>
            </a:r>
          </a:p>
        </p:txBody>
      </p:sp>
      <p:sp>
        <p:nvSpPr>
          <p:cNvPr id="72741" name="Rectangle 37"/>
          <p:cNvSpPr>
            <a:spLocks noChangeArrowheads="1"/>
          </p:cNvSpPr>
          <p:nvPr/>
        </p:nvSpPr>
        <p:spPr bwMode="auto">
          <a:xfrm>
            <a:off x="4914900" y="915988"/>
            <a:ext cx="26035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ja-JP" sz="1400" b="0"/>
              <a:t>Tracing stops when the number of reflection exceeds a given max number to avoid huge amount of computation</a:t>
            </a:r>
          </a:p>
        </p:txBody>
      </p:sp>
      <p:sp>
        <p:nvSpPr>
          <p:cNvPr id="72742" name="Oval 38"/>
          <p:cNvSpPr>
            <a:spLocks noChangeArrowheads="1"/>
          </p:cNvSpPr>
          <p:nvPr/>
        </p:nvSpPr>
        <p:spPr bwMode="auto">
          <a:xfrm>
            <a:off x="6616700" y="2044700"/>
            <a:ext cx="814388" cy="814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3" name="Line 39"/>
          <p:cNvSpPr>
            <a:spLocks noChangeShapeType="1"/>
          </p:cNvSpPr>
          <p:nvPr/>
        </p:nvSpPr>
        <p:spPr bwMode="auto">
          <a:xfrm flipV="1">
            <a:off x="6600825" y="2257425"/>
            <a:ext cx="8143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44" name="Line 40"/>
          <p:cNvSpPr>
            <a:spLocks noChangeShapeType="1"/>
          </p:cNvSpPr>
          <p:nvPr/>
        </p:nvSpPr>
        <p:spPr bwMode="auto">
          <a:xfrm flipV="1">
            <a:off x="7415213" y="1985963"/>
            <a:ext cx="285750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45" name="Line 41"/>
          <p:cNvSpPr>
            <a:spLocks noChangeShapeType="1"/>
          </p:cNvSpPr>
          <p:nvPr/>
        </p:nvSpPr>
        <p:spPr bwMode="auto">
          <a:xfrm flipH="1">
            <a:off x="7200900" y="2271713"/>
            <a:ext cx="185738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46" name="Rectangle 42"/>
          <p:cNvSpPr>
            <a:spLocks noChangeArrowheads="1"/>
          </p:cNvSpPr>
          <p:nvPr/>
        </p:nvSpPr>
        <p:spPr bwMode="auto">
          <a:xfrm>
            <a:off x="6142038" y="2890838"/>
            <a:ext cx="18176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ja-JP" sz="1400" b="0"/>
              <a:t>Transparent object</a:t>
            </a:r>
          </a:p>
        </p:txBody>
      </p:sp>
      <p:sp>
        <p:nvSpPr>
          <p:cNvPr id="72747" name="Line 43"/>
          <p:cNvSpPr>
            <a:spLocks noChangeShapeType="1"/>
          </p:cNvSpPr>
          <p:nvPr/>
        </p:nvSpPr>
        <p:spPr bwMode="auto">
          <a:xfrm flipH="1" flipV="1">
            <a:off x="6129338" y="2443163"/>
            <a:ext cx="471487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49" name="Line 45"/>
          <p:cNvSpPr>
            <a:spLocks noChangeShapeType="1"/>
          </p:cNvSpPr>
          <p:nvPr/>
        </p:nvSpPr>
        <p:spPr bwMode="auto">
          <a:xfrm flipV="1">
            <a:off x="3800475" y="415766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50" name="Line 46"/>
          <p:cNvSpPr>
            <a:spLocks noChangeShapeType="1"/>
          </p:cNvSpPr>
          <p:nvPr/>
        </p:nvSpPr>
        <p:spPr bwMode="auto">
          <a:xfrm flipH="1">
            <a:off x="2028825" y="3328988"/>
            <a:ext cx="414338" cy="1428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51" name="Line 47"/>
          <p:cNvSpPr>
            <a:spLocks noChangeShapeType="1"/>
          </p:cNvSpPr>
          <p:nvPr/>
        </p:nvSpPr>
        <p:spPr bwMode="auto">
          <a:xfrm>
            <a:off x="7300913" y="1628775"/>
            <a:ext cx="328612" cy="3143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52" name="Line 48"/>
          <p:cNvSpPr>
            <a:spLocks noChangeShapeType="1"/>
          </p:cNvSpPr>
          <p:nvPr/>
        </p:nvSpPr>
        <p:spPr bwMode="auto">
          <a:xfrm flipH="1" flipV="1">
            <a:off x="5486400" y="3486150"/>
            <a:ext cx="300038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53" name="Rectangle 49"/>
          <p:cNvSpPr>
            <a:spLocks noChangeArrowheads="1"/>
          </p:cNvSpPr>
          <p:nvPr/>
        </p:nvSpPr>
        <p:spPr bwMode="auto">
          <a:xfrm>
            <a:off x="5800725" y="3900488"/>
            <a:ext cx="19891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ja-JP" sz="1400" b="0"/>
              <a:t>Simulation of reflection &amp; refraction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Ray-tracing</a:t>
            </a:r>
          </a:p>
        </p:txBody>
      </p:sp>
      <p:sp>
        <p:nvSpPr>
          <p:cNvPr id="39" name="AutoShape 14"/>
          <p:cNvSpPr>
            <a:spLocks noChangeArrowheads="1"/>
          </p:cNvSpPr>
          <p:nvPr/>
        </p:nvSpPr>
        <p:spPr bwMode="auto">
          <a:xfrm>
            <a:off x="2753043" y="1356995"/>
            <a:ext cx="241300" cy="241300"/>
          </a:xfrm>
          <a:prstGeom prst="su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AutoShape 14"/>
          <p:cNvSpPr>
            <a:spLocks noChangeArrowheads="1"/>
          </p:cNvSpPr>
          <p:nvPr/>
        </p:nvSpPr>
        <p:spPr bwMode="auto">
          <a:xfrm>
            <a:off x="760512" y="1356995"/>
            <a:ext cx="241300" cy="241300"/>
          </a:xfrm>
          <a:prstGeom prst="su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" name="直線コネクタ 3"/>
          <p:cNvCxnSpPr/>
          <p:nvPr/>
        </p:nvCxnSpPr>
        <p:spPr bwMode="auto">
          <a:xfrm flipH="1">
            <a:off x="1887538" y="1628775"/>
            <a:ext cx="916305" cy="18573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線コネクタ 42"/>
          <p:cNvCxnSpPr>
            <a:stCxn id="40" idx="2"/>
          </p:cNvCxnSpPr>
          <p:nvPr/>
        </p:nvCxnSpPr>
        <p:spPr bwMode="auto">
          <a:xfrm>
            <a:off x="881162" y="1598295"/>
            <a:ext cx="652998" cy="14322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 36"/>
          <p:cNvSpPr>
            <a:spLocks noChangeArrowheads="1"/>
          </p:cNvSpPr>
          <p:nvPr/>
        </p:nvSpPr>
        <p:spPr bwMode="auto">
          <a:xfrm>
            <a:off x="1001812" y="1524327"/>
            <a:ext cx="18176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ja-JP" sz="1400" b="0" dirty="0"/>
              <a:t>Whether a light is visible from the point.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Line 2"/>
          <p:cNvSpPr>
            <a:spLocks noChangeShapeType="1"/>
          </p:cNvSpPr>
          <p:nvPr/>
        </p:nvSpPr>
        <p:spPr bwMode="auto">
          <a:xfrm>
            <a:off x="2403474" y="3361643"/>
            <a:ext cx="1146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5539323" y="2538303"/>
            <a:ext cx="10054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b="0" dirty="0"/>
              <a:t>Lighting</a:t>
            </a:r>
          </a:p>
          <a:p>
            <a:pPr algn="l"/>
            <a:r>
              <a:rPr lang="en-US" altLang="en-US" b="0" dirty="0"/>
              <a:t>Camera</a:t>
            </a:r>
          </a:p>
        </p:txBody>
      </p:sp>
      <p:sp>
        <p:nvSpPr>
          <p:cNvPr id="53266" name="AutoShape 18" descr="大理石 (緑)"/>
          <p:cNvSpPr>
            <a:spLocks noChangeArrowheads="1"/>
          </p:cNvSpPr>
          <p:nvPr/>
        </p:nvSpPr>
        <p:spPr bwMode="auto">
          <a:xfrm>
            <a:off x="2536824" y="2909206"/>
            <a:ext cx="668338" cy="696912"/>
          </a:xfrm>
          <a:prstGeom prst="can">
            <a:avLst>
              <a:gd name="adj" fmla="val 26069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 flipV="1">
            <a:off x="2403474" y="2531381"/>
            <a:ext cx="0" cy="81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8" name="Line 20"/>
          <p:cNvSpPr>
            <a:spLocks noChangeShapeType="1"/>
          </p:cNvSpPr>
          <p:nvPr/>
        </p:nvSpPr>
        <p:spPr bwMode="auto">
          <a:xfrm flipH="1">
            <a:off x="1860549" y="3361643"/>
            <a:ext cx="531813" cy="519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9" name="Rectangle 21"/>
          <p:cNvSpPr>
            <a:spLocks noChangeArrowheads="1"/>
          </p:cNvSpPr>
          <p:nvPr/>
        </p:nvSpPr>
        <p:spPr bwMode="auto">
          <a:xfrm>
            <a:off x="3568699" y="3326718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1200" b="0"/>
              <a:t>x</a:t>
            </a:r>
            <a:endParaRPr lang="en-US" altLang="en-US" sz="1200" b="0"/>
          </a:p>
        </p:txBody>
      </p:sp>
      <p:sp>
        <p:nvSpPr>
          <p:cNvPr id="53270" name="Rectangle 22"/>
          <p:cNvSpPr>
            <a:spLocks noChangeArrowheads="1"/>
          </p:cNvSpPr>
          <p:nvPr/>
        </p:nvSpPr>
        <p:spPr bwMode="auto">
          <a:xfrm>
            <a:off x="2430462" y="2358343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1200" b="0"/>
              <a:t>y</a:t>
            </a:r>
            <a:endParaRPr lang="en-US" altLang="en-US" sz="1200" b="0"/>
          </a:p>
        </p:txBody>
      </p:sp>
      <p:sp>
        <p:nvSpPr>
          <p:cNvPr id="53271" name="Rectangle 23"/>
          <p:cNvSpPr>
            <a:spLocks noChangeArrowheads="1"/>
          </p:cNvSpPr>
          <p:nvPr/>
        </p:nvSpPr>
        <p:spPr bwMode="auto">
          <a:xfrm>
            <a:off x="1701799" y="3504518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1200" b="0"/>
              <a:t>z</a:t>
            </a:r>
            <a:endParaRPr lang="en-US" altLang="en-US" sz="1200" b="0"/>
          </a:p>
        </p:txBody>
      </p:sp>
      <p:sp>
        <p:nvSpPr>
          <p:cNvPr id="53272" name="AutoShape 24"/>
          <p:cNvSpPr>
            <a:spLocks noChangeArrowheads="1"/>
          </p:cNvSpPr>
          <p:nvPr/>
        </p:nvSpPr>
        <p:spPr bwMode="auto">
          <a:xfrm>
            <a:off x="2278062" y="3261631"/>
            <a:ext cx="349250" cy="609600"/>
          </a:xfrm>
          <a:prstGeom prst="cube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3" name="Oval 25"/>
          <p:cNvSpPr>
            <a:spLocks noChangeArrowheads="1"/>
          </p:cNvSpPr>
          <p:nvPr/>
        </p:nvSpPr>
        <p:spPr bwMode="auto">
          <a:xfrm>
            <a:off x="2686049" y="2605993"/>
            <a:ext cx="377825" cy="377825"/>
          </a:xfrm>
          <a:prstGeom prst="ellipse">
            <a:avLst/>
          </a:prstGeom>
          <a:gradFill rotWithShape="1">
            <a:gsLst>
              <a:gs pos="0">
                <a:srgbClr val="FF9933"/>
              </a:gs>
              <a:gs pos="100000">
                <a:srgbClr val="FF9933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281" name="Group 33"/>
          <p:cNvGrpSpPr>
            <a:grpSpLocks/>
          </p:cNvGrpSpPr>
          <p:nvPr/>
        </p:nvGrpSpPr>
        <p:grpSpPr bwMode="auto">
          <a:xfrm rot="21124373">
            <a:off x="1204912" y="2513918"/>
            <a:ext cx="392112" cy="388938"/>
            <a:chOff x="2213" y="1760"/>
            <a:chExt cx="279" cy="277"/>
          </a:xfrm>
        </p:grpSpPr>
        <p:sp>
          <p:nvSpPr>
            <p:cNvPr id="53279" name="AutoShape 31"/>
            <p:cNvSpPr>
              <a:spLocks noChangeArrowheads="1"/>
            </p:cNvSpPr>
            <p:nvPr/>
          </p:nvSpPr>
          <p:spPr bwMode="auto">
            <a:xfrm rot="-3941749">
              <a:off x="2314" y="1818"/>
              <a:ext cx="140" cy="217"/>
            </a:xfrm>
            <a:prstGeom prst="can">
              <a:avLst>
                <a:gd name="adj" fmla="val 38750"/>
              </a:avLst>
            </a:prstGeom>
            <a:solidFill>
              <a:srgbClr val="2E2E2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0" name="AutoShape 32"/>
            <p:cNvSpPr>
              <a:spLocks noChangeArrowheads="1"/>
            </p:cNvSpPr>
            <p:nvPr/>
          </p:nvSpPr>
          <p:spPr bwMode="auto">
            <a:xfrm rot="-3941749">
              <a:off x="2277" y="1800"/>
              <a:ext cx="140" cy="217"/>
            </a:xfrm>
            <a:prstGeom prst="can">
              <a:avLst>
                <a:gd name="adj" fmla="val 38750"/>
              </a:avLst>
            </a:prstGeom>
            <a:solidFill>
              <a:srgbClr val="79C1B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6" name="AutoShape 28"/>
            <p:cNvSpPr>
              <a:spLocks noChangeArrowheads="1"/>
            </p:cNvSpPr>
            <p:nvPr/>
          </p:nvSpPr>
          <p:spPr bwMode="auto">
            <a:xfrm rot="12185653">
              <a:off x="2213" y="1760"/>
              <a:ext cx="176" cy="277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283" name="AutoShape 35"/>
          <p:cNvSpPr>
            <a:spLocks noChangeArrowheads="1"/>
          </p:cNvSpPr>
          <p:nvPr/>
        </p:nvSpPr>
        <p:spPr bwMode="auto">
          <a:xfrm>
            <a:off x="3660774" y="2082118"/>
            <a:ext cx="241300" cy="241300"/>
          </a:xfrm>
          <a:prstGeom prst="su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4" name="AutoShape 36"/>
          <p:cNvSpPr>
            <a:spLocks noChangeArrowheads="1"/>
          </p:cNvSpPr>
          <p:nvPr/>
        </p:nvSpPr>
        <p:spPr bwMode="auto">
          <a:xfrm>
            <a:off x="1768474" y="1853518"/>
            <a:ext cx="241300" cy="241300"/>
          </a:xfrm>
          <a:prstGeom prst="su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5" name="Line 37"/>
          <p:cNvSpPr>
            <a:spLocks noChangeShapeType="1"/>
          </p:cNvSpPr>
          <p:nvPr/>
        </p:nvSpPr>
        <p:spPr bwMode="auto">
          <a:xfrm>
            <a:off x="1666874" y="2679018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6" name="Line 38"/>
          <p:cNvSpPr>
            <a:spLocks noChangeShapeType="1"/>
          </p:cNvSpPr>
          <p:nvPr/>
        </p:nvSpPr>
        <p:spPr bwMode="auto">
          <a:xfrm>
            <a:off x="1577974" y="2920318"/>
            <a:ext cx="58420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9" name="Line 41"/>
          <p:cNvSpPr>
            <a:spLocks noChangeShapeType="1"/>
          </p:cNvSpPr>
          <p:nvPr/>
        </p:nvSpPr>
        <p:spPr bwMode="auto">
          <a:xfrm>
            <a:off x="1958974" y="2082118"/>
            <a:ext cx="17780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0" name="Line 42"/>
          <p:cNvSpPr>
            <a:spLocks noChangeShapeType="1"/>
          </p:cNvSpPr>
          <p:nvPr/>
        </p:nvSpPr>
        <p:spPr bwMode="auto">
          <a:xfrm flipH="1">
            <a:off x="3521074" y="2310718"/>
            <a:ext cx="1905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2" name="Rectangle 44"/>
          <p:cNvSpPr>
            <a:spLocks noChangeArrowheads="1"/>
          </p:cNvSpPr>
          <p:nvPr/>
        </p:nvSpPr>
        <p:spPr bwMode="auto">
          <a:xfrm>
            <a:off x="2789237" y="3852181"/>
            <a:ext cx="6651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1200" b="0"/>
              <a:t>objects</a:t>
            </a:r>
            <a:endParaRPr lang="en-US" altLang="en-US" sz="1200" b="0"/>
          </a:p>
        </p:txBody>
      </p:sp>
      <p:sp>
        <p:nvSpPr>
          <p:cNvPr id="53293" name="Rectangle 45"/>
          <p:cNvSpPr>
            <a:spLocks noChangeArrowheads="1"/>
          </p:cNvSpPr>
          <p:nvPr/>
        </p:nvSpPr>
        <p:spPr bwMode="auto">
          <a:xfrm>
            <a:off x="1481137" y="1540781"/>
            <a:ext cx="461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1200" b="0"/>
              <a:t>light</a:t>
            </a:r>
            <a:endParaRPr lang="en-US" altLang="en-US" sz="1200" b="0"/>
          </a:p>
        </p:txBody>
      </p:sp>
      <p:sp>
        <p:nvSpPr>
          <p:cNvPr id="53294" name="Rectangle 46"/>
          <p:cNvSpPr>
            <a:spLocks noChangeArrowheads="1"/>
          </p:cNvSpPr>
          <p:nvPr/>
        </p:nvSpPr>
        <p:spPr bwMode="auto">
          <a:xfrm>
            <a:off x="3614737" y="1772556"/>
            <a:ext cx="603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ja-JP" sz="1200" b="0"/>
              <a:t>light</a:t>
            </a:r>
            <a:endParaRPr lang="en-US" altLang="en-US" sz="1200" b="0"/>
          </a:p>
        </p:txBody>
      </p:sp>
      <p:sp>
        <p:nvSpPr>
          <p:cNvPr id="53295" name="Rectangle 47"/>
          <p:cNvSpPr>
            <a:spLocks noChangeArrowheads="1"/>
          </p:cNvSpPr>
          <p:nvPr/>
        </p:nvSpPr>
        <p:spPr bwMode="auto">
          <a:xfrm>
            <a:off x="655637" y="2213881"/>
            <a:ext cx="6905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1200" b="0"/>
              <a:t>camera</a:t>
            </a:r>
            <a:endParaRPr lang="en-US" altLang="en-US" sz="1200" b="0"/>
          </a:p>
        </p:txBody>
      </p:sp>
      <p:pic>
        <p:nvPicPr>
          <p:cNvPr id="53296" name="Picture 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4806216"/>
            <a:ext cx="17526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Rendering</a:t>
            </a:r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3558289" y="4245630"/>
            <a:ext cx="547464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b="0" dirty="0"/>
              <a:t>Effect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b="0" dirty="0"/>
              <a:t>Shading and cast shadow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b="0" dirty="0"/>
              <a:t>Reflection and refraction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b="0" dirty="0"/>
              <a:t>Fog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b="0" dirty="0"/>
              <a:t>Halo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b="0" dirty="0"/>
              <a:t>Lens simulation (Defocus, motion blur, flare, etc.)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b="0" dirty="0"/>
              <a:t>Particle (smoke, flame, etc.)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ja-JP" b="0" dirty="0"/>
              <a:t>Anti-aliasing</a:t>
            </a:r>
            <a:r>
              <a:rPr lang="en-US" altLang="en-US" b="0" dirty="0"/>
              <a:t> </a:t>
            </a:r>
          </a:p>
          <a:p>
            <a:pPr algn="l"/>
            <a:r>
              <a:rPr lang="en-US" altLang="en-US" b="0" dirty="0"/>
              <a:t>     etc.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4" name="Picture 4" descr="[IMAGE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000125"/>
            <a:ext cx="61341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1908175" y="3732213"/>
            <a:ext cx="164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b="0"/>
              <a:t>Texture image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4638675" y="3719513"/>
            <a:ext cx="2520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b="0"/>
              <a:t>Texture mapped object</a:t>
            </a:r>
          </a:p>
        </p:txBody>
      </p:sp>
      <p:pic>
        <p:nvPicPr>
          <p:cNvPr id="716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4205288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8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4167188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689" name="Line 9"/>
          <p:cNvSpPr>
            <a:spLocks noChangeShapeType="1"/>
          </p:cNvSpPr>
          <p:nvPr/>
        </p:nvSpPr>
        <p:spPr bwMode="auto">
          <a:xfrm>
            <a:off x="4043363" y="2628900"/>
            <a:ext cx="714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0" name="Line 10"/>
          <p:cNvSpPr>
            <a:spLocks noChangeShapeType="1"/>
          </p:cNvSpPr>
          <p:nvPr/>
        </p:nvSpPr>
        <p:spPr bwMode="auto">
          <a:xfrm>
            <a:off x="3973513" y="5402263"/>
            <a:ext cx="714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mapping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186690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661" name="Freeform 5"/>
          <p:cNvSpPr>
            <a:spLocks/>
          </p:cNvSpPr>
          <p:nvPr/>
        </p:nvSpPr>
        <p:spPr bwMode="auto">
          <a:xfrm>
            <a:off x="5157788" y="2743200"/>
            <a:ext cx="2143125" cy="2185988"/>
          </a:xfrm>
          <a:custGeom>
            <a:avLst/>
            <a:gdLst>
              <a:gd name="T0" fmla="*/ 108 w 1350"/>
              <a:gd name="T1" fmla="*/ 1377 h 1377"/>
              <a:gd name="T2" fmla="*/ 0 w 1350"/>
              <a:gd name="T3" fmla="*/ 0 h 1377"/>
              <a:gd name="T4" fmla="*/ 1242 w 1350"/>
              <a:gd name="T5" fmla="*/ 63 h 1377"/>
              <a:gd name="T6" fmla="*/ 1350 w 1350"/>
              <a:gd name="T7" fmla="*/ 1197 h 1377"/>
              <a:gd name="T8" fmla="*/ 108 w 1350"/>
              <a:gd name="T9" fmla="*/ 1377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0" h="1377">
                <a:moveTo>
                  <a:pt x="108" y="1377"/>
                </a:moveTo>
                <a:lnTo>
                  <a:pt x="0" y="0"/>
                </a:lnTo>
                <a:lnTo>
                  <a:pt x="1242" y="63"/>
                </a:lnTo>
                <a:lnTo>
                  <a:pt x="1350" y="1197"/>
                </a:lnTo>
                <a:lnTo>
                  <a:pt x="108" y="137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000125" y="1800225"/>
            <a:ext cx="0" cy="281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>
            <a:off x="1000125" y="1800225"/>
            <a:ext cx="2843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2265363" y="131603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2400" b="0"/>
              <a:t>u</a:t>
            </a:r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595313" y="29749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2400" b="0"/>
              <a:t>v</a:t>
            </a:r>
          </a:p>
        </p:txBody>
      </p:sp>
      <p:sp>
        <p:nvSpPr>
          <p:cNvPr id="70666" name="Freeform 10"/>
          <p:cNvSpPr>
            <a:spLocks/>
          </p:cNvSpPr>
          <p:nvPr/>
        </p:nvSpPr>
        <p:spPr bwMode="auto">
          <a:xfrm>
            <a:off x="3543300" y="1871663"/>
            <a:ext cx="3557588" cy="900112"/>
          </a:xfrm>
          <a:custGeom>
            <a:avLst/>
            <a:gdLst>
              <a:gd name="T0" fmla="*/ 0 w 2241"/>
              <a:gd name="T1" fmla="*/ 0 h 567"/>
              <a:gd name="T2" fmla="*/ 702 w 2241"/>
              <a:gd name="T3" fmla="*/ 72 h 567"/>
              <a:gd name="T4" fmla="*/ 1404 w 2241"/>
              <a:gd name="T5" fmla="*/ 189 h 567"/>
              <a:gd name="T6" fmla="*/ 1899 w 2241"/>
              <a:gd name="T7" fmla="*/ 351 h 567"/>
              <a:gd name="T8" fmla="*/ 2241 w 2241"/>
              <a:gd name="T9" fmla="*/ 567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41" h="567">
                <a:moveTo>
                  <a:pt x="0" y="0"/>
                </a:moveTo>
                <a:cubicBezTo>
                  <a:pt x="234" y="20"/>
                  <a:pt x="468" y="40"/>
                  <a:pt x="702" y="72"/>
                </a:cubicBezTo>
                <a:cubicBezTo>
                  <a:pt x="936" y="104"/>
                  <a:pt x="1205" y="143"/>
                  <a:pt x="1404" y="189"/>
                </a:cubicBezTo>
                <a:cubicBezTo>
                  <a:pt x="1603" y="235"/>
                  <a:pt x="1760" y="288"/>
                  <a:pt x="1899" y="351"/>
                </a:cubicBezTo>
                <a:cubicBezTo>
                  <a:pt x="2038" y="414"/>
                  <a:pt x="2139" y="490"/>
                  <a:pt x="2241" y="56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7" name="Freeform 11"/>
          <p:cNvSpPr>
            <a:spLocks/>
          </p:cNvSpPr>
          <p:nvPr/>
        </p:nvSpPr>
        <p:spPr bwMode="auto">
          <a:xfrm>
            <a:off x="1100138" y="1885950"/>
            <a:ext cx="4029075" cy="800100"/>
          </a:xfrm>
          <a:custGeom>
            <a:avLst/>
            <a:gdLst>
              <a:gd name="T0" fmla="*/ 0 w 2538"/>
              <a:gd name="T1" fmla="*/ 0 h 504"/>
              <a:gd name="T2" fmla="*/ 1296 w 2538"/>
              <a:gd name="T3" fmla="*/ 153 h 504"/>
              <a:gd name="T4" fmla="*/ 2079 w 2538"/>
              <a:gd name="T5" fmla="*/ 234 h 504"/>
              <a:gd name="T6" fmla="*/ 2394 w 2538"/>
              <a:gd name="T7" fmla="*/ 333 h 504"/>
              <a:gd name="T8" fmla="*/ 2538 w 2538"/>
              <a:gd name="T9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8" h="504">
                <a:moveTo>
                  <a:pt x="0" y="0"/>
                </a:moveTo>
                <a:cubicBezTo>
                  <a:pt x="475" y="57"/>
                  <a:pt x="950" y="114"/>
                  <a:pt x="1296" y="153"/>
                </a:cubicBezTo>
                <a:cubicBezTo>
                  <a:pt x="1642" y="192"/>
                  <a:pt x="1896" y="204"/>
                  <a:pt x="2079" y="234"/>
                </a:cubicBezTo>
                <a:cubicBezTo>
                  <a:pt x="2262" y="264"/>
                  <a:pt x="2317" y="288"/>
                  <a:pt x="2394" y="333"/>
                </a:cubicBezTo>
                <a:cubicBezTo>
                  <a:pt x="2471" y="378"/>
                  <a:pt x="2514" y="474"/>
                  <a:pt x="2538" y="5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8" name="Freeform 12"/>
          <p:cNvSpPr>
            <a:spLocks/>
          </p:cNvSpPr>
          <p:nvPr/>
        </p:nvSpPr>
        <p:spPr bwMode="auto">
          <a:xfrm>
            <a:off x="3529013" y="4314825"/>
            <a:ext cx="1714500" cy="614363"/>
          </a:xfrm>
          <a:custGeom>
            <a:avLst/>
            <a:gdLst>
              <a:gd name="T0" fmla="*/ 0 w 1080"/>
              <a:gd name="T1" fmla="*/ 0 h 387"/>
              <a:gd name="T2" fmla="*/ 387 w 1080"/>
              <a:gd name="T3" fmla="*/ 261 h 387"/>
              <a:gd name="T4" fmla="*/ 747 w 1080"/>
              <a:gd name="T5" fmla="*/ 342 h 387"/>
              <a:gd name="T6" fmla="*/ 1080 w 1080"/>
              <a:gd name="T7" fmla="*/ 387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0" h="387">
                <a:moveTo>
                  <a:pt x="0" y="0"/>
                </a:moveTo>
                <a:cubicBezTo>
                  <a:pt x="131" y="102"/>
                  <a:pt x="263" y="204"/>
                  <a:pt x="387" y="261"/>
                </a:cubicBezTo>
                <a:cubicBezTo>
                  <a:pt x="511" y="318"/>
                  <a:pt x="632" y="321"/>
                  <a:pt x="747" y="342"/>
                </a:cubicBezTo>
                <a:cubicBezTo>
                  <a:pt x="862" y="363"/>
                  <a:pt x="971" y="375"/>
                  <a:pt x="1080" y="38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9" name="Freeform 13"/>
          <p:cNvSpPr>
            <a:spLocks/>
          </p:cNvSpPr>
          <p:nvPr/>
        </p:nvSpPr>
        <p:spPr bwMode="auto">
          <a:xfrm>
            <a:off x="1100138" y="4329113"/>
            <a:ext cx="6143625" cy="1052512"/>
          </a:xfrm>
          <a:custGeom>
            <a:avLst/>
            <a:gdLst>
              <a:gd name="T0" fmla="*/ 0 w 3870"/>
              <a:gd name="T1" fmla="*/ 0 h 663"/>
              <a:gd name="T2" fmla="*/ 1764 w 3870"/>
              <a:gd name="T3" fmla="*/ 558 h 663"/>
              <a:gd name="T4" fmla="*/ 3033 w 3870"/>
              <a:gd name="T5" fmla="*/ 630 h 663"/>
              <a:gd name="T6" fmla="*/ 3600 w 3870"/>
              <a:gd name="T7" fmla="*/ 441 h 663"/>
              <a:gd name="T8" fmla="*/ 3870 w 3870"/>
              <a:gd name="T9" fmla="*/ 216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70" h="663">
                <a:moveTo>
                  <a:pt x="0" y="0"/>
                </a:moveTo>
                <a:cubicBezTo>
                  <a:pt x="629" y="226"/>
                  <a:pt x="1259" y="453"/>
                  <a:pt x="1764" y="558"/>
                </a:cubicBezTo>
                <a:cubicBezTo>
                  <a:pt x="2269" y="663"/>
                  <a:pt x="2727" y="649"/>
                  <a:pt x="3033" y="630"/>
                </a:cubicBezTo>
                <a:cubicBezTo>
                  <a:pt x="3339" y="611"/>
                  <a:pt x="3461" y="510"/>
                  <a:pt x="3600" y="441"/>
                </a:cubicBezTo>
                <a:cubicBezTo>
                  <a:pt x="3739" y="372"/>
                  <a:pt x="3804" y="294"/>
                  <a:pt x="3870" y="2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0" name="Line 14"/>
          <p:cNvSpPr>
            <a:spLocks noChangeShapeType="1"/>
          </p:cNvSpPr>
          <p:nvPr/>
        </p:nvSpPr>
        <p:spPr bwMode="auto">
          <a:xfrm flipH="1" flipV="1">
            <a:off x="5072063" y="2486025"/>
            <a:ext cx="71437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 flipH="1" flipV="1">
            <a:off x="5000625" y="2571750"/>
            <a:ext cx="142875" cy="128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2" name="Line 16"/>
          <p:cNvSpPr>
            <a:spLocks noChangeShapeType="1"/>
          </p:cNvSpPr>
          <p:nvPr/>
        </p:nvSpPr>
        <p:spPr bwMode="auto">
          <a:xfrm flipH="1" flipV="1">
            <a:off x="6986588" y="2605088"/>
            <a:ext cx="114300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3" name="Line 17"/>
          <p:cNvSpPr>
            <a:spLocks noChangeShapeType="1"/>
          </p:cNvSpPr>
          <p:nvPr/>
        </p:nvSpPr>
        <p:spPr bwMode="auto">
          <a:xfrm flipH="1" flipV="1">
            <a:off x="6915150" y="2714625"/>
            <a:ext cx="185738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 flipH="1">
            <a:off x="7043738" y="4672013"/>
            <a:ext cx="200025" cy="128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 flipH="1">
            <a:off x="7134225" y="4676775"/>
            <a:ext cx="114300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6" name="Line 20"/>
          <p:cNvSpPr>
            <a:spLocks noChangeShapeType="1"/>
          </p:cNvSpPr>
          <p:nvPr/>
        </p:nvSpPr>
        <p:spPr bwMode="auto">
          <a:xfrm flipH="1" flipV="1">
            <a:off x="5000625" y="4843463"/>
            <a:ext cx="22860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7" name="Line 21"/>
          <p:cNvSpPr>
            <a:spLocks noChangeShapeType="1"/>
          </p:cNvSpPr>
          <p:nvPr/>
        </p:nvSpPr>
        <p:spPr bwMode="auto">
          <a:xfrm flipH="1">
            <a:off x="5010150" y="4924425"/>
            <a:ext cx="242888" cy="42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8" name="Text Box 22"/>
          <p:cNvSpPr txBox="1">
            <a:spLocks noChangeArrowheads="1"/>
          </p:cNvSpPr>
          <p:nvPr/>
        </p:nvSpPr>
        <p:spPr bwMode="auto">
          <a:xfrm>
            <a:off x="5710238" y="3633788"/>
            <a:ext cx="1009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b="0" dirty="0"/>
              <a:t>Polygon</a:t>
            </a:r>
          </a:p>
        </p:txBody>
      </p:sp>
      <p:sp>
        <p:nvSpPr>
          <p:cNvPr id="70679" name="Text Box 23"/>
          <p:cNvSpPr txBox="1">
            <a:spLocks noChangeArrowheads="1"/>
          </p:cNvSpPr>
          <p:nvPr/>
        </p:nvSpPr>
        <p:spPr bwMode="auto">
          <a:xfrm>
            <a:off x="1811338" y="2906713"/>
            <a:ext cx="9588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b="0"/>
              <a:t>Texture</a:t>
            </a:r>
          </a:p>
        </p:txBody>
      </p:sp>
      <p:sp>
        <p:nvSpPr>
          <p:cNvPr id="70681" name="Text Box 25"/>
          <p:cNvSpPr txBox="1">
            <a:spLocks noChangeArrowheads="1"/>
          </p:cNvSpPr>
          <p:nvPr/>
        </p:nvSpPr>
        <p:spPr bwMode="auto">
          <a:xfrm>
            <a:off x="3968750" y="2678113"/>
            <a:ext cx="1185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b="0"/>
              <a:t>(x</a:t>
            </a:r>
            <a:r>
              <a:rPr lang="en-US" altLang="ja-JP" b="0" baseline="-25000"/>
              <a:t>1</a:t>
            </a:r>
            <a:r>
              <a:rPr lang="en-US" altLang="ja-JP" b="0"/>
              <a:t>, y</a:t>
            </a:r>
            <a:r>
              <a:rPr lang="en-US" altLang="ja-JP" b="0" baseline="-25000"/>
              <a:t>1</a:t>
            </a:r>
            <a:r>
              <a:rPr lang="en-US" altLang="ja-JP" b="0"/>
              <a:t>, z</a:t>
            </a:r>
            <a:r>
              <a:rPr lang="en-US" altLang="ja-JP" b="0" baseline="-25000"/>
              <a:t>1</a:t>
            </a:r>
            <a:r>
              <a:rPr lang="en-US" altLang="ja-JP" b="0"/>
              <a:t>)</a:t>
            </a:r>
          </a:p>
        </p:txBody>
      </p:sp>
      <p:sp>
        <p:nvSpPr>
          <p:cNvPr id="70682" name="Text Box 26"/>
          <p:cNvSpPr txBox="1">
            <a:spLocks noChangeArrowheads="1"/>
          </p:cNvSpPr>
          <p:nvPr/>
        </p:nvSpPr>
        <p:spPr bwMode="auto">
          <a:xfrm>
            <a:off x="7256463" y="2608263"/>
            <a:ext cx="1185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b="0"/>
              <a:t>(x</a:t>
            </a:r>
            <a:r>
              <a:rPr lang="en-US" altLang="ja-JP" b="0" baseline="-25000"/>
              <a:t>4</a:t>
            </a:r>
            <a:r>
              <a:rPr lang="en-US" altLang="ja-JP" b="0"/>
              <a:t>, y</a:t>
            </a:r>
            <a:r>
              <a:rPr lang="en-US" altLang="ja-JP" b="0" baseline="-25000"/>
              <a:t>4</a:t>
            </a:r>
            <a:r>
              <a:rPr lang="en-US" altLang="ja-JP" b="0"/>
              <a:t>, z</a:t>
            </a:r>
            <a:r>
              <a:rPr lang="en-US" altLang="ja-JP" b="0" baseline="-25000"/>
              <a:t>4</a:t>
            </a:r>
            <a:r>
              <a:rPr lang="en-US" altLang="ja-JP" b="0"/>
              <a:t>)</a:t>
            </a:r>
          </a:p>
        </p:txBody>
      </p:sp>
      <p:sp>
        <p:nvSpPr>
          <p:cNvPr id="70683" name="Text Box 27"/>
          <p:cNvSpPr txBox="1">
            <a:spLocks noChangeArrowheads="1"/>
          </p:cNvSpPr>
          <p:nvPr/>
        </p:nvSpPr>
        <p:spPr bwMode="auto">
          <a:xfrm>
            <a:off x="7299325" y="4737100"/>
            <a:ext cx="1185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b="0"/>
              <a:t>(x</a:t>
            </a:r>
            <a:r>
              <a:rPr lang="en-US" altLang="ja-JP" b="0" baseline="-25000"/>
              <a:t>3</a:t>
            </a:r>
            <a:r>
              <a:rPr lang="en-US" altLang="ja-JP" b="0"/>
              <a:t>, y</a:t>
            </a:r>
            <a:r>
              <a:rPr lang="en-US" altLang="ja-JP" b="0" baseline="-25000"/>
              <a:t>3</a:t>
            </a:r>
            <a:r>
              <a:rPr lang="en-US" altLang="ja-JP" b="0"/>
              <a:t>, z</a:t>
            </a:r>
            <a:r>
              <a:rPr lang="en-US" altLang="ja-JP" b="0" baseline="-25000"/>
              <a:t>3</a:t>
            </a:r>
            <a:r>
              <a:rPr lang="en-US" altLang="ja-JP" b="0"/>
              <a:t>)</a:t>
            </a:r>
          </a:p>
        </p:txBody>
      </p:sp>
      <p:sp>
        <p:nvSpPr>
          <p:cNvPr id="70684" name="Text Box 28"/>
          <p:cNvSpPr txBox="1">
            <a:spLocks noChangeArrowheads="1"/>
          </p:cNvSpPr>
          <p:nvPr/>
        </p:nvSpPr>
        <p:spPr bwMode="auto">
          <a:xfrm>
            <a:off x="4113213" y="4922838"/>
            <a:ext cx="1185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b="0"/>
              <a:t>(x</a:t>
            </a:r>
            <a:r>
              <a:rPr lang="en-US" altLang="ja-JP" b="0" baseline="-25000"/>
              <a:t>2</a:t>
            </a:r>
            <a:r>
              <a:rPr lang="en-US" altLang="ja-JP" b="0"/>
              <a:t>, y</a:t>
            </a:r>
            <a:r>
              <a:rPr lang="en-US" altLang="ja-JP" b="0" baseline="-25000"/>
              <a:t>2</a:t>
            </a:r>
            <a:r>
              <a:rPr lang="en-US" altLang="ja-JP" b="0"/>
              <a:t>, z</a:t>
            </a:r>
            <a:r>
              <a:rPr lang="en-US" altLang="ja-JP" b="0" baseline="-25000"/>
              <a:t>2</a:t>
            </a:r>
            <a:r>
              <a:rPr lang="en-US" altLang="ja-JP" b="0"/>
              <a:t>)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UV mapping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63" y="137914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850900" y="1312465"/>
            <a:ext cx="0" cy="281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>
            <a:off x="850900" y="1312465"/>
            <a:ext cx="2843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2265363" y="131603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2400" b="0"/>
              <a:t>u</a:t>
            </a:r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446088" y="248721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2400" b="0"/>
              <a:t>v</a:t>
            </a:r>
          </a:p>
        </p:txBody>
      </p:sp>
      <p:sp>
        <p:nvSpPr>
          <p:cNvPr id="70679" name="Text Box 23"/>
          <p:cNvSpPr txBox="1">
            <a:spLocks noChangeArrowheads="1"/>
          </p:cNvSpPr>
          <p:nvPr/>
        </p:nvSpPr>
        <p:spPr bwMode="auto">
          <a:xfrm>
            <a:off x="1662113" y="2418953"/>
            <a:ext cx="9588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b="0"/>
              <a:t>Texture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UV mapping</a:t>
            </a:r>
          </a:p>
        </p:txBody>
      </p:sp>
      <p:grpSp>
        <p:nvGrpSpPr>
          <p:cNvPr id="5" name="グループ化 4"/>
          <p:cNvGrpSpPr/>
          <p:nvPr/>
        </p:nvGrpSpPr>
        <p:grpSpPr>
          <a:xfrm>
            <a:off x="5246858" y="1040379"/>
            <a:ext cx="3033924" cy="3109641"/>
            <a:chOff x="5246858" y="1040379"/>
            <a:chExt cx="3033924" cy="3109641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1879" y="1406715"/>
              <a:ext cx="2423630" cy="2423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正方形/長方形 3"/>
            <p:cNvSpPr/>
            <p:nvPr/>
          </p:nvSpPr>
          <p:spPr bwMode="auto">
            <a:xfrm rot="431218">
              <a:off x="5387111" y="1168193"/>
              <a:ext cx="2893671" cy="42189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31" name="正方形/長方形 30"/>
            <p:cNvSpPr/>
            <p:nvPr/>
          </p:nvSpPr>
          <p:spPr bwMode="auto">
            <a:xfrm rot="21271358">
              <a:off x="5246858" y="3728126"/>
              <a:ext cx="2893671" cy="42189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32" name="正方形/長方形 31"/>
            <p:cNvSpPr/>
            <p:nvPr/>
          </p:nvSpPr>
          <p:spPr bwMode="auto">
            <a:xfrm rot="4998758">
              <a:off x="6517272" y="2276268"/>
              <a:ext cx="2893671" cy="42189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4272149" y="5158060"/>
            <a:ext cx="874236" cy="896054"/>
            <a:chOff x="5246858" y="1040379"/>
            <a:chExt cx="3033924" cy="3109641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1879" y="1406715"/>
              <a:ext cx="2423630" cy="2423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正方形/長方形 35"/>
            <p:cNvSpPr/>
            <p:nvPr/>
          </p:nvSpPr>
          <p:spPr bwMode="auto">
            <a:xfrm rot="431218">
              <a:off x="5387111" y="1168193"/>
              <a:ext cx="2893671" cy="42189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37" name="正方形/長方形 36"/>
            <p:cNvSpPr/>
            <p:nvPr/>
          </p:nvSpPr>
          <p:spPr bwMode="auto">
            <a:xfrm rot="21271358">
              <a:off x="5246858" y="3728126"/>
              <a:ext cx="2893671" cy="42189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 bwMode="auto">
            <a:xfrm rot="4998758">
              <a:off x="6517272" y="2276268"/>
              <a:ext cx="2893671" cy="42189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</p:grpSp>
      <p:cxnSp>
        <p:nvCxnSpPr>
          <p:cNvPr id="7" name="直線矢印コネクタ 6"/>
          <p:cNvCxnSpPr/>
          <p:nvPr/>
        </p:nvCxnSpPr>
        <p:spPr bwMode="auto">
          <a:xfrm>
            <a:off x="3694113" y="2598340"/>
            <a:ext cx="15392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 Box 22"/>
          <p:cNvSpPr txBox="1">
            <a:spLocks noChangeArrowheads="1"/>
          </p:cNvSpPr>
          <p:nvPr/>
        </p:nvSpPr>
        <p:spPr bwMode="auto">
          <a:xfrm>
            <a:off x="6833946" y="3750621"/>
            <a:ext cx="1009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b="0" dirty="0"/>
              <a:t>Polygon</a:t>
            </a:r>
          </a:p>
        </p:txBody>
      </p:sp>
      <p:sp>
        <p:nvSpPr>
          <p:cNvPr id="43" name="Text Box 22"/>
          <p:cNvSpPr txBox="1">
            <a:spLocks noChangeArrowheads="1"/>
          </p:cNvSpPr>
          <p:nvPr/>
        </p:nvSpPr>
        <p:spPr bwMode="auto">
          <a:xfrm>
            <a:off x="4339871" y="5996124"/>
            <a:ext cx="1009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b="0" dirty="0"/>
              <a:t>Polygon</a:t>
            </a:r>
          </a:p>
        </p:txBody>
      </p:sp>
      <p:cxnSp>
        <p:nvCxnSpPr>
          <p:cNvPr id="44" name="直線矢印コネクタ 43"/>
          <p:cNvCxnSpPr/>
          <p:nvPr/>
        </p:nvCxnSpPr>
        <p:spPr bwMode="auto">
          <a:xfrm>
            <a:off x="3549751" y="2719784"/>
            <a:ext cx="913969" cy="2338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 Box 22"/>
          <p:cNvSpPr txBox="1">
            <a:spLocks noChangeArrowheads="1"/>
          </p:cNvSpPr>
          <p:nvPr/>
        </p:nvSpPr>
        <p:spPr bwMode="auto">
          <a:xfrm>
            <a:off x="5985406" y="5152507"/>
            <a:ext cx="290395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ja-JP" b="0" dirty="0"/>
              <a:t>Aliasing noise becomes a problem when the texture image is shrinking.</a:t>
            </a:r>
          </a:p>
        </p:txBody>
      </p:sp>
      <p:cxnSp>
        <p:nvCxnSpPr>
          <p:cNvPr id="12" name="直線コネクタ 11"/>
          <p:cNvCxnSpPr>
            <a:endCxn id="38" idx="0"/>
          </p:cNvCxnSpPr>
          <p:nvPr/>
        </p:nvCxnSpPr>
        <p:spPr bwMode="auto">
          <a:xfrm flipH="1">
            <a:off x="5115505" y="5368142"/>
            <a:ext cx="787584" cy="1997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639036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496" y="1719362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679" name="Text Box 23"/>
          <p:cNvSpPr txBox="1">
            <a:spLocks noChangeArrowheads="1"/>
          </p:cNvSpPr>
          <p:nvPr/>
        </p:nvSpPr>
        <p:spPr bwMode="auto">
          <a:xfrm>
            <a:off x="2934746" y="2759175"/>
            <a:ext cx="9588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b="0"/>
              <a:t>Texture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Mip</a:t>
            </a:r>
            <a:r>
              <a:rPr lang="en-US" dirty="0"/>
              <a:t>-map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296" y="1719362"/>
            <a:ext cx="1223169" cy="1223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297" y="3125888"/>
            <a:ext cx="611584" cy="611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281" y="3125888"/>
            <a:ext cx="305792" cy="30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785" y="3515649"/>
            <a:ext cx="221823" cy="221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2502930" y="4449546"/>
            <a:ext cx="4175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ja-JP" b="0" dirty="0"/>
              <a:t>Shrunk images are made in advance. Sizes are 1/2, 1/4, 1/8, 1/16,...</a:t>
            </a:r>
          </a:p>
        </p:txBody>
      </p:sp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1995573" y="5516346"/>
            <a:ext cx="47756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ja-JP" b="0" dirty="0"/>
              <a:t>If the texture gets too much blur when it's shrunk, try check the </a:t>
            </a:r>
            <a:r>
              <a:rPr lang="en-US" altLang="ja-JP" b="0" dirty="0" err="1"/>
              <a:t>Mip</a:t>
            </a:r>
            <a:r>
              <a:rPr lang="en-US" altLang="ja-JP" b="0" dirty="0"/>
              <a:t>-map parameter.</a:t>
            </a:r>
          </a:p>
        </p:txBody>
      </p:sp>
    </p:spTree>
    <p:extLst>
      <p:ext uri="{BB962C8B-B14F-4D97-AF65-F5344CB8AC3E}">
        <p14:creationId xmlns:p14="http://schemas.microsoft.com/office/powerpoint/2010/main" val="38668732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866775" y="1252538"/>
            <a:ext cx="2554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2000"/>
              <a:t>To give movements</a:t>
            </a:r>
            <a:endParaRPr lang="en-US" altLang="en-US" sz="2000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738188" y="1943100"/>
            <a:ext cx="46164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FontTx/>
              <a:buChar char="-"/>
            </a:pPr>
            <a:r>
              <a:rPr lang="en-US" altLang="ja-JP" b="0"/>
              <a:t>Object position, orientation</a:t>
            </a:r>
          </a:p>
          <a:p>
            <a:pPr algn="l">
              <a:buFontTx/>
              <a:buChar char="-"/>
            </a:pPr>
            <a:r>
              <a:rPr lang="en-US" altLang="ja-JP" b="0"/>
              <a:t>Object shape, color, etc.</a:t>
            </a:r>
          </a:p>
          <a:p>
            <a:pPr algn="l">
              <a:buFontTx/>
              <a:buChar char="-"/>
            </a:pPr>
            <a:r>
              <a:rPr lang="en-US" altLang="ja-JP" b="0"/>
              <a:t>Camera position, view direction, zoom, etc.</a:t>
            </a:r>
          </a:p>
          <a:p>
            <a:pPr algn="l">
              <a:buFontTx/>
              <a:buChar char="-"/>
            </a:pPr>
            <a:r>
              <a:rPr lang="en-US" altLang="ja-JP" b="0"/>
              <a:t>Lighting position, direction, brightness, etc.</a:t>
            </a:r>
            <a:endParaRPr lang="en-US" altLang="en-US" b="0"/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1425575" y="3676650"/>
            <a:ext cx="290175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FontTx/>
              <a:buChar char="-"/>
            </a:pPr>
            <a:r>
              <a:rPr lang="en-US" altLang="ja-JP" sz="2000" dirty="0"/>
              <a:t>Mathematical formula</a:t>
            </a:r>
          </a:p>
          <a:p>
            <a:pPr algn="l">
              <a:buFontTx/>
              <a:buChar char="-"/>
            </a:pPr>
            <a:endParaRPr lang="en-US" altLang="ja-JP" sz="2000" dirty="0"/>
          </a:p>
          <a:p>
            <a:pPr algn="l"/>
            <a:endParaRPr lang="en-US" altLang="ja-JP" sz="2000" dirty="0"/>
          </a:p>
          <a:p>
            <a:pPr algn="l">
              <a:buFontTx/>
              <a:buChar char="-"/>
            </a:pPr>
            <a:r>
              <a:rPr lang="en-US" altLang="ja-JP" sz="2000" dirty="0" err="1"/>
              <a:t>Keyframe</a:t>
            </a:r>
            <a:endParaRPr lang="en-US" altLang="ja-JP" sz="2000" dirty="0"/>
          </a:p>
          <a:p>
            <a:pPr algn="l">
              <a:buFontTx/>
              <a:buChar char="-"/>
            </a:pPr>
            <a:endParaRPr lang="en-US" altLang="ja-JP" sz="2000" dirty="0"/>
          </a:p>
          <a:p>
            <a:pPr algn="l">
              <a:buFontTx/>
              <a:buChar char="-"/>
            </a:pPr>
            <a:endParaRPr lang="en-US" altLang="ja-JP" sz="2000" dirty="0"/>
          </a:p>
          <a:p>
            <a:pPr algn="l">
              <a:buFontTx/>
              <a:buChar char="-"/>
            </a:pPr>
            <a:r>
              <a:rPr lang="en-US" altLang="ja-JP" sz="2000" dirty="0"/>
              <a:t>Motion capture</a:t>
            </a:r>
          </a:p>
          <a:p>
            <a:pPr algn="l">
              <a:buFontTx/>
              <a:buChar char="-"/>
            </a:pPr>
            <a:endParaRPr lang="en-US" altLang="ja-JP" sz="2000" dirty="0"/>
          </a:p>
          <a:p>
            <a:pPr algn="l"/>
            <a:endParaRPr lang="en-US" altLang="ja-JP" sz="2000" dirty="0"/>
          </a:p>
        </p:txBody>
      </p:sp>
      <p:grpSp>
        <p:nvGrpSpPr>
          <p:cNvPr id="69646" name="Group 14"/>
          <p:cNvGrpSpPr>
            <a:grpSpLocks/>
          </p:cNvGrpSpPr>
          <p:nvPr/>
        </p:nvGrpSpPr>
        <p:grpSpPr bwMode="auto">
          <a:xfrm>
            <a:off x="5086350" y="3381375"/>
            <a:ext cx="1708150" cy="720725"/>
            <a:chOff x="3204" y="2250"/>
            <a:chExt cx="1323" cy="558"/>
          </a:xfrm>
        </p:grpSpPr>
        <p:sp>
          <p:nvSpPr>
            <p:cNvPr id="69639" name="Oval 7"/>
            <p:cNvSpPr>
              <a:spLocks noChangeArrowheads="1"/>
            </p:cNvSpPr>
            <p:nvPr/>
          </p:nvSpPr>
          <p:spPr bwMode="auto">
            <a:xfrm>
              <a:off x="3729" y="2380"/>
              <a:ext cx="279" cy="27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1" name="Oval 9"/>
            <p:cNvSpPr>
              <a:spLocks noChangeArrowheads="1"/>
            </p:cNvSpPr>
            <p:nvPr/>
          </p:nvSpPr>
          <p:spPr bwMode="auto">
            <a:xfrm>
              <a:off x="3204" y="2250"/>
              <a:ext cx="1323" cy="5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0" name="Oval 8"/>
            <p:cNvSpPr>
              <a:spLocks noChangeArrowheads="1"/>
            </p:cNvSpPr>
            <p:nvPr/>
          </p:nvSpPr>
          <p:spPr bwMode="auto">
            <a:xfrm>
              <a:off x="3276" y="2646"/>
              <a:ext cx="90" cy="9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2" name="Line 10"/>
            <p:cNvSpPr>
              <a:spLocks noChangeShapeType="1"/>
            </p:cNvSpPr>
            <p:nvPr/>
          </p:nvSpPr>
          <p:spPr bwMode="auto">
            <a:xfrm>
              <a:off x="3468" y="2720"/>
              <a:ext cx="98" cy="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3" name="Line 11"/>
            <p:cNvSpPr>
              <a:spLocks noChangeShapeType="1"/>
            </p:cNvSpPr>
            <p:nvPr/>
          </p:nvSpPr>
          <p:spPr bwMode="auto">
            <a:xfrm flipH="1">
              <a:off x="3453" y="2779"/>
              <a:ext cx="105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6089650" y="3516313"/>
            <a:ext cx="500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1400" b="0"/>
              <a:t>Sun</a:t>
            </a:r>
          </a:p>
        </p:txBody>
      </p: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4679950" y="3922713"/>
            <a:ext cx="608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1400" b="0"/>
              <a:t>Earth</a:t>
            </a:r>
          </a:p>
        </p:txBody>
      </p:sp>
      <p:sp>
        <p:nvSpPr>
          <p:cNvPr id="69649" name="Line 17"/>
          <p:cNvSpPr>
            <a:spLocks noChangeShapeType="1"/>
          </p:cNvSpPr>
          <p:nvPr/>
        </p:nvSpPr>
        <p:spPr bwMode="auto">
          <a:xfrm flipH="1">
            <a:off x="4632325" y="4808538"/>
            <a:ext cx="122238" cy="282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 flipH="1">
            <a:off x="4429125" y="5087938"/>
            <a:ext cx="196850" cy="122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1" name="Line 19"/>
          <p:cNvSpPr>
            <a:spLocks noChangeShapeType="1"/>
          </p:cNvSpPr>
          <p:nvPr/>
        </p:nvSpPr>
        <p:spPr bwMode="auto">
          <a:xfrm flipH="1">
            <a:off x="4724400" y="4840288"/>
            <a:ext cx="15875" cy="342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2" name="Line 20"/>
          <p:cNvSpPr>
            <a:spLocks noChangeShapeType="1"/>
          </p:cNvSpPr>
          <p:nvPr/>
        </p:nvSpPr>
        <p:spPr bwMode="auto">
          <a:xfrm flipH="1">
            <a:off x="4678363" y="5183188"/>
            <a:ext cx="46037" cy="196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3" name="Line 21"/>
          <p:cNvSpPr>
            <a:spLocks noChangeShapeType="1"/>
          </p:cNvSpPr>
          <p:nvPr/>
        </p:nvSpPr>
        <p:spPr bwMode="auto">
          <a:xfrm flipH="1">
            <a:off x="4451350" y="5376863"/>
            <a:ext cx="212725" cy="160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4" name="Line 22"/>
          <p:cNvSpPr>
            <a:spLocks noChangeShapeType="1"/>
          </p:cNvSpPr>
          <p:nvPr/>
        </p:nvSpPr>
        <p:spPr bwMode="auto">
          <a:xfrm>
            <a:off x="4449763" y="5545138"/>
            <a:ext cx="76200" cy="68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5" name="Line 23"/>
          <p:cNvSpPr>
            <a:spLocks noChangeShapeType="1"/>
          </p:cNvSpPr>
          <p:nvPr/>
        </p:nvSpPr>
        <p:spPr bwMode="auto">
          <a:xfrm>
            <a:off x="4716463" y="5151438"/>
            <a:ext cx="114300" cy="282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6" name="Line 24"/>
          <p:cNvSpPr>
            <a:spLocks noChangeShapeType="1"/>
          </p:cNvSpPr>
          <p:nvPr/>
        </p:nvSpPr>
        <p:spPr bwMode="auto">
          <a:xfrm flipH="1">
            <a:off x="4808538" y="5449888"/>
            <a:ext cx="14287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7" name="Line 25"/>
          <p:cNvSpPr>
            <a:spLocks noChangeShapeType="1"/>
          </p:cNvSpPr>
          <p:nvPr/>
        </p:nvSpPr>
        <p:spPr bwMode="auto">
          <a:xfrm flipV="1">
            <a:off x="4808538" y="5586413"/>
            <a:ext cx="98425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8" name="Line 26"/>
          <p:cNvSpPr>
            <a:spLocks noChangeShapeType="1"/>
          </p:cNvSpPr>
          <p:nvPr/>
        </p:nvSpPr>
        <p:spPr bwMode="auto">
          <a:xfrm>
            <a:off x="4732338" y="4854575"/>
            <a:ext cx="174625" cy="198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9" name="Line 27"/>
          <p:cNvSpPr>
            <a:spLocks noChangeShapeType="1"/>
          </p:cNvSpPr>
          <p:nvPr/>
        </p:nvSpPr>
        <p:spPr bwMode="auto">
          <a:xfrm flipH="1">
            <a:off x="4860925" y="5053013"/>
            <a:ext cx="46038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0" name="Oval 28"/>
          <p:cNvSpPr>
            <a:spLocks noChangeArrowheads="1"/>
          </p:cNvSpPr>
          <p:nvPr/>
        </p:nvSpPr>
        <p:spPr bwMode="auto">
          <a:xfrm>
            <a:off x="4678363" y="467995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1" name="Line 29"/>
          <p:cNvSpPr>
            <a:spLocks noChangeShapeType="1"/>
          </p:cNvSpPr>
          <p:nvPr/>
        </p:nvSpPr>
        <p:spPr bwMode="auto">
          <a:xfrm flipH="1">
            <a:off x="5678488" y="4887913"/>
            <a:ext cx="258762" cy="198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2" name="Line 30"/>
          <p:cNvSpPr>
            <a:spLocks noChangeShapeType="1"/>
          </p:cNvSpPr>
          <p:nvPr/>
        </p:nvSpPr>
        <p:spPr bwMode="auto">
          <a:xfrm flipH="1">
            <a:off x="5502275" y="5064125"/>
            <a:ext cx="190500" cy="619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3" name="Line 31"/>
          <p:cNvSpPr>
            <a:spLocks noChangeShapeType="1"/>
          </p:cNvSpPr>
          <p:nvPr/>
        </p:nvSpPr>
        <p:spPr bwMode="auto">
          <a:xfrm flipH="1">
            <a:off x="5838825" y="4827588"/>
            <a:ext cx="107950" cy="334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4" name="Line 32"/>
          <p:cNvSpPr>
            <a:spLocks noChangeShapeType="1"/>
          </p:cNvSpPr>
          <p:nvPr/>
        </p:nvSpPr>
        <p:spPr bwMode="auto">
          <a:xfrm flipH="1">
            <a:off x="5786438" y="5162550"/>
            <a:ext cx="46037" cy="1889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5" name="Line 33"/>
          <p:cNvSpPr>
            <a:spLocks noChangeShapeType="1"/>
          </p:cNvSpPr>
          <p:nvPr/>
        </p:nvSpPr>
        <p:spPr bwMode="auto">
          <a:xfrm flipH="1">
            <a:off x="5557838" y="5343525"/>
            <a:ext cx="219075" cy="69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6" name="Line 34"/>
          <p:cNvSpPr>
            <a:spLocks noChangeShapeType="1"/>
          </p:cNvSpPr>
          <p:nvPr/>
        </p:nvSpPr>
        <p:spPr bwMode="auto">
          <a:xfrm>
            <a:off x="5557838" y="5399088"/>
            <a:ext cx="0" cy="106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7" name="Line 35"/>
          <p:cNvSpPr>
            <a:spLocks noChangeShapeType="1"/>
          </p:cNvSpPr>
          <p:nvPr/>
        </p:nvSpPr>
        <p:spPr bwMode="auto">
          <a:xfrm>
            <a:off x="5853113" y="5153025"/>
            <a:ext cx="23812" cy="276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8" name="Line 36"/>
          <p:cNvSpPr>
            <a:spLocks noChangeShapeType="1"/>
          </p:cNvSpPr>
          <p:nvPr/>
        </p:nvSpPr>
        <p:spPr bwMode="auto">
          <a:xfrm flipH="1">
            <a:off x="5854700" y="5445125"/>
            <a:ext cx="14288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9" name="Line 37"/>
          <p:cNvSpPr>
            <a:spLocks noChangeShapeType="1"/>
          </p:cNvSpPr>
          <p:nvPr/>
        </p:nvSpPr>
        <p:spPr bwMode="auto">
          <a:xfrm flipV="1">
            <a:off x="5854700" y="5581650"/>
            <a:ext cx="98425" cy="7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0" name="Line 38"/>
          <p:cNvSpPr>
            <a:spLocks noChangeShapeType="1"/>
          </p:cNvSpPr>
          <p:nvPr/>
        </p:nvSpPr>
        <p:spPr bwMode="auto">
          <a:xfrm>
            <a:off x="5938838" y="4903788"/>
            <a:ext cx="174625" cy="198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1" name="Line 39"/>
          <p:cNvSpPr>
            <a:spLocks noChangeShapeType="1"/>
          </p:cNvSpPr>
          <p:nvPr/>
        </p:nvSpPr>
        <p:spPr bwMode="auto">
          <a:xfrm flipH="1">
            <a:off x="6081713" y="5048250"/>
            <a:ext cx="144462" cy="60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2" name="Oval 40"/>
          <p:cNvSpPr>
            <a:spLocks noChangeArrowheads="1"/>
          </p:cNvSpPr>
          <p:nvPr/>
        </p:nvSpPr>
        <p:spPr bwMode="auto">
          <a:xfrm>
            <a:off x="5884863" y="46831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3" name="Line 41"/>
          <p:cNvSpPr>
            <a:spLocks noChangeShapeType="1"/>
          </p:cNvSpPr>
          <p:nvPr/>
        </p:nvSpPr>
        <p:spPr bwMode="auto">
          <a:xfrm>
            <a:off x="6983413" y="4895850"/>
            <a:ext cx="174625" cy="138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4" name="Line 42"/>
          <p:cNvSpPr>
            <a:spLocks noChangeShapeType="1"/>
          </p:cNvSpPr>
          <p:nvPr/>
        </p:nvSpPr>
        <p:spPr bwMode="auto">
          <a:xfrm flipH="1">
            <a:off x="7121525" y="5018088"/>
            <a:ext cx="219075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5" name="Line 43"/>
          <p:cNvSpPr>
            <a:spLocks noChangeShapeType="1"/>
          </p:cNvSpPr>
          <p:nvPr/>
        </p:nvSpPr>
        <p:spPr bwMode="auto">
          <a:xfrm flipH="1">
            <a:off x="6953250" y="4851400"/>
            <a:ext cx="15875" cy="342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6" name="Line 44"/>
          <p:cNvSpPr>
            <a:spLocks noChangeShapeType="1"/>
          </p:cNvSpPr>
          <p:nvPr/>
        </p:nvSpPr>
        <p:spPr bwMode="auto">
          <a:xfrm flipH="1">
            <a:off x="6899275" y="5194300"/>
            <a:ext cx="53975" cy="212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7" name="Line 45"/>
          <p:cNvSpPr>
            <a:spLocks noChangeShapeType="1"/>
          </p:cNvSpPr>
          <p:nvPr/>
        </p:nvSpPr>
        <p:spPr bwMode="auto">
          <a:xfrm flipH="1">
            <a:off x="6740525" y="5405438"/>
            <a:ext cx="158750" cy="200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8" name="Line 46"/>
          <p:cNvSpPr>
            <a:spLocks noChangeShapeType="1"/>
          </p:cNvSpPr>
          <p:nvPr/>
        </p:nvSpPr>
        <p:spPr bwMode="auto">
          <a:xfrm>
            <a:off x="6740525" y="5581650"/>
            <a:ext cx="76200" cy="68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9" name="Line 47"/>
          <p:cNvSpPr>
            <a:spLocks noChangeShapeType="1"/>
          </p:cNvSpPr>
          <p:nvPr/>
        </p:nvSpPr>
        <p:spPr bwMode="auto">
          <a:xfrm>
            <a:off x="6945313" y="5162550"/>
            <a:ext cx="327025" cy="46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80" name="Line 48"/>
          <p:cNvSpPr>
            <a:spLocks noChangeShapeType="1"/>
          </p:cNvSpPr>
          <p:nvPr/>
        </p:nvSpPr>
        <p:spPr bwMode="auto">
          <a:xfrm>
            <a:off x="7250113" y="5202238"/>
            <a:ext cx="14605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81" name="Line 49"/>
          <p:cNvSpPr>
            <a:spLocks noChangeShapeType="1"/>
          </p:cNvSpPr>
          <p:nvPr/>
        </p:nvSpPr>
        <p:spPr bwMode="auto">
          <a:xfrm flipV="1">
            <a:off x="7380288" y="5208588"/>
            <a:ext cx="60325" cy="84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82" name="Line 50"/>
          <p:cNvSpPr>
            <a:spLocks noChangeShapeType="1"/>
          </p:cNvSpPr>
          <p:nvPr/>
        </p:nvSpPr>
        <p:spPr bwMode="auto">
          <a:xfrm flipV="1">
            <a:off x="6807200" y="4897438"/>
            <a:ext cx="146050" cy="188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83" name="Line 51"/>
          <p:cNvSpPr>
            <a:spLocks noChangeShapeType="1"/>
          </p:cNvSpPr>
          <p:nvPr/>
        </p:nvSpPr>
        <p:spPr bwMode="auto">
          <a:xfrm flipH="1">
            <a:off x="6702425" y="5072063"/>
            <a:ext cx="114300" cy="166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84" name="Oval 52"/>
          <p:cNvSpPr>
            <a:spLocks noChangeArrowheads="1"/>
          </p:cNvSpPr>
          <p:nvPr/>
        </p:nvSpPr>
        <p:spPr bwMode="auto">
          <a:xfrm>
            <a:off x="6907213" y="469106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5" name="Line 53"/>
          <p:cNvSpPr>
            <a:spLocks noChangeShapeType="1"/>
          </p:cNvSpPr>
          <p:nvPr/>
        </p:nvSpPr>
        <p:spPr bwMode="auto">
          <a:xfrm flipH="1">
            <a:off x="8062913" y="4811713"/>
            <a:ext cx="122237" cy="282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86" name="Line 54"/>
          <p:cNvSpPr>
            <a:spLocks noChangeShapeType="1"/>
          </p:cNvSpPr>
          <p:nvPr/>
        </p:nvSpPr>
        <p:spPr bwMode="auto">
          <a:xfrm flipH="1">
            <a:off x="7994650" y="5094288"/>
            <a:ext cx="68263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87" name="Line 55"/>
          <p:cNvSpPr>
            <a:spLocks noChangeShapeType="1"/>
          </p:cNvSpPr>
          <p:nvPr/>
        </p:nvSpPr>
        <p:spPr bwMode="auto">
          <a:xfrm flipH="1">
            <a:off x="8154988" y="4843463"/>
            <a:ext cx="15875" cy="342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88" name="Line 56"/>
          <p:cNvSpPr>
            <a:spLocks noChangeShapeType="1"/>
          </p:cNvSpPr>
          <p:nvPr/>
        </p:nvSpPr>
        <p:spPr bwMode="auto">
          <a:xfrm flipH="1">
            <a:off x="8108950" y="5186363"/>
            <a:ext cx="46038" cy="196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89" name="Line 57"/>
          <p:cNvSpPr>
            <a:spLocks noChangeShapeType="1"/>
          </p:cNvSpPr>
          <p:nvPr/>
        </p:nvSpPr>
        <p:spPr bwMode="auto">
          <a:xfrm flipH="1">
            <a:off x="7896225" y="5383213"/>
            <a:ext cx="212725" cy="160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90" name="Line 58"/>
          <p:cNvSpPr>
            <a:spLocks noChangeShapeType="1"/>
          </p:cNvSpPr>
          <p:nvPr/>
        </p:nvSpPr>
        <p:spPr bwMode="auto">
          <a:xfrm>
            <a:off x="7896225" y="5543550"/>
            <a:ext cx="76200" cy="68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91" name="Line 59"/>
          <p:cNvSpPr>
            <a:spLocks noChangeShapeType="1"/>
          </p:cNvSpPr>
          <p:nvPr/>
        </p:nvSpPr>
        <p:spPr bwMode="auto">
          <a:xfrm>
            <a:off x="8147050" y="5154613"/>
            <a:ext cx="114300" cy="282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92" name="Line 60"/>
          <p:cNvSpPr>
            <a:spLocks noChangeShapeType="1"/>
          </p:cNvSpPr>
          <p:nvPr/>
        </p:nvSpPr>
        <p:spPr bwMode="auto">
          <a:xfrm flipH="1">
            <a:off x="8239125" y="5453063"/>
            <a:ext cx="14288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93" name="Line 61"/>
          <p:cNvSpPr>
            <a:spLocks noChangeShapeType="1"/>
          </p:cNvSpPr>
          <p:nvPr/>
        </p:nvSpPr>
        <p:spPr bwMode="auto">
          <a:xfrm flipV="1">
            <a:off x="8239125" y="5589588"/>
            <a:ext cx="98425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94" name="Line 62"/>
          <p:cNvSpPr>
            <a:spLocks noChangeShapeType="1"/>
          </p:cNvSpPr>
          <p:nvPr/>
        </p:nvSpPr>
        <p:spPr bwMode="auto">
          <a:xfrm>
            <a:off x="8178800" y="4857750"/>
            <a:ext cx="84138" cy="306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95" name="Line 63"/>
          <p:cNvSpPr>
            <a:spLocks noChangeShapeType="1"/>
          </p:cNvSpPr>
          <p:nvPr/>
        </p:nvSpPr>
        <p:spPr bwMode="auto">
          <a:xfrm>
            <a:off x="8247063" y="5132388"/>
            <a:ext cx="82550" cy="106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96" name="Oval 64"/>
          <p:cNvSpPr>
            <a:spLocks noChangeArrowheads="1"/>
          </p:cNvSpPr>
          <p:nvPr/>
        </p:nvSpPr>
        <p:spPr bwMode="auto">
          <a:xfrm>
            <a:off x="8108950" y="46831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7" name="Text Box 65"/>
          <p:cNvSpPr txBox="1">
            <a:spLocks noChangeArrowheads="1"/>
          </p:cNvSpPr>
          <p:nvPr/>
        </p:nvSpPr>
        <p:spPr bwMode="auto">
          <a:xfrm>
            <a:off x="4502150" y="57023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1400" b="0"/>
              <a:t>#0</a:t>
            </a:r>
          </a:p>
        </p:txBody>
      </p:sp>
      <p:sp>
        <p:nvSpPr>
          <p:cNvPr id="69698" name="Text Box 66"/>
          <p:cNvSpPr txBox="1">
            <a:spLocks noChangeArrowheads="1"/>
          </p:cNvSpPr>
          <p:nvPr/>
        </p:nvSpPr>
        <p:spPr bwMode="auto">
          <a:xfrm>
            <a:off x="5707063" y="5700713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1400" b="0"/>
              <a:t>#1</a:t>
            </a:r>
          </a:p>
        </p:txBody>
      </p:sp>
      <p:sp>
        <p:nvSpPr>
          <p:cNvPr id="69699" name="Text Box 67"/>
          <p:cNvSpPr txBox="1">
            <a:spLocks noChangeArrowheads="1"/>
          </p:cNvSpPr>
          <p:nvPr/>
        </p:nvSpPr>
        <p:spPr bwMode="auto">
          <a:xfrm>
            <a:off x="6810375" y="568642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1400" b="0"/>
              <a:t>#2</a:t>
            </a:r>
          </a:p>
        </p:txBody>
      </p:sp>
      <p:sp>
        <p:nvSpPr>
          <p:cNvPr id="69701" name="Text Box 69"/>
          <p:cNvSpPr txBox="1">
            <a:spLocks noChangeArrowheads="1"/>
          </p:cNvSpPr>
          <p:nvPr/>
        </p:nvSpPr>
        <p:spPr bwMode="auto">
          <a:xfrm>
            <a:off x="7939088" y="567372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ja-JP" sz="1400" b="0"/>
              <a:t>#3</a:t>
            </a:r>
          </a:p>
        </p:txBody>
      </p:sp>
      <p:sp>
        <p:nvSpPr>
          <p:cNvPr id="69702" name="Line 70"/>
          <p:cNvSpPr>
            <a:spLocks noChangeShapeType="1"/>
          </p:cNvSpPr>
          <p:nvPr/>
        </p:nvSpPr>
        <p:spPr bwMode="auto">
          <a:xfrm>
            <a:off x="5021263" y="5280025"/>
            <a:ext cx="479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3" name="Line 71"/>
          <p:cNvSpPr>
            <a:spLocks noChangeShapeType="1"/>
          </p:cNvSpPr>
          <p:nvPr/>
        </p:nvSpPr>
        <p:spPr bwMode="auto">
          <a:xfrm>
            <a:off x="6180138" y="5264150"/>
            <a:ext cx="479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4" name="Line 72"/>
          <p:cNvSpPr>
            <a:spLocks noChangeShapeType="1"/>
          </p:cNvSpPr>
          <p:nvPr/>
        </p:nvSpPr>
        <p:spPr bwMode="auto">
          <a:xfrm>
            <a:off x="7327900" y="5322888"/>
            <a:ext cx="479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5" name="Text Box 73"/>
          <p:cNvSpPr txBox="1">
            <a:spLocks noChangeArrowheads="1"/>
          </p:cNvSpPr>
          <p:nvPr/>
        </p:nvSpPr>
        <p:spPr bwMode="auto">
          <a:xfrm>
            <a:off x="5884863" y="6121400"/>
            <a:ext cx="1301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1600" b="0"/>
              <a:t>Interpolation</a:t>
            </a:r>
          </a:p>
        </p:txBody>
      </p:sp>
      <p:sp>
        <p:nvSpPr>
          <p:cNvPr id="69706" name="Freeform 74"/>
          <p:cNvSpPr>
            <a:spLocks/>
          </p:cNvSpPr>
          <p:nvPr/>
        </p:nvSpPr>
        <p:spPr bwMode="auto">
          <a:xfrm>
            <a:off x="5210175" y="5399088"/>
            <a:ext cx="654050" cy="841375"/>
          </a:xfrm>
          <a:custGeom>
            <a:avLst/>
            <a:gdLst>
              <a:gd name="T0" fmla="*/ 0 w 412"/>
              <a:gd name="T1" fmla="*/ 0 h 530"/>
              <a:gd name="T2" fmla="*/ 128 w 412"/>
              <a:gd name="T3" fmla="*/ 348 h 530"/>
              <a:gd name="T4" fmla="*/ 311 w 412"/>
              <a:gd name="T5" fmla="*/ 494 h 530"/>
              <a:gd name="T6" fmla="*/ 412 w 412"/>
              <a:gd name="T7" fmla="*/ 530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2" h="530">
                <a:moveTo>
                  <a:pt x="0" y="0"/>
                </a:moveTo>
                <a:cubicBezTo>
                  <a:pt x="38" y="133"/>
                  <a:pt x="76" y="266"/>
                  <a:pt x="128" y="348"/>
                </a:cubicBezTo>
                <a:cubicBezTo>
                  <a:pt x="180" y="430"/>
                  <a:pt x="264" y="464"/>
                  <a:pt x="311" y="494"/>
                </a:cubicBezTo>
                <a:cubicBezTo>
                  <a:pt x="358" y="524"/>
                  <a:pt x="385" y="527"/>
                  <a:pt x="412" y="53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7" name="Freeform 75"/>
          <p:cNvSpPr>
            <a:spLocks/>
          </p:cNvSpPr>
          <p:nvPr/>
        </p:nvSpPr>
        <p:spPr bwMode="auto">
          <a:xfrm>
            <a:off x="6313488" y="5384800"/>
            <a:ext cx="115887" cy="725488"/>
          </a:xfrm>
          <a:custGeom>
            <a:avLst/>
            <a:gdLst>
              <a:gd name="T0" fmla="*/ 73 w 73"/>
              <a:gd name="T1" fmla="*/ 457 h 457"/>
              <a:gd name="T2" fmla="*/ 9 w 73"/>
              <a:gd name="T3" fmla="*/ 201 h 457"/>
              <a:gd name="T4" fmla="*/ 18 w 73"/>
              <a:gd name="T5" fmla="*/ 0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3" h="457">
                <a:moveTo>
                  <a:pt x="73" y="457"/>
                </a:moveTo>
                <a:cubicBezTo>
                  <a:pt x="45" y="367"/>
                  <a:pt x="18" y="277"/>
                  <a:pt x="9" y="201"/>
                </a:cubicBezTo>
                <a:cubicBezTo>
                  <a:pt x="0" y="125"/>
                  <a:pt x="9" y="62"/>
                  <a:pt x="18" y="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8" name="Freeform 76"/>
          <p:cNvSpPr>
            <a:spLocks/>
          </p:cNvSpPr>
          <p:nvPr/>
        </p:nvSpPr>
        <p:spPr bwMode="auto">
          <a:xfrm>
            <a:off x="7185025" y="5443538"/>
            <a:ext cx="420688" cy="768350"/>
          </a:xfrm>
          <a:custGeom>
            <a:avLst/>
            <a:gdLst>
              <a:gd name="T0" fmla="*/ 0 w 265"/>
              <a:gd name="T1" fmla="*/ 484 h 484"/>
              <a:gd name="T2" fmla="*/ 210 w 265"/>
              <a:gd name="T3" fmla="*/ 265 h 484"/>
              <a:gd name="T4" fmla="*/ 247 w 265"/>
              <a:gd name="T5" fmla="*/ 109 h 484"/>
              <a:gd name="T6" fmla="*/ 265 w 265"/>
              <a:gd name="T7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5" h="484">
                <a:moveTo>
                  <a:pt x="0" y="484"/>
                </a:moveTo>
                <a:cubicBezTo>
                  <a:pt x="84" y="405"/>
                  <a:pt x="169" y="327"/>
                  <a:pt x="210" y="265"/>
                </a:cubicBezTo>
                <a:cubicBezTo>
                  <a:pt x="251" y="203"/>
                  <a:pt x="238" y="153"/>
                  <a:pt x="247" y="109"/>
                </a:cubicBezTo>
                <a:cubicBezTo>
                  <a:pt x="256" y="65"/>
                  <a:pt x="260" y="32"/>
                  <a:pt x="265" y="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>
            <a:extLst>
              <a:ext uri="{FF2B5EF4-FFF2-40B4-BE49-F238E27FC236}">
                <a16:creationId xmlns:a16="http://schemas.microsoft.com/office/drawing/2014/main" id="{3580CB66-19ED-46D6-A01F-6C9740D49B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8592" y="3418589"/>
            <a:ext cx="1146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37E5EB4-D601-47C5-A68B-C6D0693CD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550" y="2530025"/>
            <a:ext cx="22108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FontTx/>
              <a:buChar char="-"/>
            </a:pPr>
            <a:r>
              <a:rPr lang="en-US" altLang="ja-JP" b="0" dirty="0"/>
              <a:t> Object animation</a:t>
            </a:r>
          </a:p>
          <a:p>
            <a:pPr algn="l">
              <a:buFontTx/>
              <a:buChar char="-"/>
            </a:pPr>
            <a:r>
              <a:rPr lang="en-US" altLang="ja-JP" b="0" dirty="0"/>
              <a:t> Light animation</a:t>
            </a:r>
          </a:p>
          <a:p>
            <a:pPr algn="l">
              <a:buFontTx/>
              <a:buChar char="-"/>
            </a:pPr>
            <a:r>
              <a:rPr lang="en-US" altLang="ja-JP" b="0" dirty="0"/>
              <a:t> Camera animation</a:t>
            </a:r>
          </a:p>
          <a:p>
            <a:pPr algn="l"/>
            <a:endParaRPr lang="en-US" altLang="ja-JP" b="0" dirty="0"/>
          </a:p>
        </p:txBody>
      </p:sp>
      <p:sp>
        <p:nvSpPr>
          <p:cNvPr id="5" name="AutoShape 8" descr="大理石 (緑)">
            <a:extLst>
              <a:ext uri="{FF2B5EF4-FFF2-40B4-BE49-F238E27FC236}">
                <a16:creationId xmlns:a16="http://schemas.microsoft.com/office/drawing/2014/main" id="{31B352EA-9053-4FA1-B07D-415C9BB64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942" y="2966152"/>
            <a:ext cx="668337" cy="696912"/>
          </a:xfrm>
          <a:prstGeom prst="can">
            <a:avLst>
              <a:gd name="adj" fmla="val 26069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9">
            <a:extLst>
              <a:ext uri="{FF2B5EF4-FFF2-40B4-BE49-F238E27FC236}">
                <a16:creationId xmlns:a16="http://schemas.microsoft.com/office/drawing/2014/main" id="{C3DFD5B5-809F-4A7E-ACCC-AAA5659C9E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8592" y="2588327"/>
            <a:ext cx="0" cy="81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51308CD7-AAF0-4B42-A3B7-D898F425FF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5667" y="3418589"/>
            <a:ext cx="531812" cy="519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122002DD-30F8-4B34-90B4-338617D1F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579" y="2415289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1200" b="0"/>
              <a:t>y</a:t>
            </a:r>
            <a:endParaRPr lang="en-US" altLang="en-US" sz="1200" b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409C801-A6EC-47FA-9D2A-BCFA16904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917" y="3561464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1200" b="0"/>
              <a:t>z</a:t>
            </a:r>
            <a:endParaRPr lang="en-US" altLang="en-US" sz="1200" b="0"/>
          </a:p>
        </p:txBody>
      </p:sp>
      <p:sp>
        <p:nvSpPr>
          <p:cNvPr id="10" name="AutoShape 14">
            <a:extLst>
              <a:ext uri="{FF2B5EF4-FFF2-40B4-BE49-F238E27FC236}">
                <a16:creationId xmlns:a16="http://schemas.microsoft.com/office/drawing/2014/main" id="{AB0E30A8-7A59-4306-9D18-EEC53A174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3179" y="3318577"/>
            <a:ext cx="349250" cy="609600"/>
          </a:xfrm>
          <a:prstGeom prst="cube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5">
            <a:extLst>
              <a:ext uri="{FF2B5EF4-FFF2-40B4-BE49-F238E27FC236}">
                <a16:creationId xmlns:a16="http://schemas.microsoft.com/office/drawing/2014/main" id="{C38F9679-749F-4E1B-9C98-EF9C418A0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167" y="2662939"/>
            <a:ext cx="377825" cy="377825"/>
          </a:xfrm>
          <a:prstGeom prst="ellipse">
            <a:avLst/>
          </a:prstGeom>
          <a:gradFill rotWithShape="1">
            <a:gsLst>
              <a:gs pos="0">
                <a:srgbClr val="FF9933"/>
              </a:gs>
              <a:gs pos="100000">
                <a:srgbClr val="FF9933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7">
            <a:extLst>
              <a:ext uri="{FF2B5EF4-FFF2-40B4-BE49-F238E27FC236}">
                <a16:creationId xmlns:a16="http://schemas.microsoft.com/office/drawing/2014/main" id="{4F3EDE62-B856-43B7-81BF-EFEC025B2194}"/>
              </a:ext>
            </a:extLst>
          </p:cNvPr>
          <p:cNvGrpSpPr>
            <a:grpSpLocks/>
          </p:cNvGrpSpPr>
          <p:nvPr/>
        </p:nvGrpSpPr>
        <p:grpSpPr bwMode="auto">
          <a:xfrm rot="21124373">
            <a:off x="1210029" y="2570864"/>
            <a:ext cx="392113" cy="388938"/>
            <a:chOff x="2213" y="1760"/>
            <a:chExt cx="279" cy="277"/>
          </a:xfrm>
        </p:grpSpPr>
        <p:sp>
          <p:nvSpPr>
            <p:cNvPr id="13" name="AutoShape 18">
              <a:extLst>
                <a:ext uri="{FF2B5EF4-FFF2-40B4-BE49-F238E27FC236}">
                  <a16:creationId xmlns:a16="http://schemas.microsoft.com/office/drawing/2014/main" id="{99DF4FA3-C2D6-4739-B4F5-AA3A91ADBA8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941749">
              <a:off x="2314" y="1818"/>
              <a:ext cx="140" cy="217"/>
            </a:xfrm>
            <a:prstGeom prst="can">
              <a:avLst>
                <a:gd name="adj" fmla="val 38750"/>
              </a:avLst>
            </a:prstGeom>
            <a:solidFill>
              <a:srgbClr val="2E2E2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19">
              <a:extLst>
                <a:ext uri="{FF2B5EF4-FFF2-40B4-BE49-F238E27FC236}">
                  <a16:creationId xmlns:a16="http://schemas.microsoft.com/office/drawing/2014/main" id="{93F5C162-CB1D-439F-845D-CC725324C4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941749">
              <a:off x="2277" y="1800"/>
              <a:ext cx="140" cy="217"/>
            </a:xfrm>
            <a:prstGeom prst="can">
              <a:avLst>
                <a:gd name="adj" fmla="val 38750"/>
              </a:avLst>
            </a:prstGeom>
            <a:solidFill>
              <a:srgbClr val="79C1B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20">
              <a:extLst>
                <a:ext uri="{FF2B5EF4-FFF2-40B4-BE49-F238E27FC236}">
                  <a16:creationId xmlns:a16="http://schemas.microsoft.com/office/drawing/2014/main" id="{626E5273-C4DC-469B-AF96-5C626C40167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185653">
              <a:off x="2213" y="1760"/>
              <a:ext cx="176" cy="277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AutoShape 22">
            <a:extLst>
              <a:ext uri="{FF2B5EF4-FFF2-40B4-BE49-F238E27FC236}">
                <a16:creationId xmlns:a16="http://schemas.microsoft.com/office/drawing/2014/main" id="{86D19666-AF1A-46AE-8372-B4E6DAD5B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592" y="1910464"/>
            <a:ext cx="241300" cy="241300"/>
          </a:xfrm>
          <a:prstGeom prst="su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32">
            <a:extLst>
              <a:ext uri="{FF2B5EF4-FFF2-40B4-BE49-F238E27FC236}">
                <a16:creationId xmlns:a16="http://schemas.microsoft.com/office/drawing/2014/main" id="{6BD59F57-7B8D-4ADD-8E89-0B2B476BB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404" y="1946977"/>
            <a:ext cx="442913" cy="142875"/>
          </a:xfrm>
          <a:prstGeom prst="rightArrow">
            <a:avLst>
              <a:gd name="adj1" fmla="val 50000"/>
              <a:gd name="adj2" fmla="val 77500"/>
            </a:avLst>
          </a:prstGeom>
          <a:solidFill>
            <a:srgbClr val="BBE3D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34">
            <a:extLst>
              <a:ext uri="{FF2B5EF4-FFF2-40B4-BE49-F238E27FC236}">
                <a16:creationId xmlns:a16="http://schemas.microsoft.com/office/drawing/2014/main" id="{1D7DA0F1-141B-434B-906A-353D82925658}"/>
              </a:ext>
            </a:extLst>
          </p:cNvPr>
          <p:cNvSpPr>
            <a:spLocks noChangeArrowheads="1"/>
          </p:cNvSpPr>
          <p:nvPr/>
        </p:nvSpPr>
        <p:spPr bwMode="auto">
          <a:xfrm rot="1804371">
            <a:off x="1165579" y="3304289"/>
            <a:ext cx="1200150" cy="314325"/>
          </a:xfrm>
          <a:prstGeom prst="curvedUpArrow">
            <a:avLst>
              <a:gd name="adj1" fmla="val 40073"/>
              <a:gd name="adj2" fmla="val 116437"/>
              <a:gd name="adj3" fmla="val 33333"/>
            </a:avLst>
          </a:prstGeom>
          <a:solidFill>
            <a:srgbClr val="BBE3D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35">
            <a:extLst>
              <a:ext uri="{FF2B5EF4-FFF2-40B4-BE49-F238E27FC236}">
                <a16:creationId xmlns:a16="http://schemas.microsoft.com/office/drawing/2014/main" id="{28E67CE6-6903-42D1-8893-6B9DE7FC9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479" y="2593089"/>
            <a:ext cx="377825" cy="377825"/>
          </a:xfrm>
          <a:prstGeom prst="ellipse">
            <a:avLst/>
          </a:prstGeom>
          <a:gradFill rotWithShape="1">
            <a:gsLst>
              <a:gs pos="0">
                <a:srgbClr val="FF9933"/>
              </a:gs>
              <a:gs pos="100000">
                <a:srgbClr val="FF9933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36">
            <a:extLst>
              <a:ext uri="{FF2B5EF4-FFF2-40B4-BE49-F238E27FC236}">
                <a16:creationId xmlns:a16="http://schemas.microsoft.com/office/drawing/2014/main" id="{66FF4459-CCE4-4B23-A4C7-F7936DCD3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0092" y="2594677"/>
            <a:ext cx="377825" cy="377825"/>
          </a:xfrm>
          <a:prstGeom prst="ellipse">
            <a:avLst/>
          </a:prstGeom>
          <a:gradFill rotWithShape="1">
            <a:gsLst>
              <a:gs pos="0">
                <a:srgbClr val="FF9933"/>
              </a:gs>
              <a:gs pos="100000">
                <a:srgbClr val="FF9933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37">
            <a:extLst>
              <a:ext uri="{FF2B5EF4-FFF2-40B4-BE49-F238E27FC236}">
                <a16:creationId xmlns:a16="http://schemas.microsoft.com/office/drawing/2014/main" id="{25D09914-CF24-4974-A44E-CCFCD27E2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992" y="2824864"/>
            <a:ext cx="377825" cy="377825"/>
          </a:xfrm>
          <a:prstGeom prst="ellipse">
            <a:avLst/>
          </a:prstGeom>
          <a:gradFill rotWithShape="1">
            <a:gsLst>
              <a:gs pos="0">
                <a:srgbClr val="FF9933"/>
              </a:gs>
              <a:gs pos="100000">
                <a:srgbClr val="FF9933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38">
            <a:extLst>
              <a:ext uri="{FF2B5EF4-FFF2-40B4-BE49-F238E27FC236}">
                <a16:creationId xmlns:a16="http://schemas.microsoft.com/office/drawing/2014/main" id="{559BE555-C12C-48C5-9CDE-28A9095EA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9029" y="3155064"/>
            <a:ext cx="434975" cy="434975"/>
          </a:xfrm>
          <a:prstGeom prst="ellipse">
            <a:avLst/>
          </a:prstGeom>
          <a:gradFill rotWithShape="1">
            <a:gsLst>
              <a:gs pos="0">
                <a:srgbClr val="FF9933"/>
              </a:gs>
              <a:gs pos="100000">
                <a:srgbClr val="FF9933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B17FD6D9-8927-4B31-8AB8-DB2C9AE9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53" y="195125"/>
            <a:ext cx="8229600" cy="570188"/>
          </a:xfrm>
        </p:spPr>
        <p:txBody>
          <a:bodyPr/>
          <a:lstStyle/>
          <a:p>
            <a:r>
              <a:rPr lang="en-US" dirty="0"/>
              <a:t>3. Animation</a:t>
            </a:r>
          </a:p>
        </p:txBody>
      </p:sp>
      <p:sp>
        <p:nvSpPr>
          <p:cNvPr id="24" name="正方形/長方形 3">
            <a:extLst>
              <a:ext uri="{FF2B5EF4-FFF2-40B4-BE49-F238E27FC236}">
                <a16:creationId xmlns:a16="http://schemas.microsoft.com/office/drawing/2014/main" id="{477FEDB4-1C7E-4F7A-AFA1-03042E67843F}"/>
              </a:ext>
            </a:extLst>
          </p:cNvPr>
          <p:cNvSpPr/>
          <p:nvPr/>
        </p:nvSpPr>
        <p:spPr>
          <a:xfrm>
            <a:off x="4527550" y="5017935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FontTx/>
              <a:buChar char="-"/>
            </a:pPr>
            <a:r>
              <a:rPr lang="en-US" altLang="ja-JP" b="0" dirty="0"/>
              <a:t>Character animation</a:t>
            </a:r>
          </a:p>
        </p:txBody>
      </p:sp>
      <p:graphicFrame>
        <p:nvGraphicFramePr>
          <p:cNvPr id="25" name="Object 18">
            <a:extLst>
              <a:ext uri="{FF2B5EF4-FFF2-40B4-BE49-F238E27FC236}">
                <a16:creationId xmlns:a16="http://schemas.microsoft.com/office/drawing/2014/main" id="{EA43ADD6-75CB-4D04-B828-5E736DAD56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457443"/>
              </p:ext>
            </p:extLst>
          </p:nvPr>
        </p:nvGraphicFramePr>
        <p:xfrm>
          <a:off x="1455355" y="4606302"/>
          <a:ext cx="2245799" cy="1681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Bitmap Image" r:id="rId4" imgW="3333333" imgH="2495238" progId="Paint.Picture">
                  <p:embed/>
                </p:oleObj>
              </mc:Choice>
              <mc:Fallback>
                <p:oleObj name="Bitmap Image" r:id="rId4" imgW="3333333" imgH="2495238" progId="Paint.Picture">
                  <p:embed/>
                  <p:pic>
                    <p:nvPicPr>
                      <p:cNvPr id="309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355" y="4606302"/>
                        <a:ext cx="2245799" cy="1681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912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311903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ja-JP" sz="4400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345216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3527037" y="1096465"/>
            <a:ext cx="21707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2400" b="0" dirty="0"/>
              <a:t>xyz coordinate</a:t>
            </a:r>
            <a:endParaRPr lang="en-US" altLang="en-US" sz="2400" b="0" dirty="0"/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6858812" y="2128548"/>
            <a:ext cx="17251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2000" b="0" dirty="0"/>
              <a:t>Right-handed</a:t>
            </a:r>
            <a:endParaRPr lang="en-US" altLang="en-US" sz="2000" b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985274" y="2491422"/>
            <a:ext cx="2378156" cy="3000950"/>
            <a:chOff x="985273" y="1922462"/>
            <a:chExt cx="2753855" cy="3475038"/>
          </a:xfrm>
        </p:grpSpPr>
        <p:cxnSp>
          <p:nvCxnSpPr>
            <p:cNvPr id="22" name="直線矢印コネクタ 4"/>
            <p:cNvCxnSpPr>
              <a:cxnSpLocks noChangeShapeType="1"/>
            </p:cNvCxnSpPr>
            <p:nvPr/>
          </p:nvCxnSpPr>
          <p:spPr bwMode="auto">
            <a:xfrm flipV="1">
              <a:off x="3729038" y="2339975"/>
              <a:ext cx="0" cy="226536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線矢印コネクタ 6"/>
            <p:cNvCxnSpPr>
              <a:cxnSpLocks noChangeShapeType="1"/>
            </p:cNvCxnSpPr>
            <p:nvPr/>
          </p:nvCxnSpPr>
          <p:spPr bwMode="auto">
            <a:xfrm flipH="1">
              <a:off x="1455738" y="4605338"/>
              <a:ext cx="22733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線矢印コネクタ 8"/>
            <p:cNvCxnSpPr>
              <a:cxnSpLocks noChangeShapeType="1"/>
            </p:cNvCxnSpPr>
            <p:nvPr/>
          </p:nvCxnSpPr>
          <p:spPr bwMode="auto">
            <a:xfrm flipH="1">
              <a:off x="2713038" y="4605338"/>
              <a:ext cx="1016000" cy="79216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正方形/長方形 16"/>
            <p:cNvSpPr>
              <a:spLocks noChangeArrowheads="1"/>
            </p:cNvSpPr>
            <p:nvPr/>
          </p:nvSpPr>
          <p:spPr bwMode="auto">
            <a:xfrm>
              <a:off x="985273" y="4338637"/>
              <a:ext cx="41229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kumimoji="0" lang="en-US" altLang="ja-JP" sz="3200">
                  <a:solidFill>
                    <a:schemeClr val="tx1"/>
                  </a:solidFill>
                </a:rPr>
                <a:t>x</a:t>
              </a:r>
              <a:endParaRPr kumimoji="0" lang="ja-JP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1"/>
            <p:cNvSpPr>
              <a:spLocks noChangeArrowheads="1"/>
            </p:cNvSpPr>
            <p:nvPr/>
          </p:nvSpPr>
          <p:spPr bwMode="auto">
            <a:xfrm>
              <a:off x="3326835" y="1922462"/>
              <a:ext cx="41229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kumimoji="0" lang="en-US" altLang="ja-JP" sz="3200" dirty="0">
                  <a:solidFill>
                    <a:schemeClr val="tx1"/>
                  </a:solidFill>
                </a:rPr>
                <a:t>y</a:t>
              </a:r>
              <a:endParaRPr kumimoji="0" lang="ja-JP" altLang="en-US" sz="3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正方形/長方形 22"/>
          <p:cNvSpPr>
            <a:spLocks noChangeArrowheads="1"/>
          </p:cNvSpPr>
          <p:nvPr/>
        </p:nvSpPr>
        <p:spPr bwMode="auto">
          <a:xfrm>
            <a:off x="2139038" y="5163048"/>
            <a:ext cx="389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en-US" altLang="ja-JP" sz="3200" dirty="0">
                <a:solidFill>
                  <a:schemeClr val="tx1"/>
                </a:solidFill>
              </a:rPr>
              <a:t>z</a:t>
            </a:r>
            <a:endParaRPr kumimoji="0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1" name="Rectangle 13"/>
          <p:cNvSpPr>
            <a:spLocks noChangeArrowheads="1"/>
          </p:cNvSpPr>
          <p:nvPr/>
        </p:nvSpPr>
        <p:spPr bwMode="auto">
          <a:xfrm>
            <a:off x="3439939" y="1496773"/>
            <a:ext cx="24759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en-US" altLang="ja-JP" dirty="0">
                <a:solidFill>
                  <a:schemeClr val="tx1"/>
                </a:solidFill>
                <a:latin typeface="Times" charset="0"/>
                <a:ea typeface="ＭＳ ゴシック" pitchFamily="49" charset="-128"/>
                <a:cs typeface="Osaka" charset="-128"/>
              </a:rPr>
              <a:t>(y is upward, z is front)</a:t>
            </a:r>
          </a:p>
        </p:txBody>
      </p:sp>
      <p:grpSp>
        <p:nvGrpSpPr>
          <p:cNvPr id="44" name="グループ化 1"/>
          <p:cNvGrpSpPr>
            <a:grpSpLocks/>
          </p:cNvGrpSpPr>
          <p:nvPr/>
        </p:nvGrpSpPr>
        <p:grpSpPr bwMode="auto">
          <a:xfrm>
            <a:off x="510940" y="2851975"/>
            <a:ext cx="898326" cy="1250950"/>
            <a:chOff x="6015037" y="2740026"/>
            <a:chExt cx="1404071" cy="1953231"/>
          </a:xfrm>
        </p:grpSpPr>
        <p:sp>
          <p:nvSpPr>
            <p:cNvPr id="45" name="フリーフォーム 12"/>
            <p:cNvSpPr>
              <a:spLocks/>
            </p:cNvSpPr>
            <p:nvPr/>
          </p:nvSpPr>
          <p:spPr bwMode="auto">
            <a:xfrm flipH="1">
              <a:off x="6015037" y="2740026"/>
              <a:ext cx="1404071" cy="1953231"/>
            </a:xfrm>
            <a:custGeom>
              <a:avLst/>
              <a:gdLst>
                <a:gd name="T0" fmla="*/ 25123 w 3453051"/>
                <a:gd name="T1" fmla="*/ 333963 h 4723687"/>
                <a:gd name="T2" fmla="*/ 28541 w 3453051"/>
                <a:gd name="T3" fmla="*/ 294371 h 4723687"/>
                <a:gd name="T4" fmla="*/ 1134 w 3453051"/>
                <a:gd name="T5" fmla="*/ 232578 h 4723687"/>
                <a:gd name="T6" fmla="*/ 7722 w 3453051"/>
                <a:gd name="T7" fmla="*/ 172721 h 4723687"/>
                <a:gd name="T8" fmla="*/ 30558 w 3453051"/>
                <a:gd name="T9" fmla="*/ 160295 h 4723687"/>
                <a:gd name="T10" fmla="*/ 48731 w 3453051"/>
                <a:gd name="T11" fmla="*/ 155276 h 4723687"/>
                <a:gd name="T12" fmla="*/ 58731 w 3453051"/>
                <a:gd name="T13" fmla="*/ 137924 h 4723687"/>
                <a:gd name="T14" fmla="*/ 83277 w 3453051"/>
                <a:gd name="T15" fmla="*/ 133372 h 4723687"/>
                <a:gd name="T16" fmla="*/ 89132 w 3453051"/>
                <a:gd name="T17" fmla="*/ 71803 h 4723687"/>
                <a:gd name="T18" fmla="*/ 98889 w 3453051"/>
                <a:gd name="T19" fmla="*/ 3050 h 4723687"/>
                <a:gd name="T20" fmla="*/ 115478 w 3453051"/>
                <a:gd name="T21" fmla="*/ 15364 h 4723687"/>
                <a:gd name="T22" fmla="*/ 118405 w 3453051"/>
                <a:gd name="T23" fmla="*/ 45123 h 4723687"/>
                <a:gd name="T24" fmla="*/ 116454 w 3453051"/>
                <a:gd name="T25" fmla="*/ 93352 h 4723687"/>
                <a:gd name="T26" fmla="*/ 115478 w 3453051"/>
                <a:gd name="T27" fmla="*/ 154921 h 4723687"/>
                <a:gd name="T28" fmla="*/ 119381 w 3453051"/>
                <a:gd name="T29" fmla="*/ 190837 h 4723687"/>
                <a:gd name="T30" fmla="*/ 144751 w 3453051"/>
                <a:gd name="T31" fmla="*/ 207256 h 4723687"/>
                <a:gd name="T32" fmla="*/ 174476 w 3453051"/>
                <a:gd name="T33" fmla="*/ 197713 h 4723687"/>
                <a:gd name="T34" fmla="*/ 192698 w 3453051"/>
                <a:gd name="T35" fmla="*/ 189608 h 4723687"/>
                <a:gd name="T36" fmla="*/ 206266 w 3453051"/>
                <a:gd name="T37" fmla="*/ 186290 h 4723687"/>
                <a:gd name="T38" fmla="*/ 223863 w 3453051"/>
                <a:gd name="T39" fmla="*/ 191431 h 4723687"/>
                <a:gd name="T40" fmla="*/ 231364 w 3453051"/>
                <a:gd name="T41" fmla="*/ 206592 h 4723687"/>
                <a:gd name="T42" fmla="*/ 205848 w 3453051"/>
                <a:gd name="T43" fmla="*/ 218648 h 4723687"/>
                <a:gd name="T44" fmla="*/ 170108 w 3453051"/>
                <a:gd name="T45" fmla="*/ 241363 h 4723687"/>
                <a:gd name="T46" fmla="*/ 143238 w 3453051"/>
                <a:gd name="T47" fmla="*/ 279407 h 4723687"/>
                <a:gd name="T48" fmla="*/ 120233 w 3453051"/>
                <a:gd name="T49" fmla="*/ 297333 h 4723687"/>
                <a:gd name="T50" fmla="*/ 109984 w 3453051"/>
                <a:gd name="T51" fmla="*/ 306345 h 4723687"/>
                <a:gd name="T52" fmla="*/ 106232 w 3453051"/>
                <a:gd name="T53" fmla="*/ 318080 h 4723687"/>
                <a:gd name="T54" fmla="*/ 105439 w 3453051"/>
                <a:gd name="T55" fmla="*/ 333511 h 472368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453051" h="4723687">
                  <a:moveTo>
                    <a:pt x="373698" y="4723687"/>
                  </a:moveTo>
                  <a:cubicBezTo>
                    <a:pt x="482555" y="4635392"/>
                    <a:pt x="484011" y="4402690"/>
                    <a:pt x="424539" y="4163686"/>
                  </a:cubicBezTo>
                  <a:cubicBezTo>
                    <a:pt x="365067" y="3924682"/>
                    <a:pt x="68478" y="3576440"/>
                    <a:pt x="16864" y="3289663"/>
                  </a:cubicBezTo>
                  <a:cubicBezTo>
                    <a:pt x="-34750" y="3002886"/>
                    <a:pt x="41910" y="2613423"/>
                    <a:pt x="114855" y="2443025"/>
                  </a:cubicBezTo>
                  <a:cubicBezTo>
                    <a:pt x="187800" y="2272627"/>
                    <a:pt x="352867" y="2308397"/>
                    <a:pt x="454534" y="2267273"/>
                  </a:cubicBezTo>
                  <a:cubicBezTo>
                    <a:pt x="556201" y="2226149"/>
                    <a:pt x="655010" y="2249019"/>
                    <a:pt x="724854" y="2196281"/>
                  </a:cubicBezTo>
                  <a:cubicBezTo>
                    <a:pt x="794698" y="2143544"/>
                    <a:pt x="787959" y="2002485"/>
                    <a:pt x="873600" y="1950848"/>
                  </a:cubicBezTo>
                  <a:cubicBezTo>
                    <a:pt x="959241" y="1899211"/>
                    <a:pt x="1163338" y="2042335"/>
                    <a:pt x="1238703" y="1886461"/>
                  </a:cubicBezTo>
                  <a:cubicBezTo>
                    <a:pt x="1314068" y="1730587"/>
                    <a:pt x="1287083" y="1322823"/>
                    <a:pt x="1325788" y="1015604"/>
                  </a:cubicBezTo>
                  <a:cubicBezTo>
                    <a:pt x="1364493" y="708385"/>
                    <a:pt x="1405617" y="176195"/>
                    <a:pt x="1470931" y="43147"/>
                  </a:cubicBezTo>
                  <a:cubicBezTo>
                    <a:pt x="1536245" y="-89901"/>
                    <a:pt x="1669292" y="118136"/>
                    <a:pt x="1717673" y="217317"/>
                  </a:cubicBezTo>
                  <a:cubicBezTo>
                    <a:pt x="1766054" y="316498"/>
                    <a:pt x="1758798" y="454384"/>
                    <a:pt x="1761217" y="638232"/>
                  </a:cubicBezTo>
                  <a:cubicBezTo>
                    <a:pt x="1763636" y="822080"/>
                    <a:pt x="1739446" y="1061566"/>
                    <a:pt x="1732189" y="1320404"/>
                  </a:cubicBezTo>
                  <a:cubicBezTo>
                    <a:pt x="1724932" y="1579242"/>
                    <a:pt x="1710418" y="1961452"/>
                    <a:pt x="1717675" y="2191261"/>
                  </a:cubicBezTo>
                  <a:cubicBezTo>
                    <a:pt x="1724932" y="2421070"/>
                    <a:pt x="1703161" y="2575890"/>
                    <a:pt x="1775732" y="2699261"/>
                  </a:cubicBezTo>
                  <a:cubicBezTo>
                    <a:pt x="1848303" y="2822632"/>
                    <a:pt x="2016518" y="2915280"/>
                    <a:pt x="2153103" y="2931489"/>
                  </a:cubicBezTo>
                  <a:cubicBezTo>
                    <a:pt x="2289688" y="2947698"/>
                    <a:pt x="2476383" y="2838119"/>
                    <a:pt x="2595245" y="2796518"/>
                  </a:cubicBezTo>
                  <a:cubicBezTo>
                    <a:pt x="2714107" y="2754917"/>
                    <a:pt x="2787468" y="2708814"/>
                    <a:pt x="2866276" y="2681885"/>
                  </a:cubicBezTo>
                  <a:cubicBezTo>
                    <a:pt x="2945084" y="2654956"/>
                    <a:pt x="3005381" y="2628408"/>
                    <a:pt x="3068095" y="2634941"/>
                  </a:cubicBezTo>
                  <a:cubicBezTo>
                    <a:pt x="3130809" y="2641474"/>
                    <a:pt x="3267625" y="2659793"/>
                    <a:pt x="3329845" y="2707655"/>
                  </a:cubicBezTo>
                  <a:cubicBezTo>
                    <a:pt x="3392065" y="2755517"/>
                    <a:pt x="3486079" y="2857949"/>
                    <a:pt x="3441418" y="2922112"/>
                  </a:cubicBezTo>
                  <a:cubicBezTo>
                    <a:pt x="3396757" y="2986275"/>
                    <a:pt x="3213734" y="3010663"/>
                    <a:pt x="3061877" y="3092630"/>
                  </a:cubicBezTo>
                  <a:cubicBezTo>
                    <a:pt x="2910020" y="3174597"/>
                    <a:pt x="2685491" y="3270684"/>
                    <a:pt x="2530277" y="3413917"/>
                  </a:cubicBezTo>
                  <a:cubicBezTo>
                    <a:pt x="2375063" y="3557151"/>
                    <a:pt x="2254238" y="3820087"/>
                    <a:pt x="2130591" y="3952031"/>
                  </a:cubicBezTo>
                  <a:cubicBezTo>
                    <a:pt x="2006945" y="4083975"/>
                    <a:pt x="1870837" y="4142079"/>
                    <a:pt x="1788398" y="4205582"/>
                  </a:cubicBezTo>
                  <a:cubicBezTo>
                    <a:pt x="1705959" y="4269085"/>
                    <a:pt x="1670664" y="4284140"/>
                    <a:pt x="1635955" y="4333048"/>
                  </a:cubicBezTo>
                  <a:cubicBezTo>
                    <a:pt x="1601246" y="4381956"/>
                    <a:pt x="1606754" y="4465166"/>
                    <a:pt x="1580144" y="4499032"/>
                  </a:cubicBezTo>
                  <a:cubicBezTo>
                    <a:pt x="1553534" y="4532898"/>
                    <a:pt x="1568351" y="4717293"/>
                    <a:pt x="1568351" y="4717293"/>
                  </a:cubicBezTo>
                </a:path>
              </a:pathLst>
            </a:custGeom>
            <a:solidFill>
              <a:srgbClr val="FFCC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フリーフォーム 13"/>
            <p:cNvSpPr>
              <a:spLocks/>
            </p:cNvSpPr>
            <p:nvPr/>
          </p:nvSpPr>
          <p:spPr bwMode="auto">
            <a:xfrm rot="18888256" flipH="1">
              <a:off x="6392383" y="3489503"/>
              <a:ext cx="662731" cy="507034"/>
            </a:xfrm>
            <a:custGeom>
              <a:avLst/>
              <a:gdLst>
                <a:gd name="T0" fmla="*/ 0 w 1372945"/>
                <a:gd name="T1" fmla="*/ 49247 h 1264450"/>
                <a:gd name="T2" fmla="*/ 64644 w 1372945"/>
                <a:gd name="T3" fmla="*/ 21190 h 1264450"/>
                <a:gd name="T4" fmla="*/ 118506 w 1372945"/>
                <a:gd name="T5" fmla="*/ 9504 h 1264450"/>
                <a:gd name="T6" fmla="*/ 154421 w 1372945"/>
                <a:gd name="T7" fmla="*/ 145 h 1264450"/>
                <a:gd name="T8" fmla="*/ 154421 w 1372945"/>
                <a:gd name="T9" fmla="*/ 16990 h 1264450"/>
                <a:gd name="T10" fmla="*/ 118506 w 1372945"/>
                <a:gd name="T11" fmla="*/ 35707 h 1264450"/>
                <a:gd name="T12" fmla="*/ 71888 w 1372945"/>
                <a:gd name="T13" fmla="*/ 50826 h 1264450"/>
                <a:gd name="T14" fmla="*/ 23383 w 1372945"/>
                <a:gd name="T15" fmla="*/ 81528 h 12644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72945" h="1264450">
                  <a:moveTo>
                    <a:pt x="0" y="763794"/>
                  </a:moveTo>
                  <a:cubicBezTo>
                    <a:pt x="140305" y="681546"/>
                    <a:pt x="434444" y="410886"/>
                    <a:pt x="574749" y="328638"/>
                  </a:cubicBezTo>
                  <a:cubicBezTo>
                    <a:pt x="686025" y="260905"/>
                    <a:pt x="920597" y="201795"/>
                    <a:pt x="1053630" y="147398"/>
                  </a:cubicBezTo>
                  <a:cubicBezTo>
                    <a:pt x="1186663" y="93001"/>
                    <a:pt x="1319726" y="-17097"/>
                    <a:pt x="1372945" y="2255"/>
                  </a:cubicBezTo>
                  <a:cubicBezTo>
                    <a:pt x="1426164" y="21607"/>
                    <a:pt x="1426164" y="171588"/>
                    <a:pt x="1372945" y="263512"/>
                  </a:cubicBezTo>
                  <a:cubicBezTo>
                    <a:pt x="1319726" y="355436"/>
                    <a:pt x="1175928" y="466337"/>
                    <a:pt x="1053630" y="553798"/>
                  </a:cubicBezTo>
                  <a:cubicBezTo>
                    <a:pt x="931332" y="641259"/>
                    <a:pt x="743174" y="693936"/>
                    <a:pt x="639155" y="788279"/>
                  </a:cubicBezTo>
                  <a:cubicBezTo>
                    <a:pt x="535136" y="882622"/>
                    <a:pt x="250233" y="1166479"/>
                    <a:pt x="207900" y="1264450"/>
                  </a:cubicBezTo>
                </a:path>
              </a:pathLst>
            </a:custGeom>
            <a:solidFill>
              <a:srgbClr val="FFCC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フリーフォーム 13"/>
            <p:cNvSpPr>
              <a:spLocks/>
            </p:cNvSpPr>
            <p:nvPr/>
          </p:nvSpPr>
          <p:spPr bwMode="auto">
            <a:xfrm rot="18888256" flipH="1">
              <a:off x="6612165" y="3746454"/>
              <a:ext cx="672042" cy="406295"/>
            </a:xfrm>
            <a:custGeom>
              <a:avLst/>
              <a:gdLst>
                <a:gd name="T0" fmla="*/ 8346 w 1392234"/>
                <a:gd name="T1" fmla="*/ 23740 h 1013226"/>
                <a:gd name="T2" fmla="*/ 73904 w 1392234"/>
                <a:gd name="T3" fmla="*/ 2368 h 1013226"/>
                <a:gd name="T4" fmla="*/ 96127 w 1392234"/>
                <a:gd name="T5" fmla="*/ 6565 h 1013226"/>
                <a:gd name="T6" fmla="*/ 147245 w 1392234"/>
                <a:gd name="T7" fmla="*/ 42770 h 1013226"/>
                <a:gd name="T8" fmla="*/ 154318 w 1392234"/>
                <a:gd name="T9" fmla="*/ 64462 h 1013226"/>
                <a:gd name="T10" fmla="*/ 120921 w 1392234"/>
                <a:gd name="T11" fmla="*/ 58245 h 1013226"/>
                <a:gd name="T12" fmla="*/ 67936 w 1392234"/>
                <a:gd name="T13" fmla="*/ 32644 h 1013226"/>
                <a:gd name="T14" fmla="*/ 0 w 1392234"/>
                <a:gd name="T15" fmla="*/ 53664 h 10132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92234" h="1013226">
                  <a:moveTo>
                    <a:pt x="74203" y="368192"/>
                  </a:moveTo>
                  <a:cubicBezTo>
                    <a:pt x="214508" y="285944"/>
                    <a:pt x="516772" y="118974"/>
                    <a:pt x="657077" y="36726"/>
                  </a:cubicBezTo>
                  <a:cubicBezTo>
                    <a:pt x="768353" y="-31007"/>
                    <a:pt x="745982" y="-2617"/>
                    <a:pt x="854660" y="101818"/>
                  </a:cubicBezTo>
                  <a:cubicBezTo>
                    <a:pt x="963338" y="206253"/>
                    <a:pt x="1222915" y="513676"/>
                    <a:pt x="1309144" y="663334"/>
                  </a:cubicBezTo>
                  <a:cubicBezTo>
                    <a:pt x="1395373" y="812992"/>
                    <a:pt x="1411040" y="959765"/>
                    <a:pt x="1372033" y="999767"/>
                  </a:cubicBezTo>
                  <a:cubicBezTo>
                    <a:pt x="1333026" y="1039770"/>
                    <a:pt x="1203106" y="985596"/>
                    <a:pt x="1075103" y="903349"/>
                  </a:cubicBezTo>
                  <a:cubicBezTo>
                    <a:pt x="947100" y="821102"/>
                    <a:pt x="708034" y="411942"/>
                    <a:pt x="604015" y="506285"/>
                  </a:cubicBezTo>
                  <a:cubicBezTo>
                    <a:pt x="499996" y="600628"/>
                    <a:pt x="42333" y="734321"/>
                    <a:pt x="0" y="832292"/>
                  </a:cubicBezTo>
                </a:path>
              </a:pathLst>
            </a:custGeom>
            <a:solidFill>
              <a:srgbClr val="FFCC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フリーフォーム 13"/>
            <p:cNvSpPr>
              <a:spLocks/>
            </p:cNvSpPr>
            <p:nvPr/>
          </p:nvSpPr>
          <p:spPr bwMode="auto">
            <a:xfrm rot="18888256" flipH="1">
              <a:off x="6817979" y="3820124"/>
              <a:ext cx="585345" cy="326989"/>
            </a:xfrm>
            <a:custGeom>
              <a:avLst/>
              <a:gdLst>
                <a:gd name="T0" fmla="*/ 0 w 1212628"/>
                <a:gd name="T1" fmla="*/ 23151 h 815451"/>
                <a:gd name="T2" fmla="*/ 65558 w 1212628"/>
                <a:gd name="T3" fmla="*/ 1779 h 815451"/>
                <a:gd name="T4" fmla="*/ 87781 w 1212628"/>
                <a:gd name="T5" fmla="*/ 5976 h 815451"/>
                <a:gd name="T6" fmla="*/ 118554 w 1212628"/>
                <a:gd name="T7" fmla="*/ 25813 h 815451"/>
                <a:gd name="T8" fmla="*/ 136211 w 1212628"/>
                <a:gd name="T9" fmla="*/ 49912 h 815451"/>
                <a:gd name="T10" fmla="*/ 108132 w 1212628"/>
                <a:gd name="T11" fmla="*/ 49763 h 815451"/>
                <a:gd name="T12" fmla="*/ 63986 w 1212628"/>
                <a:gd name="T13" fmla="*/ 30220 h 815451"/>
                <a:gd name="T14" fmla="*/ 30377 w 1212628"/>
                <a:gd name="T15" fmla="*/ 44471 h 8154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12628" h="815451">
                  <a:moveTo>
                    <a:pt x="0" y="359052"/>
                  </a:moveTo>
                  <a:cubicBezTo>
                    <a:pt x="140305" y="276804"/>
                    <a:pt x="442569" y="109834"/>
                    <a:pt x="582874" y="27586"/>
                  </a:cubicBezTo>
                  <a:cubicBezTo>
                    <a:pt x="694150" y="-40147"/>
                    <a:pt x="701927" y="30553"/>
                    <a:pt x="780457" y="92678"/>
                  </a:cubicBezTo>
                  <a:cubicBezTo>
                    <a:pt x="858987" y="154803"/>
                    <a:pt x="982292" y="286766"/>
                    <a:pt x="1054056" y="400337"/>
                  </a:cubicBezTo>
                  <a:cubicBezTo>
                    <a:pt x="1125820" y="513908"/>
                    <a:pt x="1226486" y="712196"/>
                    <a:pt x="1211043" y="774105"/>
                  </a:cubicBezTo>
                  <a:cubicBezTo>
                    <a:pt x="1195600" y="836014"/>
                    <a:pt x="1068421" y="822691"/>
                    <a:pt x="961396" y="771789"/>
                  </a:cubicBezTo>
                  <a:cubicBezTo>
                    <a:pt x="854372" y="720887"/>
                    <a:pt x="672915" y="374351"/>
                    <a:pt x="568896" y="468694"/>
                  </a:cubicBezTo>
                  <a:cubicBezTo>
                    <a:pt x="464877" y="563037"/>
                    <a:pt x="312415" y="591751"/>
                    <a:pt x="270082" y="689722"/>
                  </a:cubicBezTo>
                </a:path>
              </a:pathLst>
            </a:custGeom>
            <a:solidFill>
              <a:srgbClr val="FFCC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" name="正方形/長方形 23"/>
          <p:cNvSpPr>
            <a:spLocks noChangeArrowheads="1"/>
          </p:cNvSpPr>
          <p:nvPr/>
        </p:nvSpPr>
        <p:spPr bwMode="auto">
          <a:xfrm>
            <a:off x="232700" y="3452347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en-US" altLang="ja-JP" b="0" dirty="0">
                <a:solidFill>
                  <a:schemeClr val="tx1"/>
                </a:solidFill>
              </a:rPr>
              <a:t>x</a:t>
            </a:r>
            <a:endParaRPr kumimoji="0" lang="ja-JP" altLang="en-US" b="0" dirty="0">
              <a:solidFill>
                <a:schemeClr val="tx1"/>
              </a:solidFill>
            </a:endParaRPr>
          </a:p>
        </p:txBody>
      </p:sp>
      <p:sp>
        <p:nvSpPr>
          <p:cNvPr id="50" name="正方形/長方形 24"/>
          <p:cNvSpPr>
            <a:spLocks noChangeArrowheads="1"/>
          </p:cNvSpPr>
          <p:nvPr/>
        </p:nvSpPr>
        <p:spPr bwMode="auto">
          <a:xfrm>
            <a:off x="926845" y="2491422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en-US" altLang="ja-JP" b="0" dirty="0">
                <a:solidFill>
                  <a:schemeClr val="tx1"/>
                </a:solidFill>
              </a:rPr>
              <a:t>y</a:t>
            </a:r>
            <a:endParaRPr kumimoji="0" lang="ja-JP" altLang="en-US" b="0" dirty="0">
              <a:solidFill>
                <a:schemeClr val="tx1"/>
              </a:solidFill>
            </a:endParaRPr>
          </a:p>
        </p:txBody>
      </p:sp>
      <p:sp>
        <p:nvSpPr>
          <p:cNvPr id="51" name="正方形/長方形 25"/>
          <p:cNvSpPr>
            <a:spLocks noChangeArrowheads="1"/>
          </p:cNvSpPr>
          <p:nvPr/>
        </p:nvSpPr>
        <p:spPr bwMode="auto">
          <a:xfrm>
            <a:off x="592776" y="317273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en-US" altLang="ja-JP" b="0" dirty="0">
                <a:solidFill>
                  <a:schemeClr val="tx1"/>
                </a:solidFill>
              </a:rPr>
              <a:t>z</a:t>
            </a:r>
            <a:endParaRPr kumimoji="0" lang="ja-JP" altLang="en-US" b="0" dirty="0">
              <a:solidFill>
                <a:schemeClr val="tx1"/>
              </a:solidFill>
            </a:endParaRP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570127" y="2128549"/>
            <a:ext cx="15520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2000" b="0" dirty="0"/>
              <a:t>Left-handed</a:t>
            </a:r>
            <a:endParaRPr lang="en-US" altLang="en-US" sz="2000" b="0" dirty="0"/>
          </a:p>
        </p:txBody>
      </p:sp>
      <p:cxnSp>
        <p:nvCxnSpPr>
          <p:cNvPr id="67" name="直線矢印コネクタ 4"/>
          <p:cNvCxnSpPr>
            <a:cxnSpLocks noChangeShapeType="1"/>
          </p:cNvCxnSpPr>
          <p:nvPr/>
        </p:nvCxnSpPr>
        <p:spPr bwMode="auto">
          <a:xfrm flipV="1">
            <a:off x="6354634" y="2986930"/>
            <a:ext cx="0" cy="195630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線矢印コネクタ 6"/>
          <p:cNvCxnSpPr>
            <a:cxnSpLocks noChangeShapeType="1"/>
          </p:cNvCxnSpPr>
          <p:nvPr/>
        </p:nvCxnSpPr>
        <p:spPr bwMode="auto">
          <a:xfrm>
            <a:off x="6354634" y="4943237"/>
            <a:ext cx="205130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線矢印コネクタ 8"/>
          <p:cNvCxnSpPr>
            <a:cxnSpLocks noChangeShapeType="1"/>
          </p:cNvCxnSpPr>
          <p:nvPr/>
        </p:nvCxnSpPr>
        <p:spPr bwMode="auto">
          <a:xfrm flipH="1">
            <a:off x="5477243" y="4943237"/>
            <a:ext cx="877391" cy="68409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正方形/長方形 16"/>
          <p:cNvSpPr>
            <a:spLocks noChangeArrowheads="1"/>
          </p:cNvSpPr>
          <p:nvPr/>
        </p:nvSpPr>
        <p:spPr bwMode="auto">
          <a:xfrm>
            <a:off x="8405942" y="4690739"/>
            <a:ext cx="356045" cy="50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en-US" altLang="ja-JP" sz="3200" dirty="0">
                <a:solidFill>
                  <a:schemeClr val="tx1"/>
                </a:solidFill>
              </a:rPr>
              <a:t>x</a:t>
            </a:r>
            <a:endParaRPr kumimoji="0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71" name="正方形/長方形 21"/>
          <p:cNvSpPr>
            <a:spLocks noChangeArrowheads="1"/>
          </p:cNvSpPr>
          <p:nvPr/>
        </p:nvSpPr>
        <p:spPr bwMode="auto">
          <a:xfrm>
            <a:off x="6007302" y="2626377"/>
            <a:ext cx="356045" cy="50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en-US" altLang="ja-JP" sz="3200" dirty="0">
                <a:solidFill>
                  <a:schemeClr val="tx1"/>
                </a:solidFill>
              </a:rPr>
              <a:t>y</a:t>
            </a:r>
            <a:endParaRPr kumimoji="0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73" name="正方形/長方形 22"/>
          <p:cNvSpPr>
            <a:spLocks noChangeArrowheads="1"/>
          </p:cNvSpPr>
          <p:nvPr/>
        </p:nvSpPr>
        <p:spPr bwMode="auto">
          <a:xfrm>
            <a:off x="5087393" y="5279001"/>
            <a:ext cx="389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en-US" altLang="ja-JP" sz="3200" dirty="0">
                <a:solidFill>
                  <a:schemeClr val="tx1"/>
                </a:solidFill>
              </a:rPr>
              <a:t>z</a:t>
            </a:r>
            <a:endParaRPr kumimoji="0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1668396" y="6122700"/>
            <a:ext cx="9412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b="0" dirty="0"/>
              <a:t>Unity</a:t>
            </a:r>
          </a:p>
          <a:p>
            <a:pPr algn="l"/>
            <a:r>
              <a:rPr lang="en-US" altLang="ja-JP" b="0" dirty="0"/>
              <a:t>DirectX</a:t>
            </a:r>
          </a:p>
        </p:txBody>
      </p:sp>
      <p:sp>
        <p:nvSpPr>
          <p:cNvPr id="75" name="Rectangle 14"/>
          <p:cNvSpPr>
            <a:spLocks noChangeArrowheads="1"/>
          </p:cNvSpPr>
          <p:nvPr/>
        </p:nvSpPr>
        <p:spPr bwMode="auto">
          <a:xfrm>
            <a:off x="6363347" y="6122700"/>
            <a:ext cx="14927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 dirty="0"/>
              <a:t>Mathematics</a:t>
            </a:r>
          </a:p>
          <a:p>
            <a:pPr algn="l"/>
            <a:r>
              <a:rPr lang="en-US" altLang="en-US" b="0" dirty="0"/>
              <a:t>OpenGL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グループ化 102"/>
          <p:cNvGrpSpPr/>
          <p:nvPr/>
        </p:nvGrpSpPr>
        <p:grpSpPr>
          <a:xfrm>
            <a:off x="7555963" y="4511389"/>
            <a:ext cx="590550" cy="914400"/>
            <a:chOff x="1328738" y="3738240"/>
            <a:chExt cx="590550" cy="914400"/>
          </a:xfrm>
        </p:grpSpPr>
        <p:sp>
          <p:nvSpPr>
            <p:cNvPr id="104" name="円/楕円 30"/>
            <p:cNvSpPr>
              <a:spLocks noChangeArrowheads="1"/>
            </p:cNvSpPr>
            <p:nvPr/>
          </p:nvSpPr>
          <p:spPr bwMode="auto">
            <a:xfrm rot="5400000">
              <a:off x="1104901" y="3962077"/>
              <a:ext cx="914400" cy="4667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/>
            </a:p>
          </p:txBody>
        </p:sp>
        <p:sp>
          <p:nvSpPr>
            <p:cNvPr id="105" name="正方形/長方形 31"/>
            <p:cNvSpPr>
              <a:spLocks noChangeArrowheads="1"/>
            </p:cNvSpPr>
            <p:nvPr/>
          </p:nvSpPr>
          <p:spPr bwMode="auto">
            <a:xfrm rot="5400000">
              <a:off x="1577976" y="4025577"/>
              <a:ext cx="368300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/>
            </a:p>
          </p:txBody>
        </p:sp>
        <p:sp>
          <p:nvSpPr>
            <p:cNvPr id="106" name="二等辺三角形 32"/>
            <p:cNvSpPr>
              <a:spLocks noChangeArrowheads="1"/>
            </p:cNvSpPr>
            <p:nvPr/>
          </p:nvSpPr>
          <p:spPr bwMode="auto">
            <a:xfrm rot="1142485">
              <a:off x="1719263" y="4276402"/>
              <a:ext cx="123825" cy="22225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/>
            </a:p>
          </p:txBody>
        </p:sp>
      </p:grpSp>
      <p:grpSp>
        <p:nvGrpSpPr>
          <p:cNvPr id="95" name="グループ化 94"/>
          <p:cNvGrpSpPr/>
          <p:nvPr/>
        </p:nvGrpSpPr>
        <p:grpSpPr>
          <a:xfrm rot="17100000" flipV="1">
            <a:off x="5477243" y="4843345"/>
            <a:ext cx="804862" cy="798513"/>
            <a:chOff x="2209801" y="4444677"/>
            <a:chExt cx="804862" cy="798513"/>
          </a:xfrm>
        </p:grpSpPr>
        <p:sp>
          <p:nvSpPr>
            <p:cNvPr id="96" name="円/楕円 26"/>
            <p:cNvSpPr>
              <a:spLocks noChangeArrowheads="1"/>
            </p:cNvSpPr>
            <p:nvPr/>
          </p:nvSpPr>
          <p:spPr bwMode="auto">
            <a:xfrm>
              <a:off x="2266951" y="4444677"/>
              <a:ext cx="747712" cy="7239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/>
            </a:p>
          </p:txBody>
        </p:sp>
        <p:sp>
          <p:nvSpPr>
            <p:cNvPr id="97" name="正方形/長方形 27"/>
            <p:cNvSpPr>
              <a:spLocks noChangeArrowheads="1"/>
            </p:cNvSpPr>
            <p:nvPr/>
          </p:nvSpPr>
          <p:spPr bwMode="auto">
            <a:xfrm>
              <a:off x="2209801" y="4859015"/>
              <a:ext cx="300037" cy="384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/>
            </a:p>
          </p:txBody>
        </p:sp>
        <p:sp>
          <p:nvSpPr>
            <p:cNvPr id="98" name="二等辺三角形 33"/>
            <p:cNvSpPr>
              <a:spLocks noChangeArrowheads="1"/>
            </p:cNvSpPr>
            <p:nvPr/>
          </p:nvSpPr>
          <p:spPr bwMode="auto">
            <a:xfrm rot="16493066">
              <a:off x="2463007" y="5051896"/>
              <a:ext cx="122238" cy="22225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/>
            </a:p>
          </p:txBody>
        </p:sp>
      </p:grpSp>
      <p:grpSp>
        <p:nvGrpSpPr>
          <p:cNvPr id="91" name="グループ化 90"/>
          <p:cNvGrpSpPr/>
          <p:nvPr/>
        </p:nvGrpSpPr>
        <p:grpSpPr>
          <a:xfrm flipH="1">
            <a:off x="5897434" y="3191905"/>
            <a:ext cx="914400" cy="592137"/>
            <a:chOff x="2917826" y="2388865"/>
            <a:chExt cx="914400" cy="592137"/>
          </a:xfrm>
        </p:grpSpPr>
        <p:sp>
          <p:nvSpPr>
            <p:cNvPr id="92" name="円/楕円 1"/>
            <p:cNvSpPr>
              <a:spLocks noChangeArrowheads="1"/>
            </p:cNvSpPr>
            <p:nvPr/>
          </p:nvSpPr>
          <p:spPr bwMode="auto">
            <a:xfrm>
              <a:off x="2917826" y="2512690"/>
              <a:ext cx="914400" cy="46831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/>
            </a:p>
          </p:txBody>
        </p:sp>
        <p:sp>
          <p:nvSpPr>
            <p:cNvPr id="93" name="正方形/長方形 2"/>
            <p:cNvSpPr>
              <a:spLocks noChangeArrowheads="1"/>
            </p:cNvSpPr>
            <p:nvPr/>
          </p:nvSpPr>
          <p:spPr bwMode="auto">
            <a:xfrm>
              <a:off x="3178176" y="2388865"/>
              <a:ext cx="366712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/>
            </a:p>
          </p:txBody>
        </p:sp>
        <p:sp>
          <p:nvSpPr>
            <p:cNvPr id="94" name="二等辺三角形 3"/>
            <p:cNvSpPr>
              <a:spLocks noChangeArrowheads="1"/>
            </p:cNvSpPr>
            <p:nvPr/>
          </p:nvSpPr>
          <p:spPr bwMode="auto">
            <a:xfrm rot="4003722">
              <a:off x="3078163" y="2434903"/>
              <a:ext cx="123825" cy="22225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/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1566289" y="4319302"/>
            <a:ext cx="590550" cy="914400"/>
            <a:chOff x="1328738" y="3738240"/>
            <a:chExt cx="590550" cy="914400"/>
          </a:xfrm>
        </p:grpSpPr>
        <p:sp>
          <p:nvSpPr>
            <p:cNvPr id="84" name="円/楕円 30"/>
            <p:cNvSpPr>
              <a:spLocks noChangeArrowheads="1"/>
            </p:cNvSpPr>
            <p:nvPr/>
          </p:nvSpPr>
          <p:spPr bwMode="auto">
            <a:xfrm rot="5400000">
              <a:off x="1104901" y="3962077"/>
              <a:ext cx="914400" cy="4667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/>
            </a:p>
          </p:txBody>
        </p:sp>
        <p:sp>
          <p:nvSpPr>
            <p:cNvPr id="85" name="正方形/長方形 31"/>
            <p:cNvSpPr>
              <a:spLocks noChangeArrowheads="1"/>
            </p:cNvSpPr>
            <p:nvPr/>
          </p:nvSpPr>
          <p:spPr bwMode="auto">
            <a:xfrm rot="5400000">
              <a:off x="1577976" y="4025577"/>
              <a:ext cx="368300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/>
            </a:p>
          </p:txBody>
        </p:sp>
        <p:sp>
          <p:nvSpPr>
            <p:cNvPr id="86" name="二等辺三角形 32"/>
            <p:cNvSpPr>
              <a:spLocks noChangeArrowheads="1"/>
            </p:cNvSpPr>
            <p:nvPr/>
          </p:nvSpPr>
          <p:spPr bwMode="auto">
            <a:xfrm rot="1142485">
              <a:off x="1719263" y="4276402"/>
              <a:ext cx="123825" cy="22225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/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2375241" y="4913024"/>
            <a:ext cx="804862" cy="798513"/>
            <a:chOff x="2209801" y="4444677"/>
            <a:chExt cx="804862" cy="798513"/>
          </a:xfrm>
        </p:grpSpPr>
        <p:sp>
          <p:nvSpPr>
            <p:cNvPr id="82" name="円/楕円 26"/>
            <p:cNvSpPr>
              <a:spLocks noChangeArrowheads="1"/>
            </p:cNvSpPr>
            <p:nvPr/>
          </p:nvSpPr>
          <p:spPr bwMode="auto">
            <a:xfrm>
              <a:off x="2266951" y="4444677"/>
              <a:ext cx="747712" cy="7239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/>
            </a:p>
          </p:txBody>
        </p:sp>
        <p:sp>
          <p:nvSpPr>
            <p:cNvPr id="83" name="正方形/長方形 27"/>
            <p:cNvSpPr>
              <a:spLocks noChangeArrowheads="1"/>
            </p:cNvSpPr>
            <p:nvPr/>
          </p:nvSpPr>
          <p:spPr bwMode="auto">
            <a:xfrm>
              <a:off x="2209801" y="4859015"/>
              <a:ext cx="300037" cy="384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/>
            </a:p>
          </p:txBody>
        </p:sp>
        <p:sp>
          <p:nvSpPr>
            <p:cNvPr id="87" name="二等辺三角形 33"/>
            <p:cNvSpPr>
              <a:spLocks noChangeArrowheads="1"/>
            </p:cNvSpPr>
            <p:nvPr/>
          </p:nvSpPr>
          <p:spPr bwMode="auto">
            <a:xfrm rot="16493066">
              <a:off x="2463007" y="5051896"/>
              <a:ext cx="122238" cy="22225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917826" y="3145660"/>
            <a:ext cx="914400" cy="592137"/>
            <a:chOff x="2917826" y="2388865"/>
            <a:chExt cx="914400" cy="592137"/>
          </a:xfrm>
        </p:grpSpPr>
        <p:sp>
          <p:nvSpPr>
            <p:cNvPr id="79" name="円/楕円 1"/>
            <p:cNvSpPr>
              <a:spLocks noChangeArrowheads="1"/>
            </p:cNvSpPr>
            <p:nvPr/>
          </p:nvSpPr>
          <p:spPr bwMode="auto">
            <a:xfrm>
              <a:off x="2917826" y="2512690"/>
              <a:ext cx="914400" cy="46831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/>
            </a:p>
          </p:txBody>
        </p:sp>
        <p:sp>
          <p:nvSpPr>
            <p:cNvPr id="80" name="正方形/長方形 2"/>
            <p:cNvSpPr>
              <a:spLocks noChangeArrowheads="1"/>
            </p:cNvSpPr>
            <p:nvPr/>
          </p:nvSpPr>
          <p:spPr bwMode="auto">
            <a:xfrm>
              <a:off x="3178176" y="2388865"/>
              <a:ext cx="366712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/>
            </a:p>
          </p:txBody>
        </p:sp>
        <p:sp>
          <p:nvSpPr>
            <p:cNvPr id="81" name="二等辺三角形 3"/>
            <p:cNvSpPr>
              <a:spLocks noChangeArrowheads="1"/>
            </p:cNvSpPr>
            <p:nvPr/>
          </p:nvSpPr>
          <p:spPr bwMode="auto">
            <a:xfrm rot="4003722">
              <a:off x="3078163" y="2434903"/>
              <a:ext cx="123825" cy="22225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kumimoji="0" lang="ja-JP" altLang="en-US"/>
            </a:p>
          </p:txBody>
        </p:sp>
      </p:grp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3919827" y="1214917"/>
            <a:ext cx="13324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2400" b="0" dirty="0"/>
              <a:t>Rotation</a:t>
            </a:r>
            <a:endParaRPr lang="en-US" altLang="en-US" sz="2400" b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985274" y="2491422"/>
            <a:ext cx="2378156" cy="3000950"/>
            <a:chOff x="985273" y="1922462"/>
            <a:chExt cx="2753855" cy="3475038"/>
          </a:xfrm>
        </p:grpSpPr>
        <p:cxnSp>
          <p:nvCxnSpPr>
            <p:cNvPr id="22" name="直線矢印コネクタ 4"/>
            <p:cNvCxnSpPr>
              <a:cxnSpLocks noChangeShapeType="1"/>
            </p:cNvCxnSpPr>
            <p:nvPr/>
          </p:nvCxnSpPr>
          <p:spPr bwMode="auto">
            <a:xfrm flipV="1">
              <a:off x="3729038" y="2339975"/>
              <a:ext cx="0" cy="226536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線矢印コネクタ 6"/>
            <p:cNvCxnSpPr>
              <a:cxnSpLocks noChangeShapeType="1"/>
            </p:cNvCxnSpPr>
            <p:nvPr/>
          </p:nvCxnSpPr>
          <p:spPr bwMode="auto">
            <a:xfrm flipH="1">
              <a:off x="1455738" y="4605338"/>
              <a:ext cx="22733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線矢印コネクタ 8"/>
            <p:cNvCxnSpPr>
              <a:cxnSpLocks noChangeShapeType="1"/>
            </p:cNvCxnSpPr>
            <p:nvPr/>
          </p:nvCxnSpPr>
          <p:spPr bwMode="auto">
            <a:xfrm flipH="1">
              <a:off x="2713038" y="4605338"/>
              <a:ext cx="1016000" cy="79216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正方形/長方形 16"/>
            <p:cNvSpPr>
              <a:spLocks noChangeArrowheads="1"/>
            </p:cNvSpPr>
            <p:nvPr/>
          </p:nvSpPr>
          <p:spPr bwMode="auto">
            <a:xfrm>
              <a:off x="985273" y="4338637"/>
              <a:ext cx="41229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kumimoji="0" lang="en-US" altLang="ja-JP" sz="3200">
                  <a:solidFill>
                    <a:schemeClr val="tx1"/>
                  </a:solidFill>
                </a:rPr>
                <a:t>x</a:t>
              </a:r>
              <a:endParaRPr kumimoji="0" lang="ja-JP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1"/>
            <p:cNvSpPr>
              <a:spLocks noChangeArrowheads="1"/>
            </p:cNvSpPr>
            <p:nvPr/>
          </p:nvSpPr>
          <p:spPr bwMode="auto">
            <a:xfrm>
              <a:off x="3326835" y="1922462"/>
              <a:ext cx="41229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kumimoji="0" lang="en-US" altLang="ja-JP" sz="3200" dirty="0">
                  <a:solidFill>
                    <a:schemeClr val="tx1"/>
                  </a:solidFill>
                </a:rPr>
                <a:t>y</a:t>
              </a:r>
              <a:endParaRPr kumimoji="0" lang="ja-JP" altLang="en-US" sz="3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正方形/長方形 22"/>
          <p:cNvSpPr>
            <a:spLocks noChangeArrowheads="1"/>
          </p:cNvSpPr>
          <p:nvPr/>
        </p:nvSpPr>
        <p:spPr bwMode="auto">
          <a:xfrm>
            <a:off x="2139038" y="5163048"/>
            <a:ext cx="389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en-US" altLang="ja-JP" sz="3200" dirty="0">
                <a:solidFill>
                  <a:schemeClr val="tx1"/>
                </a:solidFill>
              </a:rPr>
              <a:t>z</a:t>
            </a:r>
            <a:endParaRPr kumimoji="0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67" name="直線矢印コネクタ 4"/>
          <p:cNvCxnSpPr>
            <a:cxnSpLocks noChangeShapeType="1"/>
          </p:cNvCxnSpPr>
          <p:nvPr/>
        </p:nvCxnSpPr>
        <p:spPr bwMode="auto">
          <a:xfrm flipV="1">
            <a:off x="6354634" y="2986930"/>
            <a:ext cx="0" cy="195630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線矢印コネクタ 6"/>
          <p:cNvCxnSpPr>
            <a:cxnSpLocks noChangeShapeType="1"/>
          </p:cNvCxnSpPr>
          <p:nvPr/>
        </p:nvCxnSpPr>
        <p:spPr bwMode="auto">
          <a:xfrm>
            <a:off x="6354634" y="4943237"/>
            <a:ext cx="205130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線矢印コネクタ 8"/>
          <p:cNvCxnSpPr>
            <a:cxnSpLocks noChangeShapeType="1"/>
          </p:cNvCxnSpPr>
          <p:nvPr/>
        </p:nvCxnSpPr>
        <p:spPr bwMode="auto">
          <a:xfrm flipH="1">
            <a:off x="5477243" y="4943237"/>
            <a:ext cx="877391" cy="68409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正方形/長方形 16"/>
          <p:cNvSpPr>
            <a:spLocks noChangeArrowheads="1"/>
          </p:cNvSpPr>
          <p:nvPr/>
        </p:nvSpPr>
        <p:spPr bwMode="auto">
          <a:xfrm>
            <a:off x="8405942" y="4690739"/>
            <a:ext cx="356045" cy="50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en-US" altLang="ja-JP" sz="3200" dirty="0">
                <a:solidFill>
                  <a:schemeClr val="tx1"/>
                </a:solidFill>
              </a:rPr>
              <a:t>x</a:t>
            </a:r>
            <a:endParaRPr kumimoji="0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71" name="正方形/長方形 21"/>
          <p:cNvSpPr>
            <a:spLocks noChangeArrowheads="1"/>
          </p:cNvSpPr>
          <p:nvPr/>
        </p:nvSpPr>
        <p:spPr bwMode="auto">
          <a:xfrm>
            <a:off x="6007302" y="2626377"/>
            <a:ext cx="356045" cy="50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en-US" altLang="ja-JP" sz="3200" dirty="0">
                <a:solidFill>
                  <a:schemeClr val="tx1"/>
                </a:solidFill>
              </a:rPr>
              <a:t>y</a:t>
            </a:r>
            <a:endParaRPr kumimoji="0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73" name="正方形/長方形 22"/>
          <p:cNvSpPr>
            <a:spLocks noChangeArrowheads="1"/>
          </p:cNvSpPr>
          <p:nvPr/>
        </p:nvSpPr>
        <p:spPr bwMode="auto">
          <a:xfrm>
            <a:off x="5087393" y="5279001"/>
            <a:ext cx="389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en-US" altLang="ja-JP" sz="3200" dirty="0">
                <a:solidFill>
                  <a:schemeClr val="tx1"/>
                </a:solidFill>
              </a:rPr>
              <a:t>z</a:t>
            </a:r>
            <a:endParaRPr kumimoji="0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1668396" y="6122700"/>
            <a:ext cx="9412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b="0" dirty="0"/>
              <a:t>Unity</a:t>
            </a:r>
          </a:p>
          <a:p>
            <a:pPr algn="l"/>
            <a:r>
              <a:rPr lang="en-US" altLang="ja-JP" b="0" dirty="0"/>
              <a:t>DirectX</a:t>
            </a:r>
          </a:p>
        </p:txBody>
      </p:sp>
      <p:sp>
        <p:nvSpPr>
          <p:cNvPr id="75" name="Rectangle 14"/>
          <p:cNvSpPr>
            <a:spLocks noChangeArrowheads="1"/>
          </p:cNvSpPr>
          <p:nvPr/>
        </p:nvSpPr>
        <p:spPr bwMode="auto">
          <a:xfrm>
            <a:off x="6363347" y="6122700"/>
            <a:ext cx="14927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 dirty="0"/>
              <a:t>Mathematics</a:t>
            </a:r>
          </a:p>
          <a:p>
            <a:pPr algn="l"/>
            <a:r>
              <a:rPr lang="en-US" altLang="en-US" b="0" dirty="0"/>
              <a:t>OpenGL</a:t>
            </a:r>
          </a:p>
        </p:txBody>
      </p:sp>
      <p:sp>
        <p:nvSpPr>
          <p:cNvPr id="54" name="Rectangle 13"/>
          <p:cNvSpPr>
            <a:spLocks noChangeArrowheads="1"/>
          </p:cNvSpPr>
          <p:nvPr/>
        </p:nvSpPr>
        <p:spPr bwMode="auto">
          <a:xfrm>
            <a:off x="884429" y="3398839"/>
            <a:ext cx="20099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en-US" altLang="ja-JP" dirty="0">
                <a:latin typeface="Times" charset="0"/>
                <a:ea typeface="ＭＳ ゴシック" pitchFamily="49" charset="-128"/>
                <a:cs typeface="Osaka" charset="-128"/>
              </a:rPr>
              <a:t>Counter-clockwise</a:t>
            </a:r>
            <a:endParaRPr kumimoji="0" lang="en-US" altLang="ja-JP" dirty="0">
              <a:solidFill>
                <a:schemeClr val="tx1"/>
              </a:solidFill>
              <a:latin typeface="Times" charset="0"/>
              <a:ea typeface="ＭＳ ゴシック" pitchFamily="49" charset="-128"/>
              <a:cs typeface="Osaka" charset="-128"/>
            </a:endParaRPr>
          </a:p>
        </p:txBody>
      </p:sp>
      <p:sp>
        <p:nvSpPr>
          <p:cNvPr id="55" name="Rectangle 13"/>
          <p:cNvSpPr>
            <a:spLocks noChangeArrowheads="1"/>
          </p:cNvSpPr>
          <p:nvPr/>
        </p:nvSpPr>
        <p:spPr bwMode="auto">
          <a:xfrm>
            <a:off x="6940678" y="3379929"/>
            <a:ext cx="1184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en-US" altLang="ja-JP" dirty="0">
                <a:latin typeface="Times" charset="0"/>
                <a:ea typeface="ＭＳ ゴシック" pitchFamily="49" charset="-128"/>
                <a:cs typeface="Osaka" charset="-128"/>
              </a:rPr>
              <a:t>Clockwise</a:t>
            </a:r>
            <a:endParaRPr kumimoji="0" lang="en-US" altLang="ja-JP" dirty="0">
              <a:solidFill>
                <a:schemeClr val="tx1"/>
              </a:solidFill>
              <a:latin typeface="Times" charset="0"/>
              <a:ea typeface="ＭＳ ゴシック" pitchFamily="49" charset="-128"/>
              <a:cs typeface="Osaka" charset="-128"/>
            </a:endParaRPr>
          </a:p>
        </p:txBody>
      </p:sp>
      <p:sp>
        <p:nvSpPr>
          <p:cNvPr id="47" name="Rectangle 14"/>
          <p:cNvSpPr>
            <a:spLocks noChangeArrowheads="1"/>
          </p:cNvSpPr>
          <p:nvPr/>
        </p:nvSpPr>
        <p:spPr bwMode="auto">
          <a:xfrm>
            <a:off x="6858812" y="2128548"/>
            <a:ext cx="17251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2000" b="0" dirty="0"/>
              <a:t>Right-handed</a:t>
            </a:r>
            <a:endParaRPr lang="en-US" altLang="en-US" sz="2000" b="0" dirty="0"/>
          </a:p>
        </p:txBody>
      </p:sp>
      <p:sp>
        <p:nvSpPr>
          <p:cNvPr id="48" name="Rectangle 14"/>
          <p:cNvSpPr>
            <a:spLocks noChangeArrowheads="1"/>
          </p:cNvSpPr>
          <p:nvPr/>
        </p:nvSpPr>
        <p:spPr bwMode="auto">
          <a:xfrm>
            <a:off x="570127" y="2128549"/>
            <a:ext cx="15520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2000" b="0" dirty="0"/>
              <a:t>Left-handed</a:t>
            </a:r>
            <a:endParaRPr lang="en-US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522429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671814" y="1607215"/>
            <a:ext cx="2249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2000" b="0" dirty="0"/>
              <a:t>1) </a:t>
            </a:r>
            <a:r>
              <a:rPr lang="en-US" altLang="ja-JP" sz="2000" dirty="0"/>
              <a:t>Surface</a:t>
            </a:r>
            <a:r>
              <a:rPr lang="ja-JP" altLang="en-US" sz="2000" dirty="0"/>
              <a:t> </a:t>
            </a:r>
            <a:r>
              <a:rPr lang="en-US" altLang="ja-JP" sz="2000" dirty="0"/>
              <a:t>model</a:t>
            </a:r>
            <a:endParaRPr lang="en-US" altLang="en-US" sz="2000" dirty="0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671813" y="4174147"/>
            <a:ext cx="19351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2000" b="0" dirty="0"/>
              <a:t>2) </a:t>
            </a:r>
            <a:r>
              <a:rPr lang="en-US" altLang="ja-JP" sz="2000" dirty="0"/>
              <a:t>Solid model</a:t>
            </a:r>
            <a:endParaRPr lang="en-US" altLang="en-US" sz="2000" dirty="0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1170288" y="4704372"/>
            <a:ext cx="30289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altLang="ja-JP" b="0" dirty="0"/>
              <a:t>Primitives</a:t>
            </a:r>
          </a:p>
          <a:p>
            <a:pPr marL="285750" indent="-285750" algn="l">
              <a:buFontTx/>
              <a:buChar char="-"/>
            </a:pPr>
            <a:r>
              <a:rPr lang="en-US" altLang="en-US" b="0" dirty="0"/>
              <a:t>Stitching surfaces</a:t>
            </a:r>
          </a:p>
        </p:txBody>
      </p:sp>
      <p:sp>
        <p:nvSpPr>
          <p:cNvPr id="52243" name="Freeform 19"/>
          <p:cNvSpPr>
            <a:spLocks/>
          </p:cNvSpPr>
          <p:nvPr/>
        </p:nvSpPr>
        <p:spPr bwMode="auto">
          <a:xfrm>
            <a:off x="2494264" y="2491284"/>
            <a:ext cx="474663" cy="419100"/>
          </a:xfrm>
          <a:custGeom>
            <a:avLst/>
            <a:gdLst>
              <a:gd name="T0" fmla="*/ 0 w 558"/>
              <a:gd name="T1" fmla="*/ 393 h 493"/>
              <a:gd name="T2" fmla="*/ 174 w 558"/>
              <a:gd name="T3" fmla="*/ 0 h 493"/>
              <a:gd name="T4" fmla="*/ 558 w 558"/>
              <a:gd name="T5" fmla="*/ 45 h 493"/>
              <a:gd name="T6" fmla="*/ 503 w 558"/>
              <a:gd name="T7" fmla="*/ 375 h 493"/>
              <a:gd name="T8" fmla="*/ 183 w 558"/>
              <a:gd name="T9" fmla="*/ 493 h 493"/>
              <a:gd name="T10" fmla="*/ 0 w 558"/>
              <a:gd name="T11" fmla="*/ 3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8" h="493">
                <a:moveTo>
                  <a:pt x="0" y="393"/>
                </a:moveTo>
                <a:lnTo>
                  <a:pt x="174" y="0"/>
                </a:lnTo>
                <a:lnTo>
                  <a:pt x="558" y="45"/>
                </a:lnTo>
                <a:lnTo>
                  <a:pt x="503" y="375"/>
                </a:lnTo>
                <a:lnTo>
                  <a:pt x="183" y="493"/>
                </a:lnTo>
                <a:lnTo>
                  <a:pt x="0" y="393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52245" name="Freeform 21"/>
          <p:cNvSpPr>
            <a:spLocks/>
          </p:cNvSpPr>
          <p:nvPr/>
        </p:nvSpPr>
        <p:spPr bwMode="auto">
          <a:xfrm rot="536968">
            <a:off x="1684639" y="2572246"/>
            <a:ext cx="555625" cy="406400"/>
          </a:xfrm>
          <a:custGeom>
            <a:avLst/>
            <a:gdLst>
              <a:gd name="T0" fmla="*/ 0 w 1008"/>
              <a:gd name="T1" fmla="*/ 621 h 621"/>
              <a:gd name="T2" fmla="*/ 450 w 1008"/>
              <a:gd name="T3" fmla="*/ 0 h 621"/>
              <a:gd name="T4" fmla="*/ 1008 w 1008"/>
              <a:gd name="T5" fmla="*/ 108 h 621"/>
              <a:gd name="T6" fmla="*/ 0 w 1008"/>
              <a:gd name="T7" fmla="*/ 621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621">
                <a:moveTo>
                  <a:pt x="0" y="621"/>
                </a:moveTo>
                <a:lnTo>
                  <a:pt x="450" y="0"/>
                </a:lnTo>
                <a:lnTo>
                  <a:pt x="1008" y="108"/>
                </a:lnTo>
                <a:lnTo>
                  <a:pt x="0" y="6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52249" name="Rectangle 25"/>
          <p:cNvSpPr>
            <a:spLocks noChangeArrowheads="1"/>
          </p:cNvSpPr>
          <p:nvPr/>
        </p:nvSpPr>
        <p:spPr bwMode="auto">
          <a:xfrm>
            <a:off x="5185077" y="1894721"/>
            <a:ext cx="395892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ja-JP" sz="2000" b="0" dirty="0"/>
              <a:t>Most popular</a:t>
            </a:r>
          </a:p>
          <a:p>
            <a:pPr algn="l"/>
            <a:r>
              <a:rPr lang="en-US" altLang="ja-JP" sz="2000" b="0" dirty="0"/>
              <a:t>Easy to control</a:t>
            </a:r>
          </a:p>
          <a:p>
            <a:pPr algn="l"/>
            <a:r>
              <a:rPr lang="en-US" altLang="ja-JP" sz="2000" b="0" dirty="0"/>
              <a:t>Needs much data</a:t>
            </a:r>
          </a:p>
          <a:p>
            <a:pPr algn="l"/>
            <a:r>
              <a:rPr lang="en-US" altLang="en-US" sz="2000" b="0" dirty="0"/>
              <a:t>OpenGL handles this</a:t>
            </a:r>
          </a:p>
        </p:txBody>
      </p:sp>
      <p:sp>
        <p:nvSpPr>
          <p:cNvPr id="52250" name="Rectangle 26"/>
          <p:cNvSpPr>
            <a:spLocks noChangeArrowheads="1"/>
          </p:cNvSpPr>
          <p:nvPr/>
        </p:nvSpPr>
        <p:spPr bwMode="auto">
          <a:xfrm>
            <a:off x="5116813" y="4607534"/>
            <a:ext cx="36290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ja-JP" sz="2000" b="0" dirty="0"/>
              <a:t>Mass, volume, physical things</a:t>
            </a:r>
          </a:p>
          <a:p>
            <a:pPr algn="l"/>
            <a:r>
              <a:rPr lang="en-US" altLang="ja-JP" sz="2000" b="0" dirty="0"/>
              <a:t>Used in CAD</a:t>
            </a:r>
          </a:p>
        </p:txBody>
      </p:sp>
      <p:sp>
        <p:nvSpPr>
          <p:cNvPr id="52251" name="Line 27"/>
          <p:cNvSpPr>
            <a:spLocks noChangeShapeType="1"/>
          </p:cNvSpPr>
          <p:nvPr/>
        </p:nvSpPr>
        <p:spPr bwMode="auto">
          <a:xfrm>
            <a:off x="4853289" y="2109034"/>
            <a:ext cx="357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52252" name="Line 28"/>
          <p:cNvSpPr>
            <a:spLocks noChangeShapeType="1"/>
          </p:cNvSpPr>
          <p:nvPr/>
        </p:nvSpPr>
        <p:spPr bwMode="auto">
          <a:xfrm>
            <a:off x="4770738" y="4793272"/>
            <a:ext cx="357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684816" y="5686033"/>
            <a:ext cx="11482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2000" b="0" dirty="0"/>
              <a:t>3) </a:t>
            </a:r>
            <a:r>
              <a:rPr lang="en-US" altLang="ja-JP" sz="2000" dirty="0"/>
              <a:t>Voxel</a:t>
            </a:r>
            <a:endParaRPr lang="en-US" altLang="en-US" sz="2000" dirty="0"/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1269060" y="6082765"/>
            <a:ext cx="30289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ja-JP" sz="2000" b="0" dirty="0"/>
              <a:t>by CT, MRI scanning</a:t>
            </a:r>
            <a:endParaRPr lang="en-US" altLang="en-US" sz="2000" b="0" dirty="0"/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5143802" y="5774989"/>
            <a:ext cx="36290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ja-JP" sz="2000" b="0" dirty="0"/>
              <a:t>Special use</a:t>
            </a:r>
          </a:p>
          <a:p>
            <a:pPr algn="l"/>
            <a:r>
              <a:rPr lang="en-US" altLang="ja-JP" sz="2000" b="0" dirty="0"/>
              <a:t>Needs huge data</a:t>
            </a:r>
            <a:endParaRPr lang="en-US" altLang="en-US" sz="2000" b="0" dirty="0"/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>
            <a:off x="4797727" y="5960727"/>
            <a:ext cx="357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A716DE2E-1E4A-4687-8187-6F274884B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289" y="2057896"/>
            <a:ext cx="12682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2000" b="0" dirty="0"/>
              <a:t>- Polygon</a:t>
            </a:r>
            <a:endParaRPr lang="en-US" altLang="en-US" sz="2000" b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3B8BD8-1314-4A12-AAF1-7804A2175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288" y="2922063"/>
            <a:ext cx="401035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ja-JP" b="0" dirty="0"/>
              <a:t>- Curved surface represented by mathematical formula.</a:t>
            </a:r>
            <a:endParaRPr lang="en-US" altLang="en-US" b="0" dirty="0"/>
          </a:p>
          <a:p>
            <a:pPr algn="l"/>
            <a:r>
              <a:rPr lang="en-US" altLang="ja-JP" b="0" dirty="0"/>
              <a:t>(</a:t>
            </a:r>
            <a:r>
              <a:rPr lang="en-US" altLang="ja-JP" b="0" dirty="0" err="1"/>
              <a:t>Bessier</a:t>
            </a:r>
            <a:r>
              <a:rPr lang="en-US" altLang="ja-JP" b="0" dirty="0"/>
              <a:t>, Spline, NURBS, ...) </a:t>
            </a:r>
          </a:p>
          <a:p>
            <a:pPr algn="l"/>
            <a:r>
              <a:rPr lang="en-US" altLang="ja-JP" b="0" dirty="0"/>
              <a:t>=&gt; B-rep (boundary representation)</a:t>
            </a:r>
          </a:p>
          <a:p>
            <a:pPr algn="l"/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val="211388802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7230</TotalTime>
  <Words>1867</Words>
  <Application>Microsoft Office PowerPoint</Application>
  <PresentationFormat>On-screen Show (4:3)</PresentationFormat>
  <Paragraphs>508</Paragraphs>
  <Slides>44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游ゴシック</vt:lpstr>
      <vt:lpstr>Arial</vt:lpstr>
      <vt:lpstr>Arial Narrow</vt:lpstr>
      <vt:lpstr>Times</vt:lpstr>
      <vt:lpstr>Times New Roman</vt:lpstr>
      <vt:lpstr>Wingdings</vt:lpstr>
      <vt:lpstr>標準デザイン</vt:lpstr>
      <vt:lpstr>Bitmap Image</vt:lpstr>
      <vt:lpstr>2019 Autumn Realtime Graphics</vt:lpstr>
      <vt:lpstr>3 (or 6) phases in CG</vt:lpstr>
      <vt:lpstr>1. Modeling</vt:lpstr>
      <vt:lpstr>2. Rendering</vt:lpstr>
      <vt:lpstr>3. Animation</vt:lpstr>
      <vt:lpstr>PowerPoint Presentation</vt:lpstr>
      <vt:lpstr>Coordinate system</vt:lpstr>
      <vt:lpstr>Coordinate system</vt:lpstr>
      <vt:lpstr>Modeling</vt:lpstr>
      <vt:lpstr>Polygon &amp; Voxel</vt:lpstr>
      <vt:lpstr>Polygon</vt:lpstr>
      <vt:lpstr>Polygon data</vt:lpstr>
      <vt:lpstr>PowerPoint Presentation</vt:lpstr>
      <vt:lpstr>Model visualization</vt:lpstr>
      <vt:lpstr>1) Polygon</vt:lpstr>
      <vt:lpstr>2) Primitive and B-rep</vt:lpstr>
      <vt:lpstr>Shading</vt:lpstr>
      <vt:lpstr>Diffuse</vt:lpstr>
      <vt:lpstr>Specular</vt:lpstr>
      <vt:lpstr>Ambient</vt:lpstr>
      <vt:lpstr>Phong shading model</vt:lpstr>
      <vt:lpstr>Parameters of material</vt:lpstr>
      <vt:lpstr>Material</vt:lpstr>
      <vt:lpstr>Smooth shading</vt:lpstr>
      <vt:lpstr>Gouraud shading</vt:lpstr>
      <vt:lpstr>Phong shading</vt:lpstr>
      <vt:lpstr>Comparison</vt:lpstr>
      <vt:lpstr>Smooth shading</vt:lpstr>
      <vt:lpstr>Light sources</vt:lpstr>
      <vt:lpstr>Shadow</vt:lpstr>
      <vt:lpstr>Global illumination</vt:lpstr>
      <vt:lpstr>Viewing</vt:lpstr>
      <vt:lpstr>Matrix operations</vt:lpstr>
      <vt:lpstr>Multiplication order</vt:lpstr>
      <vt:lpstr>Perspective projection</vt:lpstr>
      <vt:lpstr>Hidden surface removal</vt:lpstr>
      <vt:lpstr>Rendering methods</vt:lpstr>
      <vt:lpstr>Z-buffer</vt:lpstr>
      <vt:lpstr>Ray-tracing</vt:lpstr>
      <vt:lpstr>Texture mapping</vt:lpstr>
      <vt:lpstr>UV mapping</vt:lpstr>
      <vt:lpstr>UV mapping</vt:lpstr>
      <vt:lpstr>Mip-map</vt:lpstr>
      <vt:lpstr>Animation</vt:lpstr>
    </vt:vector>
  </TitlesOfParts>
  <Company>DELL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hayas_000</dc:creator>
  <cp:lastModifiedBy>Masaki Hayashi</cp:lastModifiedBy>
  <cp:revision>214</cp:revision>
  <dcterms:created xsi:type="dcterms:W3CDTF">2005-06-09T04:59:56Z</dcterms:created>
  <dcterms:modified xsi:type="dcterms:W3CDTF">2019-11-14T20:06:47Z</dcterms:modified>
</cp:coreProperties>
</file>