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2" r:id="rId2"/>
    <p:sldId id="263" r:id="rId3"/>
    <p:sldId id="256" r:id="rId4"/>
    <p:sldId id="257" r:id="rId5"/>
    <p:sldId id="258" r:id="rId6"/>
    <p:sldId id="259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39" d="100"/>
          <a:sy n="39" d="100"/>
        </p:scale>
        <p:origin x="8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E75D497-D475-447A-82D3-D5A0055B8479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760A938-7007-42CB-9D2E-D0A53186B1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00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D497-D475-447A-82D3-D5A0055B8479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A938-7007-42CB-9D2E-D0A53186B1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6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D497-D475-447A-82D3-D5A0055B8479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A938-7007-42CB-9D2E-D0A53186B1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58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D497-D475-447A-82D3-D5A0055B8479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A938-7007-42CB-9D2E-D0A53186B1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36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D497-D475-447A-82D3-D5A0055B8479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A938-7007-42CB-9D2E-D0A53186B1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D497-D475-447A-82D3-D5A0055B8479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A938-7007-42CB-9D2E-D0A53186B1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976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D497-D475-447A-82D3-D5A0055B8479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A938-7007-42CB-9D2E-D0A53186B1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301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D497-D475-447A-82D3-D5A0055B8479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A938-7007-42CB-9D2E-D0A53186B159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38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D497-D475-447A-82D3-D5A0055B8479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A938-7007-42CB-9D2E-D0A53186B1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4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D497-D475-447A-82D3-D5A0055B8479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A938-7007-42CB-9D2E-D0A53186B1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1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D497-D475-447A-82D3-D5A0055B8479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A938-7007-42CB-9D2E-D0A53186B1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0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D497-D475-447A-82D3-D5A0055B8479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A938-7007-42CB-9D2E-D0A53186B1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0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D497-D475-447A-82D3-D5A0055B8479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A938-7007-42CB-9D2E-D0A53186B1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D497-D475-447A-82D3-D5A0055B8479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A938-7007-42CB-9D2E-D0A53186B1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5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D497-D475-447A-82D3-D5A0055B8479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A938-7007-42CB-9D2E-D0A53186B1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0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D497-D475-447A-82D3-D5A0055B8479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A938-7007-42CB-9D2E-D0A53186B1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4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D497-D475-447A-82D3-D5A0055B8479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A938-7007-42CB-9D2E-D0A53186B1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3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75D497-D475-447A-82D3-D5A0055B8479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60A938-7007-42CB-9D2E-D0A53186B1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960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50332" y="129116"/>
            <a:ext cx="6557962" cy="1208617"/>
          </a:xfrm>
        </p:spPr>
        <p:txBody>
          <a:bodyPr/>
          <a:lstStyle/>
          <a:p>
            <a:r>
              <a:rPr lang="es-AR" dirty="0" smtClean="0"/>
              <a:t>Objetivos del mantenimiento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1538" y="1337733"/>
            <a:ext cx="10101262" cy="5291667"/>
          </a:xfrm>
        </p:spPr>
        <p:txBody>
          <a:bodyPr>
            <a:normAutofit/>
          </a:bodyPr>
          <a:lstStyle/>
          <a:p>
            <a:r>
              <a:rPr lang="es-ES" b="1" dirty="0" smtClean="0"/>
              <a:t>Mantener </a:t>
            </a:r>
            <a:r>
              <a:rPr lang="es-ES" b="1" dirty="0"/>
              <a:t>la disponibilidad operativa</a:t>
            </a:r>
            <a:r>
              <a:rPr lang="es-ES" dirty="0"/>
              <a:t>: Uno de los objetivos principales del mantenimiento es asegurar que los equipos, maquinaria o instalaciones estén disponibles y listos para funcionar cuando se necesiten. Esto implica evitar o minimizar paros no planificados debido a averías.</a:t>
            </a:r>
          </a:p>
          <a:p>
            <a:r>
              <a:rPr lang="es-ES" b="1" dirty="0"/>
              <a:t>Prolongar la vida útil de los activos</a:t>
            </a:r>
            <a:r>
              <a:rPr lang="es-ES" dirty="0"/>
              <a:t>: El mantenimiento busca extender la vida útil de los activos y equipos. Esto se logra a través de inspecciones regulares, reparaciones oportunas y el reemplazo de piezas desgastadas o dañadas.</a:t>
            </a:r>
          </a:p>
          <a:p>
            <a:r>
              <a:rPr lang="es-ES" b="1" dirty="0"/>
              <a:t>Optimizar el rendimiento</a:t>
            </a:r>
            <a:r>
              <a:rPr lang="es-ES" dirty="0"/>
              <a:t>: El mantenimiento también se enfoca en mantener o mejorar el rendimiento de los activos. Esto implica garantizar que funcionen de manera eficiente y cumplan con los estándares de producción o desempeño requeridos.</a:t>
            </a:r>
          </a:p>
          <a:p>
            <a:r>
              <a:rPr lang="es-ES" b="1" dirty="0" smtClean="0"/>
              <a:t>Mejorar </a:t>
            </a:r>
            <a:r>
              <a:rPr lang="es-ES" b="1" dirty="0"/>
              <a:t>la calidad del producto o servicio</a:t>
            </a:r>
            <a:r>
              <a:rPr lang="es-ES" dirty="0"/>
              <a:t>: En algunos casos, el mantenimiento influye directamente en la calidad del producto o servicio que una organización ofrece a sus clientes. Un mantenimiento adecuado puede garantizar la consistencia y la calidad de la producción.</a:t>
            </a:r>
          </a:p>
          <a:p>
            <a:r>
              <a:rPr lang="es-ES" b="1" dirty="0"/>
              <a:t>Sostenibilidad y responsabilidad social</a:t>
            </a:r>
            <a:r>
              <a:rPr lang="es-ES" dirty="0"/>
              <a:t>: En un contexto más amplio, el mantenimiento puede contribuir a la sostenibilidad ambiental al reducir el desperdicio, el consumo de recursos y las emisiones nocivas.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1780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cdn.discordapp.com/attachments/998708518632829050/1153046769224126614/Evolucion-mantenimiento-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1" y="482601"/>
            <a:ext cx="8545513" cy="613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31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00164" y="1155591"/>
            <a:ext cx="4186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rgbClr val="00B0F0"/>
                </a:solidFill>
                <a:latin typeface="Baskerville Old Face" panose="02020602080505020303" pitchFamily="18" charset="0"/>
              </a:rPr>
              <a:t>TIPOS DE MANTENIMIENTO</a:t>
            </a:r>
          </a:p>
          <a:p>
            <a:endParaRPr lang="en-US" sz="2400" b="1" dirty="0">
              <a:solidFill>
                <a:srgbClr val="00B0F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1028" name="Picture 4" descr="Mantenimiento: correctivo, preventivo y predictivo - TRACTI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6113"/>
            <a:ext cx="8665940" cy="367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ntenimiento Industrial: ¿Por qué podrían estar fallando tus Planes de  Mantenimiento Industrial? - Enovalevan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334" y="0"/>
            <a:ext cx="5013666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9059751" y="3590895"/>
            <a:ext cx="27384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Integrantes</a:t>
            </a:r>
            <a:r>
              <a:rPr lang="en-US" sz="20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 smtClean="0"/>
              <a:t>Samuel Tarifa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Tiago Casasola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Jose </a:t>
            </a:r>
            <a:r>
              <a:rPr lang="es-AR" sz="2000" dirty="0" smtClean="0"/>
              <a:t>Albornoz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Nicolas Chavez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Fabrizio</a:t>
            </a:r>
            <a:r>
              <a:rPr lang="en-US" sz="2000" dirty="0" smtClean="0"/>
              <a:t> </a:t>
            </a:r>
            <a:r>
              <a:rPr lang="en-US" sz="2000" dirty="0" smtClean="0"/>
              <a:t>Robles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Matias Ramirez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Emiliano Suarez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97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521618" y="1157286"/>
            <a:ext cx="3864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</a:t>
            </a:r>
            <a:r>
              <a:rPr lang="es-A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dictivo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53616" y="2028825"/>
            <a:ext cx="4932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 mantenimiento predictivo es una técnica que utiliza herramientas y técnicas de análisis de datos para detectar anomalías en el funcionamiento y posibles defectos en los equipos y procesos, de modo que puedan solucionarse antes de que sobrevenga el fallo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Una de las técnicas usadas es analizar la instalación con una cámara </a:t>
            </a:r>
            <a:r>
              <a:rPr lang="es-ES" dirty="0" err="1" smtClean="0"/>
              <a:t>infraroja</a:t>
            </a:r>
            <a:r>
              <a:rPr lang="es-ES" dirty="0" smtClean="0"/>
              <a:t>.</a:t>
            </a:r>
            <a:endParaRPr lang="en-US" dirty="0"/>
          </a:p>
        </p:txBody>
      </p:sp>
      <p:pic>
        <p:nvPicPr>
          <p:cNvPr id="2050" name="Picture 2" descr="Termografía infrarroja para un mantenimiento predictivo eficaz - Ede  Ingenier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1382077"/>
            <a:ext cx="6276975" cy="42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40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243012" y="971550"/>
            <a:ext cx="445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A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-Correctivo</a:t>
            </a:r>
            <a:endParaRPr lang="es-A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90563" y="177361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0" i="0" dirty="0" smtClean="0">
                <a:solidFill>
                  <a:srgbClr val="DBDEE1"/>
                </a:solidFill>
                <a:effectLst/>
                <a:latin typeface="gg sans"/>
              </a:rPr>
              <a:t>El mantenimiento correctivo es una estrategia de mantenimiento que se centra en la reparación y corrección de equipos, maquinaria o instalaciones después de que hayan experimentado una avería o un fallo.</a:t>
            </a:r>
          </a:p>
        </p:txBody>
      </p:sp>
      <p:pic>
        <p:nvPicPr>
          <p:cNvPr id="3074" name="Picture 2" descr="Un trabajador industrial está reparando una: vector de stock (libre de  regalías) 1788374510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9" t="12736" b="10094"/>
          <a:stretch/>
        </p:blipFill>
        <p:spPr bwMode="auto">
          <a:xfrm>
            <a:off x="6786563" y="1179255"/>
            <a:ext cx="5001339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/>
          <p:cNvSpPr/>
          <p:nvPr/>
        </p:nvSpPr>
        <p:spPr>
          <a:xfrm>
            <a:off x="10806114" y="1924049"/>
            <a:ext cx="366712" cy="41883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Elipse 5"/>
          <p:cNvSpPr/>
          <p:nvPr/>
        </p:nvSpPr>
        <p:spPr>
          <a:xfrm>
            <a:off x="10941488" y="2055674"/>
            <a:ext cx="657224" cy="56926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Elipse 6"/>
          <p:cNvSpPr/>
          <p:nvPr/>
        </p:nvSpPr>
        <p:spPr>
          <a:xfrm>
            <a:off x="10380228" y="1202382"/>
            <a:ext cx="733424" cy="72166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lipse 7"/>
          <p:cNvSpPr/>
          <p:nvPr/>
        </p:nvSpPr>
        <p:spPr>
          <a:xfrm>
            <a:off x="10806114" y="971550"/>
            <a:ext cx="733424" cy="97022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604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285875" y="1214438"/>
            <a:ext cx="288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3-Preventivo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09588" y="247048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0" i="0" dirty="0" smtClean="0">
                <a:solidFill>
                  <a:srgbClr val="D1D5DB"/>
                </a:solidFill>
                <a:effectLst/>
                <a:latin typeface="Söhne"/>
              </a:rPr>
              <a:t>El mantenimiento preventivo es una estrategia de mantenimiento que se centra en realizar tareas planificadas y regulares en equipos, maquinaria o instalaciones antes de que ocurran fallos o problemas. Su objetivo principal es evitar averías y mantener los activos en condiciones óptimas de funcionamiento a lo largo del tiempo.</a:t>
            </a:r>
          </a:p>
          <a:p>
            <a:r>
              <a:rPr lang="es-ES" dirty="0" smtClean="0">
                <a:solidFill>
                  <a:srgbClr val="D1D5DB"/>
                </a:solidFill>
                <a:latin typeface="Söhne"/>
              </a:rPr>
              <a:t>Así como el cambio de aceite de un auto.</a:t>
            </a:r>
            <a:endParaRPr lang="es-AR" dirty="0"/>
          </a:p>
        </p:txBody>
      </p:sp>
      <p:pic>
        <p:nvPicPr>
          <p:cNvPr id="4098" name="Picture 2" descr="Consejos para el Cambio de Ace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8" y="3197869"/>
            <a:ext cx="5254325" cy="292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13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47773" y="1396604"/>
            <a:ext cx="100965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 i="0" dirty="0" smtClean="0">
                <a:solidFill>
                  <a:srgbClr val="D1D5DB"/>
                </a:solidFill>
                <a:effectLst/>
                <a:latin typeface="Söhne"/>
              </a:rPr>
              <a:t>Los indicadores de mantenimiento son medidas clave que se utilizan para evaluar y controlar la efectividad y el desempeño de las actividades de mantenimiento en una organización. Estos indicadores proporcionan información importante sobre la confiabilidad de los activos, la eficiencia de los procesos de mantenimiento y la gestión de costos. Algunos ejemplos de indicadores de mantenimiento comunes incluyen:</a:t>
            </a:r>
          </a:p>
          <a:p>
            <a:pPr>
              <a:buFont typeface="+mj-lt"/>
              <a:buAutoNum type="arabicPeriod"/>
            </a:pPr>
            <a:r>
              <a:rPr lang="es-ES" b="1" i="0" dirty="0" smtClean="0">
                <a:solidFill>
                  <a:srgbClr val="D1D5DB"/>
                </a:solidFill>
                <a:effectLst/>
                <a:latin typeface="Söhne"/>
              </a:rPr>
              <a:t>Tiempo Medio Entre Fallas</a:t>
            </a:r>
            <a:r>
              <a:rPr lang="es-ES" b="0" i="0" dirty="0" smtClean="0">
                <a:solidFill>
                  <a:srgbClr val="D1D5DB"/>
                </a:solidFill>
                <a:effectLst/>
                <a:latin typeface="Söhne"/>
              </a:rPr>
              <a:t>: Este indicador mide el promedio de tiempo que transcurre entre dos fallos o averías sucesivas en un equipo o sistema. Un TMEF alto indica una mayor confiabilidad.</a:t>
            </a:r>
          </a:p>
          <a:p>
            <a:pPr>
              <a:buFont typeface="+mj-lt"/>
              <a:buAutoNum type="arabicPeriod"/>
            </a:pPr>
            <a:r>
              <a:rPr lang="es-ES" b="1" dirty="0"/>
              <a:t>Disponibilidad del equipo</a:t>
            </a:r>
            <a:r>
              <a:rPr lang="es-ES" dirty="0"/>
              <a:t>: Mide el porcentaje de tiempo en el que un equipo o sistema está disponible y en funcionamiento en comparación con el tiempo total. Una alta disponibilidad es un objetivo importante para minimizar el tiempo de inactividad.</a:t>
            </a:r>
            <a:endParaRPr lang="es-E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819525" y="557212"/>
            <a:ext cx="455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Indicadores de Mantenimiento</a:t>
            </a:r>
            <a:endParaRPr lang="es-A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07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53</TotalTime>
  <Words>466</Words>
  <Application>Microsoft Office PowerPoint</Application>
  <PresentationFormat>Panorámica</PresentationFormat>
  <Paragraphs>28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Baskerville Old Face</vt:lpstr>
      <vt:lpstr>Calibri</vt:lpstr>
      <vt:lpstr>Calibri Light</vt:lpstr>
      <vt:lpstr>gg sans</vt:lpstr>
      <vt:lpstr>Söhne</vt:lpstr>
      <vt:lpstr>Times New Roman</vt:lpstr>
      <vt:lpstr>Celestial</vt:lpstr>
      <vt:lpstr>Objetivos del mantenimiento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Samuel Tarifa</dc:creator>
  <cp:lastModifiedBy>Samuel Tarifa</cp:lastModifiedBy>
  <cp:revision>7</cp:revision>
  <dcterms:created xsi:type="dcterms:W3CDTF">2023-09-17T18:32:18Z</dcterms:created>
  <dcterms:modified xsi:type="dcterms:W3CDTF">2023-09-17T19:26:29Z</dcterms:modified>
</cp:coreProperties>
</file>