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90" r:id="rId2"/>
    <p:sldId id="327" r:id="rId3"/>
    <p:sldId id="325" r:id="rId4"/>
    <p:sldId id="402" r:id="rId5"/>
    <p:sldId id="404" r:id="rId6"/>
    <p:sldId id="411" r:id="rId7"/>
    <p:sldId id="405" r:id="rId8"/>
    <p:sldId id="403" r:id="rId9"/>
    <p:sldId id="415" r:id="rId10"/>
    <p:sldId id="412" r:id="rId11"/>
    <p:sldId id="413" r:id="rId12"/>
    <p:sldId id="414" r:id="rId13"/>
    <p:sldId id="416" r:id="rId14"/>
    <p:sldId id="417" r:id="rId15"/>
    <p:sldId id="418" r:id="rId16"/>
    <p:sldId id="419" r:id="rId17"/>
    <p:sldId id="406" r:id="rId18"/>
    <p:sldId id="379" r:id="rId19"/>
    <p:sldId id="408" r:id="rId20"/>
    <p:sldId id="383" r:id="rId21"/>
    <p:sldId id="409" r:id="rId22"/>
    <p:sldId id="380" r:id="rId23"/>
    <p:sldId id="410" r:id="rId24"/>
    <p:sldId id="381" r:id="rId25"/>
    <p:sldId id="366" r:id="rId2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5" d="100"/>
          <a:sy n="65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modificadores de visibilidad para los atributos son:</a:t>
            </a:r>
          </a:p>
          <a:p>
            <a:r>
              <a:rPr lang="es-AR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/</a:t>
            </a:r>
            <a:r>
              <a:rPr lang="es-AR" baseline="0" dirty="0" err="1" smtClean="0"/>
              <a:t>var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atributo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Los modificadores para los métodos son</a:t>
            </a:r>
          </a:p>
          <a:p>
            <a:r>
              <a:rPr lang="es-AR" baseline="0" dirty="0" smtClean="0"/>
              <a:t>Visibilidad:</a:t>
            </a:r>
          </a:p>
          <a:p>
            <a:r>
              <a:rPr lang="es-AR" baseline="0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método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10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invocar a miembros de instancia dentro de la clase se utiliza el $</a:t>
            </a:r>
            <a:r>
              <a:rPr lang="es-AR" dirty="0" err="1" smtClean="0"/>
              <a:t>this</a:t>
            </a:r>
            <a:r>
              <a:rPr lang="es-AR" dirty="0" smtClean="0"/>
              <a:t>-&gt;miembro;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12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107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>
                <a:latin typeface="Arial" panose="020B0604020202020204" pitchFamily="34" charset="0"/>
              </a:rPr>
              <a:t/>
            </a:r>
            <a:br>
              <a:rPr lang="es-AR" altLang="en-US">
                <a:latin typeface="Arial" panose="020B0604020202020204" pitchFamily="34" charset="0"/>
              </a:rPr>
            </a:br>
            <a:endParaRPr lang="es-AR" altLang="en-US">
              <a:latin typeface="Arial" panose="020B0604020202020204" pitchFamily="34" charset="0"/>
            </a:endParaRPr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39707E-0FD4-4FE5-ACC6-6D8605383E7E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2557706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23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>
                <a:latin typeface="Arial" panose="020B0604020202020204" pitchFamily="34" charset="0"/>
              </a:rPr>
              <a:t/>
            </a:r>
            <a:br>
              <a:rPr lang="es-AR" altLang="en-US">
                <a:latin typeface="Arial" panose="020B0604020202020204" pitchFamily="34" charset="0"/>
              </a:rPr>
            </a:br>
            <a:endParaRPr lang="es-AR" altLang="en-US">
              <a:latin typeface="Arial" panose="020B0604020202020204" pitchFamily="34" charset="0"/>
            </a:endParaRPr>
          </a:p>
          <a:p>
            <a:r>
              <a:rPr lang="es-AR" altLang="en-US">
                <a:latin typeface="Arial" panose="020B0604020202020204" pitchFamily="34" charset="0"/>
                <a:cs typeface="Arial"/>
              </a:rPr>
              <a:t/>
            </a:r>
            <a:br>
              <a:rPr lang="es-AR" altLang="en-US">
                <a:latin typeface="Arial" panose="020B0604020202020204" pitchFamily="34" charset="0"/>
                <a:cs typeface="Arial"/>
              </a:rPr>
            </a:br>
            <a:endParaRPr lang="es-AR" altLang="en-US">
              <a:latin typeface="Arial" panose="020B0604020202020204" pitchFamily="34" charset="0"/>
              <a:cs typeface="Arial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4E4FF5-B637-4A3C-92A3-F67B91A2C838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58480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15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>
                <a:latin typeface="Arial" panose="020B0604020202020204" pitchFamily="34" charset="0"/>
              </a:rPr>
              <a:t/>
            </a:r>
            <a:br>
              <a:rPr lang="es-ES" altLang="en-US">
                <a:latin typeface="Arial" panose="020B0604020202020204" pitchFamily="34" charset="0"/>
              </a:rPr>
            </a:br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8F312E-15AA-4E5A-A000-712FEE34548F}" type="slidenum">
              <a:rPr lang="es-AR" altLang="en-US"/>
              <a:pPr eaLnBrk="1" hangingPunct="1"/>
              <a:t>22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465929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235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9267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90266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7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39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3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y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45531"/>
          </a:xfrm>
        </p:spPr>
        <p:txBody>
          <a:bodyPr/>
          <a:lstStyle/>
          <a:p>
            <a:r>
              <a:rPr lang="es-AR" sz="2800" dirty="0" smtClean="0"/>
              <a:t>La sintaxis básica para declarar una clase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La sintaxis básicas para declarar miembros de una clase (atributos - métodos)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8768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nombreAtributo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371600"/>
            <a:ext cx="8229600" cy="525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$_attr1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$_attr2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$attr3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//Constructor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__construct() {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Func2()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Func3()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Func4()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28850"/>
          </a:xfrm>
        </p:spPr>
        <p:txBody>
          <a:bodyPr/>
          <a:lstStyle/>
          <a:p>
            <a:r>
              <a:rPr lang="es-AR" sz="2800" dirty="0" smtClean="0"/>
              <a:t>La sintaxis básica para declarar un objeto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-&gt; es utilizado para acceder a los miembros de </a:t>
            </a:r>
            <a:r>
              <a:rPr lang="es-AR" sz="2800" dirty="0" err="1" smtClean="0"/>
              <a:t>instacia</a:t>
            </a:r>
            <a:r>
              <a:rPr lang="es-AR" sz="2800" dirty="0" smtClean="0"/>
              <a:t> de las clases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:: es utilizado para acceder a los miembros estáticos de una clase</a:t>
            </a:r>
            <a:endParaRPr lang="es-AR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886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-&gt;Func3();    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-&gt;attr3;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57150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estáticos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::Func4();   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1172"/>
          </a:xfrm>
        </p:spPr>
        <p:txBody>
          <a:bodyPr/>
          <a:lstStyle/>
          <a:p>
            <a:r>
              <a:rPr lang="es-AR" sz="2800" dirty="0" smtClean="0"/>
              <a:t>En PHP se indica herencia a partir de </a:t>
            </a:r>
            <a:r>
              <a:rPr lang="es-AR" sz="2800" b="1" i="1" dirty="0" err="1" smtClean="0"/>
              <a:t>extends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057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::__construct();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propias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En PHP cualquier método puede ser modificado en sus clases derivadas.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r>
              <a:rPr lang="es-AR" sz="2800" dirty="0" smtClean="0"/>
              <a:t>Las interfaces en PHP sólo pueden contener declaraciones de métodos.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Y se implementan con </a:t>
            </a:r>
            <a:r>
              <a:rPr lang="es-AR" sz="2800" b="1" i="1" dirty="0" err="1" smtClean="0"/>
              <a:t>implements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4196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AR" sz="2800" dirty="0" smtClean="0"/>
              <a:t>Las clases abstractas pueden contener atributos  y métodos, pero sólo pueden contener métodos con el modificador </a:t>
            </a:r>
            <a:r>
              <a:rPr lang="es-AR" sz="2800" b="1" i="1" dirty="0" err="1" smtClean="0"/>
              <a:t>abstract</a:t>
            </a:r>
            <a:r>
              <a:rPr lang="es-AR" sz="2800" dirty="0" smtClean="0"/>
              <a:t> 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8194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313932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  <a:p>
            <a:pPr lvl="1" eaLnBrk="1" hangingPunct="1">
              <a:defRPr/>
            </a:pPr>
            <a:r>
              <a:rPr lang="es-AR" sz="3200" dirty="0">
                <a:solidFill>
                  <a:srgbClr val="FCEB98"/>
                </a:solidFill>
              </a:rPr>
              <a:t>HTTP</a:t>
            </a:r>
          </a:p>
          <a:p>
            <a:pPr lvl="1" eaLnBrk="1" hangingPunct="1">
              <a:defRPr/>
            </a:pPr>
            <a:r>
              <a:rPr lang="es-ES" dirty="0"/>
              <a:t>Envío de datos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HTTP </a:t>
            </a:r>
            <a:r>
              <a:rPr lang="es-AR" sz="2800" dirty="0"/>
              <a:t>(HTTP: </a:t>
            </a:r>
            <a:r>
              <a:rPr lang="es-AR" sz="2800" dirty="0" err="1"/>
              <a:t>Hypertext</a:t>
            </a:r>
            <a:r>
              <a:rPr lang="es-AR" sz="2800" dirty="0"/>
              <a:t> Transfer Protocol)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76309"/>
          </a:xfrm>
        </p:spPr>
        <p:txBody>
          <a:bodyPr/>
          <a:lstStyle/>
          <a:p>
            <a:pPr>
              <a:defRPr/>
            </a:pPr>
            <a:r>
              <a:rPr lang="es-ES" sz="2800" dirty="0"/>
              <a:t>HTTP está diseñado para permitir comunicaciones entre clientes y servidores.</a:t>
            </a:r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/>
              <a:t>HTTP funciona como un protocolo de pedido-respuesta entre cliente y servidor.</a:t>
            </a:r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/>
              <a:t>Un navegador web puede ser el cliente y una aplicación sobre un computador que aloja un sito web puede ser el servidor.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206" y="5168900"/>
            <a:ext cx="1381857" cy="13255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18794" y="4901035"/>
            <a:ext cx="1090247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>
                <a:cs typeface="Arial"/>
              </a:rPr>
              <a:t>Cliente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9863" y="4888316"/>
            <a:ext cx="1512888" cy="191892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44920" y="4758920"/>
            <a:ext cx="1090613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>
                <a:cs typeface="Arial"/>
              </a:rPr>
              <a:t>Servidor</a:t>
            </a:r>
          </a:p>
        </p:txBody>
      </p:sp>
      <p:sp>
        <p:nvSpPr>
          <p:cNvPr id="11" name="Flecha curvada hacia abajo 10"/>
          <p:cNvSpPr/>
          <p:nvPr/>
        </p:nvSpPr>
        <p:spPr bwMode="auto">
          <a:xfrm>
            <a:off x="2052638" y="4859338"/>
            <a:ext cx="5067421" cy="764931"/>
          </a:xfrm>
          <a:prstGeom prst="curvedDownArrow">
            <a:avLst/>
          </a:prstGeom>
          <a:solidFill>
            <a:srgbClr val="7030A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3567113" y="4899025"/>
            <a:ext cx="1688244" cy="5656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/>
              </a:rPr>
              <a:t>Petición</a:t>
            </a:r>
          </a:p>
        </p:txBody>
      </p:sp>
      <p:sp>
        <p:nvSpPr>
          <p:cNvPr id="15" name="Flecha curvada hacia abajo 14"/>
          <p:cNvSpPr/>
          <p:nvPr/>
        </p:nvSpPr>
        <p:spPr bwMode="auto">
          <a:xfrm rot="10860000">
            <a:off x="1999942" y="5978894"/>
            <a:ext cx="5001042" cy="688975"/>
          </a:xfrm>
          <a:prstGeom prst="curvedDownArrow">
            <a:avLst/>
          </a:prstGeom>
          <a:solidFill>
            <a:srgbClr val="7030A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ipse 15"/>
          <p:cNvSpPr/>
          <p:nvPr/>
        </p:nvSpPr>
        <p:spPr bwMode="auto">
          <a:xfrm>
            <a:off x="3393071" y="5980996"/>
            <a:ext cx="2145445" cy="5656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/>
              </a:rPr>
              <a:t>Respuesta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  <a:p>
            <a:pPr lvl="1" eaLnBrk="1" hangingPunct="1">
              <a:defRPr/>
            </a:pPr>
            <a:r>
              <a:rPr lang="es-AR" sz="3200" dirty="0">
                <a:solidFill>
                  <a:srgbClr val="FCEB98"/>
                </a:solidFill>
              </a:rPr>
              <a:t>HTTP</a:t>
            </a:r>
          </a:p>
          <a:p>
            <a:pPr lvl="2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GET</a:t>
            </a:r>
            <a:endParaRPr lang="es-AR" sz="3200" dirty="0">
              <a:solidFill>
                <a:srgbClr val="FCEB98"/>
              </a:solidFill>
            </a:endParaRPr>
          </a:p>
          <a:p>
            <a:pPr lvl="2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POST</a:t>
            </a:r>
            <a:endParaRPr lang="es-AR" dirty="0">
              <a:solidFill>
                <a:srgbClr val="FFFFFF"/>
              </a:solidFill>
            </a:endParaRPr>
          </a:p>
          <a:p>
            <a:pPr lvl="1" eaLnBrk="1" hangingPunct="1">
              <a:defRPr/>
            </a:pPr>
            <a:r>
              <a:rPr lang="es-ES" dirty="0"/>
              <a:t>Envío de datos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7675312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49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Programación del lado del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Método GET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pPr>
              <a:defRPr/>
            </a:pPr>
            <a:r>
              <a:rPr lang="es-AR" sz="2800" dirty="0"/>
              <a:t>El par </a:t>
            </a:r>
            <a:r>
              <a:rPr lang="es-ES" sz="2800" dirty="0"/>
              <a:t>de </a:t>
            </a:r>
            <a:r>
              <a:rPr lang="es-AR" sz="2800" dirty="0"/>
              <a:t>nombres/valores </a:t>
            </a:r>
            <a:r>
              <a:rPr lang="es-ES" sz="2800" dirty="0"/>
              <a:t>es enviado en la dirección </a:t>
            </a:r>
            <a:r>
              <a:rPr lang="es-ES" sz="2800" dirty="0" smtClean="0"/>
              <a:t>URL </a:t>
            </a:r>
            <a:r>
              <a:rPr lang="es-AR" sz="2800" dirty="0" smtClean="0"/>
              <a:t>(</a:t>
            </a:r>
            <a:r>
              <a:rPr lang="es-AR" sz="2800" dirty="0"/>
              <a:t>texto claro). </a:t>
            </a:r>
          </a:p>
          <a:p>
            <a:pPr>
              <a:defRPr/>
            </a:pPr>
            <a:r>
              <a:rPr lang="es-ES" sz="2800" dirty="0"/>
              <a:t>Las peticiones GET </a:t>
            </a:r>
            <a:r>
              <a:rPr lang="es-AR" sz="2800" dirty="0"/>
              <a:t>se </a:t>
            </a:r>
            <a:r>
              <a:rPr lang="es-ES" sz="2800" dirty="0"/>
              <a:t>pueden </a:t>
            </a:r>
            <a:r>
              <a:rPr lang="es-AR" sz="2800" dirty="0"/>
              <a:t>almacenar en caché</a:t>
            </a:r>
            <a:r>
              <a:rPr lang="es-ES" sz="2800" dirty="0"/>
              <a:t>.</a:t>
            </a:r>
          </a:p>
          <a:p>
            <a:pPr>
              <a:defRPr/>
            </a:pPr>
            <a:r>
              <a:rPr lang="es-ES" sz="2800" dirty="0"/>
              <a:t>Permanecen en el historial del navegador.</a:t>
            </a:r>
          </a:p>
          <a:p>
            <a:pPr>
              <a:defRPr/>
            </a:pPr>
            <a:r>
              <a:rPr lang="es-ES" sz="2800" dirty="0"/>
              <a:t>Pueden ser </a:t>
            </a:r>
            <a:r>
              <a:rPr lang="es-AR" sz="2800" dirty="0"/>
              <a:t>marcadas (book marked).</a:t>
            </a:r>
            <a:endParaRPr lang="es-ES" sz="2800" dirty="0"/>
          </a:p>
          <a:p>
            <a:pPr>
              <a:defRPr/>
            </a:pPr>
            <a:r>
              <a:rPr lang="es-ES" sz="2800" dirty="0"/>
              <a:t>Nunca debe ser utilizado cuando se trata de datos confidenciales.</a:t>
            </a:r>
          </a:p>
          <a:p>
            <a:pPr>
              <a:defRPr/>
            </a:pPr>
            <a:r>
              <a:rPr lang="es-ES" sz="2800" dirty="0"/>
              <a:t>Tiene limitaciones de </a:t>
            </a:r>
            <a:r>
              <a:rPr lang="es-AR" sz="2800" dirty="0"/>
              <a:t>longitud de datos (longitud máxima de 2048 caracteres en la URL).</a:t>
            </a:r>
            <a:endParaRPr lang="es-ES" sz="2800" dirty="0"/>
          </a:p>
          <a:p>
            <a:pPr>
              <a:defRPr/>
            </a:pP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  <a:p>
            <a:pPr lvl="1" eaLnBrk="1" hangingPunct="1">
              <a:defRPr/>
            </a:pPr>
            <a:r>
              <a:rPr lang="es-AR" sz="3200" dirty="0">
                <a:solidFill>
                  <a:srgbClr val="FCEB98"/>
                </a:solidFill>
              </a:rPr>
              <a:t>HTTP</a:t>
            </a:r>
          </a:p>
          <a:p>
            <a:pPr lvl="2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GET</a:t>
            </a:r>
            <a:endParaRPr lang="es-AR" dirty="0">
              <a:solidFill>
                <a:srgbClr val="FFFFFF"/>
              </a:solidFill>
            </a:endParaRPr>
          </a:p>
          <a:p>
            <a:pPr lvl="2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POST</a:t>
            </a:r>
            <a:endParaRPr lang="es-AR" sz="3200" dirty="0">
              <a:solidFill>
                <a:srgbClr val="FCEB98"/>
              </a:solidFill>
            </a:endParaRPr>
          </a:p>
          <a:p>
            <a:pPr lvl="1" eaLnBrk="1" hangingPunct="1">
              <a:defRPr/>
            </a:pPr>
            <a:r>
              <a:rPr lang="es-ES" dirty="0"/>
              <a:t>Envío de datos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1734355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Método POST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pPr>
              <a:defRPr/>
            </a:pPr>
            <a:r>
              <a:rPr lang="es-ES" sz="2800" dirty="0"/>
              <a:t>El par de nombres/valores es enviado en el cuerpo del mensaje HTTP.</a:t>
            </a:r>
          </a:p>
          <a:p>
            <a:pPr>
              <a:defRPr/>
            </a:pPr>
            <a:r>
              <a:rPr lang="es-ES" sz="2800" dirty="0"/>
              <a:t>Las peticiones POST no se almacenan en caché.</a:t>
            </a:r>
          </a:p>
          <a:p>
            <a:pPr>
              <a:defRPr/>
            </a:pPr>
            <a:r>
              <a:rPr lang="es-ES" sz="2800" dirty="0"/>
              <a:t>No permanecen en el historial del navegador.</a:t>
            </a:r>
          </a:p>
          <a:p>
            <a:pPr>
              <a:defRPr/>
            </a:pPr>
            <a:r>
              <a:rPr lang="es-ES" sz="2800" dirty="0"/>
              <a:t>No pueden ser marcadas.</a:t>
            </a:r>
          </a:p>
          <a:p>
            <a:pPr>
              <a:defRPr/>
            </a:pPr>
            <a:r>
              <a:rPr lang="es-ES" sz="2800" dirty="0"/>
              <a:t>No poseen restricciones de longitud de datos.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313932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  <a:p>
            <a:pPr lvl="1" eaLnBrk="1" hangingPunct="1">
              <a:defRPr/>
            </a:pPr>
            <a:r>
              <a:rPr lang="es-AR" dirty="0">
                <a:solidFill>
                  <a:srgbClr val="FFFFFF"/>
                </a:solidFill>
              </a:rPr>
              <a:t>HTTP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Envío de datos</a:t>
            </a:r>
            <a:endParaRPr lang="es-AR" sz="3200" dirty="0">
              <a:solidFill>
                <a:srgbClr val="FCEB9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7793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Manejo de Formularios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84524"/>
          </a:xfrm>
        </p:spPr>
        <p:txBody>
          <a:bodyPr/>
          <a:lstStyle/>
          <a:p>
            <a:r>
              <a:rPr lang="es-ES" sz="2800" dirty="0"/>
              <a:t>Tanto GET como POST crean un </a:t>
            </a:r>
            <a:r>
              <a:rPr lang="es-ES" sz="2800" dirty="0" err="1"/>
              <a:t>array</a:t>
            </a:r>
            <a:r>
              <a:rPr lang="es-ES" sz="2800" dirty="0"/>
              <a:t> asociativo.</a:t>
            </a:r>
          </a:p>
          <a:p>
            <a:r>
              <a:rPr lang="es-ES" sz="2800" dirty="0"/>
              <a:t>Dicho </a:t>
            </a:r>
            <a:r>
              <a:rPr lang="es-ES" sz="2800" dirty="0" err="1"/>
              <a:t>array</a:t>
            </a:r>
            <a:r>
              <a:rPr lang="es-ES" sz="2800" dirty="0"/>
              <a:t> contiene pares de clave-valor, dónde las claves son los nombres (atributo </a:t>
            </a:r>
            <a:r>
              <a:rPr lang="es-ES" sz="2800" b="1" i="1" dirty="0" err="1"/>
              <a:t>name</a:t>
            </a:r>
            <a:r>
              <a:rPr lang="es-ES" sz="2800" dirty="0"/>
              <a:t>) de los controles del formulario y los valores son la entrada de datos del usuario.</a:t>
            </a:r>
          </a:p>
          <a:p>
            <a:r>
              <a:rPr lang="es-ES" sz="2800" dirty="0">
                <a:latin typeface="Franklin Gothic Medium" charset="0"/>
              </a:rPr>
              <a:t>PHP utiliza las </a:t>
            </a:r>
            <a:r>
              <a:rPr lang="es-ES" sz="2800" dirty="0" err="1">
                <a:latin typeface="Franklin Gothic Medium" charset="0"/>
              </a:rPr>
              <a:t>super</a:t>
            </a:r>
            <a:r>
              <a:rPr lang="es-ES" sz="2800" dirty="0">
                <a:latin typeface="Franklin Gothic Medium" charset="0"/>
              </a:rPr>
              <a:t> globales $_GET y $_POST para recolectar datos provenientes de un </a:t>
            </a:r>
            <a:r>
              <a:rPr lang="es-ES" sz="2800" dirty="0" err="1">
                <a:latin typeface="Franklin Gothic Medium" charset="0"/>
              </a:rPr>
              <a:t>Form</a:t>
            </a:r>
            <a:r>
              <a:rPr lang="es-ES" sz="2800" dirty="0">
                <a:latin typeface="Franklin Gothic Medium" charset="0"/>
              </a:rPr>
              <a:t>. </a:t>
            </a:r>
          </a:p>
          <a:p>
            <a:r>
              <a:rPr lang="es-ES" sz="2800" dirty="0" err="1"/>
              <a:t>Super</a:t>
            </a:r>
            <a:r>
              <a:rPr lang="es-ES" sz="2800" dirty="0"/>
              <a:t> globales significa que siempre serán accesibles, desde cualquier clase, función o archivo, sin tener que hacer nada especial.</a:t>
            </a:r>
          </a:p>
          <a:p>
            <a:r>
              <a:rPr lang="es-ES" sz="2800" dirty="0"/>
              <a:t>$_GET es un </a:t>
            </a:r>
            <a:r>
              <a:rPr lang="es-ES" sz="2800" dirty="0" err="1"/>
              <a:t>array</a:t>
            </a:r>
            <a:r>
              <a:rPr lang="es-ES" sz="2800" dirty="0"/>
              <a:t> pasado por GET.</a:t>
            </a:r>
          </a:p>
          <a:p>
            <a:r>
              <a:rPr lang="es-ES" sz="2800" dirty="0"/>
              <a:t>$_POST es un </a:t>
            </a:r>
            <a:r>
              <a:rPr lang="es-ES" sz="2800" dirty="0" err="1"/>
              <a:t>array</a:t>
            </a:r>
            <a:r>
              <a:rPr lang="es-ES" sz="2800" dirty="0"/>
              <a:t> pasado por POST.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313932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  <a:p>
            <a:pPr lvl="1" eaLnBrk="1" hangingPunct="1">
              <a:defRPr/>
            </a:pPr>
            <a:r>
              <a:rPr lang="es-AR" dirty="0">
                <a:solidFill>
                  <a:srgbClr val="FFFFFF"/>
                </a:solidFill>
              </a:rPr>
              <a:t>HTTP</a:t>
            </a:r>
          </a:p>
          <a:p>
            <a:pPr lvl="1" eaLnBrk="1" hangingPunct="1">
              <a:defRPr/>
            </a:pPr>
            <a:r>
              <a:rPr lang="es-ES" dirty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/>
              <a:t>La declaración de una función comienza con la palabra </a:t>
            </a:r>
            <a:r>
              <a:rPr lang="es-ES" sz="2800" b="1" i="1"/>
              <a:t>function</a:t>
            </a:r>
            <a:r>
              <a:rPr lang="es-ES" sz="2800"/>
              <a:t>.</a:t>
            </a:r>
          </a:p>
          <a:p>
            <a:r>
              <a:rPr lang="es-ES" sz="2800"/>
              <a:t>El nombre de la función puede empezar con una letra o guión bajo (_), no con números.</a:t>
            </a:r>
          </a:p>
          <a:p>
            <a:r>
              <a:rPr lang="es-ES" sz="2800"/>
              <a:t>Los nombres de las funciones NO son case-sensitive.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PHP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07196"/>
          </a:xfrm>
        </p:spPr>
        <p:txBody>
          <a:bodyPr/>
          <a:lstStyle/>
          <a:p>
            <a:r>
              <a:rPr lang="es-ES" sz="2800"/>
              <a:t>Las funciones pueden recibir parámetros.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Las funciones pueden retornar valores.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Los parámetros pueden tener valores por default.</a:t>
            </a:r>
            <a:r>
              <a:rPr lang="es-ES" sz="2800">
                <a:latin typeface="Franklin Gothic Medium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4467" y="1969712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467" y="368061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GB" altLang="en-US" sz="2000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valor</a:t>
            </a:r>
            <a:r>
              <a:rPr lang="en-GB" alt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8845" y="5391524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013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Los parámetros a una función se los puede pasar por </a:t>
            </a:r>
            <a:r>
              <a:rPr lang="es-ES" sz="2800" i="1" dirty="0" smtClean="0"/>
              <a:t>valor</a:t>
            </a:r>
            <a:r>
              <a:rPr lang="es-ES" sz="2800" dirty="0" smtClean="0"/>
              <a:t> o por </a:t>
            </a:r>
            <a:r>
              <a:rPr lang="es-ES" sz="2800" i="1" dirty="0" smtClean="0"/>
              <a:t>referencia</a:t>
            </a:r>
            <a:r>
              <a:rPr lang="es-ES" sz="2800" dirty="0" smtClean="0"/>
              <a:t>.</a:t>
            </a:r>
            <a:endParaRPr lang="es-ES" sz="2800" dirty="0"/>
          </a:p>
          <a:p>
            <a:r>
              <a:rPr lang="es-ES" sz="2800" dirty="0" smtClean="0"/>
              <a:t>En PHP, por defecto, las variables se pasan por </a:t>
            </a:r>
            <a:r>
              <a:rPr lang="es-ES" sz="2800" b="1" i="1" dirty="0" smtClean="0"/>
              <a:t>valor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Para pasar variables por </a:t>
            </a:r>
            <a:r>
              <a:rPr lang="es-ES" sz="2800" b="1" i="1" dirty="0" smtClean="0"/>
              <a:t>referencia</a:t>
            </a:r>
            <a:r>
              <a:rPr lang="es-ES" sz="2800" dirty="0" smtClean="0"/>
              <a:t>, se debe anteponer un </a:t>
            </a:r>
            <a:r>
              <a:rPr lang="es-ES" sz="2800" dirty="0" err="1" smtClean="0"/>
              <a:t>ampersand</a:t>
            </a:r>
            <a:r>
              <a:rPr lang="es-ES" sz="2800" dirty="0" smtClean="0"/>
              <a:t> (&amp;) a la variable.</a:t>
            </a:r>
            <a:endParaRPr lang="es-ES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referencia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321011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Incluir/Requerir </a:t>
            </a:r>
            <a:r>
              <a:rPr lang="es-ES" sz="3200" dirty="0" smtClean="0">
                <a:solidFill>
                  <a:srgbClr val="FCEB98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/>
              </a:rPr>
              <a:t>Clases y objetos</a:t>
            </a:r>
            <a:endParaRPr lang="es-AR" dirty="0">
              <a:latin typeface="Franklin Gothic Medium"/>
            </a:endParaRPr>
          </a:p>
          <a:p>
            <a:pPr lvl="1" eaLnBrk="1" hangingPunct="1">
              <a:defRPr/>
            </a:pPr>
            <a:r>
              <a:rPr lang="es-AR" dirty="0">
                <a:solidFill>
                  <a:srgbClr val="FFFFFF"/>
                </a:solidFill>
              </a:rPr>
              <a:t>HTTP</a:t>
            </a:r>
          </a:p>
          <a:p>
            <a:pPr lvl="1" eaLnBrk="1" hangingPunct="1">
              <a:defRPr/>
            </a:pPr>
            <a:r>
              <a:rPr lang="es-ES" dirty="0"/>
              <a:t>Envío de datos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Incluir archivos en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53308"/>
          </a:xfrm>
        </p:spPr>
        <p:txBody>
          <a:bodyPr/>
          <a:lstStyle/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 b="1"/>
              <a:t> </a:t>
            </a:r>
            <a:r>
              <a:rPr lang="es-ES" sz="2800"/>
              <a:t>(o </a:t>
            </a:r>
            <a:r>
              <a:rPr lang="es-ES" sz="2800" b="1" i="1"/>
              <a:t>require</a:t>
            </a:r>
            <a:r>
              <a:rPr lang="es-ES" sz="2800"/>
              <a:t>) copia todo el código existente del archivo especificado dentro del archivo que posee dicha declaración.</a:t>
            </a:r>
          </a:p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/>
              <a:t> y </a:t>
            </a:r>
            <a:r>
              <a:rPr lang="es-ES" sz="2800" b="1" i="1"/>
              <a:t>require</a:t>
            </a:r>
            <a:r>
              <a:rPr lang="es-ES" sz="2800"/>
              <a:t> son idénticas, excepto en caso de falla.</a:t>
            </a:r>
          </a:p>
          <a:p>
            <a:pPr lvl="1"/>
            <a:r>
              <a:rPr lang="es-ES" sz="2400" b="1" i="1"/>
              <a:t>require </a:t>
            </a:r>
            <a:r>
              <a:rPr lang="es-ES" sz="2400"/>
              <a:t>producirá un error fatal (E_COMPILE_ERROR) y frenará el script.</a:t>
            </a:r>
          </a:p>
          <a:p>
            <a:pPr lvl="1"/>
            <a:r>
              <a:rPr lang="es-ES" sz="2400" b="1" i="1"/>
              <a:t>include </a:t>
            </a:r>
            <a:r>
              <a:rPr lang="es-ES" sz="2400"/>
              <a:t>sólo producirá una advertencia (E_WARNING) y el script continuará.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4860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313932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/>
              <a:t>Incluir/Requerir </a:t>
            </a:r>
            <a:r>
              <a:rPr lang="es-ES" dirty="0" smtClean="0"/>
              <a:t>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/>
              </a:rPr>
              <a:t>Clases y objetos</a:t>
            </a:r>
            <a:endParaRPr lang="es-AR" sz="3200" dirty="0">
              <a:solidFill>
                <a:schemeClr val="accent1"/>
              </a:solidFill>
              <a:latin typeface="Franklin Gothic Medium"/>
            </a:endParaRPr>
          </a:p>
          <a:p>
            <a:pPr lvl="1" eaLnBrk="1" hangingPunct="1">
              <a:defRPr/>
            </a:pPr>
            <a:r>
              <a:rPr lang="es-AR" dirty="0">
                <a:solidFill>
                  <a:srgbClr val="FFFFFF"/>
                </a:solidFill>
              </a:rPr>
              <a:t>HTTP</a:t>
            </a:r>
          </a:p>
          <a:p>
            <a:pPr lvl="1" eaLnBrk="1" hangingPunct="1">
              <a:defRPr/>
            </a:pPr>
            <a:r>
              <a:rPr lang="es-ES" dirty="0"/>
              <a:t>Envío de datos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</TotalTime>
  <Words>1001</Words>
  <Application>Microsoft Office PowerPoint</Application>
  <PresentationFormat>Presentación en pantalla (4:3)</PresentationFormat>
  <Paragraphs>271</Paragraphs>
  <Slides>25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1_VS_NET Launch Template</vt:lpstr>
      <vt:lpstr>Maximiliano Neiner</vt:lpstr>
      <vt:lpstr>Temas a Tratar</vt:lpstr>
      <vt:lpstr>Temas a Tratar</vt:lpstr>
      <vt:lpstr>Funciones propias en PHP (1/3)</vt:lpstr>
      <vt:lpstr>Funciones propias en PHP (2/3)</vt:lpstr>
      <vt:lpstr>Funciones propias en PHP (3/3)</vt:lpstr>
      <vt:lpstr>Temas a Tratar</vt:lpstr>
      <vt:lpstr>Incluir archivos en PHP</vt:lpstr>
      <vt:lpstr>Temas a Tratar</vt:lpstr>
      <vt:lpstr>Clases y objetos</vt:lpstr>
      <vt:lpstr>Clases</vt:lpstr>
      <vt:lpstr>Objetos</vt:lpstr>
      <vt:lpstr>Herencia</vt:lpstr>
      <vt:lpstr>Polimorfismo</vt:lpstr>
      <vt:lpstr>Interfaces</vt:lpstr>
      <vt:lpstr>Clases abstractas</vt:lpstr>
      <vt:lpstr>Temas a Tratar</vt:lpstr>
      <vt:lpstr>HTTP (HTTP: Hypertext Transfer Protocol)</vt:lpstr>
      <vt:lpstr>Temas a Tratar</vt:lpstr>
      <vt:lpstr>Método GET</vt:lpstr>
      <vt:lpstr>Temas a Tratar</vt:lpstr>
      <vt:lpstr>Método POST</vt:lpstr>
      <vt:lpstr>Temas a Tratar</vt:lpstr>
      <vt:lpstr>Manejo de Formularios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Presentación de la Materia</dc:subject>
  <dc:creator/>
  <cp:lastModifiedBy>Neiner Maximiliano</cp:lastModifiedBy>
  <cp:revision>167</cp:revision>
  <cp:lastPrinted>1601-01-01T00:00:00Z</cp:lastPrinted>
  <dcterms:created xsi:type="dcterms:W3CDTF">1601-01-01T00:00:00Z</dcterms:created>
  <dcterms:modified xsi:type="dcterms:W3CDTF">2015-04-07T18:16:49Z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