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90" r:id="rId2"/>
    <p:sldId id="327" r:id="rId3"/>
    <p:sldId id="402" r:id="rId4"/>
    <p:sldId id="437" r:id="rId5"/>
    <p:sldId id="411" r:id="rId6"/>
    <p:sldId id="414" r:id="rId7"/>
    <p:sldId id="416" r:id="rId8"/>
    <p:sldId id="418" r:id="rId9"/>
    <p:sldId id="419" r:id="rId10"/>
    <p:sldId id="420" r:id="rId11"/>
    <p:sldId id="448" r:id="rId12"/>
    <p:sldId id="403" r:id="rId13"/>
    <p:sldId id="446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7" r:id="rId23"/>
    <p:sldId id="366" r:id="rId24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85262" autoAdjust="0"/>
  </p:normalViewPr>
  <p:slideViewPr>
    <p:cSldViewPr>
      <p:cViewPr varScale="1">
        <p:scale>
          <a:sx n="37" d="100"/>
          <a:sy n="37" d="100"/>
        </p:scale>
        <p:origin x="-15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7CCC42-6F6B-45C0-B871-41133040F953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696065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Click to edit Master text styles</a:t>
            </a:r>
          </a:p>
          <a:p>
            <a:pPr lvl="1"/>
            <a:r>
              <a:rPr lang="es-AR" noProof="0" smtClean="0"/>
              <a:t>Second level</a:t>
            </a:r>
          </a:p>
          <a:p>
            <a:pPr lvl="2"/>
            <a:r>
              <a:rPr lang="es-AR" noProof="0" smtClean="0"/>
              <a:t>Third level</a:t>
            </a:r>
          </a:p>
          <a:p>
            <a:pPr lvl="3"/>
            <a:r>
              <a:rPr lang="es-AR" noProof="0" smtClean="0"/>
              <a:t>Fourth level</a:t>
            </a:r>
          </a:p>
          <a:p>
            <a:pPr lvl="4"/>
            <a:r>
              <a:rPr lang="es-AR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D99C6-9085-4E12-8736-920C9ED35A26}" type="slidenum">
              <a:rPr lang="es-AR" altLang="en-US"/>
              <a:pPr/>
              <a:t>‹Nº›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8897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BDEB-0E67-4274-9BED-3F8C9CF4E01B}" type="slidenum">
              <a:rPr lang="es-AR" altLang="en-US"/>
              <a:pPr eaLnBrk="1" hangingPunct="1"/>
              <a:t>1</a:t>
            </a:fld>
            <a:endParaRPr lang="es-A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4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10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smtClean="0"/>
              <a:t>Además, nuestro servidor lo enviará al cliente la primera vez que visite una página del sitio. En siguientes páginas el cliente ya tendrá el archivo del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, por lo que no necesitará transferirlo y lo tomará de la caché.</a:t>
            </a:r>
          </a:p>
          <a:p>
            <a:r>
              <a:rPr lang="es-ES" sz="1200" dirty="0" smtClean="0"/>
              <a:t>Con lo que la carga de la página sólo se verá afectada por el peso de este </a:t>
            </a:r>
            <a:r>
              <a:rPr lang="es-ES" sz="1200" dirty="0" err="1" smtClean="0"/>
              <a:t>framework</a:t>
            </a:r>
            <a:r>
              <a:rPr lang="es-ES" sz="1200" dirty="0" smtClean="0"/>
              <a:t> una vez</a:t>
            </a:r>
          </a:p>
          <a:p>
            <a:r>
              <a:rPr lang="es-ES" sz="1200" dirty="0" smtClean="0"/>
              <a:t>por usuario. Las ventajas a la hora de desarrollo de las aplicaciones, así como las puertas que</a:t>
            </a:r>
          </a:p>
          <a:p>
            <a:r>
              <a:rPr lang="es-ES" sz="1200" dirty="0" smtClean="0"/>
              <a:t>nos abre </a:t>
            </a:r>
            <a:r>
              <a:rPr lang="es-ES" sz="1200" dirty="0" err="1" smtClean="0"/>
              <a:t>jQuery</a:t>
            </a:r>
            <a:r>
              <a:rPr lang="es-ES" sz="1200" dirty="0" smtClean="0"/>
              <a:t> compensan extraordinariamente el peso del paquete.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12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40147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sz="1200" dirty="0" smtClean="0"/>
              <a:t>Se basa en un subconjunto del lenguaje de programación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estándar ECMA -262 3ª Edición - Diciembre de 1999.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JSON es un formato de texto que es completamente independiente del lenguaje, pero utiliza las convenciones que son familiares para los programadores de la familia de lenguajes C, incluyendo C, C ++, C #, Java,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, Perl, </a:t>
            </a:r>
            <a:r>
              <a:rPr lang="es-ES" sz="1200" dirty="0" err="1" smtClean="0"/>
              <a:t>Python</a:t>
            </a:r>
            <a:r>
              <a:rPr lang="es-ES" sz="1200" dirty="0" smtClean="0"/>
              <a:t>, y muchos otros. </a:t>
            </a:r>
          </a:p>
          <a:p>
            <a:endParaRPr lang="es-ES" sz="1200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14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 importante incluir los paréntesis adicionales alrededor de cualquier</a:t>
            </a:r>
            <a:r>
              <a:rPr lang="es-ES" baseline="0" dirty="0" smtClean="0"/>
              <a:t> </a:t>
            </a:r>
            <a:r>
              <a:rPr lang="es-ES" dirty="0" smtClean="0"/>
              <a:t>cadena JSON antes de pasarla por </a:t>
            </a:r>
            <a:r>
              <a:rPr lang="es-ES" dirty="0" err="1" smtClean="0"/>
              <a:t>eval</a:t>
            </a:r>
            <a:r>
              <a:rPr lang="es-ES" dirty="0" smtClean="0"/>
              <a:t> (). </a:t>
            </a:r>
          </a:p>
          <a:p>
            <a:r>
              <a:rPr lang="es-ES" dirty="0" smtClean="0"/>
              <a:t>Recordar que las llaves representan también sentencias en </a:t>
            </a:r>
            <a:r>
              <a:rPr lang="es-ES" dirty="0" err="1" smtClean="0"/>
              <a:t>JavaScript</a:t>
            </a:r>
            <a:r>
              <a:rPr lang="es-ES" dirty="0" smtClean="0"/>
              <a:t> (como en la sentencia </a:t>
            </a:r>
            <a:r>
              <a:rPr lang="es-ES" dirty="0" err="1" smtClean="0"/>
              <a:t>if</a:t>
            </a:r>
            <a:r>
              <a:rPr lang="es-ES" dirty="0" smtClean="0"/>
              <a:t>). La única forma que tiene el intérprete de saber que las llaves representan un objeto y no una sentencia es buscar un signo igual al principio o buscar paréntesis rodeando el texto (lo cual indica que el código es una expresión que se tiene que evaluar en lugar de una sentencia para ejecutar) </a:t>
            </a: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19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 smtClean="0"/>
              <a:pPr/>
              <a:t>20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23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1060475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F94285-06BC-44B4-8EC7-2ACE2B101B86}" type="slidenum">
              <a:rPr lang="es-AR" altLang="en-US"/>
              <a:pPr eaLnBrk="1" hangingPunct="1"/>
              <a:t>2</a:t>
            </a:fld>
            <a:endParaRPr lang="es-AR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95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smtClean="0"/>
              <a:t>Google </a:t>
            </a:r>
            <a:r>
              <a:rPr lang="es-ES" sz="1200" dirty="0" err="1" smtClean="0"/>
              <a:t>Suggest</a:t>
            </a:r>
            <a:r>
              <a:rPr lang="es-ES" sz="1200" dirty="0" smtClean="0"/>
              <a:t> utiliza AJAX para crear una interfaz web muy dinámica: Cuando empieza a escribir en la caja de búsqueda de Google, un </a:t>
            </a:r>
            <a:r>
              <a:rPr lang="es-ES" sz="1200" dirty="0" err="1" smtClean="0"/>
              <a:t>JavaScript</a:t>
            </a:r>
            <a:r>
              <a:rPr lang="es-ES" sz="1200" dirty="0" smtClean="0"/>
              <a:t> envía las letras al servidor y el servidor devuelve una lista de sugerencias.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3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4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5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6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7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8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D99C6-9085-4E12-8736-920C9ED35A26}" type="slidenum">
              <a:rPr lang="es-AR" altLang="en-US"/>
              <a:pPr/>
              <a:t>9</a:t>
            </a:fld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30378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7314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25956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555965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  <p:extLst>
      <p:ext uri="{BB962C8B-B14F-4D97-AF65-F5344CB8AC3E}">
        <p14:creationId xmlns:p14="http://schemas.microsoft.com/office/powerpoint/2010/main" val="1266727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3930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102293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549938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94253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405866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95522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9905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527376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08363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679825"/>
            <a:ext cx="8697912" cy="755650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Maximiliano </a:t>
            </a:r>
            <a:r>
              <a:rPr lang="es-AR" dirty="0" err="1" smtClean="0"/>
              <a:t>Neiner</a:t>
            </a:r>
            <a:endParaRPr lang="es-AR" sz="2400" dirty="0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PHP</a:t>
            </a:r>
          </a:p>
          <a:p>
            <a:pPr algn="ctr">
              <a:lnSpc>
                <a:spcPct val="90000"/>
              </a:lnSpc>
              <a:defRPr/>
            </a:pP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11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46024"/>
          </a:xfrm>
        </p:spPr>
        <p:txBody>
          <a:bodyPr/>
          <a:lstStyle/>
          <a:p>
            <a:r>
              <a:rPr lang="es-ES" sz="2800" b="1" dirty="0" err="1" smtClean="0"/>
              <a:t>onreadystatechange</a:t>
            </a:r>
            <a:r>
              <a:rPr lang="es-ES" sz="2800" dirty="0" smtClean="0"/>
              <a:t>: Almacena una función (o el nombre de una función) que se invoca de forma automática cada vez que cambia de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.</a:t>
            </a:r>
          </a:p>
          <a:p>
            <a:r>
              <a:rPr lang="es-ES" sz="2800" b="1" dirty="0" err="1" smtClean="0"/>
              <a:t>readyState</a:t>
            </a:r>
            <a:r>
              <a:rPr lang="es-ES" sz="2800" dirty="0" smtClean="0"/>
              <a:t>: Mantiene el estado del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0 : Solicitud no inicializado </a:t>
            </a:r>
          </a:p>
          <a:p>
            <a:pPr lvl="1"/>
            <a:r>
              <a:rPr lang="es-ES" sz="2400" dirty="0" smtClean="0"/>
              <a:t>1 : Conexión de servidor establecido </a:t>
            </a:r>
          </a:p>
          <a:p>
            <a:pPr lvl="1"/>
            <a:r>
              <a:rPr lang="es-ES" sz="2400" dirty="0" smtClean="0"/>
              <a:t>2 : Solicitud recibida </a:t>
            </a:r>
          </a:p>
          <a:p>
            <a:pPr lvl="1"/>
            <a:r>
              <a:rPr lang="es-ES" sz="2400" dirty="0" smtClean="0"/>
              <a:t>3 : Solicitud de procesamiento </a:t>
            </a:r>
          </a:p>
          <a:p>
            <a:pPr lvl="1"/>
            <a:r>
              <a:rPr lang="es-ES" sz="2400" dirty="0" smtClean="0"/>
              <a:t>4 : Solicitud terminada y respuesta lista</a:t>
            </a:r>
          </a:p>
          <a:p>
            <a:r>
              <a:rPr lang="es-ES" sz="2800" b="1" dirty="0" smtClean="0"/>
              <a:t>status</a:t>
            </a:r>
            <a:r>
              <a:rPr lang="es-ES" sz="2800" dirty="0" smtClean="0"/>
              <a:t>: 200 –&gt; OK; 404 –&gt; No encontrado.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440112"/>
            <a:ext cx="8393113" cy="750888"/>
          </a:xfrm>
        </p:spPr>
        <p:txBody>
          <a:bodyPr/>
          <a:lstStyle/>
          <a:p>
            <a:pPr algn="ctr"/>
            <a:r>
              <a:rPr lang="es-ES_tradnl" dirty="0" smtClean="0"/>
              <a:t>DEMO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16864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JQuery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961358"/>
          </a:xfrm>
        </p:spPr>
        <p:txBody>
          <a:bodyPr/>
          <a:lstStyle/>
          <a:p>
            <a:r>
              <a:rPr lang="es-ES" sz="2800" dirty="0" err="1" smtClean="0"/>
              <a:t>jQuery</a:t>
            </a:r>
            <a:r>
              <a:rPr lang="es-ES" sz="2800" dirty="0" smtClean="0"/>
              <a:t> es un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para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rápido y rico en funciones. </a:t>
            </a:r>
          </a:p>
          <a:p>
            <a:r>
              <a:rPr lang="es-ES" sz="2800" dirty="0" smtClean="0"/>
              <a:t>Nos ofrece una infraestructura con la que tendremos mucha mayor facilidad para la creación de aplicaciones complejas del lado del cliente. Por ejemplo, con </a:t>
            </a:r>
            <a:r>
              <a:rPr lang="es-ES" sz="2800" dirty="0" err="1" smtClean="0"/>
              <a:t>jQuery</a:t>
            </a:r>
            <a:r>
              <a:rPr lang="es-ES" sz="2800" dirty="0" smtClean="0"/>
              <a:t> obtendremos ayuda en la creación de interfaces de usuario, efectos dinámicos, aplicaciones que hacen uso de </a:t>
            </a:r>
            <a:r>
              <a:rPr lang="es-ES" sz="2800" dirty="0" err="1" smtClean="0"/>
              <a:t>Ajax</a:t>
            </a:r>
            <a:r>
              <a:rPr lang="es-ES" sz="2800" dirty="0" smtClean="0"/>
              <a:t>, etc.</a:t>
            </a:r>
          </a:p>
          <a:p>
            <a:r>
              <a:rPr lang="es-ES" sz="2800" dirty="0" smtClean="0"/>
              <a:t>El archivo del </a:t>
            </a:r>
            <a:r>
              <a:rPr lang="es-ES" sz="2800" dirty="0" err="1" smtClean="0"/>
              <a:t>framework</a:t>
            </a:r>
            <a:r>
              <a:rPr lang="es-ES" sz="2800" dirty="0" smtClean="0"/>
              <a:t> ocupa unos 56 KB, lo que es bastante razonable y no retrasará mucho la carga de nuestra página.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891402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440112"/>
            <a:ext cx="8393113" cy="750888"/>
          </a:xfrm>
        </p:spPr>
        <p:txBody>
          <a:bodyPr/>
          <a:lstStyle/>
          <a:p>
            <a:pPr algn="ctr"/>
            <a:r>
              <a:rPr lang="es-ES_tradnl" dirty="0" smtClean="0"/>
              <a:t>DEMO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239405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r>
              <a:rPr lang="es-AR" dirty="0" smtClean="0"/>
              <a:t>JSON </a:t>
            </a:r>
            <a:r>
              <a:rPr lang="es-ES" sz="3600" dirty="0" smtClean="0"/>
              <a:t>(</a:t>
            </a:r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)</a:t>
            </a:r>
            <a:endParaRPr lang="es-AR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161413"/>
          </a:xfrm>
        </p:spPr>
        <p:txBody>
          <a:bodyPr/>
          <a:lstStyle/>
          <a:p>
            <a:r>
              <a:rPr lang="es-ES" sz="2800" dirty="0" smtClean="0"/>
              <a:t>JSON es un formato de intercambio de datos ligero. Es fácil para los seres humanos leerlo y escribirlo y es fácil para las máquinas analizarlo y generarlo. </a:t>
            </a:r>
          </a:p>
          <a:p>
            <a:r>
              <a:rPr lang="es-ES" sz="2800" dirty="0" smtClean="0"/>
              <a:t>JSON es un formato de datos basado en un subconjunto de la sintaxis de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: </a:t>
            </a:r>
          </a:p>
          <a:p>
            <a:pPr lvl="1"/>
            <a:r>
              <a:rPr lang="es-ES" sz="2400" dirty="0" smtClean="0"/>
              <a:t>literales de </a:t>
            </a:r>
            <a:r>
              <a:rPr lang="es-ES" sz="2400" dirty="0" err="1" smtClean="0"/>
              <a:t>arrays</a:t>
            </a:r>
            <a:r>
              <a:rPr lang="es-ES" sz="2400" dirty="0" smtClean="0"/>
              <a:t> y literales de objetos. </a:t>
            </a:r>
          </a:p>
          <a:p>
            <a:r>
              <a:rPr lang="es-ES" sz="2800" dirty="0" smtClean="0"/>
              <a:t>JSON es completamente independiente del lenguaje, pero utiliza las convenciones que son familiares para los programadores de la familia de lenguajes C, incluyendo C, C ++, C #, Java,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, Perl, </a:t>
            </a:r>
            <a:r>
              <a:rPr lang="es-ES" sz="2800" dirty="0" err="1" smtClean="0"/>
              <a:t>Python</a:t>
            </a:r>
            <a:r>
              <a:rPr lang="es-ES" sz="2800" dirty="0" smtClean="0"/>
              <a:t>, y muchos otros.</a:t>
            </a:r>
            <a:r>
              <a:rPr lang="es-ES" dirty="0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JSON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50504"/>
          </a:xfrm>
        </p:spPr>
        <p:txBody>
          <a:bodyPr/>
          <a:lstStyle/>
          <a:p>
            <a:r>
              <a:rPr lang="es-ES" sz="2800" dirty="0" smtClean="0"/>
              <a:t>JSON se basa en dos estructuras: </a:t>
            </a:r>
          </a:p>
          <a:p>
            <a:pPr lvl="1"/>
            <a:r>
              <a:rPr lang="es-ES" sz="2400" dirty="0" smtClean="0"/>
              <a:t>Una colección de pares nombre/valor. En varios lenguajes, esto se realiza como un objeto, registro, estructura, diccionario, tabla hash, lista con clave, o matriz asociativa. </a:t>
            </a:r>
          </a:p>
          <a:p>
            <a:pPr lvl="1"/>
            <a:r>
              <a:rPr lang="es-ES" sz="2400" dirty="0" smtClean="0"/>
              <a:t>Una lista ordenada de valores. En la mayoría de lenguajes, esto se realiza como una matriz, vector, lista o secuencia. </a:t>
            </a:r>
          </a:p>
          <a:p>
            <a:r>
              <a:rPr lang="es-ES" sz="2800" dirty="0" smtClean="0"/>
              <a:t>Estas son estructuras de datos universales. Prácticamente todos los lenguajes de programación modernos los soportan de una forma u otra. </a:t>
            </a:r>
            <a:endParaRPr lang="es-AR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Objetos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05356"/>
          </a:xfrm>
        </p:spPr>
        <p:txBody>
          <a:bodyPr/>
          <a:lstStyle/>
          <a:p>
            <a:r>
              <a:rPr lang="es-ES" sz="2800" dirty="0" smtClean="0"/>
              <a:t>Un objeto es un conjunto desordenado de pares nombre/valor. </a:t>
            </a:r>
          </a:p>
          <a:p>
            <a:r>
              <a:rPr lang="es-ES" sz="2800" dirty="0" smtClean="0"/>
              <a:t>Un objeto comienza con </a:t>
            </a:r>
            <a:r>
              <a:rPr lang="es-ES" sz="2800" b="1" dirty="0" smtClean="0"/>
              <a:t>{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}</a:t>
            </a:r>
            <a:r>
              <a:rPr lang="es-ES" sz="2800" dirty="0" smtClean="0"/>
              <a:t>. Cada nombre es seguido por </a:t>
            </a:r>
            <a:r>
              <a:rPr lang="es-ES" sz="2800" b="1" dirty="0" smtClean="0"/>
              <a:t>:</a:t>
            </a:r>
            <a:r>
              <a:rPr lang="es-ES" sz="2800" dirty="0" smtClean="0"/>
              <a:t> y los pares nombre/valor están separados por </a:t>
            </a:r>
            <a:r>
              <a:rPr lang="es-ES" sz="2800" b="1" dirty="0" smtClean="0"/>
              <a:t>,</a:t>
            </a:r>
            <a:r>
              <a:rPr lang="es-ES" sz="2800" dirty="0" smtClean="0"/>
              <a:t>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267200"/>
            <a:ext cx="8412162" cy="1600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persona = </a:t>
            </a:r>
            <a:r>
              <a:rPr lang="en-US" sz="2000" b="1" dirty="0" smtClean="0">
                <a:solidFill>
                  <a:schemeClr val="bg2"/>
                </a:solidFill>
              </a:rPr>
              <a:t>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</a:rPr>
              <a:t>}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</a:rPr>
              <a:t>persona.nombre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</a:rPr>
              <a:t>persona.edad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35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alert(persona[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]); </a:t>
            </a:r>
            <a:r>
              <a:rPr lang="en-US" sz="2000" dirty="0" smtClean="0">
                <a:solidFill>
                  <a:srgbClr val="00B050"/>
                </a:solidFill>
              </a:rPr>
              <a:t>// Juan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Literales de </a:t>
            </a:r>
            <a:r>
              <a:rPr lang="es-AR" dirty="0" err="1" smtClean="0"/>
              <a:t>Arrays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29759"/>
          </a:xfrm>
        </p:spPr>
        <p:txBody>
          <a:bodyPr/>
          <a:lstStyle/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es una colección de valores. </a:t>
            </a:r>
          </a:p>
          <a:p>
            <a:r>
              <a:rPr lang="es-ES" sz="2800" dirty="0" smtClean="0"/>
              <a:t>Un </a:t>
            </a:r>
            <a:r>
              <a:rPr lang="es-ES" sz="2800" dirty="0" err="1" smtClean="0"/>
              <a:t>array</a:t>
            </a:r>
            <a:r>
              <a:rPr lang="es-ES" sz="2800" dirty="0" smtClean="0"/>
              <a:t> comienza con </a:t>
            </a:r>
            <a:r>
              <a:rPr lang="es-ES" sz="2800" b="1" dirty="0" smtClean="0"/>
              <a:t>[ </a:t>
            </a:r>
            <a:r>
              <a:rPr lang="es-ES" sz="2800" dirty="0" smtClean="0"/>
              <a:t>y termina con </a:t>
            </a:r>
            <a:r>
              <a:rPr lang="es-ES" sz="2800" b="1" dirty="0" smtClean="0"/>
              <a:t>]</a:t>
            </a:r>
            <a:r>
              <a:rPr lang="es-ES" sz="2800" dirty="0" smtClean="0"/>
              <a:t>. Los valores están separados por </a:t>
            </a:r>
            <a:r>
              <a:rPr lang="es-ES" sz="2800" b="1" dirty="0" smtClean="0"/>
              <a:t>,</a:t>
            </a:r>
            <a:r>
              <a:rPr lang="es-ES" sz="2800" dirty="0" smtClean="0"/>
              <a:t>.</a:t>
            </a:r>
            <a:endParaRPr lang="es-AR" sz="2800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3505200"/>
            <a:ext cx="8412162" cy="2895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n-US" sz="2000" b="1" dirty="0" smtClean="0">
                <a:solidFill>
                  <a:schemeClr val="bg2"/>
                </a:solidFill>
              </a:rPr>
              <a:t>[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Pablo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Ramiro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]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</a:rPr>
              <a:t>[0]); </a:t>
            </a:r>
            <a:r>
              <a:rPr lang="en-US" sz="2000" dirty="0" smtClean="0">
                <a:solidFill>
                  <a:srgbClr val="00B050"/>
                </a:solidFill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</a:t>
            </a:r>
            <a:r>
              <a:rPr lang="en-US" sz="2000" dirty="0" err="1" smtClean="0">
                <a:solidFill>
                  <a:schemeClr val="bg2"/>
                </a:solidFill>
              </a:rPr>
              <a:t>nombres</a:t>
            </a:r>
            <a:r>
              <a:rPr lang="en-US" sz="2000" dirty="0" smtClean="0">
                <a:solidFill>
                  <a:schemeClr val="bg2"/>
                </a:solidFill>
              </a:rPr>
              <a:t>[2]); </a:t>
            </a:r>
            <a:r>
              <a:rPr lang="en-US" sz="2000" dirty="0" smtClean="0">
                <a:solidFill>
                  <a:srgbClr val="00B050"/>
                </a:solidFill>
              </a:rPr>
              <a:t>// Ramiro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</a:rPr>
              <a:t>[{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</a:rPr>
              <a:t>}]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alert(personas[0].</a:t>
            </a:r>
            <a:r>
              <a:rPr lang="en-US" sz="2000" dirty="0" err="1" smtClean="0">
                <a:solidFill>
                  <a:schemeClr val="bg2"/>
                </a:solidFill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Juan</a:t>
            </a:r>
          </a:p>
          <a:p>
            <a:pPr eaLnBrk="1" hangingPunct="1">
              <a:buClr>
                <a:srgbClr val="0000FF"/>
              </a:buClr>
              <a:buSzPct val="100000"/>
            </a:pPr>
            <a:r>
              <a:rPr lang="en-US" sz="2000" dirty="0" smtClean="0">
                <a:solidFill>
                  <a:schemeClr val="bg2"/>
                </a:solidFill>
              </a:rPr>
              <a:t>alert(personas[1].</a:t>
            </a:r>
            <a:r>
              <a:rPr lang="en-US" sz="2000" dirty="0" err="1" smtClean="0">
                <a:solidFill>
                  <a:schemeClr val="bg2"/>
                </a:solidFill>
              </a:rPr>
              <a:t>nombre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 err="1" smtClean="0">
                <a:solidFill>
                  <a:srgbClr val="00B050"/>
                </a:solidFill>
              </a:rPr>
              <a:t>Anibal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526846"/>
          </a:xfrm>
        </p:spPr>
        <p:txBody>
          <a:bodyPr/>
          <a:lstStyle/>
          <a:p>
            <a:r>
              <a:rPr lang="es-ES" sz="2800" dirty="0" smtClean="0"/>
              <a:t>La sintaxis de JSON realmente no es nada más que la mezcla de literales de objeto y </a:t>
            </a:r>
            <a:r>
              <a:rPr lang="es-ES" sz="2800" dirty="0" err="1" smtClean="0"/>
              <a:t>arrays</a:t>
            </a:r>
            <a:r>
              <a:rPr lang="es-ES" sz="2800" dirty="0" smtClean="0"/>
              <a:t> para almacenar datos. </a:t>
            </a:r>
          </a:p>
          <a:p>
            <a:r>
              <a:rPr lang="es-ES" sz="2800" dirty="0" smtClean="0"/>
              <a:t>JSON representa solamente datos (No incluye el concepto de variables, asignaciones o igualdades).</a:t>
            </a:r>
            <a:endParaRPr lang="es-AR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4114800"/>
            <a:ext cx="8412162" cy="2362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//Este </a:t>
            </a:r>
            <a:r>
              <a:rPr lang="en-US" sz="2000" dirty="0" err="1" smtClean="0">
                <a:solidFill>
                  <a:srgbClr val="00B050"/>
                </a:solidFill>
              </a:rPr>
              <a:t>código</a:t>
            </a:r>
            <a:r>
              <a:rPr lang="en-US" sz="2000" dirty="0" smtClean="0">
                <a:solidFill>
                  <a:srgbClr val="00B050"/>
                </a:solidFill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personas = </a:t>
            </a:r>
            <a:r>
              <a:rPr lang="en-US" sz="2000" b="1" dirty="0" smtClean="0">
                <a:solidFill>
                  <a:schemeClr val="bg2"/>
                </a:solidFill>
              </a:rPr>
              <a:t>[{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			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</a:rPr>
              <a:t>}]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</a:t>
            </a:r>
            <a:r>
              <a:rPr lang="en-US" sz="2000" dirty="0" err="1" smtClean="0">
                <a:solidFill>
                  <a:srgbClr val="00B050"/>
                </a:solidFill>
              </a:rPr>
              <a:t>quedaría</a:t>
            </a:r>
            <a:r>
              <a:rPr lang="en-US" sz="2000" dirty="0" smtClean="0">
                <a:solidFill>
                  <a:srgbClr val="00B050"/>
                </a:solidFill>
              </a:rPr>
              <a:t>…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chemeClr val="bg2"/>
                </a:solidFill>
              </a:rPr>
              <a:t>[{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35 </a:t>
            </a:r>
            <a:r>
              <a:rPr lang="en-US" sz="2000" b="1" dirty="0" smtClean="0">
                <a:solidFill>
                  <a:schemeClr val="bg2"/>
                </a:solidFill>
              </a:rPr>
              <a:t>}, 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chemeClr val="bg2"/>
                </a:solidFill>
              </a:rPr>
              <a:t>,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</a:rPr>
              <a:t>:</a:t>
            </a:r>
            <a:r>
              <a:rPr lang="en-US" sz="2000" dirty="0" smtClean="0">
                <a:solidFill>
                  <a:schemeClr val="bg2"/>
                </a:solidFill>
              </a:rPr>
              <a:t> 26 </a:t>
            </a:r>
            <a:r>
              <a:rPr lang="en-US" sz="2000" b="1" dirty="0" smtClean="0">
                <a:solidFill>
                  <a:schemeClr val="bg2"/>
                </a:solidFill>
              </a:rPr>
              <a:t>}]</a:t>
            </a:r>
            <a:endParaRPr lang="en-US" sz="20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Sintaxis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905685"/>
          </a:xfrm>
        </p:spPr>
        <p:txBody>
          <a:bodyPr/>
          <a:lstStyle/>
          <a:p>
            <a:r>
              <a:rPr lang="es-ES" sz="2800" dirty="0" smtClean="0"/>
              <a:t>Se elimina la variable </a:t>
            </a:r>
            <a:r>
              <a:rPr lang="es-ES" sz="2800" i="1" dirty="0" smtClean="0"/>
              <a:t>personas</a:t>
            </a:r>
            <a:r>
              <a:rPr lang="es-ES" sz="2800" dirty="0" smtClean="0"/>
              <a:t>, así como el punto y coma del final. </a:t>
            </a:r>
          </a:p>
          <a:p>
            <a:r>
              <a:rPr lang="es-ES" sz="2800" dirty="0" smtClean="0"/>
              <a:t>Si transmitimos esta información a través de HTTP a un navegador, será bastante rápido, dado el reducido número de caracteres. </a:t>
            </a:r>
          </a:p>
          <a:p>
            <a:r>
              <a:rPr lang="es-ES" sz="2800" dirty="0" smtClean="0"/>
              <a:t>Al recuperar esta información se dispondrá de una cadena de información, no de un objeto. </a:t>
            </a:r>
          </a:p>
          <a:p>
            <a:r>
              <a:rPr lang="es-ES" sz="2800" dirty="0" smtClean="0"/>
              <a:t>Para transformarla en un objeto, simplemente utilizaremos la función </a:t>
            </a:r>
            <a:r>
              <a:rPr lang="es-ES" sz="2800" i="1" dirty="0" err="1" smtClean="0"/>
              <a:t>eval</a:t>
            </a:r>
            <a:r>
              <a:rPr lang="es-ES" sz="2800" i="1" dirty="0" smtClean="0"/>
              <a:t>()</a:t>
            </a:r>
            <a:r>
              <a:rPr lang="es-ES" sz="2800" dirty="0" smtClean="0"/>
              <a:t>. </a:t>
            </a:r>
            <a:endParaRPr lang="es-AR" sz="2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1000" y="5334000"/>
            <a:ext cx="8412162" cy="1371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cadJSON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s-AR" sz="2000" b="1" dirty="0" smtClean="0">
                <a:solidFill>
                  <a:srgbClr val="993300"/>
                </a:solidFill>
              </a:rPr>
              <a:t>' </a:t>
            </a:r>
            <a:r>
              <a:rPr lang="en-US" sz="2000" b="1" dirty="0" smtClean="0">
                <a:solidFill>
                  <a:srgbClr val="993300"/>
                </a:solidFill>
              </a:rPr>
              <a:t>[{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n-US" sz="2000" b="1" dirty="0" smtClean="0">
                <a:solidFill>
                  <a:srgbClr val="993300"/>
                </a:solidFill>
              </a:rPr>
              <a:t>: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rgbClr val="993300"/>
                </a:solidFill>
              </a:rPr>
              <a:t>,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n-US" sz="2000" b="1" dirty="0" smtClean="0">
                <a:solidFill>
                  <a:srgbClr val="993300"/>
                </a:solidFill>
              </a:rPr>
              <a:t>:</a:t>
            </a:r>
            <a:r>
              <a:rPr lang="en-US" sz="2000" dirty="0" smtClean="0">
                <a:solidFill>
                  <a:srgbClr val="993300"/>
                </a:solidFill>
              </a:rPr>
              <a:t> 35 </a:t>
            </a:r>
            <a:r>
              <a:rPr lang="en-US" sz="2000" b="1" dirty="0" smtClean="0">
                <a:solidFill>
                  <a:srgbClr val="993300"/>
                </a:solidFill>
              </a:rPr>
              <a:t>},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b="1" dirty="0" smtClean="0">
                <a:solidFill>
                  <a:srgbClr val="993300"/>
                </a:solidFill>
              </a:rPr>
              <a:t>			   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n-US" sz="2000" b="1" dirty="0" smtClean="0">
                <a:solidFill>
                  <a:srgbClr val="993300"/>
                </a:solidFill>
              </a:rPr>
              <a:t>: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Anibal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b="1" dirty="0" smtClean="0">
                <a:solidFill>
                  <a:srgbClr val="993300"/>
                </a:solidFill>
              </a:rPr>
              <a:t>,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 </a:t>
            </a:r>
            <a:r>
              <a:rPr lang="en-US" sz="2000" b="1" dirty="0" smtClean="0">
                <a:solidFill>
                  <a:srgbClr val="993300"/>
                </a:solidFill>
              </a:rPr>
              <a:t>:</a:t>
            </a:r>
            <a:r>
              <a:rPr lang="en-US" sz="2000" dirty="0" smtClean="0">
                <a:solidFill>
                  <a:srgbClr val="993300"/>
                </a:solidFill>
              </a:rPr>
              <a:t> 26 </a:t>
            </a:r>
            <a:r>
              <a:rPr lang="en-US" sz="2000" b="1" dirty="0" smtClean="0">
                <a:solidFill>
                  <a:srgbClr val="993300"/>
                </a:solidFill>
              </a:rPr>
              <a:t>}]</a:t>
            </a:r>
            <a:r>
              <a:rPr lang="es-AR" sz="2000" dirty="0" smtClean="0">
                <a:solidFill>
                  <a:srgbClr val="993300"/>
                </a:solidFill>
              </a:rPr>
              <a:t> </a:t>
            </a:r>
            <a:r>
              <a:rPr lang="es-AR" sz="2000" b="1" dirty="0" smtClean="0">
                <a:solidFill>
                  <a:srgbClr val="993300"/>
                </a:solidFill>
              </a:rPr>
              <a:t>'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personas = </a:t>
            </a:r>
            <a:r>
              <a:rPr lang="en-US" sz="2000" dirty="0" err="1" smtClean="0">
                <a:solidFill>
                  <a:schemeClr val="bg2"/>
                </a:solidFill>
              </a:rPr>
              <a:t>eval</a:t>
            </a:r>
            <a:r>
              <a:rPr lang="en-US" sz="2000" dirty="0" smtClean="0">
                <a:solidFill>
                  <a:schemeClr val="bg2"/>
                </a:solidFill>
              </a:rPr>
              <a:t> (</a:t>
            </a:r>
            <a:r>
              <a:rPr lang="es-AR" sz="2000" dirty="0" smtClean="0">
                <a:solidFill>
                  <a:srgbClr val="993300"/>
                </a:solidFill>
              </a:rPr>
              <a:t>"("</a:t>
            </a:r>
            <a:r>
              <a:rPr lang="es-AR" sz="2000" dirty="0" smtClean="0">
                <a:solidFill>
                  <a:schemeClr val="bg2"/>
                </a:solidFill>
              </a:rPr>
              <a:t> + </a:t>
            </a:r>
            <a:r>
              <a:rPr lang="es-AR" sz="2000" dirty="0" err="1" smtClean="0">
                <a:solidFill>
                  <a:schemeClr val="bg2"/>
                </a:solidFill>
              </a:rPr>
              <a:t>cadJSON</a:t>
            </a:r>
            <a:r>
              <a:rPr lang="es-AR" sz="2000" dirty="0" smtClean="0">
                <a:solidFill>
                  <a:schemeClr val="bg2"/>
                </a:solidFill>
              </a:rPr>
              <a:t> + </a:t>
            </a:r>
            <a:r>
              <a:rPr lang="es-AR" sz="2000" dirty="0" smtClean="0">
                <a:solidFill>
                  <a:srgbClr val="993300"/>
                </a:solidFill>
              </a:rPr>
              <a:t>") "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alert(personas[0].</a:t>
            </a:r>
            <a:r>
              <a:rPr lang="en-US" sz="2000" dirty="0" err="1" smtClean="0">
                <a:solidFill>
                  <a:schemeClr val="bg2"/>
                </a:solidFill>
              </a:rPr>
              <a:t>edad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35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9563"/>
            <a:ext cx="83931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166814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AJAX</a:t>
            </a:r>
          </a:p>
          <a:p>
            <a:pPr eaLnBrk="1" hangingPunct="1">
              <a:defRPr/>
            </a:pPr>
            <a:r>
              <a:rPr lang="es-ES" dirty="0" smtClean="0"/>
              <a:t>JSON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JSON.stringify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896451"/>
          </a:xfrm>
        </p:spPr>
        <p:txBody>
          <a:bodyPr/>
          <a:lstStyle/>
          <a:p>
            <a:r>
              <a:rPr lang="es-ES" sz="2800" b="1" dirty="0" err="1" smtClean="0"/>
              <a:t>JSON.stringify</a:t>
            </a:r>
            <a:r>
              <a:rPr lang="es-ES" sz="2800" b="1" dirty="0" smtClean="0"/>
              <a:t>()</a:t>
            </a:r>
            <a:r>
              <a:rPr lang="es-ES" sz="2800" dirty="0" smtClean="0"/>
              <a:t> convierte un valor a notación JSON representándolo:</a:t>
            </a:r>
          </a:p>
          <a:p>
            <a:pPr lvl="1"/>
            <a:r>
              <a:rPr lang="es-ES" sz="2400" dirty="0" smtClean="0"/>
              <a:t>Las propiedades de objetos no-</a:t>
            </a:r>
            <a:r>
              <a:rPr lang="es-ES" sz="2400" dirty="0" err="1" smtClean="0"/>
              <a:t>array</a:t>
            </a:r>
            <a:r>
              <a:rPr lang="es-ES" sz="2400" dirty="0" smtClean="0"/>
              <a:t> no se garantiza que se realicen en un orden particular. </a:t>
            </a:r>
          </a:p>
          <a:p>
            <a:pPr lvl="1"/>
            <a:r>
              <a:rPr lang="es-ES" sz="2400" dirty="0" smtClean="0"/>
              <a:t>Los objetos </a:t>
            </a:r>
            <a:r>
              <a:rPr lang="es-ES" sz="2400" i="1" dirty="0" err="1" smtClean="0"/>
              <a:t>Boolean</a:t>
            </a:r>
            <a:r>
              <a:rPr lang="es-ES" sz="2400" i="1" dirty="0" smtClean="0"/>
              <a:t>, </a:t>
            </a:r>
            <a:r>
              <a:rPr lang="es-ES" sz="2400" i="1" dirty="0" err="1" smtClean="0"/>
              <a:t>Number</a:t>
            </a:r>
            <a:r>
              <a:rPr lang="es-ES" sz="2400" dirty="0" smtClean="0"/>
              <a:t>, y </a:t>
            </a:r>
            <a:r>
              <a:rPr lang="es-ES" sz="2400" i="1" dirty="0" err="1" smtClean="0"/>
              <a:t>String</a:t>
            </a:r>
            <a:r>
              <a:rPr lang="es-ES" sz="2400" dirty="0" smtClean="0"/>
              <a:t> se convierten a sus valores primitivos.</a:t>
            </a:r>
          </a:p>
          <a:p>
            <a:pPr lvl="1"/>
            <a:r>
              <a:rPr lang="es-ES" sz="2400" dirty="0" smtClean="0"/>
              <a:t>Si se encuentra </a:t>
            </a:r>
            <a:r>
              <a:rPr lang="es-ES" sz="2400" i="1" dirty="0" err="1" smtClean="0"/>
              <a:t>undefined</a:t>
            </a:r>
            <a:r>
              <a:rPr lang="es-ES" sz="2400" i="1" dirty="0" smtClean="0"/>
              <a:t> </a:t>
            </a:r>
            <a:r>
              <a:rPr lang="es-ES" sz="2400" dirty="0" smtClean="0"/>
              <a:t>durante la conversión o se omite (cuando se encuentra en un objeto) o se sustituye por </a:t>
            </a:r>
            <a:r>
              <a:rPr lang="es-ES" sz="2400" i="1" dirty="0" err="1" smtClean="0"/>
              <a:t>null</a:t>
            </a:r>
            <a:r>
              <a:rPr lang="es-ES" sz="2400" dirty="0" smtClean="0"/>
              <a:t> (cuando se encuentra en un </a:t>
            </a:r>
            <a:r>
              <a:rPr lang="es-ES" sz="2400" dirty="0" err="1" smtClean="0"/>
              <a:t>array</a:t>
            </a:r>
            <a:r>
              <a:rPr lang="es-ES" sz="2400" dirty="0" smtClean="0"/>
              <a:t>).</a:t>
            </a:r>
          </a:p>
          <a:p>
            <a:pPr lvl="2"/>
            <a:endParaRPr lang="es-ES" sz="24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1000" y="5181600"/>
            <a:ext cx="8412162" cy="1066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obj</a:t>
            </a:r>
            <a:r>
              <a:rPr lang="en-US" sz="2000" dirty="0" smtClean="0">
                <a:solidFill>
                  <a:schemeClr val="bg2"/>
                </a:solidFill>
              </a:rPr>
              <a:t> = 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: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chemeClr val="bg2"/>
                </a:solidFill>
              </a:rPr>
              <a:t> : 35 };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chemeClr val="bg2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str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</a:rPr>
              <a:t>JSON.stringify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</a:rPr>
              <a:t>obj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 {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</a:rPr>
              <a:t>nombre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Juan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b="1" dirty="0" smtClean="0">
                <a:solidFill>
                  <a:srgbClr val="00B050"/>
                </a:solidFill>
              </a:rPr>
              <a:t>,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err="1" smtClean="0">
                <a:solidFill>
                  <a:srgbClr val="00B050"/>
                </a:solidFill>
              </a:rPr>
              <a:t>edad</a:t>
            </a:r>
            <a:r>
              <a:rPr lang="es-AR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:</a:t>
            </a:r>
            <a:r>
              <a:rPr lang="en-US" sz="2000" dirty="0" smtClean="0">
                <a:solidFill>
                  <a:srgbClr val="00B050"/>
                </a:solidFill>
              </a:rPr>
              <a:t> 35 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JSON.parse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1"/>
            <a:ext cx="8388350" cy="1479550"/>
          </a:xfrm>
        </p:spPr>
        <p:txBody>
          <a:bodyPr/>
          <a:lstStyle/>
          <a:p>
            <a:r>
              <a:rPr lang="es-ES" sz="2800" dirty="0" smtClean="0"/>
              <a:t>El método </a:t>
            </a:r>
            <a:r>
              <a:rPr lang="es-ES" sz="2800" b="1" dirty="0" err="1" smtClean="0"/>
              <a:t>JSON.parse</a:t>
            </a:r>
            <a:r>
              <a:rPr lang="es-ES" sz="2800" b="1" dirty="0" smtClean="0"/>
              <a:t>()</a:t>
            </a:r>
            <a:r>
              <a:rPr lang="es-ES" sz="2800" dirty="0" smtClean="0"/>
              <a:t> analiza una cadena de texto como JSON, transformando opcionalmente  el valor producido por el análisis.</a:t>
            </a:r>
            <a:endParaRPr lang="es-ES" dirty="0" smtClean="0"/>
          </a:p>
          <a:p>
            <a:endParaRPr lang="es-AR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352800"/>
            <a:ext cx="8412162" cy="1447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str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s-AR" sz="2000" b="1" dirty="0" smtClean="0">
                <a:solidFill>
                  <a:srgbClr val="993300"/>
                </a:solidFill>
              </a:rPr>
              <a:t>'</a:t>
            </a:r>
            <a:r>
              <a:rPr lang="en-US" sz="2000" dirty="0" smtClean="0">
                <a:solidFill>
                  <a:srgbClr val="993300"/>
                </a:solidFill>
              </a:rPr>
              <a:t>{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nombre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 :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Juan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, 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err="1" smtClean="0">
                <a:solidFill>
                  <a:srgbClr val="993300"/>
                </a:solidFill>
              </a:rPr>
              <a:t>edad</a:t>
            </a:r>
            <a:r>
              <a:rPr lang="es-AR" sz="2000" dirty="0" smtClean="0">
                <a:solidFill>
                  <a:srgbClr val="993300"/>
                </a:solidFill>
              </a:rPr>
              <a:t>"</a:t>
            </a:r>
            <a:r>
              <a:rPr lang="en-US" sz="2000" dirty="0" smtClean="0">
                <a:solidFill>
                  <a:srgbClr val="993300"/>
                </a:solidFill>
              </a:rPr>
              <a:t> : 35 }</a:t>
            </a:r>
            <a:r>
              <a:rPr lang="es-AR" sz="2000" dirty="0" smtClean="0">
                <a:solidFill>
                  <a:srgbClr val="993300"/>
                </a:solidFill>
              </a:rPr>
              <a:t> </a:t>
            </a:r>
            <a:r>
              <a:rPr lang="es-AR" sz="2000" b="1" dirty="0" smtClean="0">
                <a:solidFill>
                  <a:srgbClr val="993300"/>
                </a:solidFill>
              </a:rPr>
              <a:t>'</a:t>
            </a:r>
            <a:r>
              <a:rPr lang="en-US" sz="2000" dirty="0" smtClean="0">
                <a:solidFill>
                  <a:schemeClr val="bg2"/>
                </a:solidFill>
              </a:rPr>
              <a:t>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var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</a:rPr>
              <a:t>obj</a:t>
            </a:r>
            <a:r>
              <a:rPr lang="en-US" sz="2000" dirty="0" smtClean="0">
                <a:solidFill>
                  <a:schemeClr val="bg2"/>
                </a:solidFill>
              </a:rPr>
              <a:t> = </a:t>
            </a:r>
            <a:r>
              <a:rPr lang="en-US" sz="2000" dirty="0" err="1" smtClean="0">
                <a:solidFill>
                  <a:schemeClr val="bg2"/>
                </a:solidFill>
              </a:rPr>
              <a:t>JSON.parse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err="1" smtClean="0">
                <a:solidFill>
                  <a:schemeClr val="bg2"/>
                </a:solidFill>
              </a:rPr>
              <a:t>str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smtClean="0">
                <a:solidFill>
                  <a:schemeClr val="bg2"/>
                </a:solidFill>
              </a:rPr>
              <a:t>	alert(</a:t>
            </a:r>
            <a:r>
              <a:rPr lang="en-US" sz="2000" dirty="0" err="1" smtClean="0">
                <a:solidFill>
                  <a:schemeClr val="bg2"/>
                </a:solidFill>
              </a:rPr>
              <a:t>obj.nombre</a:t>
            </a:r>
            <a:r>
              <a:rPr lang="en-US" sz="2000" dirty="0" smtClean="0">
                <a:solidFill>
                  <a:schemeClr val="bg2"/>
                </a:solidFill>
              </a:rPr>
              <a:t>); </a:t>
            </a:r>
            <a:r>
              <a:rPr lang="en-US" sz="2000" dirty="0" smtClean="0">
                <a:solidFill>
                  <a:srgbClr val="00B050"/>
                </a:solidFill>
              </a:rPr>
              <a:t>//Juan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440112"/>
            <a:ext cx="8393113" cy="750888"/>
          </a:xfrm>
        </p:spPr>
        <p:txBody>
          <a:bodyPr/>
          <a:lstStyle/>
          <a:p>
            <a:pPr algn="ctr"/>
            <a:r>
              <a:rPr lang="es-ES_tradnl" dirty="0" smtClean="0"/>
              <a:t>DEMO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168647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2253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AJAX </a:t>
            </a:r>
            <a:r>
              <a:rPr lang="es-AR" sz="3200" dirty="0" smtClean="0"/>
              <a:t>(</a:t>
            </a:r>
            <a:r>
              <a:rPr lang="es-AR" sz="3200" b="1" dirty="0" err="1" smtClean="0"/>
              <a:t>A</a:t>
            </a:r>
            <a:r>
              <a:rPr lang="es-AR" sz="3200" dirty="0" err="1" smtClean="0"/>
              <a:t>synchronous</a:t>
            </a:r>
            <a:r>
              <a:rPr lang="es-AR" sz="3200" dirty="0" smtClean="0"/>
              <a:t> </a:t>
            </a:r>
            <a:r>
              <a:rPr lang="es-AR" sz="3200" b="1" dirty="0" err="1" smtClean="0"/>
              <a:t>J</a:t>
            </a:r>
            <a:r>
              <a:rPr lang="es-AR" sz="3200" dirty="0" err="1" smtClean="0"/>
              <a:t>avaScript</a:t>
            </a:r>
            <a:r>
              <a:rPr lang="es-AR" sz="3200" dirty="0" smtClean="0"/>
              <a:t> </a:t>
            </a:r>
            <a:r>
              <a:rPr lang="es-AR" sz="3200" b="1" dirty="0" smtClean="0"/>
              <a:t>A</a:t>
            </a:r>
            <a:r>
              <a:rPr lang="es-AR" sz="3200" dirty="0" smtClean="0"/>
              <a:t>nd </a:t>
            </a:r>
            <a:r>
              <a:rPr lang="es-AR" sz="3200" b="1" dirty="0" smtClean="0"/>
              <a:t>X</a:t>
            </a:r>
            <a:r>
              <a:rPr lang="es-AR" sz="3200" dirty="0" smtClean="0"/>
              <a:t>ML)</a:t>
            </a:r>
            <a:endParaRPr lang="es-AR" sz="32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789003"/>
          </a:xfrm>
        </p:spPr>
        <p:txBody>
          <a:bodyPr/>
          <a:lstStyle/>
          <a:p>
            <a:r>
              <a:rPr lang="es-AR" sz="2800" dirty="0" smtClean="0"/>
              <a:t>No es un lenguaje de programación sino un conjunto de tecnologías que nos permiten hacer páginas de internet más interactivas.</a:t>
            </a:r>
            <a:endParaRPr lang="es-ES" sz="2800" dirty="0" smtClean="0"/>
          </a:p>
          <a:p>
            <a:r>
              <a:rPr lang="es-ES" sz="2800" dirty="0" smtClean="0"/>
              <a:t>AJAX permite que las páginas web se actualicen de forma, en segundo plano. </a:t>
            </a:r>
          </a:p>
          <a:p>
            <a:r>
              <a:rPr lang="es-ES" sz="2800" dirty="0" smtClean="0"/>
              <a:t>Esto significa que es posible actualizar partes de una página web, sin volver a cargar toda la página.</a:t>
            </a:r>
          </a:p>
          <a:p>
            <a:r>
              <a:rPr lang="es-ES" sz="2800" dirty="0" smtClean="0"/>
              <a:t>AJAX se hizo popular en 2005 por Google, con Google </a:t>
            </a:r>
            <a:r>
              <a:rPr lang="es-ES" sz="2800" dirty="0" err="1" smtClean="0"/>
              <a:t>Suggest</a:t>
            </a:r>
            <a:r>
              <a:rPr lang="es-ES" sz="2800" dirty="0" smtClean="0"/>
              <a:t>. 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Tecnologías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013406"/>
          </a:xfrm>
        </p:spPr>
        <p:txBody>
          <a:bodyPr/>
          <a:lstStyle/>
          <a:p>
            <a:r>
              <a:rPr lang="es-ES" sz="2800" dirty="0" smtClean="0"/>
              <a:t>XHTML y CSS, para crear una presentación basada en estándares.</a:t>
            </a:r>
          </a:p>
          <a:p>
            <a:r>
              <a:rPr lang="es-ES" sz="2800" dirty="0" smtClean="0"/>
              <a:t>DOM, para la interacción y manipulación dinámica de la presentación.</a:t>
            </a:r>
          </a:p>
          <a:p>
            <a:r>
              <a:rPr lang="es-ES" sz="2800" dirty="0" smtClean="0"/>
              <a:t>XML, XSLT y JSON, para el intercambio y la manipulación de información.</a:t>
            </a:r>
          </a:p>
          <a:p>
            <a:r>
              <a:rPr lang="es-ES" sz="2800" dirty="0" err="1" smtClean="0"/>
              <a:t>XMLHttpRequest</a:t>
            </a:r>
            <a:r>
              <a:rPr lang="es-ES" sz="2800" dirty="0" smtClean="0"/>
              <a:t>, para el intercambio asíncrono de información.</a:t>
            </a:r>
          </a:p>
          <a:p>
            <a:r>
              <a:rPr lang="es-ES" sz="2800" dirty="0" err="1" smtClean="0"/>
              <a:t>JavaScript</a:t>
            </a:r>
            <a:r>
              <a:rPr lang="es-ES" sz="2800" dirty="0" smtClean="0"/>
              <a:t>, para unir todas las demás tecnologías.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Ventajas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6725"/>
          </a:xfrm>
        </p:spPr>
        <p:txBody>
          <a:bodyPr/>
          <a:lstStyle/>
          <a:p>
            <a:r>
              <a:rPr lang="es-ES" sz="2800" dirty="0" smtClean="0"/>
              <a:t>Utiliza tecnologías ya existentes.</a:t>
            </a:r>
          </a:p>
          <a:p>
            <a:r>
              <a:rPr lang="es-ES" sz="2800" dirty="0" smtClean="0"/>
              <a:t>Soportada por la mayoría de los navegadores modernos.</a:t>
            </a:r>
          </a:p>
          <a:p>
            <a:r>
              <a:rPr lang="es-ES" sz="2800" dirty="0" smtClean="0"/>
              <a:t>Interactividad. El usuario no tiene que esperar hasta que lleguen los datos del servidor.</a:t>
            </a:r>
          </a:p>
          <a:p>
            <a:r>
              <a:rPr lang="es-ES" sz="2800" dirty="0" smtClean="0"/>
              <a:t>Portabilidad (no requiere </a:t>
            </a:r>
            <a:r>
              <a:rPr lang="es-ES" sz="2800" dirty="0" err="1" smtClean="0"/>
              <a:t>plug-ins</a:t>
            </a:r>
            <a:r>
              <a:rPr lang="es-ES" sz="2800" dirty="0" smtClean="0"/>
              <a:t> como Flash y </a:t>
            </a:r>
            <a:r>
              <a:rPr lang="es-ES" sz="2800" dirty="0" err="1" smtClean="0"/>
              <a:t>Applet</a:t>
            </a:r>
            <a:r>
              <a:rPr lang="es-ES" sz="2800" dirty="0" smtClean="0"/>
              <a:t> de Java)</a:t>
            </a:r>
          </a:p>
          <a:p>
            <a:r>
              <a:rPr lang="es-ES" sz="2800" dirty="0" smtClean="0"/>
              <a:t>Mayor velocidad, esto es debido a que no hay que retornar toda la página nuevamente.</a:t>
            </a:r>
          </a:p>
          <a:p>
            <a:r>
              <a:rPr lang="es-ES" sz="2800" dirty="0" smtClean="0"/>
              <a:t>La página se asemeja a una aplicación de escritorio. 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smtClean="0"/>
              <a:t>Desventajas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130088"/>
          </a:xfrm>
        </p:spPr>
        <p:txBody>
          <a:bodyPr/>
          <a:lstStyle/>
          <a:p>
            <a:r>
              <a:rPr lang="es-ES" sz="2800" dirty="0" smtClean="0"/>
              <a:t>Problemas con navegadores antiguos que no implementan esta tecnología.</a:t>
            </a:r>
          </a:p>
          <a:p>
            <a:r>
              <a:rPr lang="es-ES" sz="2800" dirty="0" smtClean="0"/>
              <a:t>No funciona si el usuario tiene desactivado el </a:t>
            </a:r>
            <a:r>
              <a:rPr lang="es-ES" sz="2800" dirty="0" err="1" smtClean="0"/>
              <a:t>JavaScript</a:t>
            </a:r>
            <a:r>
              <a:rPr lang="es-ES" sz="2800" dirty="0" smtClean="0"/>
              <a:t> en su navegador.</a:t>
            </a:r>
          </a:p>
          <a:p>
            <a:r>
              <a:rPr lang="es-ES" sz="2800" dirty="0" smtClean="0"/>
              <a:t>Requiere programadores que conozcan todas las tecnologías que intervienen en AJAX.</a:t>
            </a:r>
          </a:p>
          <a:p>
            <a:endParaRPr lang="es-ES" sz="2800" dirty="0" smtClean="0"/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899803"/>
          </a:xfrm>
        </p:spPr>
        <p:txBody>
          <a:bodyPr/>
          <a:lstStyle/>
          <a:p>
            <a:r>
              <a:rPr lang="es-ES" sz="2800" dirty="0" smtClean="0"/>
              <a:t>La piedra angular de AJAX es 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 y es utilizado para intercambiar datos con el servidor en segundo plano. </a:t>
            </a:r>
          </a:p>
          <a:p>
            <a:r>
              <a:rPr lang="es-ES" sz="2800" dirty="0" smtClean="0"/>
              <a:t>Para enviar una petición al servidor, se utilizan los métodos </a:t>
            </a:r>
            <a:r>
              <a:rPr lang="es-ES" sz="2800" b="1" i="1" dirty="0" smtClean="0"/>
              <a:t>open()</a:t>
            </a:r>
            <a:r>
              <a:rPr lang="es-ES" sz="2800" dirty="0" smtClean="0"/>
              <a:t> y </a:t>
            </a:r>
            <a:r>
              <a:rPr lang="es-ES" sz="2800" b="1" i="1" dirty="0" err="1" smtClean="0"/>
              <a:t>send</a:t>
            </a:r>
            <a:r>
              <a:rPr lang="es-ES" sz="2800" b="1" i="1" dirty="0" smtClean="0"/>
              <a:t>()</a:t>
            </a:r>
            <a:r>
              <a:rPr lang="es-ES" sz="2800" dirty="0" smtClean="0"/>
              <a:t>.</a:t>
            </a:r>
          </a:p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Método: Especifica el tipo de pedido (GET/POST).</a:t>
            </a:r>
          </a:p>
          <a:p>
            <a:pPr lvl="1"/>
            <a:r>
              <a:rPr lang="es-ES" sz="2400" dirty="0" err="1" smtClean="0"/>
              <a:t>Url</a:t>
            </a:r>
            <a:r>
              <a:rPr lang="es-ES" sz="2400" dirty="0" smtClean="0"/>
              <a:t>: Indica la ubicación del archivo en el servidor.</a:t>
            </a:r>
          </a:p>
          <a:p>
            <a:pPr lvl="1"/>
            <a:r>
              <a:rPr lang="es-ES" sz="2400" dirty="0" err="1" smtClean="0"/>
              <a:t>Async</a:t>
            </a:r>
            <a:r>
              <a:rPr lang="es-ES" sz="2400" dirty="0" smtClean="0"/>
              <a:t>: true (Asincrónico); false (Sincrónico).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6576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</a:rPr>
              <a:t>("</a:t>
            </a:r>
            <a:r>
              <a:rPr lang="en-US" sz="2000" dirty="0" err="1" smtClean="0">
                <a:solidFill>
                  <a:schemeClr val="bg2"/>
                </a:solidFill>
              </a:rPr>
              <a:t>Método</a:t>
            </a:r>
            <a:r>
              <a:rPr lang="en-US" sz="2000" dirty="0" smtClean="0">
                <a:solidFill>
                  <a:schemeClr val="bg2"/>
                </a:solidFill>
              </a:rPr>
              <a:t>", "</a:t>
            </a:r>
            <a:r>
              <a:rPr lang="en-US" sz="2000" dirty="0" err="1" smtClean="0">
                <a:solidFill>
                  <a:schemeClr val="bg2"/>
                </a:solidFill>
              </a:rPr>
              <a:t>Url</a:t>
            </a:r>
            <a:r>
              <a:rPr lang="en-US" sz="2000" dirty="0" smtClean="0">
                <a:solidFill>
                  <a:schemeClr val="bg2"/>
                </a:solidFill>
              </a:rPr>
              <a:t>", </a:t>
            </a:r>
            <a:r>
              <a:rPr lang="en-US" sz="2000" dirty="0" err="1" smtClean="0">
                <a:solidFill>
                  <a:schemeClr val="bg2"/>
                </a:solidFill>
              </a:rPr>
              <a:t>Async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XMLHttpRequest</a:t>
            </a:r>
            <a:r>
              <a:rPr lang="es-AR" dirty="0" smtClean="0"/>
              <a:t> </a:t>
            </a:r>
            <a:r>
              <a:rPr lang="es-AR" sz="2800" dirty="0" smtClean="0"/>
              <a:t>(2/2)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391424"/>
          </a:xfrm>
        </p:spPr>
        <p:txBody>
          <a:bodyPr/>
          <a:lstStyle/>
          <a:p>
            <a:endParaRPr lang="es-ES" sz="2800" dirty="0" smtClean="0"/>
          </a:p>
          <a:p>
            <a:endParaRPr lang="es-ES" sz="2800" dirty="0" smtClean="0"/>
          </a:p>
          <a:p>
            <a:endParaRPr lang="es-ES" sz="2800" dirty="0" smtClean="0"/>
          </a:p>
          <a:p>
            <a:pPr lvl="1"/>
            <a:r>
              <a:rPr lang="es-ES" sz="2400" dirty="0" smtClean="0"/>
              <a:t>Envía la petición al servidor.</a:t>
            </a:r>
          </a:p>
          <a:p>
            <a:endParaRPr lang="es-ES" sz="2800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447800"/>
            <a:ext cx="8412162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</a:rPr>
              <a:t>();</a:t>
            </a:r>
            <a:r>
              <a:rPr lang="en-US" sz="2000" dirty="0" smtClean="0">
                <a:solidFill>
                  <a:srgbClr val="00B050"/>
                </a:solidFill>
              </a:rPr>
              <a:t>//Si </a:t>
            </a:r>
            <a:r>
              <a:rPr lang="en-US" sz="2000" dirty="0" err="1" smtClean="0">
                <a:solidFill>
                  <a:srgbClr val="00B050"/>
                </a:solidFill>
              </a:rPr>
              <a:t>es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GET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endParaRPr lang="en-US" sz="2000" dirty="0" smtClean="0">
              <a:solidFill>
                <a:srgbClr val="00B050"/>
              </a:solidFill>
            </a:endParaRP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smtClean="0">
                <a:solidFill>
                  <a:srgbClr val="993300"/>
                </a:solidFill>
              </a:rPr>
              <a:t>"string"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  <a:r>
              <a:rPr lang="en-US" sz="2000" dirty="0" smtClean="0">
                <a:solidFill>
                  <a:srgbClr val="00B050"/>
                </a:solidFill>
              </a:rPr>
              <a:t>// Si </a:t>
            </a:r>
            <a:r>
              <a:rPr lang="en-US" sz="2000" dirty="0" err="1" smtClean="0">
                <a:solidFill>
                  <a:srgbClr val="00B050"/>
                </a:solidFill>
              </a:rPr>
              <a:t>es</a:t>
            </a:r>
            <a:r>
              <a:rPr lang="en-US" sz="2000" dirty="0" smtClean="0">
                <a:solidFill>
                  <a:srgbClr val="00B050"/>
                </a:solidFill>
              </a:rPr>
              <a:t> POST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810000"/>
            <a:ext cx="8458200" cy="1371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en-US" sz="2000" dirty="0" err="1" smtClean="0">
                <a:solidFill>
                  <a:schemeClr val="bg2"/>
                </a:solidFill>
                <a:cs typeface="Arial" pitchFamily="34" charset="0"/>
              </a:rPr>
              <a:t>var</a:t>
            </a:r>
            <a:r>
              <a:rPr lang="en-GB" altLang="en-US" sz="2000" dirty="0" smtClean="0">
                <a:solidFill>
                  <a:schemeClr val="bg2"/>
                </a:solidFill>
                <a:cs typeface="Arial" pitchFamily="34" charset="0"/>
              </a:rPr>
              <a:t> x</a:t>
            </a:r>
            <a:r>
              <a:rPr lang="en-US" sz="2000" dirty="0" smtClean="0">
                <a:solidFill>
                  <a:schemeClr val="bg2"/>
                </a:solidFill>
              </a:rPr>
              <a:t>http = new </a:t>
            </a:r>
            <a:r>
              <a:rPr lang="en-US" sz="2000" dirty="0" err="1" smtClean="0">
                <a:solidFill>
                  <a:schemeClr val="bg2"/>
                </a:solidFill>
              </a:rPr>
              <a:t>XMLHttpRequest</a:t>
            </a:r>
            <a:r>
              <a:rPr lang="en-US" sz="2000" dirty="0" smtClean="0">
                <a:solidFill>
                  <a:schemeClr val="bg2"/>
                </a:solidFill>
              </a:rPr>
              <a:t>(); 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xhttp.open</a:t>
            </a:r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 smtClean="0">
                <a:solidFill>
                  <a:srgbClr val="993300"/>
                </a:solidFill>
              </a:rPr>
              <a:t>"GET"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n-US" sz="2000" dirty="0" smtClean="0">
                <a:solidFill>
                  <a:srgbClr val="993300"/>
                </a:solidFill>
              </a:rPr>
              <a:t>"ajax_test.php"</a:t>
            </a:r>
            <a:r>
              <a:rPr lang="en-US" sz="2000" dirty="0" smtClean="0">
                <a:solidFill>
                  <a:schemeClr val="bg2"/>
                </a:solidFill>
              </a:rPr>
              <a:t>, </a:t>
            </a:r>
            <a:r>
              <a:rPr lang="en-US" sz="2000" dirty="0" smtClean="0">
                <a:solidFill>
                  <a:srgbClr val="0000FF"/>
                </a:solidFill>
              </a:rPr>
              <a:t>true</a:t>
            </a:r>
            <a:r>
              <a:rPr lang="en-US" sz="2000" dirty="0" smtClean="0">
                <a:solidFill>
                  <a:schemeClr val="bg2"/>
                </a:solidFill>
              </a:rPr>
              <a:t>);</a:t>
            </a:r>
          </a:p>
          <a:p>
            <a:pPr eaLnBrk="1" hangingPunct="1">
              <a:buClr>
                <a:srgbClr val="0000FF"/>
              </a:buClr>
              <a:buSzPct val="100000"/>
              <a:buFont typeface="Courier New" panose="02070309020205020404" pitchFamily="49" charset="0"/>
              <a:buNone/>
            </a:pPr>
            <a:r>
              <a:rPr lang="en-US" sz="2000" dirty="0" err="1" smtClean="0">
                <a:solidFill>
                  <a:schemeClr val="bg2"/>
                </a:solidFill>
              </a:rPr>
              <a:t>xhttp.send</a:t>
            </a:r>
            <a:r>
              <a:rPr lang="en-US" sz="2000" dirty="0" smtClean="0">
                <a:solidFill>
                  <a:schemeClr val="bg2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>
              <a:defRPr/>
            </a:pPr>
            <a:r>
              <a:rPr lang="es-AR" dirty="0" err="1" smtClean="0"/>
              <a:t>Onreadystatechange</a:t>
            </a:r>
            <a:r>
              <a:rPr lang="es-AR" dirty="0" smtClean="0"/>
              <a:t> </a:t>
            </a:r>
            <a:r>
              <a:rPr lang="es-AR" sz="2800" dirty="0" smtClean="0"/>
              <a:t>(1/2)</a:t>
            </a:r>
            <a:endParaRPr lang="es-AR" sz="28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634567"/>
          </a:xfrm>
        </p:spPr>
        <p:txBody>
          <a:bodyPr/>
          <a:lstStyle/>
          <a:p>
            <a:r>
              <a:rPr lang="es-ES" sz="2800" dirty="0" smtClean="0"/>
              <a:t>El evento </a:t>
            </a:r>
            <a:r>
              <a:rPr lang="es-ES" sz="2800" b="1" i="1" dirty="0" err="1" smtClean="0"/>
              <a:t>onreadystatechange</a:t>
            </a:r>
            <a:r>
              <a:rPr lang="es-ES" sz="2800" dirty="0" smtClean="0"/>
              <a:t> se dispara cada vez que cambia </a:t>
            </a:r>
            <a:r>
              <a:rPr lang="es-ES" sz="2800" b="1" i="1" dirty="0" err="1" smtClean="0"/>
              <a:t>readyState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La propiedad </a:t>
            </a:r>
            <a:r>
              <a:rPr lang="es-ES" sz="2800" dirty="0" err="1" smtClean="0"/>
              <a:t>readyState</a:t>
            </a:r>
            <a:r>
              <a:rPr lang="es-ES" sz="2800" dirty="0" smtClean="0"/>
              <a:t> mantiene el estado de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. </a:t>
            </a:r>
          </a:p>
          <a:p>
            <a:r>
              <a:rPr lang="es-ES" sz="2800" dirty="0" smtClean="0"/>
              <a:t>Existen tres propiedades importantes del objeto </a:t>
            </a:r>
            <a:r>
              <a:rPr lang="es-ES" sz="2800" dirty="0" err="1" smtClean="0"/>
              <a:t>XMLHttpRequest</a:t>
            </a:r>
            <a:r>
              <a:rPr lang="es-ES" sz="2800" dirty="0" smtClean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435183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1407</Words>
  <Application>Microsoft Office PowerPoint</Application>
  <PresentationFormat>Presentación en pantalla (4:3)</PresentationFormat>
  <Paragraphs>156</Paragraphs>
  <Slides>23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1_VS_NET Launch Template</vt:lpstr>
      <vt:lpstr>Maximiliano Neiner</vt:lpstr>
      <vt:lpstr>Temas a Tratar</vt:lpstr>
      <vt:lpstr>AJAX (Asynchronous JavaScript And XML)</vt:lpstr>
      <vt:lpstr>Tecnologías</vt:lpstr>
      <vt:lpstr>Ventajas (1/2)</vt:lpstr>
      <vt:lpstr>Desventajas (2/2)</vt:lpstr>
      <vt:lpstr>XMLHttpRequest (1/2)</vt:lpstr>
      <vt:lpstr>XMLHttpRequest (2/2)</vt:lpstr>
      <vt:lpstr>Onreadystatechange (1/2)</vt:lpstr>
      <vt:lpstr>Onreadystatechange (2/2)</vt:lpstr>
      <vt:lpstr>DEMO</vt:lpstr>
      <vt:lpstr>JQuery</vt:lpstr>
      <vt:lpstr>DEMO</vt:lpstr>
      <vt:lpstr>JSON (JavaScript Object Notation)</vt:lpstr>
      <vt:lpstr>JSON</vt:lpstr>
      <vt:lpstr>Literales de Objetos</vt:lpstr>
      <vt:lpstr>Literales de Arrays</vt:lpstr>
      <vt:lpstr>Sintaxis</vt:lpstr>
      <vt:lpstr>Sintaxis</vt:lpstr>
      <vt:lpstr>JSON.stringify</vt:lpstr>
      <vt:lpstr>JSON.parse</vt:lpstr>
      <vt:lpstr>DEMO</vt:lpstr>
      <vt:lpstr>Ejercitación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Programacion_III_Clase_01</dc:title>
  <dc:subject>Presentación de la Materia</dc:subject>
  <dc:creator>profesor</dc:creator>
  <cp:lastModifiedBy>profesor</cp:lastModifiedBy>
  <cp:revision>295</cp:revision>
  <cp:lastPrinted>1601-01-01T00:00:00Z</cp:lastPrinted>
  <dcterms:created xsi:type="dcterms:W3CDTF">1601-01-01T00:00:00Z</dcterms:created>
  <dcterms:modified xsi:type="dcterms:W3CDTF">2015-10-20T23:31:45Z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