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0" r:id="rId2"/>
    <p:sldId id="327" r:id="rId3"/>
    <p:sldId id="325" r:id="rId4"/>
    <p:sldId id="402" r:id="rId5"/>
    <p:sldId id="404" r:id="rId6"/>
    <p:sldId id="405" r:id="rId7"/>
    <p:sldId id="403" r:id="rId8"/>
    <p:sldId id="415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366" r:id="rId17"/>
    <p:sldId id="420" r:id="rId1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37" d="100"/>
          <a:sy n="37" d="100"/>
        </p:scale>
        <p:origin x="-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invocar a miembros de instancia dentro de la clase se utiliza el $</a:t>
            </a:r>
            <a:r>
              <a:rPr lang="es-AR" dirty="0" err="1" smtClean="0"/>
              <a:t>this</a:t>
            </a:r>
            <a:r>
              <a:rPr lang="es-AR" dirty="0" smtClean="0"/>
              <a:t>-&gt;miembro;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2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0266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modificadores de visibilidad para los atributos son:</a:t>
            </a:r>
          </a:p>
          <a:p>
            <a:r>
              <a:rPr lang="es-AR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/</a:t>
            </a:r>
            <a:r>
              <a:rPr lang="es-AR" baseline="0" dirty="0" err="1" smtClean="0"/>
              <a:t>var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atributo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Los modificadores para los métodos son</a:t>
            </a:r>
          </a:p>
          <a:p>
            <a:r>
              <a:rPr lang="es-AR" baseline="0" dirty="0" smtClean="0"/>
              <a:t>Visibilidad:</a:t>
            </a:r>
          </a:p>
          <a:p>
            <a:r>
              <a:rPr lang="es-AR" baseline="0" dirty="0" err="1" smtClean="0"/>
              <a:t>private</a:t>
            </a:r>
            <a:r>
              <a:rPr lang="es-AR" baseline="0" dirty="0" smtClean="0"/>
              <a:t> – privado</a:t>
            </a:r>
          </a:p>
          <a:p>
            <a:r>
              <a:rPr lang="es-AR" baseline="0" dirty="0" err="1" smtClean="0"/>
              <a:t>protected</a:t>
            </a:r>
            <a:r>
              <a:rPr lang="es-AR" baseline="0" dirty="0" smtClean="0"/>
              <a:t> – protegido</a:t>
            </a:r>
          </a:p>
          <a:p>
            <a:r>
              <a:rPr lang="es-AR" baseline="0" dirty="0" err="1" smtClean="0"/>
              <a:t>public</a:t>
            </a:r>
            <a:r>
              <a:rPr lang="es-AR" baseline="0" dirty="0" smtClean="0"/>
              <a:t> – publico</a:t>
            </a:r>
          </a:p>
          <a:p>
            <a:r>
              <a:rPr lang="es-AR" baseline="0" dirty="0" smtClean="0"/>
              <a:t>De método</a:t>
            </a:r>
          </a:p>
          <a:p>
            <a:r>
              <a:rPr lang="es-AR" baseline="0" dirty="0" err="1" smtClean="0"/>
              <a:t>static</a:t>
            </a:r>
            <a:endParaRPr lang="es-AR" baseline="0" dirty="0" smtClean="0"/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_php@gruposyahoo.com" TargetMode="External"/><Relationship Id="rId2" Type="http://schemas.openxmlformats.org/officeDocument/2006/relationships/hyperlink" Target="mailto:programacion_php-subscribe@gruposyahoo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2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371600"/>
            <a:ext cx="8229600" cy="525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$_attr1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$_attr2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$attr3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//Constructor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__construct() {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Func2()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Func3()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Func4() { 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28850"/>
          </a:xfrm>
        </p:spPr>
        <p:txBody>
          <a:bodyPr/>
          <a:lstStyle/>
          <a:p>
            <a:r>
              <a:rPr lang="es-AR" sz="2800" dirty="0" smtClean="0"/>
              <a:t>La sintaxis básica para declarar un objeto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-&gt;</a:t>
            </a:r>
            <a:r>
              <a:rPr lang="es-AR" sz="2800" dirty="0" smtClean="0"/>
              <a:t> es utilizado para acceder a los miembros de instancia de la clase.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El operador </a:t>
            </a:r>
            <a:r>
              <a:rPr lang="es-AR" sz="2800" b="1" dirty="0" smtClean="0"/>
              <a:t>::</a:t>
            </a:r>
            <a:r>
              <a:rPr lang="es-AR" sz="2800" dirty="0" smtClean="0"/>
              <a:t> es utilizado para acceder a los miembros estáticos de la clase.</a:t>
            </a:r>
            <a:endParaRPr lang="es-AR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8862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instancia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-&gt;Func3();    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nombreObj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-&gt;attr3;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5715000"/>
            <a:ext cx="82296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estáticos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::Func4();   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$attr4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1172"/>
          </a:xfrm>
        </p:spPr>
        <p:txBody>
          <a:bodyPr/>
          <a:lstStyle/>
          <a:p>
            <a:r>
              <a:rPr lang="es-AR" sz="2800" dirty="0" smtClean="0"/>
              <a:t>En PHP se indica herencia a partir de </a:t>
            </a:r>
            <a:r>
              <a:rPr lang="es-AR" sz="2800" b="1" i="1" dirty="0" err="1" smtClean="0"/>
              <a:t>extends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057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962400"/>
            <a:ext cx="83058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__construct(){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::__construct();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Inicializar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propias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En PHP cualquier método puede ser modificado en sus clases derivadas.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343400"/>
            <a:ext cx="83058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ClaseBase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parent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Saludar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GB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850011"/>
          </a:xfrm>
        </p:spPr>
        <p:txBody>
          <a:bodyPr/>
          <a:lstStyle/>
          <a:p>
            <a:r>
              <a:rPr lang="es-AR" sz="2800" dirty="0" smtClean="0"/>
              <a:t>Las interfaces en PHP sólo pueden contener declaraciones de métodos.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Y se implementan con </a:t>
            </a:r>
            <a:r>
              <a:rPr lang="es-AR" sz="2800" b="1" i="1" dirty="0" err="1" smtClean="0"/>
              <a:t>implements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438400"/>
            <a:ext cx="8229600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4196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IInterfaz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AR" sz="2800" dirty="0" smtClean="0"/>
              <a:t>Las clases abstractas pueden contener atributos  y métodos, pero sólo ellas pueden contener métodos con el modificador </a:t>
            </a:r>
            <a:r>
              <a:rPr lang="es-AR" sz="2800" b="1" i="1" dirty="0" err="1" smtClean="0"/>
              <a:t>abstract</a:t>
            </a:r>
            <a:r>
              <a:rPr lang="es-AR" sz="2800" dirty="0" smtClean="0"/>
              <a:t> 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2819400"/>
            <a:ext cx="8229600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267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ClaseDerivada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ClaseAbstracta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Implementación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aquí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smtClean="0"/>
              <a:t>Ejercicios de Laboratorio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610600" cy="4447371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Realizar los de la guía.</a:t>
            </a:r>
          </a:p>
          <a:p>
            <a:pPr eaLnBrk="1" hangingPunct="1">
              <a:defRPr/>
            </a:pPr>
            <a:r>
              <a:rPr lang="es-ES" dirty="0" smtClean="0"/>
              <a:t>Anotarse en el grupo de PHP para recibir materiales de estudio.</a:t>
            </a:r>
          </a:p>
          <a:p>
            <a:pPr lvl="1" eaLnBrk="1" hangingPunct="1">
              <a:defRPr/>
            </a:pPr>
            <a:r>
              <a:rPr lang="es-AR" i="1" dirty="0" smtClean="0"/>
              <a:t>Para suscribirse</a:t>
            </a:r>
            <a:r>
              <a:rPr lang="es-AR" dirty="0" smtClean="0"/>
              <a:t>: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s-AR" sz="2600" dirty="0" smtClean="0">
                <a:hlinkClick r:id="rId2"/>
              </a:rPr>
              <a:t>programacion_php-subscribe@gruposyahoo.com</a:t>
            </a:r>
            <a:endParaRPr lang="es-AR" sz="2600" u="sng" dirty="0" smtClean="0"/>
          </a:p>
          <a:p>
            <a:pPr lvl="1" eaLnBrk="1" hangingPunct="1">
              <a:defRPr/>
            </a:pPr>
            <a:r>
              <a:rPr lang="es-ES" dirty="0" smtClean="0"/>
              <a:t>Colocar Nombre, Apellido y Curso.</a:t>
            </a:r>
          </a:p>
          <a:p>
            <a:pPr lvl="1" eaLnBrk="1" hangingPunct="1">
              <a:defRPr/>
            </a:pPr>
            <a:r>
              <a:rPr lang="es-AR" i="1" dirty="0" smtClean="0"/>
              <a:t>Luego se podrán enviar mensajes a</a:t>
            </a:r>
            <a:r>
              <a:rPr lang="es-AR" dirty="0" smtClean="0"/>
              <a:t>: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s-AR" sz="2600" dirty="0" smtClean="0">
                <a:hlinkClick r:id="rId3"/>
              </a:rPr>
              <a:t>programacion_php@gruposyahoo.com</a:t>
            </a:r>
            <a:endParaRPr lang="es-AR" sz="2600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s-ES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49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Programación del lado del Servidor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Incluir/Requerir </a:t>
            </a:r>
            <a:r>
              <a:rPr lang="es-ES" dirty="0" smtClean="0">
                <a:solidFill>
                  <a:srgbClr val="FFFFFF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rgbClr val="FFFFFF"/>
                </a:solidFill>
                <a:latin typeface="Franklin Gothic Medium"/>
              </a:rPr>
              <a:t>Clases y objetos</a:t>
            </a:r>
            <a:endParaRPr lang="es-AR" dirty="0">
              <a:solidFill>
                <a:srgbClr val="FFFFFF"/>
              </a:solidFill>
              <a:latin typeface="Franklin Gothic Medium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</a:t>
            </a:r>
            <a:r>
              <a:rPr lang="es-AR" dirty="0" smtClean="0"/>
              <a:t>PHP </a:t>
            </a:r>
            <a:r>
              <a:rPr lang="es-AR" sz="2800" dirty="0" smtClean="0"/>
              <a:t>(</a:t>
            </a:r>
            <a:r>
              <a:rPr lang="es-AR" sz="2800" dirty="0" smtClean="0"/>
              <a:t>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/>
              <a:t>La declaración de una función comienza con la palabra </a:t>
            </a:r>
            <a:r>
              <a:rPr lang="es-ES" sz="2800" b="1" i="1"/>
              <a:t>function</a:t>
            </a:r>
            <a:r>
              <a:rPr lang="es-ES" sz="2800"/>
              <a:t>.</a:t>
            </a:r>
          </a:p>
          <a:p>
            <a:r>
              <a:rPr lang="es-ES" sz="2800"/>
              <a:t>El nombre de la función puede empezar con una letra o guión bajo (_), no con números.</a:t>
            </a:r>
          </a:p>
          <a:p>
            <a:r>
              <a:rPr lang="es-ES" sz="2800"/>
              <a:t>Los nombres de las funciones NO son case-sensitive.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599" y="450012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Funciones propias en PHP </a:t>
            </a:r>
            <a:r>
              <a:rPr lang="es-AR" sz="2800" dirty="0" smtClean="0"/>
              <a:t>(</a:t>
            </a:r>
            <a:r>
              <a:rPr lang="es-AR" sz="2800" dirty="0" smtClean="0"/>
              <a:t>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07196"/>
          </a:xfrm>
        </p:spPr>
        <p:txBody>
          <a:bodyPr/>
          <a:lstStyle/>
          <a:p>
            <a:r>
              <a:rPr lang="es-ES" sz="2800"/>
              <a:t>Las funciones pueden recibir parámetros.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Las funciones pueden retornar valores.</a:t>
            </a:r>
          </a:p>
          <a:p>
            <a:endParaRPr lang="es-ES" sz="2800"/>
          </a:p>
          <a:p>
            <a:r>
              <a:rPr lang="es-ES" sz="1000"/>
              <a:t>1</a:t>
            </a:r>
          </a:p>
          <a:p>
            <a:endParaRPr lang="es-ES" sz="2800"/>
          </a:p>
          <a:p>
            <a:r>
              <a:rPr lang="es-ES" sz="2800"/>
              <a:t>Los parámetros pueden tener valores por default.</a:t>
            </a:r>
            <a:r>
              <a:rPr lang="es-ES" sz="2800">
                <a:latin typeface="Franklin Gothic Medium" charset="0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4467" y="1969712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$par_2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4467" y="3680618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GB" altLang="en-US" sz="2000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solidFill>
                  <a:schemeClr val="accent2"/>
                </a:solidFill>
                <a:latin typeface="Courier New" charset="0"/>
                <a:cs typeface="Courier New" charset="0"/>
              </a:rPr>
              <a:t>valor</a:t>
            </a:r>
            <a:r>
              <a:rPr lang="en-GB" altLang="en-US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8845" y="5391524"/>
            <a:ext cx="8229600" cy="99817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NombreFuncion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$par_1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par_2 </a:t>
            </a:r>
            <a:r>
              <a:rPr lang="en-GB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GB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139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sz="3200" dirty="0">
                <a:solidFill>
                  <a:srgbClr val="FCEB98"/>
                </a:solidFill>
              </a:rPr>
              <a:t>Incluir/Requerir </a:t>
            </a:r>
            <a:r>
              <a:rPr lang="es-ES" sz="3200" dirty="0" smtClean="0">
                <a:solidFill>
                  <a:srgbClr val="FCEB98"/>
                </a:solidFill>
              </a:rPr>
              <a:t>archivos</a:t>
            </a:r>
          </a:p>
          <a:p>
            <a:pPr lvl="1" eaLnBrk="1" hangingPunct="1">
              <a:defRPr/>
            </a:pPr>
            <a:r>
              <a:rPr lang="es-ES" dirty="0" smtClean="0">
                <a:latin typeface="Franklin Gothic Medium"/>
              </a:rPr>
              <a:t>Clases y objetos</a:t>
            </a:r>
            <a:endParaRPr lang="es-AR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/>
              <a:t>Incluir archivos en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53308"/>
          </a:xfrm>
        </p:spPr>
        <p:txBody>
          <a:bodyPr/>
          <a:lstStyle/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 b="1"/>
              <a:t> </a:t>
            </a:r>
            <a:r>
              <a:rPr lang="es-ES" sz="2800"/>
              <a:t>(o </a:t>
            </a:r>
            <a:r>
              <a:rPr lang="es-ES" sz="2800" b="1" i="1"/>
              <a:t>require</a:t>
            </a:r>
            <a:r>
              <a:rPr lang="es-ES" sz="2800"/>
              <a:t>) copia todo el código existente del archivo especificado dentro del archivo que posee dicha declaración.</a:t>
            </a:r>
          </a:p>
          <a:p>
            <a:r>
              <a:rPr lang="es-ES" sz="2800"/>
              <a:t>La declaración </a:t>
            </a:r>
            <a:r>
              <a:rPr lang="es-ES" sz="2800" b="1" i="1"/>
              <a:t>include</a:t>
            </a:r>
            <a:r>
              <a:rPr lang="es-ES" sz="2800"/>
              <a:t> y </a:t>
            </a:r>
            <a:r>
              <a:rPr lang="es-ES" sz="2800" b="1" i="1"/>
              <a:t>require</a:t>
            </a:r>
            <a:r>
              <a:rPr lang="es-ES" sz="2800"/>
              <a:t> son idénticas, excepto en caso de falla.</a:t>
            </a:r>
          </a:p>
          <a:p>
            <a:pPr lvl="1"/>
            <a:r>
              <a:rPr lang="es-ES" sz="2400" b="1" i="1"/>
              <a:t>require </a:t>
            </a:r>
            <a:r>
              <a:rPr lang="es-ES" sz="2400"/>
              <a:t>producirá un error fatal (E_COMPILE_ERROR) y frenará el script.</a:t>
            </a:r>
          </a:p>
          <a:p>
            <a:pPr lvl="1"/>
            <a:r>
              <a:rPr lang="es-ES" sz="2400" b="1" i="1"/>
              <a:t>include </a:t>
            </a:r>
            <a:r>
              <a:rPr lang="es-ES" sz="2400"/>
              <a:t>sólo producirá una advertencia (E_WARNING) y el script continuará.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5072063"/>
            <a:ext cx="8229600" cy="148602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GB" alt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 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n-GB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14828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>
                <a:solidFill>
                  <a:srgbClr val="FFFFFF"/>
                </a:solidFill>
                <a:latin typeface="Franklin Gothic Medium" charset="0"/>
              </a:rPr>
              <a:t>Programación del lado del Servidor</a:t>
            </a:r>
          </a:p>
          <a:p>
            <a:pPr lvl="1" eaLnBrk="1" hangingPunct="1">
              <a:defRPr/>
            </a:pPr>
            <a:r>
              <a:rPr lang="es-ES" dirty="0">
                <a:solidFill>
                  <a:srgbClr val="FFFFFF"/>
                </a:solidFill>
              </a:rPr>
              <a:t>Funciones propias</a:t>
            </a:r>
          </a:p>
          <a:p>
            <a:pPr lvl="1" eaLnBrk="1" hangingPunct="1">
              <a:defRPr/>
            </a:pPr>
            <a:r>
              <a:rPr lang="es-ES" dirty="0"/>
              <a:t>Incluir/Requerir </a:t>
            </a:r>
            <a:r>
              <a:rPr lang="es-ES" dirty="0" smtClean="0"/>
              <a:t>archivos</a:t>
            </a:r>
          </a:p>
          <a:p>
            <a:pPr lvl="1" eaLnBrk="1" hangingPunct="1">
              <a:defRPr/>
            </a:pPr>
            <a:r>
              <a:rPr lang="es-ES" sz="3200" dirty="0" smtClean="0">
                <a:solidFill>
                  <a:schemeClr val="accent1"/>
                </a:solidFill>
                <a:latin typeface="Franklin Gothic Medium"/>
              </a:rPr>
              <a:t>Clases y objetos</a:t>
            </a:r>
            <a:endParaRPr lang="es-AR" sz="3200" dirty="0">
              <a:solidFill>
                <a:schemeClr val="accent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7663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y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345531"/>
          </a:xfrm>
        </p:spPr>
        <p:txBody>
          <a:bodyPr/>
          <a:lstStyle/>
          <a:p>
            <a:r>
              <a:rPr lang="es-AR" sz="2800" dirty="0" smtClean="0"/>
              <a:t>La sintaxis básica para declarar una clase en PHP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La sintaxis básica para declarar miembros de una clase (atributos - métodos)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19812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NombreClase</a:t>
            </a:r>
            <a:endParaRPr lang="en-GB" altLang="en-US" sz="20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876800"/>
            <a:ext cx="8229600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2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nombreAtributo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alt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Modificadores</a:t>
            </a:r>
            <a:r>
              <a:rPr lang="en-GB" alt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</a:t>
            </a:r>
            <a:r>
              <a:rPr lang="en-GB" alt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NombreMetodo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alt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607</Words>
  <Application>Microsoft Office PowerPoint</Application>
  <PresentationFormat>Presentación en pantalla (4:3)</PresentationFormat>
  <Paragraphs>191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1_VS_NET Launch Template</vt:lpstr>
      <vt:lpstr>Maximiliano Neiner</vt:lpstr>
      <vt:lpstr>Temas a Tratar</vt:lpstr>
      <vt:lpstr>Temas a Tratar</vt:lpstr>
      <vt:lpstr>Funciones propias en PHP (1/2)</vt:lpstr>
      <vt:lpstr>Funciones propias en PHP (2/2)</vt:lpstr>
      <vt:lpstr>Temas a Tratar</vt:lpstr>
      <vt:lpstr>Incluir archivos en PHP</vt:lpstr>
      <vt:lpstr>Temas a Tratar</vt:lpstr>
      <vt:lpstr>Clases y objetos</vt:lpstr>
      <vt:lpstr>Clases</vt:lpstr>
      <vt:lpstr>Objetos</vt:lpstr>
      <vt:lpstr>Herencia</vt:lpstr>
      <vt:lpstr>Polimorfismo</vt:lpstr>
      <vt:lpstr>Interfaces</vt:lpstr>
      <vt:lpstr>Clases abstractas</vt:lpstr>
      <vt:lpstr>Ejercitación</vt:lpstr>
      <vt:lpstr>Ejercicios de Laboratorio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Presentación de la Materia</dc:subject>
  <dc:creator/>
  <cp:lastModifiedBy>profesor</cp:lastModifiedBy>
  <cp:revision>172</cp:revision>
  <cp:lastPrinted>1601-01-01T00:00:00Z</cp:lastPrinted>
  <dcterms:created xsi:type="dcterms:W3CDTF">1601-01-01T00:00:00Z</dcterms:created>
  <dcterms:modified xsi:type="dcterms:W3CDTF">2015-08-24T13:19:59Z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