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67EF9-FDD9-40A5-8BD9-83AE3885BD94}" v="476" dt="2023-09-12T01:52:35.055"/>
    <p1510:client id="{DF97EE8E-49E4-41D9-8C47-5DE59A509E10}" v="20" dt="2023-09-12T02:24:29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57" r="8888" b="-1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52515-B966-F2CE-D38C-F3609DFA2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RJM Algo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0187-432E-00E6-C5D7-674DB5EB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Applying supervised learning machine models for classification and regression analysis to Bitcoin price data, with the objective of predicting when to buy or sell.  </a:t>
            </a:r>
          </a:p>
        </p:txBody>
      </p:sp>
    </p:spTree>
    <p:extLst>
      <p:ext uri="{BB962C8B-B14F-4D97-AF65-F5344CB8AC3E}">
        <p14:creationId xmlns:p14="http://schemas.microsoft.com/office/powerpoint/2010/main" val="103998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52515-B966-F2CE-D38C-F3609DFA2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0298" y="477504"/>
            <a:ext cx="5852698" cy="1120273"/>
          </a:xfrm>
        </p:spPr>
        <p:txBody>
          <a:bodyPr>
            <a:normAutofit/>
          </a:bodyPr>
          <a:lstStyle/>
          <a:p>
            <a:r>
              <a:rPr lang="en-US" dirty="0"/>
              <a:t>Our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0187-432E-00E6-C5D7-674DB5EB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496" y="1663631"/>
            <a:ext cx="5852698" cy="1230210"/>
          </a:xfrm>
        </p:spPr>
        <p:txBody>
          <a:bodyPr>
            <a:normAutofit/>
          </a:bodyPr>
          <a:lstStyle/>
          <a:p>
            <a:r>
              <a:rPr lang="en-US" dirty="0"/>
              <a:t>How would the model perform if we had more time to explore additional variables and additional models?</a:t>
            </a:r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4" r="19377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D835BB-4F59-D0C6-42D7-78B8E6A9E062}"/>
              </a:ext>
            </a:extLst>
          </p:cNvPr>
          <p:cNvSpPr txBox="1">
            <a:spLocks/>
          </p:cNvSpPr>
          <p:nvPr/>
        </p:nvSpPr>
        <p:spPr>
          <a:xfrm>
            <a:off x="6023453" y="3612783"/>
            <a:ext cx="5852698" cy="1230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Questions….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FD038-31BC-38A1-AAD4-EF107F90CB68}"/>
              </a:ext>
            </a:extLst>
          </p:cNvPr>
          <p:cNvSpPr/>
          <p:nvPr/>
        </p:nvSpPr>
        <p:spPr>
          <a:xfrm>
            <a:off x="5529532" y="1597777"/>
            <a:ext cx="5852698" cy="1386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791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 useBgFill="1">
        <p:nvSpPr>
          <p:cNvPr id="25" name="Freeform: Shape 20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52515-B966-F2CE-D38C-F3609DFA2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745" y="331985"/>
            <a:ext cx="5048250" cy="3228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A SVM Model.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0187-432E-00E6-C5D7-674DB5EB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56" y="3560089"/>
            <a:ext cx="5048250" cy="315758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Support Vector Machine (SVM) is a supervised machine learning algorithm primary used for classification tasks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Can we better predict trade type by projecting the Bitcoin dataset into a higher dimensional space using a SVM model?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4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1" r="15969" b="-1"/>
          <a:stretch/>
        </p:blipFill>
        <p:spPr>
          <a:xfrm>
            <a:off x="7224683" y="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060EFD-9719-75BB-DAAA-7BFA4CA92D53}"/>
              </a:ext>
            </a:extLst>
          </p:cNvPr>
          <p:cNvSpPr/>
          <p:nvPr/>
        </p:nvSpPr>
        <p:spPr>
          <a:xfrm>
            <a:off x="196335" y="1233814"/>
            <a:ext cx="6983608" cy="16940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A800D-CBC8-3D37-B5AA-B18C5B59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9" y="1354129"/>
            <a:ext cx="6697899" cy="14534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A25FCA-857E-38AE-B557-0192DA309E06}"/>
              </a:ext>
            </a:extLst>
          </p:cNvPr>
          <p:cNvSpPr/>
          <p:nvPr/>
        </p:nvSpPr>
        <p:spPr>
          <a:xfrm>
            <a:off x="196336" y="3239597"/>
            <a:ext cx="2748996" cy="24681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34168E-6400-0A97-C37E-1C9CC1B50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59" y="3387745"/>
            <a:ext cx="2415749" cy="21718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EC77C9-4641-9178-F9FB-DAC403688A55}"/>
              </a:ext>
            </a:extLst>
          </p:cNvPr>
          <p:cNvSpPr/>
          <p:nvPr/>
        </p:nvSpPr>
        <p:spPr>
          <a:xfrm>
            <a:off x="3601532" y="3125153"/>
            <a:ext cx="4985887" cy="33825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327E97-F5C4-290F-5201-164442A4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49" y="3307554"/>
            <a:ext cx="4740051" cy="3017782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74145197-245B-0B05-B1FD-D14665269F9D}"/>
              </a:ext>
            </a:extLst>
          </p:cNvPr>
          <p:cNvSpPr/>
          <p:nvPr/>
        </p:nvSpPr>
        <p:spPr>
          <a:xfrm>
            <a:off x="1163719" y="5793686"/>
            <a:ext cx="484632" cy="8489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41136F1-5F28-7AB6-0C6A-61AE6D853C6A}"/>
              </a:ext>
            </a:extLst>
          </p:cNvPr>
          <p:cNvSpPr/>
          <p:nvPr/>
        </p:nvSpPr>
        <p:spPr>
          <a:xfrm>
            <a:off x="1793319" y="6040574"/>
            <a:ext cx="1663266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57DBE1-FB62-FF43-E791-70EA4FB9A447}"/>
              </a:ext>
            </a:extLst>
          </p:cNvPr>
          <p:cNvSpPr txBox="1"/>
          <p:nvPr/>
        </p:nvSpPr>
        <p:spPr>
          <a:xfrm>
            <a:off x="7415566" y="1460661"/>
            <a:ext cx="23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Using the API to retrieve Bitcoin price data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52FB78-BF49-475F-EF36-3880265A8955}"/>
              </a:ext>
            </a:extLst>
          </p:cNvPr>
          <p:cNvSpPr txBox="1"/>
          <p:nvPr/>
        </p:nvSpPr>
        <p:spPr>
          <a:xfrm>
            <a:off x="9280942" y="3485362"/>
            <a:ext cx="2233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Problem: data output in JSON</a:t>
            </a:r>
          </a:p>
          <a:p>
            <a:r>
              <a:rPr lang="en-US" b="1" i="1" dirty="0"/>
              <a:t>_________________</a:t>
            </a:r>
          </a:p>
          <a:p>
            <a:endParaRPr lang="en-US" b="1" i="1" dirty="0"/>
          </a:p>
          <a:p>
            <a:r>
              <a:rPr lang="en-US" b="1" i="1" dirty="0"/>
              <a:t>Solution: Utilize PD.JSON_normalize to convert to a DataFrame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51944-A6C4-208F-2167-ADE003ED8318}"/>
              </a:ext>
            </a:extLst>
          </p:cNvPr>
          <p:cNvSpPr/>
          <p:nvPr/>
        </p:nvSpPr>
        <p:spPr>
          <a:xfrm>
            <a:off x="7415566" y="1460661"/>
            <a:ext cx="223374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96996-42D5-E2BF-4632-B033DBD60D0E}"/>
              </a:ext>
            </a:extLst>
          </p:cNvPr>
          <p:cNvSpPr/>
          <p:nvPr/>
        </p:nvSpPr>
        <p:spPr>
          <a:xfrm>
            <a:off x="9053141" y="3428985"/>
            <a:ext cx="2416809" cy="23647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0187-432E-00E6-C5D7-674DB5EB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762" y="158838"/>
            <a:ext cx="6764785" cy="843285"/>
          </a:xfrm>
        </p:spPr>
        <p:txBody>
          <a:bodyPr>
            <a:normAutofit/>
          </a:bodyPr>
          <a:lstStyle/>
          <a:p>
            <a:r>
              <a:rPr lang="en-US" i="1" dirty="0"/>
              <a:t>Source: Poligon.io API was selected because it was cost effective, highly available, intuitive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0330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57" r="8888" b="-1"/>
          <a:stretch/>
        </p:blipFill>
        <p:spPr>
          <a:xfrm>
            <a:off x="4659490" y="-46653"/>
            <a:ext cx="7429959" cy="3291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12089E-552A-2759-CA7F-96C6A0F7E006}"/>
              </a:ext>
            </a:extLst>
          </p:cNvPr>
          <p:cNvSpPr/>
          <p:nvPr/>
        </p:nvSpPr>
        <p:spPr>
          <a:xfrm>
            <a:off x="102551" y="81812"/>
            <a:ext cx="4350619" cy="2780497"/>
          </a:xfrm>
          <a:prstGeom prst="rect">
            <a:avLst/>
          </a:prstGeom>
          <a:solidFill>
            <a:srgbClr val="F0F3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C1558-748D-F616-4561-CF1292F7B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6" y="229892"/>
            <a:ext cx="4075278" cy="248433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98011B-FCDB-52E3-E9BC-DDD7588ECEEE}"/>
              </a:ext>
            </a:extLst>
          </p:cNvPr>
          <p:cNvSpPr/>
          <p:nvPr/>
        </p:nvSpPr>
        <p:spPr>
          <a:xfrm>
            <a:off x="132438" y="3501663"/>
            <a:ext cx="4350619" cy="3135429"/>
          </a:xfrm>
          <a:prstGeom prst="rect">
            <a:avLst/>
          </a:prstGeom>
          <a:solidFill>
            <a:srgbClr val="F0F3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27A6C-C185-8BE3-549E-2A0D52B34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66" y="3613380"/>
            <a:ext cx="4138019" cy="291199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439675-BBEC-311A-991A-5C116B0DF308}"/>
              </a:ext>
            </a:extLst>
          </p:cNvPr>
          <p:cNvSpPr/>
          <p:nvPr/>
        </p:nvSpPr>
        <p:spPr>
          <a:xfrm>
            <a:off x="4681159" y="3347698"/>
            <a:ext cx="7309691" cy="3454443"/>
          </a:xfrm>
          <a:prstGeom prst="rect">
            <a:avLst/>
          </a:prstGeom>
          <a:solidFill>
            <a:srgbClr val="F0F3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2E9D3E-6339-206C-3E72-8E3A9D40A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89" y="3530358"/>
            <a:ext cx="7045829" cy="30567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ECD569-3BAA-FC37-BEB4-CEFF5ED89E54}"/>
              </a:ext>
            </a:extLst>
          </p:cNvPr>
          <p:cNvSpPr txBox="1"/>
          <p:nvPr/>
        </p:nvSpPr>
        <p:spPr>
          <a:xfrm>
            <a:off x="5893276" y="505076"/>
            <a:ext cx="3323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Problem: Output time was in Unix timestamp in milliseconds </a:t>
            </a:r>
          </a:p>
          <a:p>
            <a:r>
              <a:rPr lang="en-US" b="1" i="1" dirty="0"/>
              <a:t>__________________________</a:t>
            </a:r>
          </a:p>
          <a:p>
            <a:endParaRPr lang="en-US" b="1" i="1" dirty="0"/>
          </a:p>
          <a:p>
            <a:r>
              <a:rPr lang="en-US" b="1" i="1" dirty="0"/>
              <a:t>Solution: Convert to DateTime format using pd.to_datetime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524BBD-8A6A-4292-8EC0-7FE28C2DBFA8}"/>
              </a:ext>
            </a:extLst>
          </p:cNvPr>
          <p:cNvSpPr/>
          <p:nvPr/>
        </p:nvSpPr>
        <p:spPr>
          <a:xfrm>
            <a:off x="5893276" y="313316"/>
            <a:ext cx="3159250" cy="25719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3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791"/>
          <a:stretch/>
        </p:blipFill>
        <p:spPr>
          <a:xfrm>
            <a:off x="20" y="-5543"/>
            <a:ext cx="12191980" cy="6857990"/>
          </a:xfrm>
          <a:prstGeom prst="rect">
            <a:avLst/>
          </a:prstGeom>
        </p:spPr>
      </p:pic>
      <p:sp useBgFill="1">
        <p:nvSpPr>
          <p:cNvPr id="25" name="Freeform: Shape 20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0CEAE-DF6D-3F4E-8E73-94D6653ADA63}"/>
              </a:ext>
            </a:extLst>
          </p:cNvPr>
          <p:cNvSpPr txBox="1"/>
          <p:nvPr/>
        </p:nvSpPr>
        <p:spPr>
          <a:xfrm>
            <a:off x="7611472" y="330762"/>
            <a:ext cx="3447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Introduced algorithmic trading data</a:t>
            </a:r>
          </a:p>
          <a:p>
            <a:r>
              <a:rPr lang="en-US" b="1" i="1" dirty="0"/>
              <a:t>_________________________</a:t>
            </a:r>
          </a:p>
          <a:p>
            <a:endParaRPr lang="en-US" b="1" i="1" dirty="0"/>
          </a:p>
          <a:p>
            <a:r>
              <a:rPr lang="en-US" b="1" i="1" dirty="0"/>
              <a:t>Added additional columns to classify trade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A2571-8B93-716F-E796-6BBC573EF28D}"/>
              </a:ext>
            </a:extLst>
          </p:cNvPr>
          <p:cNvSpPr/>
          <p:nvPr/>
        </p:nvSpPr>
        <p:spPr>
          <a:xfrm>
            <a:off x="124911" y="719931"/>
            <a:ext cx="7272068" cy="29933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59D00C-24F6-EE10-9F37-BA02CFAA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58" y="882998"/>
            <a:ext cx="7071973" cy="26672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6C3D4C-0561-2A4F-5C9B-07A5A9AE8779}"/>
              </a:ext>
            </a:extLst>
          </p:cNvPr>
          <p:cNvSpPr txBox="1"/>
          <p:nvPr/>
        </p:nvSpPr>
        <p:spPr>
          <a:xfrm>
            <a:off x="1349771" y="4561462"/>
            <a:ext cx="8291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Problem:  Training the X data (train and test), produced Null values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_________________________________________________________________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Solution: This prompted the application of the simple imputer from </a:t>
            </a:r>
            <a:r>
              <a:rPr lang="en-US" b="1" i="0" dirty="0">
                <a:solidFill>
                  <a:schemeClr val="bg1"/>
                </a:solidFill>
                <a:effectLst/>
                <a:latin typeface="Slack-Lato"/>
              </a:rPr>
              <a:t>sklearn.impute </a:t>
            </a:r>
            <a:r>
              <a:rPr lang="en-US" b="1" i="1" dirty="0">
                <a:solidFill>
                  <a:schemeClr val="bg1"/>
                </a:solidFill>
              </a:rPr>
              <a:t>to replace the Null values using Mean Strategy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9C87F8-615A-BA1C-1C37-84478A02E4B9}"/>
              </a:ext>
            </a:extLst>
          </p:cNvPr>
          <p:cNvSpPr/>
          <p:nvPr/>
        </p:nvSpPr>
        <p:spPr>
          <a:xfrm>
            <a:off x="7611472" y="250166"/>
            <a:ext cx="3447592" cy="19668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FF293-9E50-278F-8C8A-6FE0AE3690C5}"/>
              </a:ext>
            </a:extLst>
          </p:cNvPr>
          <p:cNvSpPr/>
          <p:nvPr/>
        </p:nvSpPr>
        <p:spPr>
          <a:xfrm>
            <a:off x="1305386" y="4457073"/>
            <a:ext cx="7791499" cy="1639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791"/>
          <a:stretch/>
        </p:blipFill>
        <p:spPr>
          <a:xfrm>
            <a:off x="-3028" y="-1"/>
            <a:ext cx="12191980" cy="6857990"/>
          </a:xfrm>
          <a:prstGeom prst="rect">
            <a:avLst/>
          </a:prstGeom>
        </p:spPr>
      </p:pic>
      <p:sp useBgFill="1">
        <p:nvSpPr>
          <p:cNvPr id="25" name="Freeform: Shape 20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52515-B966-F2CE-D38C-F3609DFA2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745" y="331985"/>
            <a:ext cx="4239230" cy="204027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Training the SVM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B0540-F7B8-582A-F4D9-407A7EDCCB86}"/>
              </a:ext>
            </a:extLst>
          </p:cNvPr>
          <p:cNvSpPr/>
          <p:nvPr/>
        </p:nvSpPr>
        <p:spPr>
          <a:xfrm>
            <a:off x="5434642" y="331985"/>
            <a:ext cx="5529532" cy="30970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0187-432E-00E6-C5D7-674DB5EB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22" y="4015466"/>
            <a:ext cx="7859496" cy="20402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 attempts to fit the model, were unsuccessful. After scaling the data using auto-scaler, subsequent attempts to fit the model were fruitful.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C8EF1-36EB-5B5B-3DC5-6ED8509E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98" y="470454"/>
            <a:ext cx="5296619" cy="28200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4C76E1-F2A8-712D-AB68-778FA9199A69}"/>
              </a:ext>
            </a:extLst>
          </p:cNvPr>
          <p:cNvSpPr/>
          <p:nvPr/>
        </p:nvSpPr>
        <p:spPr>
          <a:xfrm>
            <a:off x="200422" y="4015466"/>
            <a:ext cx="7753133" cy="10567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6" r="14260" b="-1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2D0187-432E-00E6-C5D7-674DB5EB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39" y="4722963"/>
            <a:ext cx="7895345" cy="1453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i="1" dirty="0"/>
              <a:t>Confusion Matrix visualization illustrating the performance of the SVM model showing the predictive accuracy. This breaks down the predictions into four categories based on the actual and predicted class labels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E7F68-64A5-721F-FC99-096A5E5FAD46}"/>
              </a:ext>
            </a:extLst>
          </p:cNvPr>
          <p:cNvSpPr/>
          <p:nvPr/>
        </p:nvSpPr>
        <p:spPr>
          <a:xfrm>
            <a:off x="311769" y="334517"/>
            <a:ext cx="5486400" cy="360103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B9098-3A05-95BD-5C69-2CA11CDE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9" y="511835"/>
            <a:ext cx="5100000" cy="32464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8E485F-148C-1219-8266-3804CFC682A3}"/>
              </a:ext>
            </a:extLst>
          </p:cNvPr>
          <p:cNvSpPr/>
          <p:nvPr/>
        </p:nvSpPr>
        <p:spPr>
          <a:xfrm>
            <a:off x="6813484" y="2201218"/>
            <a:ext cx="3085430" cy="1279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9D3B3-F07A-7607-6F8C-6DAF3ABC0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42" y="2284655"/>
            <a:ext cx="2918713" cy="1112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FC5B24-84FF-2CB8-6051-C64488858C27}"/>
              </a:ext>
            </a:extLst>
          </p:cNvPr>
          <p:cNvSpPr/>
          <p:nvPr/>
        </p:nvSpPr>
        <p:spPr>
          <a:xfrm>
            <a:off x="311769" y="4722963"/>
            <a:ext cx="7564148" cy="13414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8" r="19332" b="-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5114306-285E-F391-3908-51B5DF68D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673" y="5092653"/>
            <a:ext cx="9833941" cy="1049355"/>
          </a:xfrm>
        </p:spPr>
        <p:txBody>
          <a:bodyPr/>
          <a:lstStyle/>
          <a:p>
            <a:r>
              <a:rPr lang="en-US" b="1" i="1" dirty="0">
                <a:solidFill>
                  <a:srgbClr val="1D1C1D"/>
                </a:solidFill>
                <a:effectLst/>
                <a:latin typeface="Slack-Lato"/>
              </a:rPr>
              <a:t>The visualization of the learning curves suggest that the complexity of the model has been optimized. Indicated by the training and validation curves converging with low error. </a:t>
            </a:r>
            <a:endParaRPr lang="en-US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784F2E-E9D8-9D8F-BD77-DAD14BB67552}"/>
              </a:ext>
            </a:extLst>
          </p:cNvPr>
          <p:cNvSpPr/>
          <p:nvPr/>
        </p:nvSpPr>
        <p:spPr>
          <a:xfrm>
            <a:off x="5638935" y="54493"/>
            <a:ext cx="6360408" cy="4165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AC528-5E09-E0E8-A70C-6D157646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96" y="296992"/>
            <a:ext cx="6066046" cy="36731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3F5D04-8B94-D71C-1691-340E541C5F63}"/>
              </a:ext>
            </a:extLst>
          </p:cNvPr>
          <p:cNvSpPr/>
          <p:nvPr/>
        </p:nvSpPr>
        <p:spPr>
          <a:xfrm>
            <a:off x="192657" y="1753652"/>
            <a:ext cx="5146162" cy="2132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7A017B-846B-DC35-7E25-A74234DBD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09" y="1852821"/>
            <a:ext cx="4917057" cy="19344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228188-3C68-3568-ADEF-819C96F62D66}"/>
              </a:ext>
            </a:extLst>
          </p:cNvPr>
          <p:cNvSpPr/>
          <p:nvPr/>
        </p:nvSpPr>
        <p:spPr>
          <a:xfrm>
            <a:off x="1431985" y="5011947"/>
            <a:ext cx="9937629" cy="9316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7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 descr="Paint in motion from the bottom of the view">
            <a:extLst>
              <a:ext uri="{FF2B5EF4-FFF2-40B4-BE49-F238E27FC236}">
                <a16:creationId xmlns:a16="http://schemas.microsoft.com/office/drawing/2014/main" id="{DE9F7A13-9A26-495E-2C51-6541D39D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57" name="Freeform: Shape 31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52515-B966-F2CE-D38C-F3609DFA2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Next Steps….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0187-432E-00E6-C5D7-674DB5EB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This model appears to show that it can successfully predict Bitcoin trade types. Next steps could be to expand the dataset to other crypto currencies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82C97-0654-9FC8-21E2-26C00335D635}"/>
              </a:ext>
            </a:extLst>
          </p:cNvPr>
          <p:cNvSpPr/>
          <p:nvPr/>
        </p:nvSpPr>
        <p:spPr>
          <a:xfrm>
            <a:off x="2891743" y="3509963"/>
            <a:ext cx="6657699" cy="1329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340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SplashVTI</vt:lpstr>
      <vt:lpstr>RJM Algo Trading</vt:lpstr>
      <vt:lpstr>What Is A SVM Model.</vt:lpstr>
      <vt:lpstr>PowerPoint Presentation</vt:lpstr>
      <vt:lpstr>PowerPoint Presentation</vt:lpstr>
      <vt:lpstr>PowerPoint Presentation</vt:lpstr>
      <vt:lpstr>Training the SVM Model.</vt:lpstr>
      <vt:lpstr>PowerPoint Presentation</vt:lpstr>
      <vt:lpstr>PowerPoint Presentation</vt:lpstr>
      <vt:lpstr>Next Steps….</vt:lpstr>
      <vt:lpstr>Our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RJM Algo Trading</dc:title>
  <dc:creator>monica davis</dc:creator>
  <cp:lastModifiedBy>monica davis</cp:lastModifiedBy>
  <cp:revision>4</cp:revision>
  <dcterms:created xsi:type="dcterms:W3CDTF">2023-09-11T23:18:48Z</dcterms:created>
  <dcterms:modified xsi:type="dcterms:W3CDTF">2023-09-12T22:30:39Z</dcterms:modified>
</cp:coreProperties>
</file>