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03FB81-D966-40F9-B819-DB10B3F1B146}">
  <a:tblStyle styleId="{7B03FB81-D966-40F9-B819-DB10B3F1B146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fill>
          <a:solidFill>
            <a:srgbClr val="EFCECA"/>
          </a:solidFill>
        </a:fill>
      </a:tcStyle>
    </a:band1H>
    <a:band2H>
      <a:tcTxStyle/>
    </a:band2H>
    <a:band1V>
      <a:tcTxStyle/>
      <a:tcStyle>
        <a:fill>
          <a:solidFill>
            <a:srgbClr val="EFCECA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CB4FA42-184F-444E-8120-28C4D1F51F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5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bold.fntdata"/><Relationship Id="rId16" Type="http://schemas.openxmlformats.org/officeDocument/2006/relationships/slide" Target="slides/slide11.xml"/><Relationship Id="rId38" Type="http://schemas.openxmlformats.org/officeDocument/2006/relationships/font" Target="fonts/Nuni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a44f2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f1a44f266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619b9607e_1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f619b9607e_1_9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indent="-325755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indent="-325754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indent="-325754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indent="-325754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indent="-325754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indent="-325754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624441" y="1941825"/>
            <a:ext cx="109431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ru-RU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«Система електронного голосування на основі цифрового підпису </a:t>
            </a:r>
            <a:r>
              <a:rPr b="1" lang="ru-RU" sz="3200"/>
              <a:t>“ДІЯ”</a:t>
            </a:r>
            <a:r>
              <a:rPr b="1" i="0" lang="ru-RU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br>
              <a:rPr b="1" i="0" lang="ru-RU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ru-RU" sz="2400"/>
              <a:t>Визначення функціональних/нефункціональних вимог до програмного продукту</a:t>
            </a:r>
            <a:endParaRPr sz="2400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8603700" y="4391325"/>
            <a:ext cx="28701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Команда: </a:t>
            </a:r>
            <a:endParaRPr sz="1900"/>
          </a:p>
          <a:p>
            <a:pPr indent="0" lvl="0" marL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900"/>
              <a:t>Савіцька</a:t>
            </a:r>
            <a:r>
              <a:rPr b="0" i="0" lang="ru-RU" sz="1900" u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900"/>
              <a:t>Ю</a:t>
            </a:r>
            <a:r>
              <a:rPr b="0" i="0" lang="ru-RU" sz="1900" u="none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1900"/>
              <a:t>О</a:t>
            </a:r>
            <a:r>
              <a:rPr b="0" i="0" lang="ru-RU" sz="1900" u="none">
                <a:latin typeface="Arial"/>
                <a:ea typeface="Arial"/>
                <a:cs typeface="Arial"/>
                <a:sym typeface="Arial"/>
              </a:rPr>
              <a:t>.</a:t>
            </a:r>
            <a:endParaRPr sz="1900"/>
          </a:p>
          <a:p>
            <a:pPr indent="0" lvl="0" marL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1900" u="none">
                <a:latin typeface="Arial"/>
                <a:ea typeface="Arial"/>
                <a:cs typeface="Arial"/>
                <a:sym typeface="Arial"/>
              </a:rPr>
              <a:t>(група </a:t>
            </a:r>
            <a:r>
              <a:rPr lang="ru-RU" sz="1900"/>
              <a:t>У</a:t>
            </a:r>
            <a:r>
              <a:rPr b="0" i="0" lang="ru-RU" sz="1900" u="none">
                <a:latin typeface="Arial"/>
                <a:ea typeface="Arial"/>
                <a:cs typeface="Arial"/>
                <a:sym typeface="Arial"/>
              </a:rPr>
              <a:t>І1</a:t>
            </a:r>
            <a:r>
              <a:rPr lang="ru-RU" sz="1900"/>
              <a:t>9</a:t>
            </a:r>
            <a:r>
              <a:rPr b="0" i="0" lang="ru-RU" sz="1900" u="none">
                <a:latin typeface="Arial"/>
                <a:ea typeface="Arial"/>
                <a:cs typeface="Arial"/>
                <a:sym typeface="Arial"/>
              </a:rPr>
              <a:t>1)</a:t>
            </a:r>
            <a:endParaRPr sz="1900"/>
          </a:p>
        </p:txBody>
      </p:sp>
      <p:sp>
        <p:nvSpPr>
          <p:cNvPr id="136" name="Google Shape;136;p14"/>
          <p:cNvSpPr txBox="1"/>
          <p:nvPr/>
        </p:nvSpPr>
        <p:spPr>
          <a:xfrm>
            <a:off x="65025" y="717187"/>
            <a:ext cx="121920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ДУОП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Інститут Штучного Інтелекту та Роботехники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Кафедра інформаційних систем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095984" y="6172225"/>
            <a:ext cx="3999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Одеса - 2021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902961" y="1557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500300"/>
                <a:gridCol w="2517300"/>
                <a:gridCol w="2517300"/>
                <a:gridCol w="2517300"/>
              </a:tblGrid>
              <a:tr h="9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ГОЛОС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Віче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Mobile-RADA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FR3.1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FR3.2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FR3.2.1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FR4.1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FR4.2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FR4.3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FR5.1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FR5.2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FR5.3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24"/>
          <p:cNvGraphicFramePr/>
          <p:nvPr/>
        </p:nvGraphicFramePr>
        <p:xfrm>
          <a:off x="902961" y="1557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500300"/>
                <a:gridCol w="2517300"/>
                <a:gridCol w="2517300"/>
                <a:gridCol w="2517300"/>
              </a:tblGrid>
              <a:tr h="9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ГОЛОС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Віче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Mobile-RADA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FR6.1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FR6.2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FR7.1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FR7.2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ctrTitle"/>
          </p:nvPr>
        </p:nvSpPr>
        <p:spPr>
          <a:xfrm>
            <a:off x="2733050" y="1900227"/>
            <a:ext cx="71484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60"/>
              <a:buFont typeface="Rockwell"/>
              <a:buNone/>
            </a:pPr>
            <a:r>
              <a:rPr lang="ru-RU" sz="4800">
                <a:latin typeface="Arial"/>
                <a:ea typeface="Arial"/>
                <a:cs typeface="Arial"/>
                <a:sym typeface="Arial"/>
              </a:rPr>
              <a:t>РЕЗУЛЬТАТИ АНАЛІЗУ ЗАСОБІВ INPUT-ПОТОКІВ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756644" y="179832"/>
            <a:ext cx="10381129" cy="703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РЕЗУЛЬТАТИ АНАЛІЗУ ЗАСОБІВ OUTPUT-ПОТОКІВ  FR1(ЗАРЕЄСТРУВАТИСЬ)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664400" y="1023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3928475"/>
                <a:gridCol w="3221200"/>
                <a:gridCol w="3885850"/>
              </a:tblGrid>
              <a:tr h="75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 функції(назва)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Засіб OUTPUT 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потоку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Особливості використання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192880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FR1.1 Створення запиту у користувача на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отримання його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параметрів реєстрації)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Графічний інтерфейс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19050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83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FR1.2Передача від користувача його параметрів реєстрації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 vMerge="1"/>
                <a:tc vMerge="1"/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FR1.3Валідація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параметрів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FR1.4Створення акаунту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650" y="1811325"/>
            <a:ext cx="1821375" cy="18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8250" y="3814575"/>
            <a:ext cx="1821376" cy="182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27"/>
          <p:cNvGraphicFramePr/>
          <p:nvPr/>
        </p:nvGraphicFramePr>
        <p:xfrm>
          <a:off x="1208554" y="855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471800"/>
                <a:gridCol w="3245925"/>
                <a:gridCol w="3818650"/>
              </a:tblGrid>
              <a:tr h="93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 функції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Засіб OUTPUT 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потоку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Особливості використання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318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Повернення до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сторінки авторизації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Графічний інтерфейс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850" y="3302288"/>
            <a:ext cx="3723076" cy="9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747119" y="484632"/>
            <a:ext cx="103812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РЕЗУЛЬТАТИ АНАЛІЗУ ЗАСОБІВ OUTPUT-ПОТОКІВ FR2(АВТОРИЗАЦІЯ)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28"/>
          <p:cNvGraphicFramePr/>
          <p:nvPr/>
        </p:nvGraphicFramePr>
        <p:xfrm>
          <a:off x="1431113" y="1466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616775"/>
                <a:gridCol w="2822875"/>
                <a:gridCol w="3890125"/>
              </a:tblGrid>
              <a:tr h="8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 функції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Засіб OUTPUT 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потоку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Особливості використання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185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Створення запиту у користувача на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отримання його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параметрів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ідентифікації та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аутентифікації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Графічний інтерфейс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18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FR2.2 Передача від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користувача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параметрів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 vMerge="1"/>
                <a:tc vMerge="1"/>
              </a:tr>
              <a:tr h="58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FR2.3 Валідація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параметрів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FR2.4 Авторизація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760" y="2778975"/>
            <a:ext cx="3473401" cy="2034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29"/>
          <p:cNvGraphicFramePr/>
          <p:nvPr/>
        </p:nvGraphicFramePr>
        <p:xfrm>
          <a:off x="1237129" y="14702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471800"/>
                <a:gridCol w="3002175"/>
                <a:gridCol w="4062400"/>
              </a:tblGrid>
              <a:tr h="56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 функції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Засіб OUTPUT 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потоку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Особливості використання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323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FR2.4.1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Створення запиту у користувача на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отримання валідних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параметрів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ідентифікації та 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аутентифікації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Графічний інтерфейс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350" y="2865472"/>
            <a:ext cx="3769726" cy="1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47119" y="484632"/>
            <a:ext cx="10381129" cy="703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РЕЗУЛЬТАТИ АНАЛІЗУ ЗАСОБІВ OUTPUT-ПОТОКІВ FR3(ВЕРИФІКАЦІЯ)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1237129" y="14702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339800"/>
                <a:gridCol w="3614475"/>
                <a:gridCol w="2388000"/>
              </a:tblGrid>
              <a:tr h="77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 функції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Засіб OUTPUT 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потоку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Особливості використання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2565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FR3.1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85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FR3.2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3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FR3.2.1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47119" y="298907"/>
            <a:ext cx="103812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РЕЗУЛЬТАТИ АНАЛІЗУ ЗАСОБІВ OUTPUT-ПОТОКІВ FR4(Проголосувати)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747125" y="1195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195850"/>
                <a:gridCol w="2786475"/>
                <a:gridCol w="2862175"/>
                <a:gridCol w="3015700"/>
              </a:tblGrid>
              <a:tr h="62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Засіб OUTPUT - потоку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Графічний інтерфейс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 hMerge="1"/>
                <a:tc hMerge="1"/>
              </a:tr>
              <a:tr h="140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Ідентифікаторфункції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FR4.1 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Показ інтерфейсу можливих кандидатів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FR4.2 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Вибір кандидата користувачем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FR4.3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Додання голосу у БД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49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Особливості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використання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100" y="3165412"/>
            <a:ext cx="2273025" cy="34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871" y="3239625"/>
            <a:ext cx="2408503" cy="34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47119" y="484632"/>
            <a:ext cx="10381129" cy="703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РЕЗУЛЬТАТИ АНАЛІЗУ ЗАСОБІВ OUTPUT-ПОТОКІВ FR4(Змінити голос)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32"/>
          <p:cNvGraphicFramePr/>
          <p:nvPr/>
        </p:nvGraphicFramePr>
        <p:xfrm>
          <a:off x="97155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332250"/>
                <a:gridCol w="2682825"/>
                <a:gridCol w="2881000"/>
                <a:gridCol w="3035525"/>
              </a:tblGrid>
              <a:tr h="63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Засіб OUTPUT - потоку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Графічний інтерфейс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 hMerge="1"/>
                <a:tc hMerge="1"/>
              </a:tr>
              <a:tr h="147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 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FR5.1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Відображення користувачу інформації про його попередній голос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FR5.2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Вибір користувача нового кандидату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FR5.3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Оновлення інформації про голоси в БД в залежності від вибору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42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Особливості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використання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150" y="3407100"/>
            <a:ext cx="2060250" cy="33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625" y="3407112"/>
            <a:ext cx="2273025" cy="34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47119" y="484632"/>
            <a:ext cx="10381129" cy="703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mbria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ОПИС ФУНКЦІОНАЛЬНИХ ВИМОГ ДО ПП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908511" y="14613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500300"/>
                <a:gridCol w="7558075"/>
              </a:tblGrid>
              <a:tr h="10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 функції</a:t>
                      </a:r>
                      <a:endParaRPr i="0" sz="1800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FR1(Зареєструватись)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Реєстрація користувача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FR1.1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Створення запиту у користувача на отримання його параметрів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реєстрації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Передача від користувача його параметрів реєстрації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Валідація параметрів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Створення акаунту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Повернення до сторінки авторизації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FR1.4.1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Створення запиту у користувача на надання валідних даних реєстрації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219750" y="270300"/>
            <a:ext cx="11752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РЕЗУЛЬТАТИ АНАЛІЗУ ЗАСОБІВ OUTPUT-ПОТОКІВ FR4(Отримання кількості голосів)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33"/>
          <p:cNvGraphicFramePr/>
          <p:nvPr/>
        </p:nvGraphicFramePr>
        <p:xfrm>
          <a:off x="1419225" y="1423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1821650"/>
                <a:gridCol w="3566150"/>
                <a:gridCol w="3150600"/>
              </a:tblGrid>
              <a:tr h="42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Засіб OUTPUT - потоку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Графічний інтерфейс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 hMerge="1"/>
              </a:tr>
              <a:tr h="5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 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FR6.1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 користувача на отримання кількості голосів для кожного кандидата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FR6.2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Надсилання інформації про кожного кандидата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65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Особливості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використання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175" y="3398550"/>
            <a:ext cx="1837425" cy="25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974" y="3398563"/>
            <a:ext cx="1837425" cy="2545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128600" y="484625"/>
            <a:ext cx="12063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РЕЗУЛЬТАТИ АНАЛІЗУ ЗАСОБІВ OUTPUT-ПОТОКІВ FR4(Отримання результату виборів)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34"/>
          <p:cNvGraphicFramePr/>
          <p:nvPr/>
        </p:nvGraphicFramePr>
        <p:xfrm>
          <a:off x="1290625" y="1266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1821650"/>
                <a:gridCol w="3566150"/>
                <a:gridCol w="3150600"/>
              </a:tblGrid>
              <a:tr h="5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Засіб OUTPUT - потоку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Графічний інтерфейс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 hMerge="1"/>
              </a:tr>
              <a:tr h="81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 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FR7.1  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 користувача на отримання результату виборів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FR7.2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Надсилання інформації про переможця виборів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61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Особливості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використання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950" y="3795700"/>
            <a:ext cx="3076575" cy="15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3925" y="3241050"/>
            <a:ext cx="2501075" cy="340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Font typeface="Rockwell"/>
              <a:buNone/>
            </a:pPr>
            <a:r>
              <a:rPr lang="ru-RU" sz="3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РЕЗУЛЬТАТИ АНАЛІЗУ ЗОВНІШНІХ ПРИСТРОЇВ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098875" y="470350"/>
            <a:ext cx="92727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mbria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Інтерфейси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36"/>
          <p:cNvGraphicFramePr/>
          <p:nvPr/>
        </p:nvGraphicFramePr>
        <p:xfrm>
          <a:off x="3595675" y="253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{FCB4FA42-184F-444E-8120-28C4D1F51F2A}</a:tableStyleId>
              </a:tblPr>
              <a:tblGrid>
                <a:gridCol w="2139550"/>
                <a:gridCol w="2139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lt1"/>
                          </a:solidFill>
                        </a:rPr>
                        <a:t>Операційні системи(програмні інтерфейси)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lt1"/>
                          </a:solidFill>
                        </a:rPr>
                        <a:t>Інтерфейс передачі інформації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Android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WiFi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IOS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618623" y="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ОПИС АТРИБ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У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ТІВ ЯКОСТІ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37"/>
          <p:cNvGraphicFramePr/>
          <p:nvPr/>
        </p:nvGraphicFramePr>
        <p:xfrm>
          <a:off x="618625" y="125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5848625"/>
                <a:gridCol w="4507425"/>
              </a:tblGrid>
              <a:tr h="81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 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Максимальний час реакції ПП на дії користувачів(c.)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81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FR1.1</a:t>
                      </a: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Створення запиту у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Користувача на отримання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його параметрів реєстрації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81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FR1.2 </a:t>
                      </a: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Передача від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користувача його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параметрів реєстрації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FR1.3Валідація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параметрів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FR1.4Створення акаунту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FR1.5Повернення до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сторінки авторизації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05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FR1.4.1Створення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запиту у користувача на надання валідних даних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38"/>
          <p:cNvGraphicFramePr/>
          <p:nvPr/>
        </p:nvGraphicFramePr>
        <p:xfrm>
          <a:off x="2014550" y="38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4335700"/>
                <a:gridCol w="3341450"/>
              </a:tblGrid>
              <a:tr h="94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 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Максимальний час реакції ПП на дії користувачів (c.)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159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FR2.1 </a:t>
                      </a: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Створення запиту у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користувача на отримання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його параметрів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ідентифікації та аутентифікації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72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FR2.2 </a:t>
                      </a: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Передача від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користувача його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параметрів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50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FR2.3 Валідація параметрів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9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FR2.4 Авторизація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59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FR2.4.1Створення запиту у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користувача на отримання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валідних параметрів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ідентифікації та аутентифікації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39"/>
          <p:cNvGraphicFramePr/>
          <p:nvPr/>
        </p:nvGraphicFramePr>
        <p:xfrm>
          <a:off x="3200400" y="1333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762250"/>
                <a:gridCol w="2128825"/>
              </a:tblGrid>
              <a:tr h="73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 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Максимальний час реакції ПП на дії користувачів (c.)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73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FR3.1 </a:t>
                      </a: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Перевірка часу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завершення терміну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придатності токену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FR3.2 </a:t>
                      </a: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Успішна верифікація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FR3.2.1 Продовження терміну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придатності токену (оновлення)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40"/>
          <p:cNvGraphicFramePr/>
          <p:nvPr/>
        </p:nvGraphicFramePr>
        <p:xfrm>
          <a:off x="3457575" y="1188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762250"/>
                <a:gridCol w="2128825"/>
              </a:tblGrid>
              <a:tr h="73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 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Максимальний час реакції ПП на дії користувачів(c.)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73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FR4.1 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Показ інтерфейсу можливих кандидатів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FR4.2 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Вибір кандидата користувачем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FR4.3 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Додання голосу у БД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41"/>
          <p:cNvGraphicFramePr/>
          <p:nvPr/>
        </p:nvGraphicFramePr>
        <p:xfrm>
          <a:off x="3157525" y="66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762250"/>
                <a:gridCol w="2128825"/>
              </a:tblGrid>
              <a:tr h="73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 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Максимальний час реакції ПП на дії користувачів(c.)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73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FR5.1 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Відображення користувачу інформації про його попередній голос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FR5.2 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Вибір користувача нового кандидату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FR5.3 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Оновлення інформації про голоси в БД в залежності від вибору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Google Shape;301;p42"/>
          <p:cNvGraphicFramePr/>
          <p:nvPr/>
        </p:nvGraphicFramePr>
        <p:xfrm>
          <a:off x="3328975" y="1562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762250"/>
                <a:gridCol w="2128825"/>
              </a:tblGrid>
              <a:tr h="73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 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Максимальний час реакції ПП на дії користувачів(c.)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73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FR6.1 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 користувача на отримання кількості голосів для кожного кандидата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FR6.2 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Надсилання інформації про кожного кандидата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6"/>
          <p:cNvGraphicFramePr/>
          <p:nvPr/>
        </p:nvGraphicFramePr>
        <p:xfrm>
          <a:off x="902961" y="1557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500300"/>
                <a:gridCol w="755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 функції</a:t>
                      </a:r>
                      <a:endParaRPr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FR2(Авторизація)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Авторизація користувача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FR2.1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Створення запиту у користувача на отримання його параметрів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ідентифікації та аутентифікації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Передача від користувача параметрів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Валідація параметрів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Авторизація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FR2.4.1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Створення запиту у користувача на отримання валідних параметрів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ідентифікації та аутентифікації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43"/>
          <p:cNvGraphicFramePr/>
          <p:nvPr/>
        </p:nvGraphicFramePr>
        <p:xfrm>
          <a:off x="3300425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762250"/>
                <a:gridCol w="2128825"/>
              </a:tblGrid>
              <a:tr h="73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 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Максимальний час реакції ПП на дії користувачів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73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FR7.1 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 користувача на отримання результату виборів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FR7.2 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Надсилання інформації про переможця виборів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838200" y="60325"/>
            <a:ext cx="10515600" cy="65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000">
                <a:latin typeface="Arial"/>
                <a:ea typeface="Arial"/>
                <a:cs typeface="Arial"/>
                <a:sym typeface="Arial"/>
              </a:rPr>
              <a:t>Аналіз командної роботи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44"/>
          <p:cNvGraphicFramePr/>
          <p:nvPr/>
        </p:nvGraphicFramePr>
        <p:xfrm>
          <a:off x="666750" y="71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628900"/>
                <a:gridCol w="3583775"/>
                <a:gridCol w="1714500"/>
                <a:gridCol w="2588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Пункт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ПІБ учасника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 ФУНКЦІОНАЛЬНИХ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ВИМОГ ДО ПП</a:t>
                      </a: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Савіцька Ю. О.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РЕЗУЛЬТАТИ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ФУНКЦІОНАЛЬНОГО АНАЛІЗУ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ІСНУЮЧИХ ПП 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Савіцька Ю. О.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РЕЗУЛЬТАТИ АНАЛІЗУ ЗАСОБІВ INPUT-ПОТОКІВ</a:t>
                      </a:r>
                      <a:endParaRPr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Савіцька Ю. О.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РЕЗУЛЬТАТИ АНАЛІЗУ ЗАСОБІВ OUTPUT-ПОТОКІВ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Савіцька Ю. О.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РЕЗУЛЬТАТИ АНАЛІЗУ ЗОВНІШНІХ ПРИСТРОЇВ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Савіцька Ю. О.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 ПРОГРАМНИХ 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ІНТЕРФЕЙСІВ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Савіцька Ю. О.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 ІНТЕРФЕЙСІВ ПЕРЕДАЧІ </a:t>
                      </a:r>
                      <a:endParaRPr i="0" sz="1800" u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ІНФОРМАЦІЇ</a:t>
                      </a:r>
                      <a:endParaRPr i="0" sz="1800" u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Савіцька Ю. О.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 АТРИБУТІВ ЯКОСТІ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Савіцька Ю. О.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ctrTitle"/>
          </p:nvPr>
        </p:nvSpPr>
        <p:spPr>
          <a:xfrm>
            <a:off x="527049" y="2347937"/>
            <a:ext cx="112755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ru-RU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Дякуємо за увагу!</a:t>
            </a:r>
            <a:br>
              <a:rPr b="1" i="0" lang="ru-RU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ru-RU" sz="3200">
                <a:solidFill>
                  <a:schemeClr val="dk2"/>
                </a:solidFill>
              </a:rPr>
              <a:t>«Система електронного голосування на основі цифрового підпису “</a:t>
            </a:r>
            <a:r>
              <a:rPr b="1" lang="ru-RU" sz="3200"/>
              <a:t>ДІЯ</a:t>
            </a:r>
            <a:r>
              <a:rPr b="1" lang="ru-RU" sz="3200">
                <a:solidFill>
                  <a:schemeClr val="dk2"/>
                </a:solidFill>
              </a:rPr>
              <a:t>”»</a:t>
            </a:r>
            <a:br>
              <a:rPr b="1" i="0" lang="ru-RU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2"/>
              </a:solidFill>
            </a:endParaRPr>
          </a:p>
        </p:txBody>
      </p:sp>
      <p:sp>
        <p:nvSpPr>
          <p:cNvPr id="318" name="Google Shape;318;p45"/>
          <p:cNvSpPr txBox="1"/>
          <p:nvPr>
            <p:ph idx="1" type="subTitle"/>
          </p:nvPr>
        </p:nvSpPr>
        <p:spPr>
          <a:xfrm>
            <a:off x="194858" y="4525975"/>
            <a:ext cx="118023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>
                <a:latin typeface="Arial"/>
                <a:ea typeface="Arial"/>
                <a:cs typeface="Arial"/>
                <a:sym typeface="Arial"/>
              </a:rPr>
              <a:t>Команда: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Савіцька Ю.О. </a:t>
            </a:r>
            <a:r>
              <a:rPr b="0" i="0" lang="ru-RU" sz="2000" u="none">
                <a:latin typeface="Arial"/>
                <a:ea typeface="Arial"/>
                <a:cs typeface="Arial"/>
                <a:sym typeface="Arial"/>
              </a:rPr>
              <a:t>(група </a:t>
            </a:r>
            <a:r>
              <a:rPr lang="ru-RU" sz="2000"/>
              <a:t>УІ191</a:t>
            </a:r>
            <a:r>
              <a:rPr b="0" i="0" lang="ru-RU" sz="2000" u="none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>
                <a:latin typeface="Arial"/>
                <a:ea typeface="Arial"/>
                <a:cs typeface="Arial"/>
                <a:sym typeface="Arial"/>
              </a:rPr>
              <a:t>Одеса - 20</a:t>
            </a:r>
            <a:r>
              <a:rPr lang="ru-RU" sz="2000"/>
              <a:t>21</a:t>
            </a:r>
            <a:endParaRPr/>
          </a:p>
        </p:txBody>
      </p:sp>
      <p:sp>
        <p:nvSpPr>
          <p:cNvPr id="319" name="Google Shape;319;p45"/>
          <p:cNvSpPr txBox="1"/>
          <p:nvPr/>
        </p:nvSpPr>
        <p:spPr>
          <a:xfrm>
            <a:off x="0" y="858837"/>
            <a:ext cx="121920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lt1"/>
                </a:solidFill>
              </a:rPr>
              <a:t>ДУОП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lt1"/>
                </a:solidFill>
              </a:rPr>
              <a:t>Інститут Штучного Інтелекту та Роботехники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lt1"/>
                </a:solidFill>
              </a:rPr>
              <a:t>Кафедра інформаційних систем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7"/>
          <p:cNvGraphicFramePr/>
          <p:nvPr/>
        </p:nvGraphicFramePr>
        <p:xfrm>
          <a:off x="902961" y="1557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500300"/>
                <a:gridCol w="755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 функції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FR3(Верифікація)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Верифікація користувача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FR3.1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Перевірка часу завершення терміну придатності токену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FR3.2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Успішна верифікація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FR3.2.1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Оновлення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токену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8"/>
          <p:cNvGraphicFramePr/>
          <p:nvPr/>
        </p:nvGraphicFramePr>
        <p:xfrm>
          <a:off x="853961" y="2126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3019125"/>
                <a:gridCol w="7039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 функції</a:t>
                      </a:r>
                      <a:endParaRPr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FR4(Проголосувати)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Громадянин голосує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FR4.1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Показ інтерфейсу можливих кандидатів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FR4.2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Вибір кандидата користувачем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FR4.3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Додання голосу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у БД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19"/>
          <p:cNvGraphicFramePr/>
          <p:nvPr/>
        </p:nvGraphicFramePr>
        <p:xfrm>
          <a:off x="867711" y="2058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500300"/>
                <a:gridCol w="7558075"/>
              </a:tblGrid>
              <a:tr h="121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 функції</a:t>
                      </a:r>
                      <a:endParaRPr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FR5(Змінити голос)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Громадянин змінює свій голос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FR5.1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Відображення користувачу інформації 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про його попередній голос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FR5.2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Вибір користувача нового кандидату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FR5.3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Оновлення інформації про голоси в БД в залежності від вибору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0"/>
          <p:cNvGraphicFramePr/>
          <p:nvPr/>
        </p:nvGraphicFramePr>
        <p:xfrm>
          <a:off x="902961" y="1557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500300"/>
                <a:gridCol w="755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 функції</a:t>
                      </a:r>
                      <a:endParaRPr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FR6(Отримати кількість голосів)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Отримання клієнтом кількості голосів за кожного кандидата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FR6.1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 користувача на отримання кількості голосів для кожного кандидата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FR6.2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Надсилання 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інформації про кожного кандидата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1"/>
          <p:cNvGraphicFramePr/>
          <p:nvPr/>
        </p:nvGraphicFramePr>
        <p:xfrm>
          <a:off x="902961" y="1557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500300"/>
                <a:gridCol w="755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</a:t>
                      </a: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</a:t>
                      </a:r>
                      <a:r>
                        <a:rPr b="0" i="0" lang="ru-RU" sz="1800" u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 функції</a:t>
                      </a:r>
                      <a:endParaRPr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FR7(Отримати результат виборів)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Отримання клієнтом результату виборів</a:t>
                      </a:r>
                      <a:endParaRPr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FR7.1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 користувача на отримання результату виборів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Надсилання </a:t>
                      </a: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інформації про переможця виборів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747119" y="484632"/>
            <a:ext cx="10381129" cy="703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РЕЗУЛЬТАТИ ФУНКЦІОНАЛЬНОГО АНАЛІЗУ ІСНУЮЧИХ ПП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2"/>
          <p:cNvGraphicFramePr/>
          <p:nvPr/>
        </p:nvGraphicFramePr>
        <p:xfrm>
          <a:off x="902961" y="1557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{7B03FB81-D966-40F9-B819-DB10B3F1B146}</a:tableStyleId>
              </a:tblPr>
              <a:tblGrid>
                <a:gridCol w="2500300"/>
                <a:gridCol w="2517300"/>
                <a:gridCol w="2517300"/>
                <a:gridCol w="2517300"/>
              </a:tblGrid>
              <a:tr h="9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Ідентифікатор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функції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(назва)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ГОЛОС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Віче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Mobile-RADA</a:t>
                      </a:r>
                      <a:endParaRPr b="0" sz="1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FR1.1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FR1.4.1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FR2.1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FR2.4.1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i="0" lang="ru-RU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