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4" r:id="rId3"/>
    <p:sldId id="281" r:id="rId4"/>
    <p:sldId id="284" r:id="rId5"/>
    <p:sldId id="285" r:id="rId6"/>
    <p:sldId id="283" r:id="rId7"/>
    <p:sldId id="286" r:id="rId8"/>
    <p:sldId id="287" r:id="rId9"/>
    <p:sldId id="258" r:id="rId10"/>
    <p:sldId id="288" r:id="rId11"/>
    <p:sldId id="289" r:id="rId12"/>
    <p:sldId id="290" r:id="rId13"/>
    <p:sldId id="292" r:id="rId14"/>
    <p:sldId id="293" r:id="rId15"/>
    <p:sldId id="294" r:id="rId16"/>
    <p:sldId id="265" r:id="rId17"/>
    <p:sldId id="278" r:id="rId18"/>
    <p:sldId id="257" r:id="rId19"/>
    <p:sldId id="262" r:id="rId20"/>
    <p:sldId id="263" r:id="rId21"/>
    <p:sldId id="273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4" r:id="rId30"/>
    <p:sldId id="279" r:id="rId31"/>
    <p:sldId id="280" r:id="rId32"/>
    <p:sldId id="275" r:id="rId33"/>
    <p:sldId id="276" r:id="rId34"/>
    <p:sldId id="277" r:id="rId35"/>
    <p:sldId id="259" r:id="rId36"/>
    <p:sldId id="260" r:id="rId37"/>
    <p:sldId id="26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A26EC1-C1E3-1A4E-B0DA-5C154CD47A3C}">
          <p14:sldIdLst>
            <p14:sldId id="256"/>
            <p14:sldId id="264"/>
          </p14:sldIdLst>
        </p14:section>
        <p14:section name="Platform" id="{7D85F695-C507-4743-9A24-895549E94244}">
          <p14:sldIdLst>
            <p14:sldId id="281"/>
            <p14:sldId id="284"/>
            <p14:sldId id="285"/>
            <p14:sldId id="283"/>
            <p14:sldId id="286"/>
          </p14:sldIdLst>
        </p14:section>
        <p14:section name="Pipeline" id="{B99B7CF2-6C8D-9341-8F9D-4A9BBFE13145}">
          <p14:sldIdLst>
            <p14:sldId id="287"/>
            <p14:sldId id="258"/>
            <p14:sldId id="288"/>
            <p14:sldId id="289"/>
            <p14:sldId id="290"/>
            <p14:sldId id="292"/>
            <p14:sldId id="293"/>
            <p14:sldId id="294"/>
          </p14:sldIdLst>
        </p14:section>
        <p14:section name="SIMD" id="{9965F9AC-B76E-1E47-B6D6-6D2B2B1AF917}">
          <p14:sldIdLst>
            <p14:sldId id="265"/>
            <p14:sldId id="278"/>
            <p14:sldId id="257"/>
            <p14:sldId id="262"/>
            <p14:sldId id="263"/>
            <p14:sldId id="273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9"/>
            <p14:sldId id="280"/>
            <p14:sldId id="275"/>
            <p14:sldId id="276"/>
            <p14:sldId id="277"/>
          </p14:sldIdLst>
        </p14:section>
        <p14:section name="Google Go" id="{58B2CDE4-122C-A346-AADE-3386F775FA41}">
          <p14:sldIdLst>
            <p14:sldId id="259"/>
          </p14:sldIdLst>
        </p14:section>
        <p14:section name="Evaluation" id="{648CACB2-4731-8C45-8825-0C398BB4DAFC}">
          <p14:sldIdLst>
            <p14:sldId id="260"/>
          </p14:sldIdLst>
        </p14:section>
        <p14:section name="Outro" id="{B4067A92-2F57-0A46-B06C-D704CA0C2A5D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88055" autoAdjust="0"/>
  </p:normalViewPr>
  <p:slideViewPr>
    <p:cSldViewPr snapToGrid="0" snapToObjects="1">
      <p:cViewPr varScale="1">
        <p:scale>
          <a:sx n="104" d="100"/>
          <a:sy n="104" d="100"/>
        </p:scale>
        <p:origin x="-14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A71-C673-7443-A31B-C95FF9ED7E65}" type="datetimeFigureOut">
              <a:rPr lang="en-US" smtClean="0">
                <a:latin typeface="HelveticaNeueLT Com 45 Lt"/>
              </a:rPr>
              <a:t>5/25/13</a:t>
            </a:fld>
            <a:endParaRPr lang="en-US" dirty="0">
              <a:latin typeface="HelveticaNeueLT Com 45 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8FB-A1EE-D24A-B2B6-8541D70CDBB5}" type="slidenum">
              <a:rPr lang="en-US" smtClean="0">
                <a:latin typeface="HelveticaNeueLT Com 45 Lt"/>
              </a:rPr>
              <a:t>‹#›</a:t>
            </a:fld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51699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NeueLT Com 45 Lt"/>
              </a:defRPr>
            </a:lvl1pPr>
          </a:lstStyle>
          <a:p>
            <a:fld id="{FB523993-DA73-FF4D-AF27-9F6E0E628F24}" type="datetimeFigureOut">
              <a:rPr lang="en-US" smtClean="0"/>
              <a:pPr/>
              <a:t>5/25/13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NeueLT Com 45 Lt"/>
              </a:defRPr>
            </a:lvl1pPr>
          </a:lstStyle>
          <a:p>
            <a:fld id="{2ADEDB94-756D-ED4B-814C-B4E518AF2B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3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</a:t>
            </a:r>
            <a:r>
              <a:rPr lang="en-US" baseline="0" dirty="0" smtClean="0"/>
              <a:t> each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AA9E-B3CF-5841-ADDB-0D05CD855883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F420-DF62-4C41-A0CA-AE848B7B35A7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7323-68A1-BD46-80E4-9F86AB8888E6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58E-ADCE-8E4A-8E50-F58411EE889D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0704-BC3D-F346-AA24-279613A9CABA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3A6F-C864-6E4C-A511-12368EAC44C0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A583-562F-CF47-87F1-8819D8D43F99}" type="datetime4">
              <a:rPr lang="en-US" smtClean="0"/>
              <a:t>May 25,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45F3-2A4E-B24A-8FB1-BC3BE7C36105}" type="datetime4">
              <a:rPr lang="en-US" smtClean="0"/>
              <a:t>May 25,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CFFE-1399-054B-830E-319C23E58888}" type="datetime4">
              <a:rPr lang="en-US" smtClean="0"/>
              <a:t>May 25,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7365-4CA0-964A-96A4-9812DDD666EE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AB43-6F56-EB49-8714-D4637C141E7D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fld id="{125CCC8D-6E13-4A48-B436-F0CE6A2E69AA}" type="datetime4">
              <a:rPr lang="en-US" smtClean="0"/>
              <a:t>May 25,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r>
              <a:rPr lang="en-US" dirty="0" smtClean="0"/>
              <a:t>Slide foo </a:t>
            </a:r>
            <a:fld id="{0A3E316F-3D65-2744-BC5B-55B8D60FFF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LT Com 45 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NeueLT Com 45 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NeueLT Com 45 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NeueLT Com 45 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Evaluation of parallelism techniques on embedded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multi</a:t>
            </a:r>
            <a:r>
              <a:rPr lang="en-US" b="1" dirty="0"/>
              <a:t>-core platforms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Lucas Jenß</a:t>
            </a:r>
          </a:p>
          <a:p>
            <a:r>
              <a:rPr lang="en-US" sz="2000" dirty="0" smtClean="0"/>
              <a:t>Mentor: Prof. Dr. B. Schwarz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Hawhamburg-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3" y="332477"/>
            <a:ext cx="3347507" cy="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1506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HelveticaNeueLT Com 45 Lt"/>
              </a:rPr>
              <a:t>Car #2</a:t>
            </a:r>
            <a:endParaRPr lang="en-US" sz="2400" dirty="0">
              <a:solidFill>
                <a:schemeClr val="accent3"/>
              </a:solidFill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5134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9650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Car #3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5134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HelveticaNeueLT Com 45 Lt"/>
              </a:rPr>
              <a:t>Car #2</a:t>
            </a:r>
            <a:endParaRPr lang="en-US" sz="2400" dirty="0">
              <a:solidFill>
                <a:schemeClr val="accent3"/>
              </a:solidFill>
              <a:latin typeface="HelveticaNeueLT Com 45 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8755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08329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247"/>
            <a:ext cx="8229600" cy="2536768"/>
          </a:xfrm>
        </p:spPr>
        <p:txBody>
          <a:bodyPr/>
          <a:lstStyle/>
          <a:p>
            <a:r>
              <a:rPr lang="en-US" dirty="0" smtClean="0"/>
              <a:t>All workers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busy at all times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on different tasks on different cars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et all tasks are directly 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53990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Car #3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5134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HelveticaNeueLT Com 45 Lt"/>
              </a:rPr>
              <a:t>Car #2</a:t>
            </a:r>
            <a:endParaRPr lang="en-US" sz="2400" dirty="0">
              <a:solidFill>
                <a:schemeClr val="accent3"/>
              </a:solidFill>
              <a:latin typeface="HelveticaNeueLT Com 45 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8755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15694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line has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Cars, or some other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pipeline pattern, this translates to</a:t>
            </a:r>
          </a:p>
          <a:p>
            <a:pPr lvl="1"/>
            <a:r>
              <a:rPr lang="en-US" dirty="0" smtClean="0"/>
              <a:t>Threads (instead of Workers)</a:t>
            </a:r>
          </a:p>
          <a:p>
            <a:pPr lvl="1"/>
            <a:r>
              <a:rPr lang="en-US" dirty="0" smtClean="0"/>
              <a:t>Data (instead of Cars)</a:t>
            </a:r>
          </a:p>
          <a:p>
            <a:pPr lvl="1"/>
            <a:r>
              <a:rPr lang="en-US" dirty="0" smtClean="0"/>
              <a:t>Communication channel</a:t>
            </a:r>
            <a:br>
              <a:rPr lang="en-US" dirty="0" smtClean="0"/>
            </a:br>
            <a:r>
              <a:rPr lang="en-US" dirty="0" smtClean="0"/>
              <a:t>(instead of Assembly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dirty="0" smtClean="0"/>
              <a:t>Single Instruction – Multiple Data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752600"/>
          </a:xfrm>
        </p:spPr>
        <p:txBody>
          <a:bodyPr/>
          <a:lstStyle/>
          <a:p>
            <a:r>
              <a:rPr lang="en-US" dirty="0" smtClean="0"/>
              <a:t>Using the ARM NEON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242793" y="4080012"/>
            <a:ext cx="1718317" cy="8511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9" y="3131587"/>
            <a:ext cx="3804440" cy="2853330"/>
          </a:xfrm>
          <a:prstGeom prst="rect">
            <a:avLst/>
          </a:prstGeom>
        </p:spPr>
      </p:pic>
      <p:pic>
        <p:nvPicPr>
          <p:cNvPr id="5" name="Picture 4" descr="cat-gr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82" y="3131586"/>
            <a:ext cx="3804441" cy="2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8" y="2052162"/>
            <a:ext cx="6828484" cy="36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Platform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Parallelism Techniques</a:t>
            </a:r>
          </a:p>
          <a:p>
            <a:pPr lvl="1"/>
            <a:r>
              <a:rPr lang="en-US" dirty="0" smtClean="0"/>
              <a:t>Pipeline Pattern</a:t>
            </a:r>
          </a:p>
          <a:p>
            <a:pPr lvl="1"/>
            <a:r>
              <a:rPr lang="en-US" dirty="0"/>
              <a:t>Single Instruction – Multiple Data (SIMD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Go for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0256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70025" y="2796564"/>
            <a:ext cx="2769886" cy="87814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1184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3877361"/>
            <a:ext cx="3931885" cy="117536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7817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5180982"/>
            <a:ext cx="2756373" cy="4661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7641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93" y="1600200"/>
            <a:ext cx="8466214" cy="4525963"/>
          </a:xfrm>
        </p:spPr>
        <p:txBody>
          <a:bodyPr/>
          <a:lstStyle/>
          <a:p>
            <a:r>
              <a:rPr lang="en-US" dirty="0" smtClean="0"/>
              <a:t>ARM NEON uses special registers</a:t>
            </a:r>
          </a:p>
          <a:p>
            <a:pPr lvl="1"/>
            <a:r>
              <a:rPr lang="en-US" dirty="0" smtClean="0"/>
              <a:t>Separate from CPU registers</a:t>
            </a:r>
          </a:p>
          <a:p>
            <a:pPr lvl="1"/>
            <a:r>
              <a:rPr lang="en-US" dirty="0" smtClean="0"/>
              <a:t>“Q”(</a:t>
            </a:r>
            <a:r>
              <a:rPr lang="en-US" dirty="0" err="1" smtClean="0"/>
              <a:t>uad</a:t>
            </a:r>
            <a:r>
              <a:rPr lang="en-US" dirty="0" smtClean="0"/>
              <a:t>) </a:t>
            </a:r>
            <a:r>
              <a:rPr lang="en-US" dirty="0" smtClean="0"/>
              <a:t>and </a:t>
            </a:r>
            <a:r>
              <a:rPr lang="en-US" dirty="0" smtClean="0"/>
              <a:t>“D”</a:t>
            </a:r>
            <a:r>
              <a:rPr lang="en-US" dirty="0" smtClean="0"/>
              <a:t>(</a:t>
            </a:r>
            <a:r>
              <a:rPr lang="en-US" dirty="0" err="1" smtClean="0"/>
              <a:t>ouble</a:t>
            </a:r>
            <a:r>
              <a:rPr lang="en-US" dirty="0" smtClean="0"/>
              <a:t>)</a:t>
            </a:r>
            <a:r>
              <a:rPr lang="en-US" dirty="0" smtClean="0"/>
              <a:t>, </a:t>
            </a:r>
            <a:r>
              <a:rPr lang="en-US" dirty="0" smtClean="0"/>
              <a:t>128-bit and 64-bit wide</a:t>
            </a:r>
          </a:p>
          <a:p>
            <a:pPr lvl="1"/>
            <a:r>
              <a:rPr lang="en-US" dirty="0" smtClean="0"/>
              <a:t>Multiple elements per register</a:t>
            </a:r>
          </a:p>
          <a:p>
            <a:pPr lvl="2"/>
            <a:r>
              <a:rPr lang="en-US" dirty="0" smtClean="0"/>
              <a:t>e.g. 8 * 8 bit in “D”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use SIMD: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data into NEON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data back 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data into NEON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 descr="interleaved-lo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0" y="2045182"/>
            <a:ext cx="6944721" cy="39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Apply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apply-oper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16" y="1694483"/>
            <a:ext cx="5275222" cy="4530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5219" y="3278361"/>
            <a:ext cx="20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multiply, accumulate</a:t>
            </a:r>
            <a:endParaRPr lang="en-US" dirty="0">
              <a:latin typeface="HelveticaNeueLT Com 45 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119" y="33910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87682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28249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4620980" cy="580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6423" y="2301081"/>
            <a:ext cx="2888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Load (3 Interleaved)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4444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Platform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535200"/>
            <a:ext cx="6400800" cy="1752600"/>
          </a:xfrm>
        </p:spPr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w/ ARM Cortex-A9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38395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>
                <a:solidFill>
                  <a:schemeClr val="accent2"/>
                </a:solidFill>
                <a:latin typeface="SourceCodePro-Regular"/>
              </a:rPr>
              <a:t>uint8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3"/>
                </a:solidFill>
                <a:latin typeface="SourceCodePro-Regular"/>
              </a:rPr>
              <a:t>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6"/>
                </a:solidFill>
                <a:latin typeface="SourceCodePro-Regular"/>
              </a:rPr>
              <a:t>3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_t</a:t>
            </a:r>
            <a:endParaRPr lang="en-US" sz="5400" dirty="0"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9721" y="4344395"/>
            <a:ext cx="53235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HelveticaNeueLT Com 45 Lt"/>
              </a:rPr>
              <a:t>Type</a:t>
            </a:r>
          </a:p>
          <a:p>
            <a:pPr algn="ctr"/>
            <a:r>
              <a:rPr lang="en-US" sz="3600" dirty="0" smtClean="0">
                <a:solidFill>
                  <a:schemeClr val="accent3"/>
                </a:solidFill>
                <a:latin typeface="HelveticaNeueLT Com 45 Lt"/>
              </a:rPr>
              <a:t># of Elements</a:t>
            </a:r>
          </a:p>
          <a:p>
            <a:pPr algn="r"/>
            <a:r>
              <a:rPr lang="en-US" sz="3600" dirty="0" smtClean="0">
                <a:solidFill>
                  <a:schemeClr val="accent6"/>
                </a:solidFill>
                <a:latin typeface="HelveticaNeueLT Com 45 Lt"/>
              </a:rPr>
              <a:t># of Registers</a:t>
            </a:r>
            <a:endParaRPr lang="en-US" sz="3600" dirty="0">
              <a:solidFill>
                <a:schemeClr val="accent6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30028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34422" y="2647955"/>
            <a:ext cx="297256" cy="89165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5877" y="3647692"/>
            <a:ext cx="6979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NeueLT Com 45 Lt"/>
              </a:rPr>
              <a:t>Loads 8bit * 8 * 3  = 192 bit = 24 byte!</a:t>
            </a:r>
            <a:endParaRPr lang="en-US" sz="3200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48887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3080273"/>
            <a:ext cx="5769469" cy="139152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003" y="3298493"/>
            <a:ext cx="160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Apply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operations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0006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FACTOR)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4444779"/>
            <a:ext cx="3134701" cy="3647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171" y="4390739"/>
            <a:ext cx="351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Write back to memory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78176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C-Version</a:t>
            </a:r>
          </a:p>
          <a:p>
            <a:pPr lvl="1"/>
            <a:r>
              <a:rPr lang="en-US" dirty="0" smtClean="0"/>
              <a:t>16 Instructions / Pixel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SIMD Version:</a:t>
            </a:r>
          </a:p>
          <a:p>
            <a:pPr lvl="1"/>
            <a:r>
              <a:rPr lang="en-US" dirty="0" smtClean="0"/>
              <a:t>15 Instructions / 8 Pixels</a:t>
            </a:r>
          </a:p>
          <a:p>
            <a:pPr lvl="1"/>
            <a:r>
              <a:rPr lang="en-US" dirty="0" smtClean="0"/>
              <a:t>~2 Instructions / Pixel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468700"/>
            <a:ext cx="6400800" cy="1752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42"/>
          <a:stretch/>
        </p:blipFill>
        <p:spPr>
          <a:xfrm>
            <a:off x="226801" y="327600"/>
            <a:ext cx="1712278" cy="5772174"/>
          </a:xfrm>
          <a:prstGeom prst="rect">
            <a:avLst/>
          </a:prstGeom>
        </p:spPr>
      </p:pic>
      <p:pic>
        <p:nvPicPr>
          <p:cNvPr id="3" name="Picture 2" descr="URG-04LX-UG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69" y="5080414"/>
            <a:ext cx="1785062" cy="21379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Obstacle Detection</a:t>
            </a:r>
            <a:endParaRPr lang="en-US" dirty="0"/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2493963" y="1482388"/>
            <a:ext cx="6399229" cy="321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Using Laser scanner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Data rate: ~34KB/s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10Hz scanning freq.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240° in 0.36° steps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C</a:t>
            </a:r>
            <a:r>
              <a:rPr lang="en-US" dirty="0" smtClean="0">
                <a:cs typeface="HelveticaNeueLT Com 45 Lt"/>
              </a:rPr>
              <a:t>urrently implemented with Java on Android OS</a:t>
            </a:r>
            <a:endParaRPr lang="en-US" dirty="0" smtClean="0">
              <a:cs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49234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9" t="74678" r="-1"/>
          <a:stretch/>
        </p:blipFill>
        <p:spPr>
          <a:xfrm>
            <a:off x="1961757" y="4638150"/>
            <a:ext cx="6931434" cy="146162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56901"/>
            <a:ext cx="8229600" cy="2788466"/>
          </a:xfrm>
        </p:spPr>
        <p:txBody>
          <a:bodyPr>
            <a:normAutofit/>
          </a:bodyPr>
          <a:lstStyle/>
          <a:p>
            <a:r>
              <a:rPr lang="en-US" dirty="0" smtClean="0"/>
              <a:t>Lane Guiding Control using high FPS camera (60 FPS, 752x40px)</a:t>
            </a:r>
          </a:p>
          <a:p>
            <a:r>
              <a:rPr lang="en-US" dirty="0"/>
              <a:t>Data rate: ~20MB/</a:t>
            </a:r>
            <a:r>
              <a:rPr lang="en-US" dirty="0" smtClean="0"/>
              <a:t>s</a:t>
            </a:r>
          </a:p>
          <a:p>
            <a:r>
              <a:rPr lang="en-US" dirty="0" smtClean="0"/>
              <a:t>Implemented using C and FPGA modules, on Linux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 Guiding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6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0" y="327600"/>
            <a:ext cx="8666391" cy="57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7</a:t>
            </a:fld>
            <a:endParaRPr lang="en-US"/>
          </a:p>
        </p:txBody>
      </p:sp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18"/>
          <a:stretch/>
        </p:blipFill>
        <p:spPr>
          <a:xfrm>
            <a:off x="226800" y="327600"/>
            <a:ext cx="8666391" cy="20538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81" y="1600200"/>
            <a:ext cx="8432438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state: mix of different technologies</a:t>
            </a:r>
          </a:p>
          <a:p>
            <a:pPr lvl="1"/>
            <a:r>
              <a:rPr lang="en-US" dirty="0" smtClean="0"/>
              <a:t>Java on Android, C/FPGA on Linux</a:t>
            </a:r>
            <a:endParaRPr lang="en-US" dirty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technological unification of the platform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arallelization of tasks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629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Parallelism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3175288"/>
            <a:ext cx="6400800" cy="589693"/>
          </a:xfrm>
        </p:spPr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6218"/>
          </a:xfrm>
        </p:spPr>
        <p:txBody>
          <a:bodyPr/>
          <a:lstStyle/>
          <a:p>
            <a:r>
              <a:rPr lang="en-US" dirty="0" smtClean="0"/>
              <a:t>Analogy: Assembly line (e.g. for a Car)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722</Words>
  <Application>Microsoft Macintosh PowerPoint</Application>
  <PresentationFormat>On-screen Show (4:3)</PresentationFormat>
  <Paragraphs>183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Evaluation of parallelism techniques on embedded  multi-core platforms  </vt:lpstr>
      <vt:lpstr>Outline</vt:lpstr>
      <vt:lpstr>The Platform</vt:lpstr>
      <vt:lpstr>Obstacle Detection</vt:lpstr>
      <vt:lpstr>Lane Guiding Control</vt:lpstr>
      <vt:lpstr>PowerPoint Presentation</vt:lpstr>
      <vt:lpstr>PowerPoint Presentation</vt:lpstr>
      <vt:lpstr>Parallelism Techniques</vt:lpstr>
      <vt:lpstr>Pipeline Pattern</vt:lpstr>
      <vt:lpstr>Pipeline Pattern</vt:lpstr>
      <vt:lpstr>Pipeline Pattern</vt:lpstr>
      <vt:lpstr>Pipeline Pattern</vt:lpstr>
      <vt:lpstr>Pipeline Pattern</vt:lpstr>
      <vt:lpstr>Pipeline Pattern</vt:lpstr>
      <vt:lpstr>Pipeline Pattern</vt:lpstr>
      <vt:lpstr>Single Instruction – Multiple Data</vt:lpstr>
      <vt:lpstr>Single Instruction - Multiple Data</vt:lpstr>
      <vt:lpstr>Single Instruction - Multiple Data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Multiple data Converting an image to gray scale</vt:lpstr>
      <vt:lpstr>Single Instruction – Multiple data Converting an image to gray scale</vt:lpstr>
      <vt:lpstr>Single Instruction – Multiple data Load data into NEON registers</vt:lpstr>
      <vt:lpstr>Single Instruction – Multiple data Apply operations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grayscale</vt:lpstr>
      <vt:lpstr>Single Instruction – Multiple data Converting to grayscale</vt:lpstr>
      <vt:lpstr>Single Instruction – Multiple data Converting to grayscale</vt:lpstr>
      <vt:lpstr>Google Go</vt:lpstr>
      <vt:lpstr>Evaluation</vt:lpstr>
      <vt:lpstr>The End</vt:lpstr>
    </vt:vector>
  </TitlesOfParts>
  <Company>Casterly Rock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parallelism techniques on embedded  multi-core platforms  </dc:title>
  <dc:creator>Jaime Lannister</dc:creator>
  <cp:lastModifiedBy>Jaime Lannister</cp:lastModifiedBy>
  <cp:revision>103</cp:revision>
  <dcterms:created xsi:type="dcterms:W3CDTF">2013-05-22T13:33:12Z</dcterms:created>
  <dcterms:modified xsi:type="dcterms:W3CDTF">2013-05-26T22:07:03Z</dcterms:modified>
</cp:coreProperties>
</file>