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4" r:id="rId3"/>
    <p:sldId id="281" r:id="rId4"/>
    <p:sldId id="284" r:id="rId5"/>
    <p:sldId id="285" r:id="rId6"/>
    <p:sldId id="283" r:id="rId7"/>
    <p:sldId id="286" r:id="rId8"/>
    <p:sldId id="287" r:id="rId9"/>
    <p:sldId id="258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65" r:id="rId18"/>
    <p:sldId id="278" r:id="rId19"/>
    <p:sldId id="257" r:id="rId20"/>
    <p:sldId id="262" r:id="rId21"/>
    <p:sldId id="263" r:id="rId22"/>
    <p:sldId id="273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4" r:id="rId31"/>
    <p:sldId id="279" r:id="rId32"/>
    <p:sldId id="280" r:id="rId33"/>
    <p:sldId id="275" r:id="rId34"/>
    <p:sldId id="276" r:id="rId35"/>
    <p:sldId id="277" r:id="rId36"/>
    <p:sldId id="259" r:id="rId37"/>
    <p:sldId id="260" r:id="rId38"/>
    <p:sldId id="26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4"/>
            <p14:sldId id="285"/>
            <p14:sldId id="283"/>
            <p14:sldId id="286"/>
          </p14:sldIdLst>
        </p14:section>
        <p14:section name="Pipeline" id="{B99B7CF2-6C8D-9341-8F9D-4A9BBFE13145}">
          <p14:sldIdLst>
            <p14:sldId id="287"/>
            <p14:sldId id="258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88055" autoAdjust="0"/>
  </p:normalViewPr>
  <p:slideViewPr>
    <p:cSldViewPr snapToGrid="0" snapToObjects="1">
      <p:cViewPr varScale="1">
        <p:scale>
          <a:sx n="104" d="100"/>
          <a:sy n="104" d="100"/>
        </p:scale>
        <p:origin x="-1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>
                <a:latin typeface="HelveticaNeueLT Com 45 Lt"/>
              </a:rPr>
              <a:t>5/27/13</a:t>
            </a:fld>
            <a:endParaRPr lang="en-US" dirty="0">
              <a:latin typeface="HelveticaNeueLT Com 45 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>
                <a:latin typeface="HelveticaNeueLT Com 45 Lt"/>
              </a:rPr>
              <a:t>‹#›</a:t>
            </a:fld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Com 45 Lt"/>
              </a:defRPr>
            </a:lvl1pPr>
          </a:lstStyle>
          <a:p>
            <a:fld id="{FB523993-DA73-FF4D-AF27-9F6E0E628F24}" type="datetimeFigureOut">
              <a:rPr lang="en-US" smtClean="0"/>
              <a:pPr/>
              <a:t>5/27/13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Com 45 Lt"/>
              </a:defRPr>
            </a:lvl1pPr>
          </a:lstStyle>
          <a:p>
            <a:fld id="{2ADEDB94-756D-ED4B-814C-B4E518AF2B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27,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27,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27,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27,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27,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27,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</a:p>
        </p:txBody>
      </p:sp>
    </p:spTree>
    <p:extLst>
      <p:ext uri="{BB962C8B-B14F-4D97-AF65-F5344CB8AC3E}">
        <p14:creationId xmlns:p14="http://schemas.microsoft.com/office/powerpoint/2010/main" val="191506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HelveticaNeueLT Com 45 Lt"/>
              </a:rPr>
              <a:t>Car #2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HelveticaNeueLT Com 45 Lt"/>
              </a:rPr>
              <a:t>Car #1</a:t>
            </a:r>
          </a:p>
        </p:txBody>
      </p:sp>
    </p:spTree>
    <p:extLst>
      <p:ext uri="{BB962C8B-B14F-4D97-AF65-F5344CB8AC3E}">
        <p14:creationId xmlns:p14="http://schemas.microsoft.com/office/powerpoint/2010/main" val="9650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2500694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08329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247"/>
            <a:ext cx="8229600" cy="2536768"/>
          </a:xfrm>
        </p:spPr>
        <p:txBody>
          <a:bodyPr/>
          <a:lstStyle/>
          <a:p>
            <a:r>
              <a:rPr lang="en-US" dirty="0" smtClean="0"/>
              <a:t>All workers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busy at all times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on different tasks on different cars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et all tasks are directly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53990"/>
            <a:ext cx="8229600" cy="1569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2298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Car #3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5134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HelveticaNeueLT Com 45 Lt"/>
              </a:rPr>
              <a:t>Car #2</a:t>
            </a:r>
            <a:endParaRPr lang="en-US" sz="2400" dirty="0">
              <a:solidFill>
                <a:schemeClr val="accent3"/>
              </a:solidFill>
              <a:latin typeface="HelveticaNeueLT Com 45 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8755" y="4136968"/>
            <a:ext cx="178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  <a:latin typeface="HelveticaNeueLT Com 45 Lt"/>
              </a:rPr>
              <a:t>Car #1</a:t>
            </a:r>
            <a:endParaRPr lang="en-US" sz="2400" dirty="0">
              <a:solidFill>
                <a:schemeClr val="accent5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15694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line has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Cars, or some other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Transport mechanism for the cars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pipeline pattern, this translates to</a:t>
            </a:r>
          </a:p>
          <a:p>
            <a:pPr lvl="1"/>
            <a:r>
              <a:rPr lang="en-US" dirty="0" smtClean="0"/>
              <a:t>Threads (instead of Workers)</a:t>
            </a:r>
          </a:p>
          <a:p>
            <a:pPr lvl="1"/>
            <a:r>
              <a:rPr lang="en-US" dirty="0" smtClean="0"/>
              <a:t>Data (instead of Cars)</a:t>
            </a:r>
          </a:p>
          <a:p>
            <a:pPr lvl="1"/>
            <a:r>
              <a:rPr lang="en-US" dirty="0" smtClean="0"/>
              <a:t>Communication channel</a:t>
            </a:r>
            <a:br>
              <a:rPr lang="en-US" dirty="0" smtClean="0"/>
            </a:br>
            <a:r>
              <a:rPr lang="en-US" dirty="0" smtClean="0"/>
              <a:t>(instead </a:t>
            </a:r>
            <a:r>
              <a:rPr lang="en-US" dirty="0" smtClean="0"/>
              <a:t>of the transport mechanism)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Pipeline Pattern</a:t>
            </a:r>
            <a:br>
              <a:rPr lang="en-US" dirty="0" smtClean="0"/>
            </a:br>
            <a:r>
              <a:rPr lang="en-US" sz="2800" dirty="0" smtClean="0">
                <a:solidFill>
                  <a:prstClr val="white">
                    <a:lumMod val="50000"/>
                  </a:prstClr>
                </a:solidFill>
              </a:rPr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449" y="1600200"/>
            <a:ext cx="73671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7800"/>
                </a:solidFill>
                <a:latin typeface="SourceCodePro-Regular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(more </a:t>
            </a:r>
            <a:r>
              <a:rPr lang="en-US" sz="2400" dirty="0" smtClean="0">
                <a:solidFill>
                  <a:prstClr val="black"/>
                </a:solidFill>
                <a:latin typeface="SourceCodePro-Regular"/>
              </a:rPr>
              <a:t>elements) 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en-US" sz="2400" dirty="0">
                <a:solidFill>
                  <a:prstClr val="black"/>
                </a:solidFill>
                <a:latin typeface="SourceCodePro-Regular"/>
              </a:rPr>
            </a:b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SourceCodePro-Regular"/>
              </a:rPr>
              <a:t>receive element 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from previous stage</a:t>
            </a:r>
            <a:br>
              <a:rPr lang="en-US" sz="2400" dirty="0">
                <a:solidFill>
                  <a:prstClr val="black"/>
                </a:solidFill>
                <a:latin typeface="SourceCodePro-Regular"/>
              </a:rPr>
            </a:b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    perform operation </a:t>
            </a:r>
            <a:r>
              <a:rPr lang="en-US" sz="2400" dirty="0" smtClean="0">
                <a:solidFill>
                  <a:prstClr val="black"/>
                </a:solidFill>
                <a:latin typeface="SourceCodePro-Regular"/>
              </a:rPr>
              <a:t>on element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SourceCodePro-Regular"/>
              </a:rPr>
            </a:b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SourceCodePro-Regular"/>
              </a:rPr>
              <a:t>send element </a:t>
            </a: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to the next stage</a:t>
            </a:r>
            <a:br>
              <a:rPr lang="en-US" sz="2400" dirty="0">
                <a:solidFill>
                  <a:prstClr val="black"/>
                </a:solidFill>
                <a:latin typeface="SourceCodePro-Regular"/>
              </a:rPr>
            </a:br>
            <a:r>
              <a:rPr lang="en-US" sz="2400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0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93" y="1600200"/>
            <a:ext cx="8466214" cy="4525963"/>
          </a:xfrm>
        </p:spPr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“Q”(</a:t>
            </a:r>
            <a:r>
              <a:rPr lang="en-US" dirty="0" err="1" smtClean="0"/>
              <a:t>uad</a:t>
            </a:r>
            <a:r>
              <a:rPr lang="en-US" dirty="0" smtClean="0"/>
              <a:t>) and “D”(</a:t>
            </a:r>
            <a:r>
              <a:rPr lang="en-US" dirty="0" err="1" smtClean="0"/>
              <a:t>ouble</a:t>
            </a:r>
            <a:r>
              <a:rPr lang="en-US" dirty="0" smtClean="0"/>
              <a:t>),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multiply, accumulate</a:t>
            </a:r>
            <a:endParaRPr lang="en-US" dirty="0">
              <a:latin typeface="HelveticaNeueLT Com 45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Load (3 Interleaved)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elveticaNeueLT Com 45 Lt"/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HelveticaNeueLT Com 45 Lt"/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# of Registers</a:t>
            </a:r>
            <a:endParaRPr lang="en-US" sz="3600" dirty="0">
              <a:solidFill>
                <a:schemeClr val="accent6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979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LT Com 45 Lt"/>
              </a:rPr>
              <a:t>Loads 8bit * 8 * 3  = 192 bit = 24 byte!</a:t>
            </a:r>
            <a:endParaRPr lang="en-US" sz="3200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operations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Write back to memory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468700"/>
            <a:ext cx="6400800" cy="1752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2"/>
          <a:stretch/>
        </p:blipFill>
        <p:spPr>
          <a:xfrm>
            <a:off x="226801" y="327600"/>
            <a:ext cx="1712278" cy="5772174"/>
          </a:xfrm>
          <a:prstGeom prst="rect">
            <a:avLst/>
          </a:prstGeom>
        </p:spPr>
      </p:pic>
      <p:pic>
        <p:nvPicPr>
          <p:cNvPr id="3" name="Picture 2" descr="URG-04LX-U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9" y="5080414"/>
            <a:ext cx="1785062" cy="21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493963" y="1482388"/>
            <a:ext cx="6399229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Using Laser scanner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Data rate: ~34KB/s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10Hz scanning freq.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240° in 0.36° steps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C</a:t>
            </a:r>
            <a:r>
              <a:rPr lang="en-US" dirty="0" smtClean="0">
                <a:cs typeface="HelveticaNeueLT Com 45 Lt"/>
              </a:rPr>
              <a:t>urrently implemented with Java on Android OS</a:t>
            </a:r>
          </a:p>
        </p:txBody>
      </p:sp>
    </p:spTree>
    <p:extLst>
      <p:ext uri="{BB962C8B-B14F-4D97-AF65-F5344CB8AC3E}">
        <p14:creationId xmlns:p14="http://schemas.microsoft.com/office/powerpoint/2010/main" val="34923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t="74678" r="-1"/>
          <a:stretch/>
        </p:blipFill>
        <p:spPr>
          <a:xfrm>
            <a:off x="1961757" y="4638150"/>
            <a:ext cx="6931434" cy="14616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56901"/>
            <a:ext cx="8229600" cy="2788466"/>
          </a:xfrm>
        </p:spPr>
        <p:txBody>
          <a:bodyPr>
            <a:normAutofit/>
          </a:bodyPr>
          <a:lstStyle/>
          <a:p>
            <a:r>
              <a:rPr lang="en-US" dirty="0" smtClean="0"/>
              <a:t>Lane Guiding Control using high FPS camera (60 FPS, 752x40px)</a:t>
            </a:r>
          </a:p>
          <a:p>
            <a:r>
              <a:rPr lang="en-US" dirty="0"/>
              <a:t>Data rate: ~20MB/</a:t>
            </a:r>
            <a:r>
              <a:rPr lang="en-US" dirty="0" smtClean="0"/>
              <a:t>s</a:t>
            </a:r>
          </a:p>
          <a:p>
            <a:r>
              <a:rPr lang="en-US" dirty="0" smtClean="0"/>
              <a:t>Implemented using C and FPGA modules, on Linux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Guiding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327600"/>
            <a:ext cx="8666391" cy="5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8"/>
          <a:stretch/>
        </p:blipFill>
        <p:spPr>
          <a:xfrm>
            <a:off x="226800" y="327600"/>
            <a:ext cx="8666391" cy="20538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81" y="1600200"/>
            <a:ext cx="8432438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state: mix of different technologies</a:t>
            </a:r>
          </a:p>
          <a:p>
            <a:pPr lvl="1"/>
            <a:r>
              <a:rPr lang="en-US" dirty="0" smtClean="0"/>
              <a:t>Java on Android, C/FPGA on Linux</a:t>
            </a:r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technological unification of the platform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arallelization of tasks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62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Parallelism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3175288"/>
            <a:ext cx="6400800" cy="589693"/>
          </a:xfrm>
        </p:spPr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6218"/>
          </a:xfrm>
        </p:spPr>
        <p:txBody>
          <a:bodyPr/>
          <a:lstStyle/>
          <a:p>
            <a:r>
              <a:rPr lang="en-US" dirty="0" smtClean="0"/>
              <a:t>Analogy: Assembly line (e.g. for a Car)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ssembly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7716"/>
            <a:ext cx="8229600" cy="156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736</Words>
  <Application>Microsoft Macintosh PowerPoint</Application>
  <PresentationFormat>On-screen Show (4:3)</PresentationFormat>
  <Paragraphs>187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Evaluation of parallelism techniques on embedded  multi-core platforms  </vt:lpstr>
      <vt:lpstr>Outline</vt:lpstr>
      <vt:lpstr>The Platform</vt:lpstr>
      <vt:lpstr>Obstacle Detection</vt:lpstr>
      <vt:lpstr>Lane Guiding Control</vt:lpstr>
      <vt:lpstr>PowerPoint Presentation</vt:lpstr>
      <vt:lpstr>PowerPoint Presentation</vt:lpstr>
      <vt:lpstr>Parallelism Techniques</vt:lpstr>
      <vt:lpstr>Pipeline Pattern</vt:lpstr>
      <vt:lpstr>Pipeline Pattern</vt:lpstr>
      <vt:lpstr>Pipeline Pattern</vt:lpstr>
      <vt:lpstr>Pipeline Pattern</vt:lpstr>
      <vt:lpstr>Pipeline Pattern</vt:lpstr>
      <vt:lpstr>Pipeline Pattern</vt:lpstr>
      <vt:lpstr>Pipeline Pattern</vt:lpstr>
      <vt:lpstr>Pipeline Pattern Pseudo code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107</cp:revision>
  <dcterms:created xsi:type="dcterms:W3CDTF">2013-05-22T13:33:12Z</dcterms:created>
  <dcterms:modified xsi:type="dcterms:W3CDTF">2013-05-27T21:48:42Z</dcterms:modified>
</cp:coreProperties>
</file>