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316" r:id="rId5"/>
    <p:sldId id="317" r:id="rId6"/>
    <p:sldId id="311" r:id="rId7"/>
    <p:sldId id="259" r:id="rId8"/>
    <p:sldId id="314" r:id="rId9"/>
    <p:sldId id="315" r:id="rId10"/>
    <p:sldId id="318" r:id="rId11"/>
  </p:sldIdLst>
  <p:sldSz cx="9144000" cy="6858000" type="screen4x3"/>
  <p:notesSz cx="7099300" cy="10234613"/>
  <p:custShowLst>
    <p:custShow name="Automotive" id="0">
      <p:sldLst/>
    </p:custShow>
    <p:custShow name="Medizintechnik" id="1">
      <p:sldLst/>
    </p:custShow>
  </p:custShowLst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6403">
          <p15:clr>
            <a:srgbClr val="A4A3A4"/>
          </p15:clr>
        </p15:guide>
        <p15:guide id="2" pos="4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CA00"/>
    <a:srgbClr val="003A74"/>
    <a:srgbClr val="5D6A70"/>
    <a:srgbClr val="004689"/>
    <a:srgbClr val="FFFF66"/>
    <a:srgbClr val="69768D"/>
    <a:srgbClr val="004F9E"/>
    <a:srgbClr val="D0E5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6" autoAdjust="0"/>
    <p:restoredTop sz="88809" autoAdjust="0"/>
  </p:normalViewPr>
  <p:slideViewPr>
    <p:cSldViewPr snapToObjects="1">
      <p:cViewPr>
        <p:scale>
          <a:sx n="70" d="100"/>
          <a:sy n="70" d="100"/>
        </p:scale>
        <p:origin x="-247" y="-12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58"/>
    </p:cViewPr>
  </p:sorterViewPr>
  <p:notesViewPr>
    <p:cSldViewPr snapToObjects="1">
      <p:cViewPr>
        <p:scale>
          <a:sx n="50" d="100"/>
          <a:sy n="50" d="100"/>
        </p:scale>
        <p:origin x="-3461" y="-370"/>
      </p:cViewPr>
      <p:guideLst>
        <p:guide orient="horz" pos="6403"/>
        <p:guide pos="417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-219075" y="9974263"/>
            <a:ext cx="14382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A1EB26-EFD6-452C-BA6B-1DEB77F4729C}" type="datetimeFigureOut">
              <a:rPr lang="de-DE"/>
              <a:pPr>
                <a:defRPr/>
              </a:pPr>
              <a:t>16.11.2014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2582863" y="9867900"/>
            <a:ext cx="193198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ct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700463" y="9867900"/>
            <a:ext cx="3076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7149A4-8B19-4B64-86A1-958F74C543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6350" y="-3175"/>
            <a:ext cx="7099300" cy="903288"/>
          </a:xfrm>
          <a:prstGeom prst="rect">
            <a:avLst/>
          </a:prstGeom>
          <a:gradFill rotWithShape="1">
            <a:gsLst>
              <a:gs pos="0">
                <a:srgbClr val="D9D9D9"/>
              </a:gs>
              <a:gs pos="62000">
                <a:srgbClr val="F2F2F2"/>
              </a:gs>
              <a:gs pos="80000">
                <a:srgbClr val="FFFFFF"/>
              </a:gs>
              <a:gs pos="100000">
                <a:schemeClr val="bg1"/>
              </a:gs>
            </a:gsLst>
            <a:lin ang="10800000" scaled="1"/>
          </a:gradFill>
          <a:ln w="25400" algn="ctr">
            <a:noFill/>
            <a:miter lim="800000"/>
            <a:headEnd/>
            <a:tailEnd/>
          </a:ln>
        </p:spPr>
        <p:txBody>
          <a:bodyPr lIns="94768" tIns="47384" rIns="94768" bIns="47384" anchor="ctr"/>
          <a:lstStyle/>
          <a:p>
            <a:pPr algn="ctr" defTabSz="947738">
              <a:defRPr/>
            </a:pPr>
            <a:endParaRPr lang="de-DE" sz="19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295" name="Grafik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160338"/>
            <a:ext cx="6746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Gerade Verbindung 15"/>
          <p:cNvCxnSpPr/>
          <p:nvPr/>
        </p:nvCxnSpPr>
        <p:spPr>
          <a:xfrm>
            <a:off x="0" y="9571038"/>
            <a:ext cx="6796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233873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982663"/>
            <a:ext cx="4722813" cy="3541712"/>
          </a:xfrm>
          <a:prstGeom prst="rect">
            <a:avLst/>
          </a:prstGeom>
          <a:noFill/>
          <a:ln w="6350">
            <a:solidFill>
              <a:srgbClr val="003A7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57188" y="4672013"/>
            <a:ext cx="62769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4"/>
          </p:nvPr>
        </p:nvSpPr>
        <p:spPr bwMode="auto">
          <a:xfrm>
            <a:off x="2582863" y="9867900"/>
            <a:ext cx="193198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ct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5"/>
          </p:nvPr>
        </p:nvSpPr>
        <p:spPr bwMode="auto">
          <a:xfrm>
            <a:off x="3775075" y="9867900"/>
            <a:ext cx="3076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9907A8F-24E0-44B0-A522-B360B5A1EA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0" y="9644063"/>
            <a:ext cx="6796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0" y="9982200"/>
            <a:ext cx="1073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00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9BE4BCD-B8D9-484B-9896-8A72222CFDCE}" type="datetimeFigureOut">
              <a:rPr lang="de-DE"/>
              <a:pPr>
                <a:defRPr/>
              </a:pPr>
              <a:t>16.11.2014</a:t>
            </a:fld>
            <a:endParaRPr lang="de-DE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-1588" y="-4763"/>
            <a:ext cx="7099301" cy="903288"/>
          </a:xfrm>
          <a:prstGeom prst="rect">
            <a:avLst/>
          </a:prstGeom>
          <a:gradFill rotWithShape="1">
            <a:gsLst>
              <a:gs pos="0">
                <a:srgbClr val="D9D9D9"/>
              </a:gs>
              <a:gs pos="62000">
                <a:srgbClr val="F2F2F2"/>
              </a:gs>
              <a:gs pos="80000">
                <a:srgbClr val="FFFFFF"/>
              </a:gs>
              <a:gs pos="100000">
                <a:schemeClr val="bg1"/>
              </a:gs>
            </a:gsLst>
            <a:lin ang="10800000" scaled="1"/>
          </a:gradFill>
          <a:ln w="25400" algn="ctr">
            <a:noFill/>
            <a:miter lim="800000"/>
            <a:headEnd/>
            <a:tailEnd/>
          </a:ln>
        </p:spPr>
        <p:txBody>
          <a:bodyPr lIns="94768" tIns="47384" rIns="94768" bIns="47384" anchor="ctr"/>
          <a:lstStyle/>
          <a:p>
            <a:pPr algn="ctr" defTabSz="947738">
              <a:defRPr/>
            </a:pPr>
            <a:endParaRPr lang="de-DE" sz="19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273" name="Grafik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60338"/>
            <a:ext cx="6731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912221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BFCA00"/>
      </a:buClr>
      <a:buFont typeface="Wingdings" pitchFamily="2" charset="2"/>
      <a:buChar char="§"/>
      <a:defRPr sz="1200" kern="1200">
        <a:solidFill>
          <a:srgbClr val="003A74"/>
        </a:solidFill>
        <a:latin typeface="+mn-lt"/>
        <a:ea typeface="+mn-ea"/>
        <a:cs typeface="+mn-cs"/>
      </a:defRPr>
    </a:lvl1pPr>
    <a:lvl2pPr marL="628650" indent="-171450" algn="l" rtl="0" eaLnBrk="0" fontAlgn="base" hangingPunct="0">
      <a:spcBef>
        <a:spcPct val="30000"/>
      </a:spcBef>
      <a:spcAft>
        <a:spcPct val="0"/>
      </a:spcAft>
      <a:buClr>
        <a:srgbClr val="BFCA00"/>
      </a:buClr>
      <a:buFont typeface="Wingdings" pitchFamily="2" charset="2"/>
      <a:buChar char="§"/>
      <a:defRPr sz="1200" kern="1200">
        <a:solidFill>
          <a:srgbClr val="003A74"/>
        </a:solidFill>
        <a:latin typeface="+mn-lt"/>
        <a:ea typeface="+mn-ea"/>
        <a:cs typeface="+mn-cs"/>
      </a:defRPr>
    </a:lvl2pPr>
    <a:lvl3pPr marL="1085850" indent="-171450" algn="l" rtl="0" eaLnBrk="0" fontAlgn="base" hangingPunct="0">
      <a:spcBef>
        <a:spcPct val="30000"/>
      </a:spcBef>
      <a:spcAft>
        <a:spcPct val="0"/>
      </a:spcAft>
      <a:buClr>
        <a:srgbClr val="BFCA00"/>
      </a:buClr>
      <a:buFont typeface="Wingdings" pitchFamily="2" charset="2"/>
      <a:buChar char="§"/>
      <a:defRPr sz="1200" kern="1200">
        <a:solidFill>
          <a:srgbClr val="003A74"/>
        </a:solidFill>
        <a:latin typeface="+mn-lt"/>
        <a:ea typeface="+mn-ea"/>
        <a:cs typeface="+mn-cs"/>
      </a:defRPr>
    </a:lvl3pPr>
    <a:lvl4pPr marL="1543050" indent="-171450" algn="l" rtl="0" eaLnBrk="0" fontAlgn="base" hangingPunct="0">
      <a:spcBef>
        <a:spcPct val="30000"/>
      </a:spcBef>
      <a:spcAft>
        <a:spcPct val="0"/>
      </a:spcAft>
      <a:buClr>
        <a:srgbClr val="BFCA00"/>
      </a:buClr>
      <a:buFont typeface="Wingdings" pitchFamily="2" charset="2"/>
      <a:buChar char="§"/>
      <a:defRPr sz="1200" kern="1200">
        <a:solidFill>
          <a:srgbClr val="003A74"/>
        </a:solidFill>
        <a:latin typeface="+mn-lt"/>
        <a:ea typeface="+mn-ea"/>
        <a:cs typeface="+mn-cs"/>
      </a:defRPr>
    </a:lvl4pPr>
    <a:lvl5pPr marL="2000250" indent="-171450" algn="l" rtl="0" eaLnBrk="0" fontAlgn="base" hangingPunct="0">
      <a:spcBef>
        <a:spcPct val="30000"/>
      </a:spcBef>
      <a:spcAft>
        <a:spcPct val="0"/>
      </a:spcAft>
      <a:buClr>
        <a:srgbClr val="BFCA00"/>
      </a:buClr>
      <a:buFont typeface="Wingdings" pitchFamily="2" charset="2"/>
      <a:buChar char="§"/>
      <a:defRPr sz="1200" kern="1200">
        <a:solidFill>
          <a:srgbClr val="003A7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907A8F-24E0-44B0-A522-B360B5A1EA4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BA2E54D-3F32-4A58-9EED-4C984629625D}" type="datetime1">
              <a:rPr lang="de-DE" smtClean="0"/>
              <a:pPr>
                <a:defRPr/>
              </a:pPr>
              <a:t>16.11.2014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090_Bilder\Fotolia_Bilder\Fotolia_41393042_L.jpg"/>
          <p:cNvPicPr>
            <a:picLocks noChangeAspect="1" noChangeArrowheads="1"/>
          </p:cNvPicPr>
          <p:nvPr userDrawn="1"/>
        </p:nvPicPr>
        <p:blipFill>
          <a:blip r:embed="rId2" cstate="print"/>
          <a:srcRect l="-89"/>
          <a:stretch>
            <a:fillRect/>
          </a:stretch>
        </p:blipFill>
        <p:spPr bwMode="auto">
          <a:xfrm>
            <a:off x="-17463" y="3481388"/>
            <a:ext cx="9161463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3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19100"/>
            <a:ext cx="13335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14"/>
          <p:cNvSpPr/>
          <p:nvPr userDrawn="1"/>
        </p:nvSpPr>
        <p:spPr>
          <a:xfrm>
            <a:off x="1801813" y="1773238"/>
            <a:ext cx="7342187" cy="170815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16"/>
          <p:cNvSpPr/>
          <p:nvPr userDrawn="1"/>
        </p:nvSpPr>
        <p:spPr>
          <a:xfrm>
            <a:off x="1801812" y="3480693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1964751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"/>
          </p:nvPr>
        </p:nvSpPr>
        <p:spPr>
          <a:xfrm>
            <a:off x="2051720" y="3490851"/>
            <a:ext cx="6696744" cy="1152127"/>
          </a:xfrm>
        </p:spPr>
        <p:txBody>
          <a:bodyPr anchor="ctr">
            <a:normAutofit/>
          </a:bodyPr>
          <a:lstStyle>
            <a:lvl1pPr marL="0" indent="0">
              <a:buNone/>
              <a:defRPr lang="de-DE" sz="3200" kern="1200" dirty="0" smtClean="0">
                <a:solidFill>
                  <a:srgbClr val="5D6A7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:\090_Bilder\Fotolia_Bilder\Fotolia_41393042_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8"/>
          <a:stretch/>
        </p:blipFill>
        <p:spPr bwMode="auto">
          <a:xfrm>
            <a:off x="-18209" y="3480691"/>
            <a:ext cx="9162209" cy="34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772817"/>
            <a:ext cx="7342189" cy="1707875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1801812" y="3480693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1964751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"/>
          </p:nvPr>
        </p:nvSpPr>
        <p:spPr>
          <a:xfrm>
            <a:off x="2051720" y="3490851"/>
            <a:ext cx="6696744" cy="1152127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de-DE" sz="3200" kern="1200" dirty="0" smtClean="0">
                <a:solidFill>
                  <a:srgbClr val="5D6A7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45104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32902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61383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1840" y="1124744"/>
            <a:ext cx="8435280" cy="5184576"/>
          </a:xfrm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18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16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16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71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63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5"/>
          </p:nvPr>
        </p:nvSpPr>
        <p:spPr>
          <a:xfrm>
            <a:off x="471576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71840" y="1628800"/>
            <a:ext cx="4228152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6"/>
          </p:nvPr>
        </p:nvSpPr>
        <p:spPr>
          <a:xfrm>
            <a:off x="4592320" y="1628800"/>
            <a:ext cx="4228152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3828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21" name="Inhaltsplatzhalter 5"/>
          <p:cNvSpPr>
            <a:spLocks noGrp="1"/>
          </p:cNvSpPr>
          <p:nvPr>
            <p:ph sz="quarter" idx="15"/>
          </p:nvPr>
        </p:nvSpPr>
        <p:spPr>
          <a:xfrm>
            <a:off x="471576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271840" y="1628800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6"/>
          </p:nvPr>
        </p:nvSpPr>
        <p:spPr>
          <a:xfrm>
            <a:off x="4592320" y="1628800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7" name="Inhaltsplatzhalter 5"/>
          <p:cNvSpPr>
            <a:spLocks noGrp="1"/>
          </p:cNvSpPr>
          <p:nvPr>
            <p:ph sz="quarter" idx="17"/>
          </p:nvPr>
        </p:nvSpPr>
        <p:spPr>
          <a:xfrm>
            <a:off x="395288" y="3789837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28" name="Inhaltsplatzhalter 5"/>
          <p:cNvSpPr>
            <a:spLocks noGrp="1"/>
          </p:cNvSpPr>
          <p:nvPr>
            <p:ph sz="quarter" idx="18"/>
          </p:nvPr>
        </p:nvSpPr>
        <p:spPr>
          <a:xfrm>
            <a:off x="4715768" y="3789837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29" name="Inhaltsplatzhalter 2"/>
          <p:cNvSpPr>
            <a:spLocks noGrp="1"/>
          </p:cNvSpPr>
          <p:nvPr>
            <p:ph idx="19"/>
          </p:nvPr>
        </p:nvSpPr>
        <p:spPr>
          <a:xfrm>
            <a:off x="271840" y="4293096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0" name="Inhaltsplatzhalter 2"/>
          <p:cNvSpPr>
            <a:spLocks noGrp="1"/>
          </p:cNvSpPr>
          <p:nvPr>
            <p:ph idx="20"/>
          </p:nvPr>
        </p:nvSpPr>
        <p:spPr>
          <a:xfrm>
            <a:off x="4592320" y="4293096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530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sp>
        <p:nvSpPr>
          <p:cNvPr id="9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>
            <p:custDataLst>
              <p:tags r:id="rId1"/>
            </p:custDataLst>
          </p:nvPr>
        </p:nvSpPr>
        <p:spPr bwMode="auto">
          <a:xfrm>
            <a:off x="404491" y="1124744"/>
            <a:ext cx="8370809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</a:pPr>
            <a:r>
              <a:rPr lang="de-DE" sz="240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itchFamily="34" charset="0"/>
              </a:rPr>
              <a:t>Die Herausforderung</a:t>
            </a:r>
            <a:endParaRPr lang="en-AU" sz="2400" dirty="0">
              <a:solidFill>
                <a:prstClr val="white"/>
              </a:solidFill>
              <a:latin typeface="Calibri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>
            <p:custDataLst>
              <p:tags r:id="rId2"/>
            </p:custDataLst>
          </p:nvPr>
        </p:nvSpPr>
        <p:spPr bwMode="auto">
          <a:xfrm>
            <a:off x="4787581" y="2733288"/>
            <a:ext cx="3978025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</a:pPr>
            <a:r>
              <a:rPr lang="de-DE" sz="240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itchFamily="34" charset="0"/>
              </a:rPr>
              <a:t>Der Nutzen für den Kunden</a:t>
            </a:r>
            <a:endParaRPr lang="en-AU" sz="2400" dirty="0">
              <a:solidFill>
                <a:prstClr val="white"/>
              </a:solidFill>
              <a:latin typeface="Calibri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9" name="Rechteck 18"/>
          <p:cNvSpPr/>
          <p:nvPr>
            <p:custDataLst>
              <p:tags r:id="rId3"/>
            </p:custDataLst>
          </p:nvPr>
        </p:nvSpPr>
        <p:spPr bwMode="auto">
          <a:xfrm>
            <a:off x="405697" y="2732048"/>
            <a:ext cx="3941116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</a:pPr>
            <a:r>
              <a:rPr lang="de-DE" sz="2400" dirty="0" smtClean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itchFamily="34" charset="0"/>
              </a:rPr>
              <a:t>Unsere Lösung</a:t>
            </a:r>
            <a:endParaRPr lang="en-AU" sz="2400" dirty="0">
              <a:solidFill>
                <a:prstClr val="white"/>
              </a:solidFill>
              <a:latin typeface="Calibri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20" name="Gleichschenkliges Dreieck 19"/>
          <p:cNvSpPr/>
          <p:nvPr/>
        </p:nvSpPr>
        <p:spPr>
          <a:xfrm rot="10800000">
            <a:off x="405696" y="2414014"/>
            <a:ext cx="3950280" cy="268745"/>
          </a:xfrm>
          <a:prstGeom prst="triangle">
            <a:avLst/>
          </a:prstGeom>
          <a:solidFill>
            <a:srgbClr val="BFCA00"/>
          </a:solidFill>
          <a:effectLst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2400">
              <a:solidFill>
                <a:prstClr val="white"/>
              </a:solidFill>
            </a:endParaRPr>
          </a:p>
        </p:txBody>
      </p:sp>
      <p:sp>
        <p:nvSpPr>
          <p:cNvPr id="23" name="Textplatzhalter 22"/>
          <p:cNvSpPr>
            <a:spLocks noGrp="1"/>
          </p:cNvSpPr>
          <p:nvPr userDrawn="1">
            <p:ph type="body" sz="quarter" idx="13"/>
          </p:nvPr>
        </p:nvSpPr>
        <p:spPr>
          <a:xfrm>
            <a:off x="281515" y="1556792"/>
            <a:ext cx="8484663" cy="785813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lang="de-DE" sz="200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182563" lvl="0" indent="-182563" fontAlgn="base">
              <a:spcBef>
                <a:spcPts val="300"/>
              </a:spcBef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</a:pPr>
            <a:r>
              <a:rPr lang="de-DE" smtClean="0"/>
              <a:t>Textmasterformat bearbeiten</a:t>
            </a:r>
          </a:p>
        </p:txBody>
      </p:sp>
      <p:sp>
        <p:nvSpPr>
          <p:cNvPr id="24" name="Textplatzhalter 22"/>
          <p:cNvSpPr>
            <a:spLocks noGrp="1"/>
          </p:cNvSpPr>
          <p:nvPr userDrawn="1">
            <p:ph type="body" sz="quarter" idx="14"/>
          </p:nvPr>
        </p:nvSpPr>
        <p:spPr>
          <a:xfrm>
            <a:off x="281513" y="3136351"/>
            <a:ext cx="4067749" cy="3309565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lang="de-DE" sz="20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</a:lstStyle>
          <a:p>
            <a:pPr marL="182563" lvl="0" indent="-182563" fontAlgn="base">
              <a:spcBef>
                <a:spcPts val="300"/>
              </a:spcBef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</a:pPr>
            <a:r>
              <a:rPr lang="de-DE" smtClean="0"/>
              <a:t>Textmasterformat bearbeiten</a:t>
            </a:r>
          </a:p>
        </p:txBody>
      </p:sp>
      <p:sp>
        <p:nvSpPr>
          <p:cNvPr id="25" name="Textplatzhalter 22"/>
          <p:cNvSpPr>
            <a:spLocks noGrp="1"/>
          </p:cNvSpPr>
          <p:nvPr userDrawn="1">
            <p:ph type="body" sz="quarter" idx="15"/>
          </p:nvPr>
        </p:nvSpPr>
        <p:spPr>
          <a:xfrm>
            <a:off x="4692574" y="3143771"/>
            <a:ext cx="4067749" cy="3309565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wrap="square" lIns="90000" tIns="36000" rIns="90000" bIns="46806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lang="de-DE" sz="20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</a:lstStyle>
          <a:p>
            <a:pPr marL="182563" lvl="0" indent="-182563" fontAlgn="base">
              <a:spcBef>
                <a:spcPts val="300"/>
              </a:spcBef>
              <a:buClr>
                <a:srgbClr val="BFCA00"/>
              </a:buClr>
              <a:buFont typeface="Wingdings" pitchFamily="2" charset="2"/>
              <a:buChar char="§"/>
              <a:tabLst>
                <a:tab pos="631825" algn="l"/>
                <a:tab pos="981075" algn="l"/>
              </a:tabLst>
            </a:pPr>
            <a:r>
              <a:rPr lang="de-DE" smtClean="0"/>
              <a:t>Textmasterformat bearbeiten</a:t>
            </a:r>
          </a:p>
        </p:txBody>
      </p:sp>
      <p:sp>
        <p:nvSpPr>
          <p:cNvPr id="17" name="Gleichschenkliges Dreieck 16"/>
          <p:cNvSpPr/>
          <p:nvPr userDrawn="1"/>
        </p:nvSpPr>
        <p:spPr>
          <a:xfrm rot="5400000">
            <a:off x="2902743" y="4278708"/>
            <a:ext cx="3359580" cy="268745"/>
          </a:xfrm>
          <a:prstGeom prst="triangle">
            <a:avLst/>
          </a:prstGeom>
          <a:solidFill>
            <a:srgbClr val="BFCA00"/>
          </a:solidFill>
          <a:effectLst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45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5210" y="1628802"/>
            <a:ext cx="5234940" cy="4839023"/>
          </a:xfrm>
          <a:solidFill>
            <a:srgbClr val="BFCA00"/>
          </a:solidFill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Wingdings" pitchFamily="2" charset="2"/>
              <a:buChar char="§"/>
              <a:defRPr lang="de-DE" sz="2400" kern="1200" dirty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-15487" y="6126165"/>
            <a:ext cx="3481000" cy="341659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95289" y="1628803"/>
            <a:ext cx="3049248" cy="43925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529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79934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8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12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14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6E80358-760F-4195-954A-70F03B8F6545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1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2" name="Foliennummernplatzhalter 7"/>
          <p:cNvSpPr>
            <a:spLocks noGrp="1"/>
          </p:cNvSpPr>
          <p:nvPr>
            <p:ph type="sldNum" sz="quarter" idx="16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28414DAD-C379-49AD-B440-8C84D8EC5A9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12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14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6E0910BC-5113-4671-9244-783697CC6B3F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6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242560A-04E6-46B9-BAE0-EEF9C696D20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8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2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2668997-93CD-4982-AB3A-38BC9C823BA6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87D09A0E-06E1-448E-B415-00B63128DAC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12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5"/>
          </p:nvPr>
        </p:nvSpPr>
        <p:spPr>
          <a:xfrm>
            <a:off x="471576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71840" y="1628800"/>
            <a:ext cx="4228152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6"/>
          </p:nvPr>
        </p:nvSpPr>
        <p:spPr>
          <a:xfrm>
            <a:off x="4592320" y="1628800"/>
            <a:ext cx="4228152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7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3DF09D14-D7EA-4911-9182-6102F7393CAA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2" name="Fußzeilenplatzhalter 6"/>
          <p:cNvSpPr>
            <a:spLocks noGrp="1"/>
          </p:cNvSpPr>
          <p:nvPr>
            <p:ph type="ftr" sz="quarter" idx="18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3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6E5F7221-CD5D-4DDF-9454-EA4C622C2B0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8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2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15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0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Inhaltsplatzhalter 5"/>
          <p:cNvSpPr>
            <a:spLocks noGrp="1"/>
          </p:cNvSpPr>
          <p:nvPr>
            <p:ph sz="quarter" idx="15"/>
          </p:nvPr>
        </p:nvSpPr>
        <p:spPr>
          <a:xfrm>
            <a:off x="4715768" y="1125541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271840" y="1628800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6"/>
          </p:nvPr>
        </p:nvSpPr>
        <p:spPr>
          <a:xfrm>
            <a:off x="4592320" y="1628800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7" name="Inhaltsplatzhalter 5"/>
          <p:cNvSpPr>
            <a:spLocks noGrp="1"/>
          </p:cNvSpPr>
          <p:nvPr>
            <p:ph sz="quarter" idx="17"/>
          </p:nvPr>
        </p:nvSpPr>
        <p:spPr>
          <a:xfrm>
            <a:off x="395288" y="3789837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8" name="Inhaltsplatzhalter 5"/>
          <p:cNvSpPr>
            <a:spLocks noGrp="1"/>
          </p:cNvSpPr>
          <p:nvPr>
            <p:ph sz="quarter" idx="18"/>
          </p:nvPr>
        </p:nvSpPr>
        <p:spPr>
          <a:xfrm>
            <a:off x="4715768" y="3789837"/>
            <a:ext cx="4104704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Inhaltsplatzhalter 2"/>
          <p:cNvSpPr>
            <a:spLocks noGrp="1"/>
          </p:cNvSpPr>
          <p:nvPr>
            <p:ph idx="19"/>
          </p:nvPr>
        </p:nvSpPr>
        <p:spPr>
          <a:xfrm>
            <a:off x="271840" y="4293096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0" name="Inhaltsplatzhalter 2"/>
          <p:cNvSpPr>
            <a:spLocks noGrp="1"/>
          </p:cNvSpPr>
          <p:nvPr>
            <p:ph idx="20"/>
          </p:nvPr>
        </p:nvSpPr>
        <p:spPr>
          <a:xfrm>
            <a:off x="4592320" y="4293096"/>
            <a:ext cx="4228152" cy="1944216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Datumsplatzhalter 5"/>
          <p:cNvSpPr>
            <a:spLocks noGrp="1"/>
          </p:cNvSpPr>
          <p:nvPr>
            <p:ph type="dt" sz="half" idx="21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EEC9B0-227A-45F9-BFD9-055CD0DED6A3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5" name="Fußzeilenplatzhalter 6"/>
          <p:cNvSpPr>
            <a:spLocks noGrp="1"/>
          </p:cNvSpPr>
          <p:nvPr>
            <p:ph type="ftr" sz="quarter" idx="22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6" name="Foliennummernplatzhalter 7"/>
          <p:cNvSpPr>
            <a:spLocks noGrp="1"/>
          </p:cNvSpPr>
          <p:nvPr>
            <p:ph type="sldNum" sz="quarter" idx="23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23064805-C02C-42C5-8995-8CAFF43463A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12"/>
          <p:cNvSpPr/>
          <p:nvPr userDrawn="1">
            <p:custDataLst>
              <p:tags r:id="rId1"/>
            </p:custDataLst>
          </p:nvPr>
        </p:nvSpPr>
        <p:spPr bwMode="auto">
          <a:xfrm>
            <a:off x="404491" y="1124744"/>
            <a:ext cx="8370809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  <a:defRPr/>
            </a:pPr>
            <a:r>
              <a:rPr lang="de-DE" sz="24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rPr>
              <a:t>Die Herausforderung</a:t>
            </a:r>
            <a:endParaRPr lang="en-AU" sz="2400" dirty="0">
              <a:solidFill>
                <a:schemeClr val="bg1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1" name="Rechteck 15"/>
          <p:cNvSpPr/>
          <p:nvPr>
            <p:custDataLst>
              <p:tags r:id="rId2"/>
            </p:custDataLst>
          </p:nvPr>
        </p:nvSpPr>
        <p:spPr bwMode="auto">
          <a:xfrm>
            <a:off x="4787581" y="2733288"/>
            <a:ext cx="3978025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  <a:defRPr/>
            </a:pPr>
            <a:r>
              <a:rPr lang="de-DE" sz="24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rPr>
              <a:t>Der Nutzen für den Kunden</a:t>
            </a:r>
            <a:endParaRPr lang="en-AU" sz="2400" dirty="0">
              <a:solidFill>
                <a:schemeClr val="bg1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2" name="Rechteck 18"/>
          <p:cNvSpPr/>
          <p:nvPr>
            <p:custDataLst>
              <p:tags r:id="rId3"/>
            </p:custDataLst>
          </p:nvPr>
        </p:nvSpPr>
        <p:spPr bwMode="auto">
          <a:xfrm>
            <a:off x="405697" y="2732048"/>
            <a:ext cx="3941116" cy="363736"/>
          </a:xfrm>
          <a:prstGeom prst="rect">
            <a:avLst/>
          </a:prstGeo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ctr" eaLnBrk="0" fontAlgn="auto" hangingPunct="0">
              <a:spcBef>
                <a:spcPts val="0"/>
              </a:spcBef>
              <a:defRPr/>
            </a:pPr>
            <a:r>
              <a:rPr lang="de-DE" sz="24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rPr>
              <a:t>Unsere Lösung</a:t>
            </a:r>
            <a:endParaRPr lang="en-AU" sz="2400" dirty="0">
              <a:solidFill>
                <a:schemeClr val="bg1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3" name="Gleichschenkliges Dreieck 19"/>
          <p:cNvSpPr/>
          <p:nvPr/>
        </p:nvSpPr>
        <p:spPr>
          <a:xfrm rot="10800000">
            <a:off x="405696" y="2414014"/>
            <a:ext cx="3950280" cy="268745"/>
          </a:xfrm>
          <a:prstGeom prst="triangle">
            <a:avLst/>
          </a:prstGeom>
          <a:solidFill>
            <a:srgbClr val="BFCA00"/>
          </a:solidFill>
          <a:effectLst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" name="Gleichschenkliges Dreieck 16"/>
          <p:cNvSpPr/>
          <p:nvPr userDrawn="1"/>
        </p:nvSpPr>
        <p:spPr>
          <a:xfrm rot="5400000">
            <a:off x="2902743" y="4278708"/>
            <a:ext cx="3359580" cy="268745"/>
          </a:xfrm>
          <a:prstGeom prst="triangle">
            <a:avLst/>
          </a:prstGeom>
          <a:solidFill>
            <a:srgbClr val="BFCA00"/>
          </a:solidFill>
          <a:effectLst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281515" y="1556792"/>
            <a:ext cx="8484663" cy="785813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lIns="90000" tIns="36000" rIns="90000" bIns="46806"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lang="de-DE" sz="200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281513" y="3136351"/>
            <a:ext cx="4067749" cy="3309565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lIns="90000" tIns="36000" rIns="90000" bIns="46806" rtlCol="0">
            <a:normAutofit/>
          </a:bodyPr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lang="de-DE" sz="20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692574" y="3143771"/>
            <a:ext cx="4067749" cy="3309565"/>
          </a:xfr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lIns="90000" tIns="36000" rIns="90000" bIns="46806" rtlCol="0"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lang="de-DE" sz="20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6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A8D67987-E96F-4FC8-AB32-3E501D787F53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6" name="Fußzeilenplatzhalter 6"/>
          <p:cNvSpPr>
            <a:spLocks noGrp="1"/>
          </p:cNvSpPr>
          <p:nvPr>
            <p:ph type="ftr" sz="quarter" idx="17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7" name="Foliennummernplatzhalter 7"/>
          <p:cNvSpPr>
            <a:spLocks noGrp="1"/>
          </p:cNvSpPr>
          <p:nvPr>
            <p:ph type="sldNum" sz="quarter" idx="18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5F73979-3F8B-40F1-93D7-B34982D8E4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4"/>
          <p:cNvSpPr/>
          <p:nvPr userDrawn="1"/>
        </p:nvSpPr>
        <p:spPr>
          <a:xfrm>
            <a:off x="0" y="-17463"/>
            <a:ext cx="9144000" cy="9985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Grafik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6850"/>
            <a:ext cx="792162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12"/>
          <p:cNvSpPr/>
          <p:nvPr userDrawn="1"/>
        </p:nvSpPr>
        <p:spPr>
          <a:xfrm>
            <a:off x="-15875" y="6126163"/>
            <a:ext cx="3481388" cy="341312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5210" y="1628802"/>
            <a:ext cx="5234940" cy="4839023"/>
          </a:xfrm>
          <a:solidFill>
            <a:srgbClr val="BFCA00"/>
          </a:solidFill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Wingdings" pitchFamily="2" charset="2"/>
              <a:buChar char="§"/>
              <a:defRPr lang="de-DE" sz="2400" kern="1200" dirty="0" smtClean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Wingdings" pitchFamily="2" charset="2"/>
              <a:buChar char="§"/>
              <a:defRPr lang="de-DE" sz="2400" kern="1200" dirty="0">
                <a:solidFill>
                  <a:srgbClr val="003A74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95289" y="1628803"/>
            <a:ext cx="3049248" cy="4392588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15"/>
          </p:nvPr>
        </p:nvSpPr>
        <p:spPr>
          <a:xfrm>
            <a:off x="3238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0BB1346-F8D0-4577-9599-9C280AA24F93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11" name="Fußzeilenplatzhalter 6"/>
          <p:cNvSpPr>
            <a:spLocks noGrp="1"/>
          </p:cNvSpPr>
          <p:nvPr>
            <p:ph type="ftr" sz="quarter" idx="16"/>
          </p:nvPr>
        </p:nvSpPr>
        <p:spPr>
          <a:xfrm>
            <a:off x="3124200" y="6557963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12" name="Foliennummernplatzhalter 7"/>
          <p:cNvSpPr>
            <a:spLocks noGrp="1"/>
          </p:cNvSpPr>
          <p:nvPr>
            <p:ph type="sldNum" sz="quarter" idx="17"/>
          </p:nvPr>
        </p:nvSpPr>
        <p:spPr>
          <a:xfrm>
            <a:off x="6661150" y="6557963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58DF0F30-BC21-4014-A644-34359722BC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Grafik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19100"/>
            <a:ext cx="13335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14"/>
          <p:cNvSpPr/>
          <p:nvPr userDrawn="1"/>
        </p:nvSpPr>
        <p:spPr>
          <a:xfrm>
            <a:off x="1801813" y="1916113"/>
            <a:ext cx="7342187" cy="1800225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DD90E4-F5E1-4687-BEDE-F385A083013B}" type="datetime1">
              <a:rPr lang="de-DE"/>
              <a:pPr>
                <a:defRPr/>
              </a:pPr>
              <a:t>16.11.2014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371070-2E33-478E-B494-5D73A84B8E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50E49A-33EC-4F81-A2EA-6A56A0815217}" type="datetime1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16.11.2014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© ITK Engineering AG</a:t>
            </a:r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93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odle.tum.de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.wikipedia.org/wiki/Minimax-Algorithm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050" y="1965325"/>
            <a:ext cx="6697663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3600" dirty="0" smtClean="0"/>
              <a:t>Programmierprojekt</a:t>
            </a:r>
            <a:endParaRPr sz="3600" dirty="0"/>
          </a:p>
        </p:txBody>
      </p:sp>
      <p:sp>
        <p:nvSpPr>
          <p:cNvPr id="13314" name="Textplatzhalter 2"/>
          <p:cNvSpPr>
            <a:spLocks noGrp="1"/>
          </p:cNvSpPr>
          <p:nvPr>
            <p:ph type="body" idx="1"/>
          </p:nvPr>
        </p:nvSpPr>
        <p:spPr>
          <a:xfrm>
            <a:off x="2051050" y="3490913"/>
            <a:ext cx="6697663" cy="1152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de-DE" dirty="0" smtClean="0"/>
              <a:t>Projektpraktikum </a:t>
            </a:r>
            <a:r>
              <a:rPr lang="de-DE" dirty="0" err="1" smtClean="0"/>
              <a:t>Matlab</a:t>
            </a:r>
            <a:endParaRPr lang="de-DE" dirty="0" smtClean="0"/>
          </a:p>
          <a:p>
            <a:pPr eaLnBrk="1" hangingPunct="1"/>
            <a:r>
              <a:rPr lang="de-DE" dirty="0" smtClean="0"/>
              <a:t>Wintersemester </a:t>
            </a:r>
            <a:r>
              <a:rPr lang="de-DE" dirty="0"/>
              <a:t>2014/15</a:t>
            </a:r>
            <a:endParaRPr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0988" y="1628775"/>
            <a:ext cx="8539162" cy="4679950"/>
          </a:xfrm>
        </p:spPr>
        <p:txBody>
          <a:bodyPr rtlCol="0">
            <a:noAutofit/>
          </a:bodyPr>
          <a:lstStyle/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Gegeben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Spielfeld: 8x8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Steine in unbegrenzter Anzahl</a:t>
            </a:r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Ziel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Möglichst viele Felder besetzen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100" dirty="0" smtClean="0"/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Spielregeln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Start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4 Steine vorgegeben (2x weiß, 2x schwarz)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Schwarz beginnt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 kann gesetzt werden, wenn: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Spielfeld ist frei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Gegnerisches Stein grenzt direkt an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Zug dreht Steine um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Alle gegnerischen Steine zwischen  zwei eigenen (diagonal/vertikal/horizontal) werden umgedreht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 smtClean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14338" name="Titel 2"/>
          <p:cNvSpPr>
            <a:spLocks noGrp="1"/>
          </p:cNvSpPr>
          <p:nvPr>
            <p:ph type="title"/>
          </p:nvPr>
        </p:nvSpPr>
        <p:spPr>
          <a:xfrm>
            <a:off x="1476375" y="115888"/>
            <a:ext cx="7343775" cy="762000"/>
          </a:xfrm>
        </p:spPr>
        <p:txBody>
          <a:bodyPr/>
          <a:lstStyle/>
          <a:p>
            <a:pPr eaLnBrk="1" hangingPunct="1"/>
            <a:r>
              <a:rPr sz="2800" dirty="0" err="1" smtClean="0"/>
              <a:t>Implementierung</a:t>
            </a:r>
            <a:r>
              <a:rPr sz="2800" dirty="0" smtClean="0"/>
              <a:t> </a:t>
            </a:r>
            <a:r>
              <a:rPr sz="2800" dirty="0" err="1" smtClean="0"/>
              <a:t>eines</a:t>
            </a:r>
            <a:r>
              <a:rPr sz="2800" dirty="0" smtClean="0"/>
              <a:t> Othello-</a:t>
            </a:r>
            <a:r>
              <a:rPr sz="2800" dirty="0" err="1" smtClean="0"/>
              <a:t>Spielers</a:t>
            </a:r>
            <a:endParaRPr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96835FE-C089-4B92-B9D3-72955A938BB8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58E4893-C033-4C1F-A9DE-CA5FC710CFCC}" type="slidenum">
              <a:rPr lang="de-DE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 err="1" smtClean="0"/>
              <a:t>Spielregeln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483" y="2132856"/>
            <a:ext cx="343685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0988" y="1628775"/>
            <a:ext cx="8539162" cy="4679950"/>
          </a:xfrm>
        </p:spPr>
        <p:txBody>
          <a:bodyPr rtlCol="0">
            <a:noAutofit/>
          </a:bodyPr>
          <a:lstStyle/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Gegeben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Spielfeld: 8x8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Steine in unbegrenzter Anzahl</a:t>
            </a:r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Ziel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Möglichst viele Felder besetzen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100" dirty="0" smtClean="0"/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Spielregeln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Start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4 Steine vorgegeben (2x weiß, 2x schwarz)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Schwarz beginnt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 kann gesetzt werden, wenn: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Spielfeld ist frei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Gegnerisches Stein grenzt direkt an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Zug dreht Steine um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Alle gegnerischen Steine zwischen  zwei eigenen (diagonal/vertikal/horizontal) werden umgedreht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 smtClean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14338" name="Titel 2"/>
          <p:cNvSpPr>
            <a:spLocks noGrp="1"/>
          </p:cNvSpPr>
          <p:nvPr>
            <p:ph type="title"/>
          </p:nvPr>
        </p:nvSpPr>
        <p:spPr>
          <a:xfrm>
            <a:off x="1476375" y="115888"/>
            <a:ext cx="7343775" cy="762000"/>
          </a:xfrm>
        </p:spPr>
        <p:txBody>
          <a:bodyPr/>
          <a:lstStyle/>
          <a:p>
            <a:pPr eaLnBrk="1" hangingPunct="1"/>
            <a:r>
              <a:rPr sz="2800" dirty="0" err="1" smtClean="0"/>
              <a:t>Implementierung</a:t>
            </a:r>
            <a:r>
              <a:rPr sz="2800" dirty="0" smtClean="0"/>
              <a:t> </a:t>
            </a:r>
            <a:r>
              <a:rPr sz="2800" dirty="0" err="1" smtClean="0"/>
              <a:t>eines</a:t>
            </a:r>
            <a:r>
              <a:rPr sz="2800" dirty="0" smtClean="0"/>
              <a:t> Othello-</a:t>
            </a:r>
            <a:r>
              <a:rPr sz="2800" dirty="0" err="1" smtClean="0"/>
              <a:t>Spielers</a:t>
            </a:r>
            <a:endParaRPr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96835FE-C089-4B92-B9D3-72955A938BB8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58E4893-C033-4C1F-A9DE-CA5FC710CFCC}" type="slidenum">
              <a:rPr lang="de-DE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 err="1" smtClean="0"/>
              <a:t>Spielregeln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01" y="2134800"/>
            <a:ext cx="342908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0988" y="1628775"/>
            <a:ext cx="8539162" cy="4679950"/>
          </a:xfrm>
        </p:spPr>
        <p:txBody>
          <a:bodyPr rtlCol="0">
            <a:noAutofit/>
          </a:bodyPr>
          <a:lstStyle/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Gegeben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Spielfeld: 8x8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Steine in unbegrenzter Anzahl</a:t>
            </a:r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Ziel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Möglichst viele Felder besetzen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100" dirty="0" smtClean="0"/>
          </a:p>
          <a:p>
            <a:pPr marL="4300538" eaLnBrk="1" fontAlgn="auto" hangingPunct="1">
              <a:spcAft>
                <a:spcPts val="0"/>
              </a:spcAft>
              <a:buNone/>
              <a:defRPr/>
            </a:pPr>
            <a:r>
              <a:rPr lang="de-DE" sz="1600" dirty="0" smtClean="0"/>
              <a:t>Spielregeln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Start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4 Steine vorgegeben (2x weiß, 2x schwarz)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Schwarz beginnt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Stein kann gesetzt werden, wenn: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Spielfeld ist frei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Gegnerisches Stein grenzt direkt an</a:t>
            </a:r>
          </a:p>
          <a:p>
            <a:pPr marL="4757738" lvl="3" indent="-342900" eaLnBrk="1" fontAlgn="auto" hangingPunct="1">
              <a:spcAft>
                <a:spcPts val="0"/>
              </a:spcAft>
              <a:defRPr/>
            </a:pPr>
            <a:r>
              <a:rPr lang="de-DE" sz="1400" dirty="0" smtClean="0"/>
              <a:t>Zug dreht Steine um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r>
              <a:rPr lang="de-DE" sz="1600" dirty="0" smtClean="0"/>
              <a:t>Alle gegnerischen Steine zwischen  zwei eigenen (diagonal/vertikal/horizontal) werden umgedreht</a:t>
            </a:r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 smtClean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  <a:p>
            <a:pPr marL="4300538" eaLnBrk="1" fontAlgn="auto" hangingPunct="1"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14338" name="Titel 2"/>
          <p:cNvSpPr>
            <a:spLocks noGrp="1"/>
          </p:cNvSpPr>
          <p:nvPr>
            <p:ph type="title"/>
          </p:nvPr>
        </p:nvSpPr>
        <p:spPr>
          <a:xfrm>
            <a:off x="1476375" y="115888"/>
            <a:ext cx="7343775" cy="762000"/>
          </a:xfrm>
        </p:spPr>
        <p:txBody>
          <a:bodyPr/>
          <a:lstStyle/>
          <a:p>
            <a:pPr eaLnBrk="1" hangingPunct="1"/>
            <a:r>
              <a:rPr sz="2800" dirty="0" err="1" smtClean="0"/>
              <a:t>Implementierung</a:t>
            </a:r>
            <a:r>
              <a:rPr sz="2800" dirty="0" smtClean="0"/>
              <a:t> </a:t>
            </a:r>
            <a:r>
              <a:rPr sz="2800" dirty="0" err="1" smtClean="0"/>
              <a:t>eines</a:t>
            </a:r>
            <a:r>
              <a:rPr sz="2800" dirty="0" smtClean="0"/>
              <a:t> Othello-</a:t>
            </a:r>
            <a:r>
              <a:rPr sz="2800" dirty="0" err="1" smtClean="0"/>
              <a:t>Spielers</a:t>
            </a:r>
            <a:endParaRPr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96835FE-C089-4B92-B9D3-72955A938BB8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58E4893-C033-4C1F-A9DE-CA5FC710CFCC}" type="slidenum">
              <a:rPr lang="de-DE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 err="1" smtClean="0"/>
              <a:t>Spielregeln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00" y="2134800"/>
            <a:ext cx="342760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Spieler-Programm: Ihre Aufgabe</a:t>
            </a:r>
          </a:p>
          <a:p>
            <a:pPr lvl="1"/>
            <a:r>
              <a:rPr lang="de-DE" dirty="0" smtClean="0"/>
              <a:t>Hauptfunktion:         </a:t>
            </a:r>
            <a:r>
              <a:rPr lang="de-D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Brett_Neu</a:t>
            </a:r>
            <a:r>
              <a:rPr lang="de-D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e-D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Spieler_Gruppe_X</a:t>
            </a:r>
            <a:r>
              <a:rPr lang="de-D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Brett_Alt,color,t</a:t>
            </a:r>
            <a:r>
              <a:rPr lang="de-D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de-DE" dirty="0" smtClean="0"/>
              <a:t>Brett: 8x8 Matrix mit Brett-Besetzung</a:t>
            </a:r>
          </a:p>
          <a:p>
            <a:pPr lvl="2"/>
            <a:r>
              <a:rPr lang="de-DE" dirty="0" smtClean="0"/>
              <a:t>Brett(</a:t>
            </a:r>
            <a:r>
              <a:rPr lang="de-DE" dirty="0" err="1" smtClean="0"/>
              <a:t>i,j</a:t>
            </a:r>
            <a:r>
              <a:rPr lang="de-DE" dirty="0" smtClean="0"/>
              <a:t>) = 0   =&gt;  Feld (</a:t>
            </a:r>
            <a:r>
              <a:rPr lang="de-DE" dirty="0" err="1" smtClean="0"/>
              <a:t>i,j</a:t>
            </a:r>
            <a:r>
              <a:rPr lang="de-DE" dirty="0" smtClean="0"/>
              <a:t>) unbesetzt; 1 := weißer Stein; -1 := schwarzer Stein</a:t>
            </a:r>
          </a:p>
          <a:p>
            <a:pPr lvl="1"/>
            <a:r>
              <a:rPr lang="de-DE" dirty="0" smtClean="0"/>
              <a:t>Color: </a:t>
            </a:r>
            <a:r>
              <a:rPr lang="de-DE" dirty="0" smtClean="0"/>
              <a:t>Farbe des Spielers</a:t>
            </a:r>
            <a:endParaRPr lang="de-DE" dirty="0" smtClean="0"/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-</a:t>
            </a:r>
            <a:r>
              <a:rPr lang="de-DE" dirty="0" smtClean="0"/>
              <a:t>1: weiß</a:t>
            </a:r>
          </a:p>
          <a:p>
            <a:pPr lvl="2"/>
            <a:r>
              <a:rPr lang="de-DE" dirty="0" smtClean="0"/>
              <a:t>-1: schwarz</a:t>
            </a:r>
          </a:p>
          <a:p>
            <a:pPr lvl="1"/>
            <a:r>
              <a:rPr lang="de-DE" dirty="0" smtClean="0"/>
              <a:t>t: verbleibende Zeit für alle weiteren Züge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Tournier-Server: wird gestellt</a:t>
            </a:r>
          </a:p>
          <a:p>
            <a:pPr lvl="1"/>
            <a:r>
              <a:rPr lang="en-US" dirty="0" err="1" smtClean="0"/>
              <a:t>Aufruf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tournament_main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('time_budget',180,'games_per_pair', 2) </a:t>
            </a:r>
          </a:p>
          <a:p>
            <a:pPr lvl="1"/>
            <a:r>
              <a:rPr lang="en-US" dirty="0" err="1" smtClean="0"/>
              <a:t>Funktion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Spieler-Programme</a:t>
            </a:r>
            <a:r>
              <a:rPr lang="en-US" dirty="0" smtClean="0"/>
              <a:t> auf</a:t>
            </a:r>
          </a:p>
          <a:p>
            <a:pPr lvl="2"/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 (*.m-</a:t>
            </a:r>
            <a:r>
              <a:rPr lang="en-US" dirty="0" err="1" smtClean="0"/>
              <a:t>Dateien</a:t>
            </a:r>
            <a:r>
              <a:rPr lang="en-US" dirty="0" smtClean="0"/>
              <a:t>)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Ordner</a:t>
            </a:r>
            <a:r>
              <a:rPr lang="en-US" dirty="0" smtClean="0"/>
              <a:t> “players” </a:t>
            </a:r>
            <a:r>
              <a:rPr lang="en-US" dirty="0" err="1" smtClean="0"/>
              <a:t>spielen</a:t>
            </a:r>
            <a:r>
              <a:rPr lang="en-US" dirty="0" smtClean="0"/>
              <a:t> je </a:t>
            </a:r>
            <a:r>
              <a:rPr lang="en-US" b="1" i="1" dirty="0" err="1" smtClean="0"/>
              <a:t>games_per_pair</a:t>
            </a:r>
            <a:r>
              <a:rPr lang="en-US" dirty="0" smtClean="0"/>
              <a:t> mal </a:t>
            </a:r>
            <a:r>
              <a:rPr lang="en-US" dirty="0" err="1" smtClean="0"/>
              <a:t>gegeneinander</a:t>
            </a:r>
            <a:r>
              <a:rPr lang="en-US" dirty="0" smtClean="0"/>
              <a:t> (2 Mal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Endspiel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Prüft</a:t>
            </a:r>
            <a:r>
              <a:rPr lang="en-US" dirty="0" smtClean="0"/>
              <a:t> </a:t>
            </a:r>
            <a:r>
              <a:rPr lang="en-US" dirty="0" err="1" smtClean="0"/>
              <a:t>Korrektheit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Züge</a:t>
            </a:r>
            <a:r>
              <a:rPr lang="en-US" dirty="0" smtClean="0"/>
              <a:t> (</a:t>
            </a:r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verliert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ungültigem</a:t>
            </a:r>
            <a:r>
              <a:rPr lang="en-US" dirty="0" smtClean="0"/>
              <a:t> Zug)</a:t>
            </a:r>
          </a:p>
          <a:p>
            <a:pPr lvl="2"/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Logfiles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Spielverlauf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mitgeliefert</a:t>
            </a:r>
            <a:endParaRPr lang="en-US" dirty="0" smtClean="0"/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Verfügbar unter </a:t>
            </a:r>
            <a:r>
              <a:rPr lang="de-DE" dirty="0" err="1" smtClean="0"/>
              <a:t>Moodle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://www.moodle.tum.de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Programmatische Umsetzung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046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80988" y="1628775"/>
            <a:ext cx="8539162" cy="467995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Reine </a:t>
            </a:r>
            <a:r>
              <a:rPr lang="de-DE" sz="2000" dirty="0" err="1" smtClean="0"/>
              <a:t>Matlab</a:t>
            </a:r>
            <a:r>
              <a:rPr lang="de-DE" sz="2000" dirty="0" smtClean="0"/>
              <a:t>-Implementierung (kein C/C++, Java, </a:t>
            </a:r>
            <a:r>
              <a:rPr lang="de-DE" sz="2000" dirty="0" err="1" smtClean="0"/>
              <a:t>Fortran</a:t>
            </a:r>
            <a:r>
              <a:rPr lang="de-DE" sz="2000" dirty="0" smtClean="0"/>
              <a:t> etc., auch keine Teile des Programms), d.h. m-Dateien. Erlaubt ist die Benutzung von </a:t>
            </a:r>
            <a:r>
              <a:rPr lang="de-DE" sz="2000" dirty="0" err="1" smtClean="0"/>
              <a:t>mat</a:t>
            </a:r>
            <a:r>
              <a:rPr lang="de-DE" sz="2000" dirty="0" smtClean="0"/>
              <a:t>- Dateien, um Konfigurations-Daten einzulesen bzw. zu speichern. 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Das Programm muss alle Berechnungen im selben </a:t>
            </a:r>
            <a:r>
              <a:rPr lang="de-DE" sz="2000" dirty="0" err="1" smtClean="0"/>
              <a:t>Matlab</a:t>
            </a:r>
            <a:r>
              <a:rPr lang="de-DE" sz="2000" dirty="0" smtClean="0"/>
              <a:t>-Prozess durchführen. Insbesondere sind nicht erlaubt: </a:t>
            </a:r>
          </a:p>
          <a:p>
            <a:pPr lvl="1">
              <a:buFont typeface="Symbol" pitchFamily="18" charset="2"/>
              <a:buChar char="-"/>
            </a:pPr>
            <a:r>
              <a:rPr lang="de-DE" sz="1600" dirty="0" smtClean="0"/>
              <a:t>Erzeugen weiterer Prozesse </a:t>
            </a:r>
          </a:p>
          <a:p>
            <a:pPr lvl="1">
              <a:buFont typeface="Symbol" pitchFamily="18" charset="2"/>
              <a:buChar char="-"/>
            </a:pPr>
            <a:r>
              <a:rPr lang="de-DE" sz="1600" dirty="0" smtClean="0"/>
              <a:t>Aufbau von Netzwerkverbindungen zu anderen Programmen 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Alle Dateien (mit Ausnahme der Hauptfunktion) 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/>
              <a:t>	müssen in einem gemeinsamen Unterverzeichnis 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/>
              <a:t>	mit demselben Namen wie das Hauptprogramm </a:t>
            </a:r>
          </a:p>
          <a:p>
            <a:pPr>
              <a:spcBef>
                <a:spcPts val="0"/>
              </a:spcBef>
              <a:buNone/>
            </a:pPr>
            <a:r>
              <a:rPr lang="de-DE" sz="2000" dirty="0" smtClean="0"/>
              <a:t>	abgelegt werden </a:t>
            </a:r>
          </a:p>
          <a:p>
            <a:endParaRPr lang="de-DE" sz="2000" dirty="0" smtClean="0"/>
          </a:p>
        </p:txBody>
      </p:sp>
      <p:sp>
        <p:nvSpPr>
          <p:cNvPr id="16386" name="Titel 11"/>
          <p:cNvSpPr>
            <a:spLocks noGrp="1"/>
          </p:cNvSpPr>
          <p:nvPr>
            <p:ph type="title"/>
          </p:nvPr>
        </p:nvSpPr>
        <p:spPr>
          <a:xfrm>
            <a:off x="1476375" y="115888"/>
            <a:ext cx="7343775" cy="762000"/>
          </a:xfrm>
        </p:spPr>
        <p:txBody>
          <a:bodyPr/>
          <a:lstStyle/>
          <a:p>
            <a:pPr eaLnBrk="1" hangingPunct="1"/>
            <a:r>
              <a:rPr lang="de-DE" dirty="0" smtClean="0"/>
              <a:t>Umsetzung	</a:t>
            </a:r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96835FE-C089-4B92-B9D3-72955A938BB8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AG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2E09EDD-27CA-4CBE-93DC-0DA97D19DB31}" type="slidenum">
              <a:rPr lang="de-DE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 err="1" smtClean="0"/>
              <a:t>Regeln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7997"/>
          <a:stretch>
            <a:fillRect/>
          </a:stretch>
        </p:blipFill>
        <p:spPr bwMode="auto">
          <a:xfrm>
            <a:off x="6372200" y="4710626"/>
            <a:ext cx="2160240" cy="1310662"/>
          </a:xfrm>
          <a:prstGeom prst="rect">
            <a:avLst/>
          </a:prstGeom>
          <a:noFill/>
          <a:ln w="9525">
            <a:solidFill>
              <a:srgbClr val="BFCA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80988" y="1628775"/>
            <a:ext cx="8539162" cy="4679950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 smtClean="0"/>
              <a:t>Gesamtgröße aller Dateien darf 2MB nicht überschreiten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Zum Lösen des Spiels soll der Minimax-Algorithmus oder eine Variante davon implementiert werden: </a:t>
            </a:r>
            <a:r>
              <a:rPr lang="de-DE" sz="1600" dirty="0" smtClean="0">
                <a:hlinkClick r:id="rId2"/>
              </a:rPr>
              <a:t>http://de.wikipedia.org/wiki/Minimax-Algorithmus</a:t>
            </a:r>
            <a:endParaRPr lang="de-DE" sz="1600" dirty="0" smtClean="0"/>
          </a:p>
          <a:p>
            <a:pPr>
              <a:buNone/>
            </a:pPr>
            <a:endParaRPr lang="de-DE" sz="2000" dirty="0" smtClean="0"/>
          </a:p>
          <a:p>
            <a:pPr>
              <a:tabLst>
                <a:tab pos="5916613" algn="r"/>
              </a:tabLst>
            </a:pPr>
            <a:r>
              <a:rPr lang="de-DE" sz="2000" dirty="0" smtClean="0"/>
              <a:t>Jeder Spieler hat ein Zeitbudget von 180 Sekunden, die er für alle Züge aufbrauchen darf. Braucht er z.B. 10 s für den ersten Zug, bleiben für die restlichen Züge noch 170 s.</a:t>
            </a:r>
          </a:p>
          <a:p>
            <a:pPr>
              <a:tabLst>
                <a:tab pos="5916613" algn="r"/>
              </a:tabLst>
            </a:pPr>
            <a:endParaRPr lang="de-DE" sz="2000" dirty="0" smtClean="0"/>
          </a:p>
          <a:p>
            <a:pPr>
              <a:tabLst>
                <a:tab pos="5916613" algn="r"/>
              </a:tabLst>
            </a:pPr>
            <a:r>
              <a:rPr lang="de-DE" sz="2000" dirty="0" smtClean="0"/>
              <a:t>Ein Spiel dauert maximal 2x </a:t>
            </a:r>
            <a:r>
              <a:rPr lang="de-DE" sz="2000" dirty="0" smtClean="0"/>
              <a:t>180 s</a:t>
            </a:r>
            <a:endParaRPr lang="de-DE" sz="2000" dirty="0" smtClean="0"/>
          </a:p>
          <a:p>
            <a:pPr>
              <a:tabLst>
                <a:tab pos="5916613" algn="r"/>
              </a:tabLst>
            </a:pPr>
            <a:endParaRPr lang="de-DE" sz="2000" dirty="0" smtClean="0"/>
          </a:p>
          <a:p>
            <a:pPr>
              <a:tabLst>
                <a:tab pos="5916613" algn="r"/>
              </a:tabLst>
            </a:pPr>
            <a:r>
              <a:rPr lang="de-DE" sz="2000" dirty="0" smtClean="0"/>
              <a:t>Spieler, der sein Zeitbudget aufbraucht, </a:t>
            </a:r>
            <a:r>
              <a:rPr lang="de-DE" sz="2000" dirty="0" smtClean="0"/>
              <a:t>wird mit 0 Punkten disqualifiziert</a:t>
            </a:r>
            <a:endParaRPr lang="de-DE" sz="2000" dirty="0" smtClean="0"/>
          </a:p>
          <a:p>
            <a:pPr>
              <a:tabLst>
                <a:tab pos="5916613" algn="r"/>
              </a:tabLst>
            </a:pPr>
            <a:endParaRPr lang="de-DE" sz="2000" dirty="0" smtClean="0"/>
          </a:p>
          <a:p>
            <a:pPr>
              <a:tabLst>
                <a:tab pos="5916613" algn="r"/>
              </a:tabLst>
            </a:pPr>
            <a:r>
              <a:rPr lang="de-DE" sz="2000" dirty="0" smtClean="0"/>
              <a:t>Setzen Sie den Pfad!</a:t>
            </a:r>
          </a:p>
        </p:txBody>
      </p:sp>
      <p:sp>
        <p:nvSpPr>
          <p:cNvPr id="16386" name="Titel 11"/>
          <p:cNvSpPr>
            <a:spLocks noGrp="1"/>
          </p:cNvSpPr>
          <p:nvPr>
            <p:ph type="title"/>
          </p:nvPr>
        </p:nvSpPr>
        <p:spPr>
          <a:xfrm>
            <a:off x="1476375" y="115888"/>
            <a:ext cx="7343775" cy="762000"/>
          </a:xfrm>
        </p:spPr>
        <p:txBody>
          <a:bodyPr/>
          <a:lstStyle/>
          <a:p>
            <a:pPr eaLnBrk="1" hangingPunct="1"/>
            <a:r>
              <a:rPr lang="de-DE" dirty="0" smtClean="0"/>
              <a:t>Umsetzung	</a:t>
            </a:r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96835FE-C089-4B92-B9D3-72955A938BB8}" type="datetime1">
              <a:rPr lang="de-DE"/>
              <a:pPr>
                <a:defRPr/>
              </a:pPr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ITK Engineering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2E09EDD-27CA-4CBE-93DC-0DA97D19DB31}" type="slidenum">
              <a:rPr lang="de-DE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 err="1" smtClean="0"/>
              <a:t>Regeln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Zeitbedarf für Zug-Berechnung bis Tiefe N Hardwareabhängig</a:t>
            </a:r>
          </a:p>
          <a:p>
            <a:endParaRPr lang="de-DE" dirty="0" smtClean="0"/>
          </a:p>
          <a:p>
            <a:r>
              <a:rPr lang="de-DE" dirty="0" smtClean="0"/>
              <a:t>Sie dürfen </a:t>
            </a:r>
            <a:r>
              <a:rPr lang="de-DE" i="1" dirty="0" smtClean="0"/>
              <a:t>ein Mal </a:t>
            </a:r>
            <a:r>
              <a:rPr lang="de-DE" dirty="0" smtClean="0"/>
              <a:t>eine Kalibrierungsfunktion einreichen, um die Hardware des Turnier-Rechners zu testen</a:t>
            </a:r>
          </a:p>
          <a:p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Eine einzige m-Datei wird eingereicht</a:t>
            </a:r>
          </a:p>
          <a:p>
            <a:pPr lvl="1"/>
            <a:r>
              <a:rPr lang="de-DE" dirty="0" smtClean="0"/>
              <a:t>Datei muss bei direktem Aufruf lauffähig sein (Pfad!)</a:t>
            </a:r>
          </a:p>
          <a:p>
            <a:pPr lvl="1"/>
            <a:r>
              <a:rPr lang="de-DE" dirty="0" smtClean="0"/>
              <a:t>Abbruch nach 5 Minuten</a:t>
            </a:r>
          </a:p>
          <a:p>
            <a:pPr lvl="1"/>
            <a:r>
              <a:rPr lang="de-DE" dirty="0" smtClean="0"/>
              <a:t>Datei muss eine Ausgabedatei im </a:t>
            </a:r>
            <a:r>
              <a:rPr lang="de-DE" dirty="0" err="1" smtClean="0"/>
              <a:t>txt</a:t>
            </a:r>
            <a:r>
              <a:rPr lang="de-DE" dirty="0" smtClean="0"/>
              <a:t>-Format generieren</a:t>
            </a:r>
          </a:p>
          <a:p>
            <a:pPr lvl="2"/>
            <a:r>
              <a:rPr lang="de-DE" dirty="0" smtClean="0"/>
              <a:t>Diese wird Ihnen zurückgeschickt</a:t>
            </a:r>
          </a:p>
          <a:p>
            <a:pPr lvl="1"/>
            <a:r>
              <a:rPr lang="de-DE" dirty="0" smtClean="0"/>
              <a:t>Zweck ist Anpassung ihres Spielers an Hardware 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Programmieren Sie einen Benchmark</a:t>
            </a:r>
          </a:p>
          <a:p>
            <a:pPr lvl="2"/>
            <a:r>
              <a:rPr lang="de-DE" dirty="0" smtClean="0"/>
              <a:t>Einsenden eines Spieler nicht untersagt, aber nicht zweckdienlich</a:t>
            </a:r>
          </a:p>
          <a:p>
            <a:pPr lvl="2"/>
            <a:endParaRPr lang="de-DE" dirty="0" smtClean="0"/>
          </a:p>
          <a:p>
            <a:pPr lvl="2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Kalibrierung des eigenen Spielers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046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Bilden Sie eine Gruppe in </a:t>
            </a:r>
            <a:r>
              <a:rPr lang="de-DE" dirty="0" err="1" smtClean="0"/>
              <a:t>Moodle</a:t>
            </a:r>
            <a:endParaRPr lang="de-DE" dirty="0" smtClean="0"/>
          </a:p>
          <a:p>
            <a:r>
              <a:rPr lang="de-DE" dirty="0" smtClean="0"/>
              <a:t>Zeitslots</a:t>
            </a:r>
          </a:p>
          <a:p>
            <a:pPr marL="1341438">
              <a:buNone/>
            </a:pPr>
            <a:r>
              <a:rPr lang="de-DE" dirty="0" smtClean="0"/>
              <a:t>16:00 - 16:20 | Gruppe 1 | Gruppe 2</a:t>
            </a:r>
          </a:p>
          <a:p>
            <a:pPr marL="1341438">
              <a:buNone/>
            </a:pPr>
            <a:r>
              <a:rPr lang="de-DE" dirty="0" smtClean="0"/>
              <a:t>16:20 - 16:40 | Gruppe 3 | Gruppe 4</a:t>
            </a:r>
          </a:p>
          <a:p>
            <a:pPr marL="1341438">
              <a:buNone/>
            </a:pPr>
            <a:r>
              <a:rPr lang="de-DE" dirty="0" smtClean="0"/>
              <a:t>16:40 - 17:00 | Gruppe 5 | Gruppe 6</a:t>
            </a:r>
          </a:p>
          <a:p>
            <a:pPr marL="1341438">
              <a:buNone/>
            </a:pPr>
            <a:r>
              <a:rPr lang="de-DE" dirty="0" smtClean="0"/>
              <a:t>17:00 - 17:20 | Gruppe 7 | Gruppe 8</a:t>
            </a:r>
          </a:p>
          <a:p>
            <a:pPr marL="1341438">
              <a:buNone/>
            </a:pPr>
            <a:endParaRPr lang="de-DE" dirty="0" smtClean="0"/>
          </a:p>
          <a:p>
            <a:r>
              <a:rPr lang="de-DE" dirty="0" smtClean="0"/>
              <a:t>Diskutieren Sie, welche Unterfunktionen implementiert werden müssen</a:t>
            </a:r>
          </a:p>
          <a:p>
            <a:r>
              <a:rPr lang="de-DE" dirty="0" smtClean="0"/>
              <a:t>Teilen Sie die Aufgaben </a:t>
            </a:r>
            <a:r>
              <a:rPr lang="de-DE" dirty="0" smtClean="0"/>
              <a:t>auf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5FE-C089-4B92-B9D3-72955A938BB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© ITK Engineering AG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D4F-05A1-43D6-BA1B-62865A4310A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THINKCELLSHAPEDONOTDELETE" val="pkcdB10cmzEexWkE5ppwNsQ"/>
</p:tagLst>
</file>

<file path=ppt/theme/theme1.xml><?xml version="1.0" encoding="utf-8"?>
<a:theme xmlns:a="http://schemas.openxmlformats.org/drawingml/2006/main" name="ITK_Folienmaster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CA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T[_Projekt]_JJJJ-MM-TT_Vorlagenmaster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CA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ITK_Folienmaster</Template>
  <TotalTime>0</TotalTime>
  <Words>667</Words>
  <Application>Microsoft Office PowerPoint</Application>
  <PresentationFormat>Bildschirmpräsentation (4:3)</PresentationFormat>
  <Paragraphs>158</Paragraphs>
  <Slides>9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  <vt:variant>
        <vt:lpstr>Zielgruppenorientierte Präsentationen</vt:lpstr>
      </vt:variant>
      <vt:variant>
        <vt:i4>2</vt:i4>
      </vt:variant>
    </vt:vector>
  </HeadingPairs>
  <TitlesOfParts>
    <vt:vector size="13" baseType="lpstr">
      <vt:lpstr>ITK_Folienmaster</vt:lpstr>
      <vt:lpstr>1_PT[_Projekt]_JJJJ-MM-TT_Vorlagenmaster</vt:lpstr>
      <vt:lpstr>Programmierprojekt</vt:lpstr>
      <vt:lpstr>Implementierung eines Othello-Spielers</vt:lpstr>
      <vt:lpstr>Implementierung eines Othello-Spielers</vt:lpstr>
      <vt:lpstr>Implementierung eines Othello-Spielers</vt:lpstr>
      <vt:lpstr>Umsetzung</vt:lpstr>
      <vt:lpstr>Umsetzung </vt:lpstr>
      <vt:lpstr>Umsetzung </vt:lpstr>
      <vt:lpstr>Kalibrierung</vt:lpstr>
      <vt:lpstr>Vorbereitung </vt:lpstr>
      <vt:lpstr>Automotive</vt:lpstr>
      <vt:lpstr>Medizintechnik</vt:lpstr>
    </vt:vector>
  </TitlesOfParts>
  <Company>ITK Engineering AG</Company>
  <LinksUpToDate>false</LinksUpToDate>
  <SharedDoc>false</SharedDoc>
  <HyperlinkBase>www.itk-engineering.de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Houssem Abdellatif</dc:creator>
  <dc:description>Bilder:
Titel: © memorialphoto / Fotolia.com
Folie 7: © hfng / Fotolia.com
© Chris Fourie / Fotolia.com
© Denise Kappa / Fotolia.com
Folie 8:  © Robert Kneschke / Fotolia.com
© rcaucino / Fotolia.com
Folie 9: © Neliana Kostadinova / Fotolia.com
restliche Bilder: © ITK Engineering AG</dc:description>
  <cp:lastModifiedBy>root</cp:lastModifiedBy>
  <cp:revision>115</cp:revision>
  <cp:lastPrinted>2014-04-06T11:51:55Z</cp:lastPrinted>
  <dcterms:created xsi:type="dcterms:W3CDTF">2013-04-21T20:22:03Z</dcterms:created>
  <dcterms:modified xsi:type="dcterms:W3CDTF">2014-11-16T19:51:28Z</dcterms:modified>
</cp:coreProperties>
</file>