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9"/>
  </p:notesMasterIdLst>
  <p:sldIdLst>
    <p:sldId id="256" r:id="rId2"/>
    <p:sldId id="265" r:id="rId3"/>
    <p:sldId id="266" r:id="rId4"/>
    <p:sldId id="271" r:id="rId5"/>
    <p:sldId id="268" r:id="rId6"/>
    <p:sldId id="269" r:id="rId7"/>
    <p:sldId id="270" r:id="rId8"/>
    <p:sldId id="272" r:id="rId9"/>
    <p:sldId id="267" r:id="rId10"/>
    <p:sldId id="257" r:id="rId11"/>
    <p:sldId id="258" r:id="rId12"/>
    <p:sldId id="260" r:id="rId13"/>
    <p:sldId id="273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25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5AA5-66B2-4CFB-AD16-094381AF3209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02DAB-6406-4101-8D5E-FCAB21FF54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40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1118F1-615D-40FE-A0AC-45E540C9416F}" type="datetime1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Sous-système de communication - Groupe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CA778A-0470-4DDD-94EC-58030BB918C8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41956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2EC1-A8BC-4BA7-A3FB-BF78C2AD340C}" type="datetime1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50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07B3-2E16-479E-94BC-D6192126ACEB}" type="datetime1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50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7E-056F-4308-B8A5-B3F67A34DF8E}" type="datetime1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2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D283E4-25F4-4391-AE9A-DFA255A39A29}" type="datetime1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Sous-système de communication - Groupe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A778A-0470-4DDD-94EC-58030BB918C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799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81EC-991E-402D-9E98-41384662CEA0}" type="datetime1">
              <a:rPr lang="fr-FR" smtClean="0"/>
              <a:t>09/05/2025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44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714-6655-4A69-B2BD-85603E3C8E9B}" type="datetime1">
              <a:rPr lang="fr-FR" smtClean="0"/>
              <a:t>09/05/2025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8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3230-E92F-465A-AE27-2712B8FEE283}" type="datetime1">
              <a:rPr lang="fr-FR" smtClean="0"/>
              <a:t>09/05/2025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12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DF1D-F26F-43C8-A681-278990A9E18C}" type="datetime1">
              <a:rPr lang="fr-FR" smtClean="0"/>
              <a:t>09/05/2025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05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20DCC6-3BA4-44FA-AA4E-4446E62F2A40}" type="datetime1">
              <a:rPr lang="fr-FR" smtClean="0"/>
              <a:t>09/05/2025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Sous-système de communication - Groupe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A778A-0470-4DDD-94EC-58030BB918C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752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CD3C02-359F-4FCB-AEFE-C671A0F57764}" type="datetime1">
              <a:rPr lang="fr-FR" smtClean="0"/>
              <a:t>09/05/2025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Sous-système de communication - Groupe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A778A-0470-4DDD-94EC-58030BB918C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636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9BB9F99-DD8C-49D7-B240-D82285114C96}" type="datetime1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Sous-système de communication - Groupe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7CA778A-0470-4DDD-94EC-58030BB918C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22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733C1-99CF-186F-8D69-5178A99FF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Sous-système de communication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F004E9-6122-4EE2-18F5-B1141C19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4051" y="5135971"/>
            <a:ext cx="2153264" cy="424272"/>
          </a:xfrm>
        </p:spPr>
        <p:txBody>
          <a:bodyPr>
            <a:normAutofit fontScale="92500"/>
          </a:bodyPr>
          <a:lstStyle/>
          <a:p>
            <a:pPr algn="r"/>
            <a:r>
              <a:rPr lang="fr-FR" dirty="0"/>
              <a:t>TERLEZ Jules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2E382E-DE5E-30FF-246C-E6A6C289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7CA778A-0470-4DDD-94EC-58030BB918C8}" type="slidenum">
              <a:rPr lang="fr-FR" smtClean="0"/>
              <a:t>1</a:t>
            </a:fld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14C6FF5-D637-9EF4-33CB-D9200AEB862B}"/>
              </a:ext>
            </a:extLst>
          </p:cNvPr>
          <p:cNvSpPr txBox="1">
            <a:spLocks/>
          </p:cNvSpPr>
          <p:nvPr/>
        </p:nvSpPr>
        <p:spPr>
          <a:xfrm>
            <a:off x="1183299" y="4088016"/>
            <a:ext cx="9824886" cy="1047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2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Finalité :</a:t>
            </a: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Assurer la communication entre les sous-systèmes et avec les systèmes ou parties prenantes extérieurs</a:t>
            </a:r>
            <a:endParaRPr lang="fr-FR" sz="320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D399DF-6C42-45F0-A292-B8944C38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</p:spTree>
    <p:extLst>
      <p:ext uri="{BB962C8B-B14F-4D97-AF65-F5344CB8AC3E}">
        <p14:creationId xmlns:p14="http://schemas.microsoft.com/office/powerpoint/2010/main" val="228818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00F85-84F7-DF9F-A3B6-3D9662B6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Missions</a:t>
            </a:r>
            <a:r>
              <a:rPr lang="fr-FR" dirty="0"/>
              <a:t>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6745F51-3B5F-134F-6CB0-3E740655C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05780"/>
            <a:ext cx="10264877" cy="3581400"/>
          </a:xfrm>
        </p:spPr>
        <p:txBody>
          <a:bodyPr>
            <a:normAutofit/>
          </a:bodyPr>
          <a:lstStyle/>
          <a:p>
            <a:r>
              <a:rPr lang="fr-FR" sz="2800" b="1" u="sng" dirty="0"/>
              <a:t>Transporter les articles </a:t>
            </a:r>
            <a:r>
              <a:rPr lang="fr-FR" sz="2800" dirty="0"/>
              <a:t>(pièces détachées et produits finis) via le robot </a:t>
            </a:r>
            <a:r>
              <a:rPr lang="fr-FR" sz="2800" b="1" dirty="0"/>
              <a:t>Omron</a:t>
            </a:r>
          </a:p>
          <a:p>
            <a:r>
              <a:rPr lang="fr-FR" sz="2800" dirty="0"/>
              <a:t>Enregistrer les </a:t>
            </a:r>
            <a:r>
              <a:rPr lang="fr-FR" sz="2800" b="1" dirty="0"/>
              <a:t>actions</a:t>
            </a:r>
            <a:r>
              <a:rPr lang="fr-FR" sz="2800" dirty="0"/>
              <a:t> dans une </a:t>
            </a:r>
            <a:r>
              <a:rPr lang="fr-FR" sz="2800" b="1" u="sng" dirty="0"/>
              <a:t>base de données </a:t>
            </a:r>
            <a:r>
              <a:rPr lang="fr-FR" sz="2800" dirty="0"/>
              <a:t>+ statistiques d’utilisation</a:t>
            </a:r>
          </a:p>
          <a:p>
            <a:r>
              <a:rPr lang="fr-FR" sz="2800" dirty="0"/>
              <a:t>Programmer les </a:t>
            </a:r>
            <a:r>
              <a:rPr lang="fr-FR" sz="2800" b="1" u="sng" dirty="0"/>
              <a:t>ordres de fabrication </a:t>
            </a:r>
            <a:r>
              <a:rPr lang="fr-FR" sz="2800" dirty="0"/>
              <a:t>créés sur </a:t>
            </a:r>
            <a:r>
              <a:rPr lang="fr-FR" sz="2800" dirty="0" err="1"/>
              <a:t>Prelude</a:t>
            </a:r>
            <a:endParaRPr lang="fr-FR" sz="2800" dirty="0"/>
          </a:p>
          <a:p>
            <a:r>
              <a:rPr lang="fr-FR" sz="2800" dirty="0"/>
              <a:t>Enregistrer les </a:t>
            </a:r>
            <a:r>
              <a:rPr lang="fr-FR" sz="2800" b="1" u="sng" dirty="0"/>
              <a:t>stocks</a:t>
            </a:r>
            <a:r>
              <a:rPr lang="fr-FR" sz="2800" dirty="0"/>
              <a:t> dans une </a:t>
            </a:r>
            <a:r>
              <a:rPr lang="fr-FR" sz="2800" b="1" dirty="0"/>
              <a:t>base de données</a:t>
            </a:r>
          </a:p>
          <a:p>
            <a:r>
              <a:rPr lang="fr-FR" sz="2800" dirty="0"/>
              <a:t>Entrer en </a:t>
            </a:r>
            <a:r>
              <a:rPr lang="fr-FR" sz="2800" b="1" u="sng" dirty="0"/>
              <a:t>mode maintenance </a:t>
            </a:r>
            <a:r>
              <a:rPr lang="fr-FR" sz="2800" dirty="0"/>
              <a:t>(via un OM)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16F123-C02F-A319-BEBE-530F6EC3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7CA778A-0470-4DDD-94EC-58030BB918C8}" type="slidenum">
              <a:rPr lang="fr-FR" smtClean="0"/>
              <a:t>10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E87F9E-E131-489D-A272-3235B04B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</p:spTree>
    <p:extLst>
      <p:ext uri="{BB962C8B-B14F-4D97-AF65-F5344CB8AC3E}">
        <p14:creationId xmlns:p14="http://schemas.microsoft.com/office/powerpoint/2010/main" val="163893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E13D3-17C4-D448-A568-27A0D390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Solution proposée : </a:t>
            </a:r>
            <a:r>
              <a:rPr lang="fr-FR" dirty="0"/>
              <a:t>une seule IHM pour réaliser chaque mission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605E785-D8E3-4CA3-B420-EA39F5F2F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162" y="2456203"/>
            <a:ext cx="4495041" cy="223009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4B653E-5842-96D8-B6FC-7D401F0B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EC4EF9-A3DD-4CF7-9439-287F82F1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C96389-802D-4D1B-9BD0-3C5C451A1D64}"/>
              </a:ext>
            </a:extLst>
          </p:cNvPr>
          <p:cNvSpPr txBox="1"/>
          <p:nvPr/>
        </p:nvSpPr>
        <p:spPr>
          <a:xfrm>
            <a:off x="7395882" y="2495781"/>
            <a:ext cx="2412007" cy="3693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Transporter les articles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C9668EF-E2BF-4851-AF89-D1236BCAE037}"/>
              </a:ext>
            </a:extLst>
          </p:cNvPr>
          <p:cNvSpPr txBox="1"/>
          <p:nvPr/>
        </p:nvSpPr>
        <p:spPr>
          <a:xfrm>
            <a:off x="7395882" y="3244334"/>
            <a:ext cx="305083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Base de données des actions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D29F195-ED0C-4C55-B10A-109A10648D25}"/>
              </a:ext>
            </a:extLst>
          </p:cNvPr>
          <p:cNvSpPr txBox="1"/>
          <p:nvPr/>
        </p:nvSpPr>
        <p:spPr>
          <a:xfrm>
            <a:off x="7395882" y="4007974"/>
            <a:ext cx="222913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Ordres de fabrication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1AF8112-C73D-4169-A792-AE10B6BEB05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00918" y="2680447"/>
            <a:ext cx="2294964" cy="2689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457F098-E507-42EE-9277-D0B78BDC8DE7}"/>
              </a:ext>
            </a:extLst>
          </p:cNvPr>
          <p:cNvCxnSpPr>
            <a:stCxn id="9" idx="1"/>
          </p:cNvCxnSpPr>
          <p:nvPr/>
        </p:nvCxnSpPr>
        <p:spPr>
          <a:xfrm flipH="1">
            <a:off x="5486400" y="3429000"/>
            <a:ext cx="190948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8BC6988-3442-4FAC-8031-C7992F62D5D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916706" y="3765176"/>
            <a:ext cx="1479176" cy="427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7A52F87-A4F8-4857-BC08-8317486F334E}"/>
              </a:ext>
            </a:extLst>
          </p:cNvPr>
          <p:cNvSpPr txBox="1"/>
          <p:nvPr/>
        </p:nvSpPr>
        <p:spPr>
          <a:xfrm>
            <a:off x="1371600" y="4970804"/>
            <a:ext cx="2970429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Base de données des stocks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D36A349-F96B-4385-A46D-C785076ACD9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856815" y="4192640"/>
            <a:ext cx="334620" cy="778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CBC099C6-DDAD-4E10-8A17-0899C799A55D}"/>
              </a:ext>
            </a:extLst>
          </p:cNvPr>
          <p:cNvSpPr txBox="1"/>
          <p:nvPr/>
        </p:nvSpPr>
        <p:spPr>
          <a:xfrm>
            <a:off x="5204098" y="4989804"/>
            <a:ext cx="2069028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Mode maintenance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C86B135-9186-419A-9489-CB6C56E5D425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486400" y="4247780"/>
            <a:ext cx="752212" cy="742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1092FF5-1B51-422B-84ED-BFF8500C7726}"/>
              </a:ext>
            </a:extLst>
          </p:cNvPr>
          <p:cNvSpPr/>
          <p:nvPr/>
        </p:nvSpPr>
        <p:spPr>
          <a:xfrm>
            <a:off x="3191435" y="2865113"/>
            <a:ext cx="2088777" cy="34065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706BEA-58E2-4011-90A7-6661E83DC679}"/>
              </a:ext>
            </a:extLst>
          </p:cNvPr>
          <p:cNvSpPr/>
          <p:nvPr/>
        </p:nvSpPr>
        <p:spPr>
          <a:xfrm>
            <a:off x="3594847" y="3244334"/>
            <a:ext cx="1972235" cy="3406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D0405-D2B1-4A8C-8158-2191B1D164DE}"/>
              </a:ext>
            </a:extLst>
          </p:cNvPr>
          <p:cNvSpPr/>
          <p:nvPr/>
        </p:nvSpPr>
        <p:spPr>
          <a:xfrm>
            <a:off x="3191435" y="3626474"/>
            <a:ext cx="2805953" cy="286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A6F99F-4C4C-4C79-BACF-88A336813530}"/>
              </a:ext>
            </a:extLst>
          </p:cNvPr>
          <p:cNvSpPr/>
          <p:nvPr/>
        </p:nvSpPr>
        <p:spPr>
          <a:xfrm>
            <a:off x="2590800" y="3978908"/>
            <a:ext cx="1658471" cy="2863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641D78-8E19-4F9D-AE0D-1FEDBE0D3361}"/>
              </a:ext>
            </a:extLst>
          </p:cNvPr>
          <p:cNvSpPr/>
          <p:nvPr/>
        </p:nvSpPr>
        <p:spPr>
          <a:xfrm>
            <a:off x="4306169" y="3978908"/>
            <a:ext cx="2282890" cy="28636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898D21-718C-4995-8282-3CF7C92C0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091" y="4732840"/>
            <a:ext cx="2229136" cy="172054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9002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AB02D-F9F4-4A0E-14F5-D307FD56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261"/>
            <a:ext cx="9601200" cy="1485900"/>
          </a:xfrm>
        </p:spPr>
        <p:txBody>
          <a:bodyPr/>
          <a:lstStyle/>
          <a:p>
            <a:r>
              <a:rPr lang="fr-FR" dirty="0"/>
              <a:t>1) Planification des OF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4A24F27C-23BB-46A9-809D-9D3D9BDCD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2817" y="985470"/>
            <a:ext cx="4840941" cy="3373151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04B456-B960-2B99-CED0-52FA3868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0F2C9-D3F3-4FE3-B748-782C822E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21923B4-5843-447D-A6B0-FCAE814D4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29" y="985470"/>
            <a:ext cx="6280830" cy="54679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D41D86-8109-4771-9EFB-14AB4DB7F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227" y="4511976"/>
            <a:ext cx="2593376" cy="194141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D2FC74-F041-4245-A9A9-8011C5985002}"/>
              </a:ext>
            </a:extLst>
          </p:cNvPr>
          <p:cNvSpPr/>
          <p:nvPr/>
        </p:nvSpPr>
        <p:spPr>
          <a:xfrm>
            <a:off x="1512999" y="1866299"/>
            <a:ext cx="2063919" cy="257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157F75E-8C84-4670-A707-B5305BE9F594}"/>
              </a:ext>
            </a:extLst>
          </p:cNvPr>
          <p:cNvCxnSpPr>
            <a:cxnSpLocks/>
          </p:cNvCxnSpPr>
          <p:nvPr/>
        </p:nvCxnSpPr>
        <p:spPr>
          <a:xfrm>
            <a:off x="3576918" y="4511976"/>
            <a:ext cx="3989309" cy="567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3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 55">
            <a:extLst>
              <a:ext uri="{FF2B5EF4-FFF2-40B4-BE49-F238E27FC236}">
                <a16:creationId xmlns:a16="http://schemas.microsoft.com/office/drawing/2014/main" id="{AC0DD3FB-12F1-43BE-A1C4-48D02372E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698" y="2365885"/>
            <a:ext cx="5029902" cy="1028844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9F7CC93-D02F-4D90-A0F3-16E79D0EE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1" b="29064"/>
          <a:stretch/>
        </p:blipFill>
        <p:spPr>
          <a:xfrm>
            <a:off x="7028730" y="1968973"/>
            <a:ext cx="4867436" cy="19587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5B99B73-E2BA-C391-1E9E-8F4CE1F6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Transport des articles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EAC08D5-BFB0-42CF-AD4A-2D8DF6C67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b="26348"/>
          <a:stretch/>
        </p:blipFill>
        <p:spPr>
          <a:xfrm>
            <a:off x="3224095" y="1673454"/>
            <a:ext cx="3578954" cy="205579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AFE516-E623-968C-CADF-AFA38389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13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8A3101-0025-4558-A754-40D53693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3FB8C13-BD92-4D66-A01A-D79BFAF6943E}"/>
              </a:ext>
            </a:extLst>
          </p:cNvPr>
          <p:cNvSpPr txBox="1"/>
          <p:nvPr/>
        </p:nvSpPr>
        <p:spPr>
          <a:xfrm>
            <a:off x="903354" y="1987034"/>
            <a:ext cx="185249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Transport en 107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29B1D47-1790-4016-9775-8FC80647F59D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2755849" y="2171700"/>
            <a:ext cx="1159252" cy="1642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5CADB7-8E0F-4AB8-899A-D00345C0F76B}"/>
              </a:ext>
            </a:extLst>
          </p:cNvPr>
          <p:cNvSpPr/>
          <p:nvPr/>
        </p:nvSpPr>
        <p:spPr>
          <a:xfrm>
            <a:off x="3915101" y="2242887"/>
            <a:ext cx="1631575" cy="1861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939412-634A-450D-BEB3-B468FE63469E}"/>
              </a:ext>
            </a:extLst>
          </p:cNvPr>
          <p:cNvSpPr/>
          <p:nvPr/>
        </p:nvSpPr>
        <p:spPr>
          <a:xfrm>
            <a:off x="6921763" y="2777403"/>
            <a:ext cx="5049772" cy="4154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4B075A6-54A4-4B8C-AFF7-E6CD2364177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546676" y="2335984"/>
            <a:ext cx="1375087" cy="6491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1D791B6-277B-4C6C-B87E-6C91E9727EFF}"/>
              </a:ext>
            </a:extLst>
          </p:cNvPr>
          <p:cNvSpPr/>
          <p:nvPr/>
        </p:nvSpPr>
        <p:spPr>
          <a:xfrm>
            <a:off x="3915101" y="2429080"/>
            <a:ext cx="1631576" cy="1861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8B45FE-3552-4E65-BE2C-5443387626FA}"/>
              </a:ext>
            </a:extLst>
          </p:cNvPr>
          <p:cNvSpPr/>
          <p:nvPr/>
        </p:nvSpPr>
        <p:spPr>
          <a:xfrm>
            <a:off x="6983872" y="2000220"/>
            <a:ext cx="4977728" cy="1758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116A49F-FF92-496D-90AB-50E1F5E91D5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5546677" y="2088158"/>
            <a:ext cx="1437195" cy="4340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C4FEDA7D-B798-450F-8968-150C5FED05FC}"/>
              </a:ext>
            </a:extLst>
          </p:cNvPr>
          <p:cNvSpPr txBox="1"/>
          <p:nvPr/>
        </p:nvSpPr>
        <p:spPr>
          <a:xfrm>
            <a:off x="765114" y="2699728"/>
            <a:ext cx="232416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Transport en </a:t>
            </a:r>
            <a:r>
              <a:rPr lang="fr-FR" dirty="0" err="1"/>
              <a:t>MagAuto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186BE7-7003-4889-AAF4-6F19679814FD}"/>
              </a:ext>
            </a:extLst>
          </p:cNvPr>
          <p:cNvSpPr/>
          <p:nvPr/>
        </p:nvSpPr>
        <p:spPr>
          <a:xfrm>
            <a:off x="3915101" y="2615274"/>
            <a:ext cx="1631575" cy="1562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9382E7C-B3BC-4073-82E2-63D901994C86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3089276" y="2693420"/>
            <a:ext cx="825825" cy="1909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09631DB-3EB8-4FED-8989-9A78E71C6E1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474632" y="2568725"/>
            <a:ext cx="1437196" cy="1392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A0622AF-3629-49BE-A0EA-E015E621B64F}"/>
              </a:ext>
            </a:extLst>
          </p:cNvPr>
          <p:cNvSpPr/>
          <p:nvPr/>
        </p:nvSpPr>
        <p:spPr>
          <a:xfrm>
            <a:off x="6911828" y="2365885"/>
            <a:ext cx="5049772" cy="4056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B6FF11-FC82-4AC6-9428-7E978E74A5B8}"/>
              </a:ext>
            </a:extLst>
          </p:cNvPr>
          <p:cNvSpPr/>
          <p:nvPr/>
        </p:nvSpPr>
        <p:spPr>
          <a:xfrm>
            <a:off x="3905165" y="2771565"/>
            <a:ext cx="1631575" cy="16887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6010B8-6FA6-46E7-851E-ACCFD7BCCDA6}"/>
              </a:ext>
            </a:extLst>
          </p:cNvPr>
          <p:cNvSpPr/>
          <p:nvPr/>
        </p:nvSpPr>
        <p:spPr>
          <a:xfrm>
            <a:off x="6921763" y="3208286"/>
            <a:ext cx="5039837" cy="186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9749600-6753-4964-B38A-AE70BB466E54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5536740" y="2856002"/>
            <a:ext cx="1385023" cy="445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3" name="Image 62">
            <a:extLst>
              <a:ext uri="{FF2B5EF4-FFF2-40B4-BE49-F238E27FC236}">
                <a16:creationId xmlns:a16="http://schemas.microsoft.com/office/drawing/2014/main" id="{B712452C-66A8-4612-9B9B-B7A9ED802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698" y="3533955"/>
            <a:ext cx="5029902" cy="39058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2C5AC332-C1F3-4756-AF63-9731EA38CF2D}"/>
              </a:ext>
            </a:extLst>
          </p:cNvPr>
          <p:cNvSpPr/>
          <p:nvPr/>
        </p:nvSpPr>
        <p:spPr>
          <a:xfrm>
            <a:off x="6911828" y="3519921"/>
            <a:ext cx="5059707" cy="43552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804B28-1300-4717-BCA9-4517553517E0}"/>
              </a:ext>
            </a:extLst>
          </p:cNvPr>
          <p:cNvSpPr/>
          <p:nvPr/>
        </p:nvSpPr>
        <p:spPr>
          <a:xfrm>
            <a:off x="3915100" y="2936882"/>
            <a:ext cx="1621640" cy="17602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0AA25AD1-0B54-4E3D-8ECF-FEF3D1B5A27F}"/>
              </a:ext>
            </a:extLst>
          </p:cNvPr>
          <p:cNvCxnSpPr>
            <a:stCxn id="65" idx="3"/>
            <a:endCxn id="63" idx="1"/>
          </p:cNvCxnSpPr>
          <p:nvPr/>
        </p:nvCxnSpPr>
        <p:spPr>
          <a:xfrm>
            <a:off x="5536740" y="3024894"/>
            <a:ext cx="1394958" cy="704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8A8031F6-3779-492B-BAA4-5B7E1D1ED69B}"/>
              </a:ext>
            </a:extLst>
          </p:cNvPr>
          <p:cNvSpPr txBox="1"/>
          <p:nvPr/>
        </p:nvSpPr>
        <p:spPr>
          <a:xfrm>
            <a:off x="903354" y="3519921"/>
            <a:ext cx="1658852" cy="369332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Retour au dock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1420E2DE-3107-4C5B-A146-6AF53C1EF97E}"/>
              </a:ext>
            </a:extLst>
          </p:cNvPr>
          <p:cNvCxnSpPr>
            <a:stCxn id="69" idx="3"/>
            <a:endCxn id="65" idx="1"/>
          </p:cNvCxnSpPr>
          <p:nvPr/>
        </p:nvCxnSpPr>
        <p:spPr>
          <a:xfrm flipV="1">
            <a:off x="2562206" y="3024894"/>
            <a:ext cx="1352894" cy="679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84" name="Image 83">
            <a:extLst>
              <a:ext uri="{FF2B5EF4-FFF2-40B4-BE49-F238E27FC236}">
                <a16:creationId xmlns:a16="http://schemas.microsoft.com/office/drawing/2014/main" id="{10D9786E-76AE-456F-BC88-0D8F73632A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0984" y="3808820"/>
            <a:ext cx="4132065" cy="2728556"/>
          </a:xfrm>
          <a:prstGeom prst="rect">
            <a:avLst/>
          </a:prstGeom>
        </p:spPr>
      </p:pic>
      <p:sp>
        <p:nvSpPr>
          <p:cNvPr id="85" name="ZoneTexte 84">
            <a:extLst>
              <a:ext uri="{FF2B5EF4-FFF2-40B4-BE49-F238E27FC236}">
                <a16:creationId xmlns:a16="http://schemas.microsoft.com/office/drawing/2014/main" id="{B427CA80-2482-4D41-BD18-79E84BD36F9F}"/>
              </a:ext>
            </a:extLst>
          </p:cNvPr>
          <p:cNvSpPr txBox="1"/>
          <p:nvPr/>
        </p:nvSpPr>
        <p:spPr>
          <a:xfrm>
            <a:off x="10679364" y="4484973"/>
            <a:ext cx="110523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Salle 107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4069E7A4-1268-4E6B-907C-A98C7AEA7F8A}"/>
              </a:ext>
            </a:extLst>
          </p:cNvPr>
          <p:cNvSpPr txBox="1"/>
          <p:nvPr/>
        </p:nvSpPr>
        <p:spPr>
          <a:xfrm>
            <a:off x="7468771" y="5652033"/>
            <a:ext cx="10399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MagAuto</a:t>
            </a:r>
            <a:endParaRPr lang="fr-FR" dirty="0"/>
          </a:p>
        </p:txBody>
      </p:sp>
      <p:cxnSp>
        <p:nvCxnSpPr>
          <p:cNvPr id="93" name="Connecteur : en angle 92">
            <a:extLst>
              <a:ext uri="{FF2B5EF4-FFF2-40B4-BE49-F238E27FC236}">
                <a16:creationId xmlns:a16="http://schemas.microsoft.com/office/drawing/2014/main" id="{D2127A9D-D940-4560-9061-0F9D9EA5AD54}"/>
              </a:ext>
            </a:extLst>
          </p:cNvPr>
          <p:cNvCxnSpPr>
            <a:cxnSpLocks/>
            <a:stCxn id="85" idx="1"/>
            <a:endCxn id="86" idx="0"/>
          </p:cNvCxnSpPr>
          <p:nvPr/>
        </p:nvCxnSpPr>
        <p:spPr>
          <a:xfrm rot="10800000" flipV="1">
            <a:off x="7988722" y="4669639"/>
            <a:ext cx="2690643" cy="982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E271B458-F883-4404-8F0F-960B79F8D3C7}"/>
              </a:ext>
            </a:extLst>
          </p:cNvPr>
          <p:cNvCxnSpPr>
            <a:stCxn id="86" idx="3"/>
            <a:endCxn id="85" idx="2"/>
          </p:cNvCxnSpPr>
          <p:nvPr/>
        </p:nvCxnSpPr>
        <p:spPr>
          <a:xfrm flipV="1">
            <a:off x="8508671" y="4854305"/>
            <a:ext cx="2723313" cy="982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ZoneTexte 99">
            <a:extLst>
              <a:ext uri="{FF2B5EF4-FFF2-40B4-BE49-F238E27FC236}">
                <a16:creationId xmlns:a16="http://schemas.microsoft.com/office/drawing/2014/main" id="{EDC48DFC-5E11-49E3-BA04-5B9F0CB7E6B7}"/>
              </a:ext>
            </a:extLst>
          </p:cNvPr>
          <p:cNvSpPr txBox="1"/>
          <p:nvPr/>
        </p:nvSpPr>
        <p:spPr>
          <a:xfrm>
            <a:off x="8346368" y="4387333"/>
            <a:ext cx="1975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Chargement PF terminé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E31E6541-818C-414D-9259-7C71091AA5BA}"/>
              </a:ext>
            </a:extLst>
          </p:cNvPr>
          <p:cNvSpPr txBox="1"/>
          <p:nvPr/>
        </p:nvSpPr>
        <p:spPr>
          <a:xfrm>
            <a:off x="8885890" y="5528922"/>
            <a:ext cx="1999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Chargement PD terminé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89DF79B-ED3E-47B7-806D-C42440BF7AC6}"/>
              </a:ext>
            </a:extLst>
          </p:cNvPr>
          <p:cNvSpPr txBox="1"/>
          <p:nvPr/>
        </p:nvSpPr>
        <p:spPr>
          <a:xfrm>
            <a:off x="8895219" y="5786965"/>
            <a:ext cx="1306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OF programmé</a:t>
            </a:r>
          </a:p>
        </p:txBody>
      </p:sp>
    </p:spTree>
    <p:extLst>
      <p:ext uri="{BB962C8B-B14F-4D97-AF65-F5344CB8AC3E}">
        <p14:creationId xmlns:p14="http://schemas.microsoft.com/office/powerpoint/2010/main" val="240184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494B3-982D-CCBF-6108-F9BAAD5A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BDD et statistiques d’utilisation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3FA3820-4B97-4DBF-94BC-CE4F4519B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081" y="1898980"/>
            <a:ext cx="3553321" cy="195289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9F2EB3-BA66-34D9-CC3F-F320BFD1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14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5821C0-AC85-4F9F-8689-A6A04D7D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2B536F4-1D95-4F52-AF53-F1956A1F7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50"/>
          <a:stretch/>
        </p:blipFill>
        <p:spPr>
          <a:xfrm>
            <a:off x="1750533" y="5258281"/>
            <a:ext cx="2534146" cy="11241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176EAB3-1F5E-42BB-AD98-A95708059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240" y="4008643"/>
            <a:ext cx="2467319" cy="1124107"/>
          </a:xfrm>
          <a:prstGeom prst="rect">
            <a:avLst/>
          </a:prstGeom>
        </p:spPr>
      </p:pic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46468BCA-1035-4E1E-AFA6-9A8AD4233B28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2260287" y="3755029"/>
            <a:ext cx="395867" cy="111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DAD5637C-5F3B-4EA0-8EF0-B6A914DA112E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2668443" y="3549563"/>
            <a:ext cx="2057881" cy="1359554"/>
          </a:xfrm>
          <a:prstGeom prst="bentConnector3">
            <a:avLst>
              <a:gd name="adj1" fmla="val 682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9CBF2295-CE5C-4DE7-99F9-B1F5E1FB20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5778"/>
          <a:stretch/>
        </p:blipFill>
        <p:spPr>
          <a:xfrm>
            <a:off x="5930686" y="1898980"/>
            <a:ext cx="5106113" cy="365243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DC7EEB5-2C25-4AB5-842D-110784827779}"/>
              </a:ext>
            </a:extLst>
          </p:cNvPr>
          <p:cNvSpPr/>
          <p:nvPr/>
        </p:nvSpPr>
        <p:spPr>
          <a:xfrm>
            <a:off x="2458220" y="2539152"/>
            <a:ext cx="1615839" cy="235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56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>
            <a:extLst>
              <a:ext uri="{FF2B5EF4-FFF2-40B4-BE49-F238E27FC236}">
                <a16:creationId xmlns:a16="http://schemas.microsoft.com/office/drawing/2014/main" id="{738BB045-760C-4A1B-876E-B6DB24C79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42"/>
          <a:stretch/>
        </p:blipFill>
        <p:spPr>
          <a:xfrm>
            <a:off x="5335114" y="2704773"/>
            <a:ext cx="3301842" cy="235581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F952CFA-4B0D-1565-66CB-413933E1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765" y="106046"/>
            <a:ext cx="9601200" cy="1485900"/>
          </a:xfrm>
        </p:spPr>
        <p:txBody>
          <a:bodyPr/>
          <a:lstStyle/>
          <a:p>
            <a:r>
              <a:rPr lang="fr-FR" dirty="0"/>
              <a:t>4) Gestion des stocks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1FD3C4-228E-742D-7ECF-06AD4152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EF0B2-3EF6-43DE-9613-076B74BF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E4013B3-B928-45E0-BBD6-1ACBF49A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979" y="5230959"/>
            <a:ext cx="6011178" cy="116221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A11EC53-F181-46F0-89B8-734684964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588" y="1392595"/>
            <a:ext cx="3355021" cy="2819794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3595B54-EAD3-479A-B169-333BA466686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42527" y="4913114"/>
            <a:ext cx="2997041" cy="317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550FD03E-A948-435D-B0FE-C6EE77152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08" y="1034970"/>
            <a:ext cx="5238971" cy="1639085"/>
          </a:xfrm>
          <a:prstGeom prst="rect">
            <a:avLst/>
          </a:prstGeom>
        </p:spPr>
      </p:pic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C7F1F83-D71B-409D-8FDA-27F8D02B9C15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 flipH="1" flipV="1">
            <a:off x="7071182" y="1450339"/>
            <a:ext cx="3345661" cy="3230174"/>
          </a:xfrm>
          <a:prstGeom prst="bentConnector3">
            <a:avLst>
              <a:gd name="adj1" fmla="val 10683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5" name="Image 44">
            <a:extLst>
              <a:ext uri="{FF2B5EF4-FFF2-40B4-BE49-F238E27FC236}">
                <a16:creationId xmlns:a16="http://schemas.microsoft.com/office/drawing/2014/main" id="{E14D605D-4EB8-4E53-A28C-FCCBB27D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911" y="4066856"/>
            <a:ext cx="3775694" cy="225957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3420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E0C60-EF1F-506D-6960-433C106D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5) Mode maintenance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DBED2F-EADA-9656-65B7-F21F0FD6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EF77B3-0BBA-44B7-AB4F-7C4ADB76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62260EB1-A626-49BD-8729-BFD953A8A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600" y="2171700"/>
            <a:ext cx="3524742" cy="2553056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7B1410F-2F98-4FEC-B8DC-60077CC68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483" y="1874068"/>
            <a:ext cx="3674999" cy="133649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BC18C51-DA14-4FDE-A79B-6B4606655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958" y="3689847"/>
            <a:ext cx="2263838" cy="2263838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F27AF15-C997-452B-A4FC-7C038BC5559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5683342" y="2542315"/>
            <a:ext cx="1222141" cy="905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CF9C6D9-5C66-41C6-A35C-601C72D6871C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5683342" y="3448228"/>
            <a:ext cx="1814616" cy="1373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51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2F139-BC30-429A-ABB6-1F002A57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4614"/>
            <a:ext cx="9601200" cy="1485900"/>
          </a:xfrm>
        </p:spPr>
        <p:txBody>
          <a:bodyPr>
            <a:normAutofit/>
          </a:bodyPr>
          <a:lstStyle/>
          <a:p>
            <a:r>
              <a:rPr lang="fr-FR" sz="7200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FE1653-4E13-8AD4-0A7D-766C78B6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000500"/>
          </a:xfrm>
        </p:spPr>
        <p:txBody>
          <a:bodyPr/>
          <a:lstStyle/>
          <a:p>
            <a:pPr marL="0" indent="0">
              <a:buNone/>
            </a:pPr>
            <a:r>
              <a:rPr lang="fr-FR" b="0" i="0" dirty="0">
                <a:solidFill>
                  <a:srgbClr val="000000"/>
                </a:solidFill>
                <a:effectLst/>
                <a:latin typeface="Apple Color Emoji"/>
              </a:rPr>
              <a:t>✅  </a:t>
            </a:r>
            <a:r>
              <a:rPr lang="fr-FR" b="1" dirty="0">
                <a:latin typeface="Apple Color Emoji"/>
              </a:rPr>
              <a:t>Communication</a:t>
            </a:r>
            <a:r>
              <a:rPr lang="fr-FR" dirty="0">
                <a:latin typeface="Apple Color Emoji"/>
              </a:rPr>
              <a:t> entre tous les </a:t>
            </a:r>
            <a:r>
              <a:rPr lang="fr-FR" b="1" dirty="0">
                <a:latin typeface="Apple Color Emoji"/>
              </a:rPr>
              <a:t>sous-systèmes</a:t>
            </a:r>
            <a:r>
              <a:rPr lang="fr-FR" dirty="0">
                <a:latin typeface="Apple Color Emoji"/>
              </a:rPr>
              <a:t> de manière semi-automatisée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0000"/>
                </a:solidFill>
                <a:effectLst/>
                <a:latin typeface="Apple Color Emoji"/>
              </a:rPr>
              <a:t>✅  </a:t>
            </a:r>
            <a:r>
              <a:rPr lang="fr-FR" b="1" i="0" dirty="0">
                <a:solidFill>
                  <a:srgbClr val="000000"/>
                </a:solidFill>
                <a:effectLst/>
                <a:latin typeface="Apple Color Emoji"/>
              </a:rPr>
              <a:t>Interface simple </a:t>
            </a:r>
            <a:r>
              <a:rPr lang="fr-FR" b="0" i="0" dirty="0">
                <a:solidFill>
                  <a:srgbClr val="000000"/>
                </a:solidFill>
                <a:effectLst/>
                <a:latin typeface="Apple Color Emoji"/>
              </a:rPr>
              <a:t>pour l’utilisateur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0000"/>
                </a:solidFill>
                <a:effectLst/>
                <a:latin typeface="Apple Color Emoji"/>
              </a:rPr>
              <a:t>✅</a:t>
            </a:r>
            <a:r>
              <a:rPr lang="fr-FR" dirty="0">
                <a:solidFill>
                  <a:srgbClr val="000000"/>
                </a:solidFill>
                <a:latin typeface="Apple Color Emoji"/>
              </a:rPr>
              <a:t>  </a:t>
            </a:r>
            <a:r>
              <a:rPr lang="fr-FR" b="1" dirty="0">
                <a:solidFill>
                  <a:srgbClr val="000000"/>
                </a:solidFill>
                <a:latin typeface="Apple Color Emoji"/>
              </a:rPr>
              <a:t>Gestion</a:t>
            </a:r>
            <a:r>
              <a:rPr lang="fr-FR" dirty="0">
                <a:solidFill>
                  <a:srgbClr val="000000"/>
                </a:solidFill>
                <a:latin typeface="Apple Color Emoji"/>
              </a:rPr>
              <a:t> de toute la production consultable depuis la </a:t>
            </a:r>
            <a:r>
              <a:rPr lang="fr-FR" b="1" dirty="0">
                <a:solidFill>
                  <a:srgbClr val="000000"/>
                </a:solidFill>
                <a:latin typeface="Apple Color Emoji"/>
              </a:rPr>
              <a:t>base de données</a:t>
            </a:r>
            <a:endParaRPr lang="fr-FR" b="1" i="0" dirty="0">
              <a:solidFill>
                <a:srgbClr val="000000"/>
              </a:solidFill>
              <a:effectLst/>
              <a:latin typeface="Apple Color Emoji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00000"/>
                </a:solidFill>
                <a:effectLst/>
                <a:latin typeface="Apple Color Emoji"/>
              </a:rPr>
              <a:t>✅</a:t>
            </a:r>
            <a:r>
              <a:rPr lang="fr-FR" dirty="0">
                <a:solidFill>
                  <a:srgbClr val="000000"/>
                </a:solidFill>
                <a:latin typeface="Apple Color Emoji"/>
              </a:rPr>
              <a:t>  La solution proposée permet de </a:t>
            </a:r>
            <a:r>
              <a:rPr lang="fr-FR" b="1" dirty="0">
                <a:solidFill>
                  <a:srgbClr val="000000"/>
                </a:solidFill>
                <a:latin typeface="Apple Color Emoji"/>
              </a:rPr>
              <a:t>satisfaire</a:t>
            </a:r>
            <a:r>
              <a:rPr lang="fr-FR" dirty="0">
                <a:solidFill>
                  <a:srgbClr val="000000"/>
                </a:solidFill>
                <a:latin typeface="Apple Color Emoji"/>
              </a:rPr>
              <a:t> les différents </a:t>
            </a:r>
            <a:r>
              <a:rPr lang="fr-FR" b="1" dirty="0">
                <a:solidFill>
                  <a:srgbClr val="000000"/>
                </a:solidFill>
                <a:latin typeface="Apple Color Emoji"/>
              </a:rPr>
              <a:t>scénarios</a:t>
            </a:r>
            <a:endParaRPr lang="fr-FR" b="1" dirty="0">
              <a:latin typeface="Apple Color Emoji"/>
            </a:endParaRPr>
          </a:p>
          <a:p>
            <a:pPr marL="0" indent="0">
              <a:buNone/>
            </a:pPr>
            <a:endParaRPr lang="fr-FR" dirty="0">
              <a:latin typeface="Apple Color Emoji"/>
            </a:endParaRPr>
          </a:p>
          <a:p>
            <a:pPr marL="0" indent="0">
              <a:buNone/>
            </a:pPr>
            <a:endParaRPr lang="fr-FR" dirty="0">
              <a:latin typeface="Apple Color Emoji"/>
            </a:endParaRPr>
          </a:p>
          <a:p>
            <a:pPr marL="0" indent="0">
              <a:buNone/>
            </a:pPr>
            <a:r>
              <a:rPr lang="fr-FR" dirty="0">
                <a:latin typeface="Apple Color Emoji"/>
              </a:rPr>
              <a:t>❌  </a:t>
            </a:r>
            <a:r>
              <a:rPr lang="fr-FR" u="sng" dirty="0">
                <a:latin typeface="Apple Color Emoji"/>
              </a:rPr>
              <a:t>Manque de communication </a:t>
            </a:r>
            <a:r>
              <a:rPr lang="fr-FR" dirty="0">
                <a:latin typeface="Apple Color Emoji"/>
              </a:rPr>
              <a:t>entre : </a:t>
            </a:r>
            <a:r>
              <a:rPr lang="fr-FR" dirty="0" err="1">
                <a:latin typeface="Apple Color Emoji"/>
              </a:rPr>
              <a:t>MagAuto</a:t>
            </a:r>
            <a:r>
              <a:rPr lang="fr-FR" dirty="0">
                <a:latin typeface="Apple Color Emoji"/>
              </a:rPr>
              <a:t>-Omron, Omron-UR, </a:t>
            </a:r>
            <a:r>
              <a:rPr lang="fr-FR" dirty="0" err="1">
                <a:latin typeface="Apple Color Emoji"/>
              </a:rPr>
              <a:t>Prelude</a:t>
            </a:r>
            <a:r>
              <a:rPr lang="fr-FR" dirty="0">
                <a:latin typeface="Apple Color Emoji"/>
              </a:rPr>
              <a:t>-Omron</a:t>
            </a:r>
          </a:p>
          <a:p>
            <a:pPr marL="0" indent="0">
              <a:buNone/>
            </a:pPr>
            <a:r>
              <a:rPr lang="fr-FR" dirty="0">
                <a:latin typeface="Apple Color Emoji"/>
              </a:rPr>
              <a:t>❌  Solution encore </a:t>
            </a:r>
            <a:r>
              <a:rPr lang="fr-FR" u="sng" dirty="0">
                <a:latin typeface="Apple Color Emoji"/>
              </a:rPr>
              <a:t>automatisable</a:t>
            </a:r>
            <a:r>
              <a:rPr lang="fr-FR" dirty="0">
                <a:latin typeface="Apple Color Emoji"/>
              </a:rPr>
              <a:t> </a:t>
            </a:r>
          </a:p>
          <a:p>
            <a:pPr marL="0" indent="0">
              <a:buNone/>
            </a:pPr>
            <a:r>
              <a:rPr lang="fr-FR" dirty="0">
                <a:latin typeface="Apple Color Emoji"/>
              </a:rPr>
              <a:t>❌  </a:t>
            </a:r>
            <a:r>
              <a:rPr lang="fr-FR" u="sng" dirty="0">
                <a:latin typeface="Apple Color Emoji"/>
              </a:rPr>
              <a:t>Amélioration graphique</a:t>
            </a:r>
            <a:r>
              <a:rPr lang="fr-FR" dirty="0">
                <a:latin typeface="Apple Color Emoji"/>
              </a:rPr>
              <a:t> de l’interface fortement souhaitable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27F19D-C022-5DF2-0482-E1E97C59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26F7A-A116-4F2A-A2FF-F2E3D687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</p:spTree>
    <p:extLst>
      <p:ext uri="{BB962C8B-B14F-4D97-AF65-F5344CB8AC3E}">
        <p14:creationId xmlns:p14="http://schemas.microsoft.com/office/powerpoint/2010/main" val="33276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3C72B-1A72-47B1-AB23-2B8C3540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691452-F97C-4480-B95B-B355547B6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1) Ingénierie des exigences</a:t>
            </a:r>
          </a:p>
          <a:p>
            <a:r>
              <a:rPr lang="fr-FR" dirty="0"/>
              <a:t>2) Solution proposée</a:t>
            </a:r>
          </a:p>
          <a:p>
            <a:r>
              <a:rPr lang="fr-FR" dirty="0"/>
              <a:t>3) 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19CDE9-BF92-4D8F-A851-E432C97D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918891-84CD-42BE-86E3-2CB35A36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</p:spTree>
    <p:extLst>
      <p:ext uri="{BB962C8B-B14F-4D97-AF65-F5344CB8AC3E}">
        <p14:creationId xmlns:p14="http://schemas.microsoft.com/office/powerpoint/2010/main" val="252881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06A89-40D4-4469-942F-D77052AC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7407C00-31CB-4D6F-BF91-10229BE69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438" y="0"/>
            <a:ext cx="9377082" cy="6551003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A01085-2599-4455-A5CB-B54E9393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C2117C-4B70-422A-A885-B102A8F4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88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2E8C6-1D2A-4374-A126-65F2E0FA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063079-AF80-4E7E-97E3-C90747DB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94D7E2-6E85-4902-8C63-4C3B4A9C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1A16D0-E4F1-4022-89E8-63105729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7FDD07-D4BD-45DC-A3F5-0FE8B75DA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46" y="762001"/>
            <a:ext cx="11340353" cy="458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5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6B5B7-DD88-450A-80A7-7C120498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B92F7AF-2083-4494-8E8E-B96A7746C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742" y="0"/>
            <a:ext cx="9475286" cy="6445863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AC94E9-BA91-4EF0-8760-85F25795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66CD66-C469-4A05-8EEE-1D526F2D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51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7CE78-BA7F-4FCF-AD38-B9A04DFA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3BF22-976C-48C1-9D65-EA1F6A9A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4254F7-0EFD-4994-A142-4C73959B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AECC66-F37E-4346-88F9-7746BBA9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6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7D3EC2-A8C0-4BED-AAA2-41D9AEF61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05" y="1971195"/>
            <a:ext cx="9781323" cy="282092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A2385EA-9F1B-4B94-B3E5-2E088F53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504" y="99814"/>
            <a:ext cx="9781323" cy="169096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85B0287-C1AF-4BE8-88FA-69A26EA91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506" y="4886805"/>
            <a:ext cx="9888071" cy="156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9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ED610-524C-484C-9F0D-0FB6279C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82A028-4E2B-4F87-A707-F8419FB5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6E7C1F-7893-4DB0-8C35-6D9FAA32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423F81-7712-4D89-A9EF-AD7D7444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1FD2B3-5295-4688-8928-77BBC909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2230"/>
            <a:ext cx="10219764" cy="30636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C8C982-7A93-4797-AD59-7E6D52C1C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310167"/>
            <a:ext cx="10219764" cy="314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0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C9B35-F4C9-48A6-8BDD-DCFEFE84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0CA06C-58DE-4904-B74D-DF0E0297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97324F-73AA-4ACD-99B4-17DAE89B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DAC278-654C-4C40-B0D0-BE68D3D1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26D4317-B9F7-4F6B-8D03-695D02E8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51" y="0"/>
            <a:ext cx="10797168" cy="65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0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76B8A-6109-4840-8886-9C6C58D4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A249886-945E-43CA-959E-941E95E96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332" y="152400"/>
            <a:ext cx="10698255" cy="6293091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6B130B-C959-42B7-825D-495441A7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Sous-système de communication - Groupe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C52695-5303-4E5E-8731-9FEBF82A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778A-0470-4DDD-94EC-58030BB918C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12139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469</TotalTime>
  <Words>336</Words>
  <Application>Microsoft Office PowerPoint</Application>
  <PresentationFormat>Grand écran</PresentationFormat>
  <Paragraphs>76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Apple Color Emoji</vt:lpstr>
      <vt:lpstr>Aptos</vt:lpstr>
      <vt:lpstr>Arial</vt:lpstr>
      <vt:lpstr>Calibri</vt:lpstr>
      <vt:lpstr>Franklin Gothic Book</vt:lpstr>
      <vt:lpstr>Cadrage</vt:lpstr>
      <vt:lpstr>Sous-système de communication 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Missions </vt:lpstr>
      <vt:lpstr>Solution proposée : une seule IHM pour réaliser chaque mission</vt:lpstr>
      <vt:lpstr>1) Planification des OF</vt:lpstr>
      <vt:lpstr>2) Transport des articles </vt:lpstr>
      <vt:lpstr>3) BDD et statistiques d’utilisation</vt:lpstr>
      <vt:lpstr>4) Gestion des stocks</vt:lpstr>
      <vt:lpstr>5) Mode maintenance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Sous-système de communication </dc:title>
  <dc:creator>Jules TERLEZ</dc:creator>
  <cp:lastModifiedBy>Jules Terlez</cp:lastModifiedBy>
  <cp:revision>19</cp:revision>
  <dcterms:created xsi:type="dcterms:W3CDTF">2025-05-08T13:32:31Z</dcterms:created>
  <dcterms:modified xsi:type="dcterms:W3CDTF">2025-05-09T14:26:18Z</dcterms:modified>
</cp:coreProperties>
</file>