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691800" cx="7559675"/>
  <p:notesSz cx="6858000" cy="9945675"/>
  <p:embeddedFontLst>
    <p:embeddedFont>
      <p:font typeface="Ubuntu"/>
      <p:regular r:id="rId19"/>
      <p:bold r:id="rId20"/>
      <p:italic r:id="rId21"/>
      <p:boldItalic r:id="rId22"/>
    </p:embeddedFont>
    <p:embeddedFont>
      <p:font typeface="Cabin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75">
          <p15:clr>
            <a:srgbClr val="A4A3A4"/>
          </p15:clr>
        </p15:guide>
        <p15:guide id="2" pos="453">
          <p15:clr>
            <a:srgbClr val="A4A3A4"/>
          </p15:clr>
        </p15:guide>
        <p15:guide id="3" pos="4309">
          <p15:clr>
            <a:srgbClr val="A4A3A4"/>
          </p15:clr>
        </p15:guide>
        <p15:guide id="4" orient="horz" pos="465">
          <p15:clr>
            <a:srgbClr val="A4A3A4"/>
          </p15:clr>
        </p15:guide>
        <p15:guide id="5" pos="2381">
          <p15:clr>
            <a:srgbClr val="A4A3A4"/>
          </p15:clr>
        </p15:guide>
        <p15:guide id="6" pos="7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927DBD-E25B-4E85-9199-363A602F9E54}">
  <a:tblStyle styleId="{36927DBD-E25B-4E85-9199-363A602F9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75" orient="horz"/>
        <p:guide pos="453"/>
        <p:guide pos="4309"/>
        <p:guide pos="465" orient="horz"/>
        <p:guide pos="2381"/>
        <p:guide pos="7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Cabin-bold.fntdata"/><Relationship Id="rId23" Type="http://schemas.openxmlformats.org/officeDocument/2006/relationships/font" Target="fonts/Cab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bin-boldItalic.fntdata"/><Relationship Id="rId25" Type="http://schemas.openxmlformats.org/officeDocument/2006/relationships/font" Target="fonts/Cab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Ubuntu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b2d08c9d_0_0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b2d08c9d_0_0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b2d08c9d_0_34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7b2d08c9d_0_34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b2d08c9d_0_56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b2d08c9d_0_56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b2d08c9d_0_82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7b2d08c9d_0_82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b2d08c9d_0_77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b2d08c9d_0_77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99586f39_0_120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99586f39_0_120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99586f39_0_47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499586f39_0_47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499586f39_0_66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499586f39_0_66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b2d08c9d_0_7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7b2d08c9d_0_7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b2d08c9d_0_25:notes"/>
          <p:cNvSpPr/>
          <p:nvPr>
            <p:ph idx="2" type="sldImg"/>
          </p:nvPr>
        </p:nvSpPr>
        <p:spPr>
          <a:xfrm>
            <a:off x="1143225" y="745925"/>
            <a:ext cx="4572300" cy="37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b2d08c9d_0_25:notes"/>
          <p:cNvSpPr txBox="1"/>
          <p:nvPr>
            <p:ph idx="1" type="body"/>
          </p:nvPr>
        </p:nvSpPr>
        <p:spPr>
          <a:xfrm>
            <a:off x="685800" y="4724175"/>
            <a:ext cx="54864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Ubuntu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Ubuntu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Ubuntu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557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indent="-375602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indent="-354583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indent="-333565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indent="-333565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indent="-333565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indent="-333565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indent="-333565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indent="-333565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Ubuntu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b="0" i="0" sz="2645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b="0" i="0" sz="2315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b="0" i="0" sz="1984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Ubuntu"/>
              <a:buNone/>
              <a:defRPr b="0" i="0" sz="3637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5602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b="0" i="0" sz="2315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54583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33565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23088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23088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1" Type="http://schemas.openxmlformats.org/officeDocument/2006/relationships/hyperlink" Target="https://www.stem-academie.be/" TargetMode="External"/><Relationship Id="rId10" Type="http://schemas.openxmlformats.org/officeDocument/2006/relationships/hyperlink" Target="https://www.stem-academie.be/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1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88" y="8124098"/>
            <a:ext cx="5669725" cy="215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622" y="0"/>
            <a:ext cx="3210425" cy="52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>
            <a:off x="3036350" y="185501"/>
            <a:ext cx="1486975" cy="46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44997" y="5243503"/>
            <a:ext cx="5669700" cy="25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nl-NL" sz="4800">
                <a:solidFill>
                  <a:srgbClr val="575656"/>
                </a:solidFill>
              </a:rPr>
              <a:t>Makerslogboek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27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8234" y="5749361"/>
            <a:ext cx="2723206" cy="25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22"/>
          <p:cNvGraphicFramePr/>
          <p:nvPr/>
        </p:nvGraphicFramePr>
        <p:xfrm>
          <a:off x="804550" y="87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{36927DBD-E25B-4E85-9199-363A602F9E54}</a:tableStyleId>
              </a:tblPr>
              <a:tblGrid>
                <a:gridCol w="1983525"/>
                <a:gridCol w="1983525"/>
                <a:gridCol w="1983525"/>
              </a:tblGrid>
              <a:tr h="111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volgde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ALLE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instructies.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vo</a:t>
                      </a:r>
                      <a:r>
                        <a:rPr lang="nl-NL" sz="1800"/>
                        <a:t>lgde SOMMIGE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instructies.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volgde GEEN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instructies.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4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mijn BEST gedaan qua inspanning en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volharding.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GOED gedaan qua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inspanning en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volharding.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GEEN inspanning noch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volharding laten zien.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95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ALLE  stappen van het process doorlopen en heb mijn logboek  met VELE details ingevuld.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ENKELE stappen van het process doorlopen en heb mijn logboek  met ENKELE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details ingevuld.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GEEN gebruik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gemaakt van mijn logboek.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4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was HEEL NAUWKEURIG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met testen,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berekenen, en meten.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was SOMS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NAUWKEURIG 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met testen,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berekenen, en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meten.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was NIET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NAUWKEURIG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 met testen,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berekenen, en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meten.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44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GOED met mijn partner of groepsleden samengewerkt.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NIET ZO GOED met mijn partner of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groepsleden samengewerkt.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worstelde met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samenwerken.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19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VELE ideeën gedeeld tijdens de activiteit en discussies.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SOMMIGE ideeën gedeeld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tijdens de activiteit en  discussies.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800"/>
                        <a:t>Ik heb GEEN ideeën gedeeld tijdens de activiteit en discussies.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22"/>
          <p:cNvSpPr txBox="1"/>
          <p:nvPr/>
        </p:nvSpPr>
        <p:spPr>
          <a:xfrm>
            <a:off x="773425" y="176050"/>
            <a:ext cx="3006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575656"/>
                </a:solidFill>
                <a:latin typeface="Ubuntu"/>
                <a:ea typeface="Ubuntu"/>
                <a:cs typeface="Ubuntu"/>
                <a:sym typeface="Ubuntu"/>
              </a:rPr>
              <a:t>Kies één per rij</a:t>
            </a:r>
            <a:r>
              <a:rPr b="1" lang="nl-NL" sz="2400">
                <a:solidFill>
                  <a:srgbClr val="57565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2400">
              <a:solidFill>
                <a:srgbClr val="575656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 amt="20000"/>
          </a:blip>
          <a:srcRect b="7696" l="0" r="0" t="13038"/>
          <a:stretch/>
        </p:blipFill>
        <p:spPr>
          <a:xfrm>
            <a:off x="1103974" y="1293529"/>
            <a:ext cx="5549200" cy="146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D0E0E3">
                <a:alpha val="50000"/>
              </a:srgbClr>
            </a:outerShdw>
          </a:effectLst>
        </p:spPr>
      </p:pic>
      <p:sp>
        <p:nvSpPr>
          <p:cNvPr id="192" name="Google Shape;192;p22"/>
          <p:cNvSpPr txBox="1"/>
          <p:nvPr/>
        </p:nvSpPr>
        <p:spPr>
          <a:xfrm>
            <a:off x="3748700" y="206375"/>
            <a:ext cx="3527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700">
                <a:latin typeface="Ubuntu"/>
                <a:ea typeface="Ubuntu"/>
                <a:cs typeface="Ubuntu"/>
                <a:sym typeface="Ubuntu"/>
              </a:rPr>
              <a:t>Zelfreflectie </a:t>
            </a:r>
            <a:endParaRPr b="1" sz="17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525" y="211225"/>
            <a:ext cx="545374" cy="4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746" y="116478"/>
            <a:ext cx="7564649" cy="1067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21521" r="13361" t="7715"/>
          <a:stretch/>
        </p:blipFill>
        <p:spPr>
          <a:xfrm>
            <a:off x="343950" y="7579504"/>
            <a:ext cx="1859284" cy="249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966" y="7754393"/>
            <a:ext cx="2240934" cy="94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1784" y="7926758"/>
            <a:ext cx="2240902" cy="59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8111" y="8917721"/>
            <a:ext cx="2028252" cy="86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87906" y="8917737"/>
            <a:ext cx="2569044" cy="595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2550" y="3254900"/>
            <a:ext cx="27527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572550" y="1485175"/>
            <a:ext cx="5045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latin typeface="Cabin"/>
                <a:ea typeface="Cabin"/>
                <a:cs typeface="Cabin"/>
                <a:sym typeface="Cabin"/>
              </a:rPr>
              <a:t>Versie 1.0, Mei 2020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latin typeface="Cabin"/>
                <a:ea typeface="Cabin"/>
                <a:cs typeface="Cabin"/>
                <a:sym typeface="Cabin"/>
              </a:rPr>
              <a:t>Dit document werd ontwikkeld door </a:t>
            </a:r>
            <a:r>
              <a:rPr b="1" lang="nl-NL" sz="2000">
                <a:latin typeface="Cabin"/>
                <a:ea typeface="Cabin"/>
                <a:cs typeface="Cabin"/>
                <a:sym typeface="Cabin"/>
              </a:rPr>
              <a:t>Maria-Cristina Ciocci </a:t>
            </a:r>
            <a:endParaRPr b="1"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latin typeface="Cabin"/>
                <a:ea typeface="Cabin"/>
                <a:cs typeface="Cabin"/>
                <a:sym typeface="Cabin"/>
              </a:rPr>
              <a:t>en valt onder de Creative Commons licentie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latin typeface="Cabin"/>
                <a:ea typeface="Cabin"/>
                <a:cs typeface="Cabin"/>
                <a:sym typeface="Cabin"/>
              </a:rPr>
              <a:t>www.maakbib.be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latin typeface="Cabin"/>
                <a:ea typeface="Cabin"/>
                <a:cs typeface="Cabin"/>
                <a:sym typeface="Cabin"/>
              </a:rPr>
              <a:t>www.decreatievestem.be</a:t>
            </a:r>
            <a:endParaRPr sz="20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>
                <a:latin typeface="Cabin"/>
                <a:ea typeface="Cabin"/>
                <a:cs typeface="Cabin"/>
                <a:sym typeface="Cabin"/>
              </a:rPr>
              <a:t>www.vlaio.be/nl</a:t>
            </a:r>
            <a:br>
              <a:rPr lang="nl-NL" sz="2000">
                <a:latin typeface="Cabin"/>
                <a:ea typeface="Cabin"/>
                <a:cs typeface="Cabin"/>
                <a:sym typeface="Cabin"/>
              </a:rPr>
            </a:br>
            <a:r>
              <a:rPr lang="nl-NL" sz="2000"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10"/>
              </a:rPr>
              <a:t>www.stem-</a:t>
            </a:r>
            <a:r>
              <a:rPr lang="nl-NL" sz="2000">
                <a:latin typeface="Cabin"/>
                <a:ea typeface="Cabin"/>
                <a:cs typeface="Cabin"/>
                <a:sym typeface="Cabin"/>
              </a:rPr>
              <a:t>acad</a:t>
            </a:r>
            <a:r>
              <a:rPr lang="nl-NL" sz="2000"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11"/>
              </a:rPr>
              <a:t>emie.b</a:t>
            </a:r>
            <a:r>
              <a:rPr lang="nl-NL" sz="2000">
                <a:latin typeface="Cabin"/>
                <a:ea typeface="Cabin"/>
                <a:cs typeface="Cabin"/>
                <a:sym typeface="Cabin"/>
              </a:rPr>
              <a:t>e</a:t>
            </a:r>
            <a:endParaRPr sz="20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746" y="116478"/>
            <a:ext cx="7564649" cy="1067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674688" y="9207100"/>
            <a:ext cx="6210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3600">
                <a:solidFill>
                  <a:srgbClr val="575656"/>
                </a:solidFill>
                <a:latin typeface="Ubuntu"/>
                <a:ea typeface="Ubuntu"/>
                <a:cs typeface="Ubuntu"/>
                <a:sym typeface="Ubuntu"/>
              </a:rPr>
              <a:t>Je kan meer dan je denkt!</a:t>
            </a:r>
            <a:endParaRPr sz="3600">
              <a:solidFill>
                <a:srgbClr val="575656"/>
              </a:solidFill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4">
            <a:alphaModFix amt="39000"/>
          </a:blip>
          <a:stretch>
            <a:fillRect/>
          </a:stretch>
        </p:blipFill>
        <p:spPr>
          <a:xfrm>
            <a:off x="1622425" y="1069175"/>
            <a:ext cx="4314825" cy="8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746" y="116478"/>
            <a:ext cx="7564649" cy="10674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-2312" r="0" t="0"/>
          <a:stretch/>
        </p:blipFill>
        <p:spPr>
          <a:xfrm>
            <a:off x="74488" y="1666350"/>
            <a:ext cx="7410698" cy="687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737" y="9646476"/>
            <a:ext cx="1486975" cy="46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863" y="1272576"/>
            <a:ext cx="3928048" cy="14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2228785" y="142560"/>
            <a:ext cx="461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900">
                <a:solidFill>
                  <a:srgbClr val="575656"/>
                </a:solidFill>
                <a:latin typeface="Ubuntu"/>
                <a:ea typeface="Ubuntu"/>
                <a:cs typeface="Ubuntu"/>
                <a:sym typeface="Ubuntu"/>
              </a:rPr>
              <a:t>STE(A)M Process Spiekbriefjes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-2312" r="0" t="0"/>
          <a:stretch/>
        </p:blipFill>
        <p:spPr>
          <a:xfrm>
            <a:off x="125800" y="123000"/>
            <a:ext cx="2798947" cy="25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094788" y="1411888"/>
            <a:ext cx="3610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VRAAG HET! 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is het probleem?  Wat is de opdracht?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863" y="4092801"/>
            <a:ext cx="3928048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00" y="5471564"/>
            <a:ext cx="3928048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588" y="2682664"/>
            <a:ext cx="3928048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863" y="6874401"/>
            <a:ext cx="3928048" cy="1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00" y="8293151"/>
            <a:ext cx="3928048" cy="14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950763" y="2799038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BEDENK HET!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Hoe ga je het oplossen? Hoe ga je het aanpakken?  Brainstorm ideeën!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175038" y="4193388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ONTWERP </a:t>
            </a: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HET!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Maak een schets van je plannen.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950775" y="5587913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MAAK</a:t>
            </a: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HET!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Handen uit de mouwen!  Bouw het.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175025" y="6990750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TEST</a:t>
            </a: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 HET!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werkt? Wat zou beter moeten?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50763" y="8409538"/>
            <a:ext cx="34497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PAS HET AAN</a:t>
            </a:r>
            <a:r>
              <a:rPr b="1" lang="nl-NL" sz="24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 b="1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Hoe kan je je ontwerp aanpassen om het beter te maken? 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674" y="8056772"/>
            <a:ext cx="1990876" cy="18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212" y="9895876"/>
            <a:ext cx="1486975" cy="46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1428" y="9904472"/>
            <a:ext cx="1520954" cy="6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9675" y="9937577"/>
            <a:ext cx="1808273" cy="4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89650" y="9890225"/>
            <a:ext cx="15716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88" y="643399"/>
            <a:ext cx="4189523" cy="462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88" y="5951799"/>
            <a:ext cx="4189523" cy="462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262" y="1372621"/>
            <a:ext cx="2872575" cy="15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3296850" y="738200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latin typeface="Ubuntu"/>
                <a:ea typeface="Ubuntu"/>
                <a:cs typeface="Ubuntu"/>
                <a:sym typeface="Ubuntu"/>
              </a:rPr>
              <a:t>Wat is de opdracht/probleem?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74613" y="148192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Kernwoorden ...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50" y="3306074"/>
            <a:ext cx="2872575" cy="14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558850" y="3382263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Zeker niet vergeten 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37925" y="461425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VRAAG HET! 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262" y="6630421"/>
            <a:ext cx="2872575" cy="15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474613" y="673972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 beste idee is ...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50" y="8563874"/>
            <a:ext cx="2872575" cy="14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558850" y="8640063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Want ...</a:t>
            </a:r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314025" y="5575300"/>
            <a:ext cx="6795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0" name="Google Shape;140;p17"/>
          <p:cNvSpPr txBox="1"/>
          <p:nvPr/>
        </p:nvSpPr>
        <p:spPr>
          <a:xfrm>
            <a:off x="37925" y="5786813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BEDENK HET!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856050" y="6116475"/>
            <a:ext cx="2012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latin typeface="Ubuntu"/>
                <a:ea typeface="Ubuntu"/>
                <a:cs typeface="Ubuntu"/>
                <a:sym typeface="Ubuntu"/>
              </a:rPr>
              <a:t>IDEEËN TANK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88" y="643399"/>
            <a:ext cx="4189523" cy="462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00" y="5951800"/>
            <a:ext cx="7334525" cy="46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262" y="1372621"/>
            <a:ext cx="2872575" cy="15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3856050" y="738200"/>
            <a:ext cx="2012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latin typeface="Ubuntu"/>
                <a:ea typeface="Ubuntu"/>
                <a:cs typeface="Ubuntu"/>
                <a:sym typeface="Ubuntu"/>
              </a:rPr>
              <a:t>Mijn blauwdruk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74613" y="148192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Materialen 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250" y="3306074"/>
            <a:ext cx="2872575" cy="14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482650" y="3382263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Gereedschap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...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37925" y="461425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8"/>
          <p:cNvCxnSpPr/>
          <p:nvPr/>
        </p:nvCxnSpPr>
        <p:spPr>
          <a:xfrm flipH="1" rot="10800000">
            <a:off x="390225" y="5559100"/>
            <a:ext cx="1902000" cy="16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37925" y="384050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ONTWERP HET!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2279850" y="5358813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999999"/>
                </a:solidFill>
                <a:latin typeface="Ubuntu"/>
                <a:ea typeface="Ubuntu"/>
                <a:cs typeface="Ubuntu"/>
                <a:sym typeface="Ubuntu"/>
              </a:rPr>
              <a:t>Dit zal het worden! </a:t>
            </a:r>
            <a:endParaRPr sz="1800">
              <a:solidFill>
                <a:srgbClr val="999999"/>
              </a:solidFill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 flipH="1" rot="10800000">
            <a:off x="4515450" y="5538100"/>
            <a:ext cx="2827500" cy="210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88" y="5951799"/>
            <a:ext cx="4189523" cy="462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37925" y="309025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TEST</a:t>
            </a: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HET! 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3511338" y="616727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zou anders moeten? </a:t>
            </a:r>
            <a:endParaRPr/>
          </a:p>
        </p:txBody>
      </p:sp>
      <p:cxnSp>
        <p:nvCxnSpPr>
          <p:cNvPr id="165" name="Google Shape;165;p19"/>
          <p:cNvCxnSpPr/>
          <p:nvPr/>
        </p:nvCxnSpPr>
        <p:spPr>
          <a:xfrm>
            <a:off x="314025" y="5575300"/>
            <a:ext cx="6795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66" name="Google Shape;166;p19"/>
          <p:cNvSpPr txBox="1"/>
          <p:nvPr/>
        </p:nvSpPr>
        <p:spPr>
          <a:xfrm>
            <a:off x="37925" y="5786813"/>
            <a:ext cx="3000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PAS </a:t>
            </a:r>
            <a:r>
              <a:rPr b="1" lang="nl-NL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HET AAN!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850" y="282850"/>
            <a:ext cx="4189500" cy="46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13" y="919624"/>
            <a:ext cx="4189523" cy="462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993600" y="463100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werkt minder goed? 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74625" y="109352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Wat werkt goed? 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750" y="7004650"/>
            <a:ext cx="3000001" cy="3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466425" y="7319638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Dit doe ik 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volgende keer 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anders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nl-NL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746" y="116478"/>
            <a:ext cx="7564649" cy="10674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493100" y="343425"/>
            <a:ext cx="6210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3600">
                <a:solidFill>
                  <a:srgbClr val="575656"/>
                </a:solidFill>
                <a:latin typeface="Ubuntu"/>
                <a:ea typeface="Ubuntu"/>
                <a:cs typeface="Ubuntu"/>
                <a:sym typeface="Ubuntu"/>
              </a:rPr>
              <a:t>Notities en Opmerkingen</a:t>
            </a:r>
            <a:endParaRPr sz="3600">
              <a:solidFill>
                <a:srgbClr val="57565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746" y="116478"/>
            <a:ext cx="7564649" cy="10674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493100" y="343425"/>
            <a:ext cx="6210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3600">
                <a:solidFill>
                  <a:srgbClr val="575656"/>
                </a:solidFill>
                <a:latin typeface="Ubuntu"/>
                <a:ea typeface="Ubuntu"/>
                <a:cs typeface="Ubuntu"/>
                <a:sym typeface="Ubuntu"/>
              </a:rPr>
              <a:t>Notities en Opmerkingen</a:t>
            </a:r>
            <a:endParaRPr sz="3600">
              <a:solidFill>
                <a:srgbClr val="57565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the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