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  <p:sldId id="260" r:id="rId6"/>
    <p:sldId id="262" r:id="rId7"/>
    <p:sldId id="263" r:id="rId8"/>
    <p:sldId id="259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FF3A"/>
    <a:srgbClr val="00C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83" autoAdjust="0"/>
  </p:normalViewPr>
  <p:slideViewPr>
    <p:cSldViewPr snapToGrid="0" snapToObjects="1">
      <p:cViewPr varScale="1">
        <p:scale>
          <a:sx n="112" d="100"/>
          <a:sy n="112" d="100"/>
        </p:scale>
        <p:origin x="-120" y="-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5235-F263-5F4E-ABBD-7E08F70F6F20}" type="datetimeFigureOut">
              <a:rPr lang="en-US" smtClean="0"/>
              <a:t>13 Jun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2433-6DC9-7B4F-9BD4-8264AE5BD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4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5235-F263-5F4E-ABBD-7E08F70F6F20}" type="datetimeFigureOut">
              <a:rPr lang="en-US" smtClean="0"/>
              <a:t>13 Jun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2433-6DC9-7B4F-9BD4-8264AE5BD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0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5235-F263-5F4E-ABBD-7E08F70F6F20}" type="datetimeFigureOut">
              <a:rPr lang="en-US" smtClean="0"/>
              <a:t>13 Jun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2433-6DC9-7B4F-9BD4-8264AE5BD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1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5235-F263-5F4E-ABBD-7E08F70F6F20}" type="datetimeFigureOut">
              <a:rPr lang="en-US" smtClean="0"/>
              <a:t>13 Jun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2433-6DC9-7B4F-9BD4-8264AE5BD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79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5235-F263-5F4E-ABBD-7E08F70F6F20}" type="datetimeFigureOut">
              <a:rPr lang="en-US" smtClean="0"/>
              <a:t>13 Jun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2433-6DC9-7B4F-9BD4-8264AE5BD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3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5235-F263-5F4E-ABBD-7E08F70F6F20}" type="datetimeFigureOut">
              <a:rPr lang="en-US" smtClean="0"/>
              <a:t>13 Jun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2433-6DC9-7B4F-9BD4-8264AE5BD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1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5235-F263-5F4E-ABBD-7E08F70F6F20}" type="datetimeFigureOut">
              <a:rPr lang="en-US" smtClean="0"/>
              <a:t>13 Jun 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2433-6DC9-7B4F-9BD4-8264AE5BD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5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5235-F263-5F4E-ABBD-7E08F70F6F20}" type="datetimeFigureOut">
              <a:rPr lang="en-US" smtClean="0"/>
              <a:t>13 Jun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2433-6DC9-7B4F-9BD4-8264AE5BD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01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5235-F263-5F4E-ABBD-7E08F70F6F20}" type="datetimeFigureOut">
              <a:rPr lang="en-US" smtClean="0"/>
              <a:t>13 Jun 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2433-6DC9-7B4F-9BD4-8264AE5BD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6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5235-F263-5F4E-ABBD-7E08F70F6F20}" type="datetimeFigureOut">
              <a:rPr lang="en-US" smtClean="0"/>
              <a:t>13 Jun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2433-6DC9-7B4F-9BD4-8264AE5BD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0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5235-F263-5F4E-ABBD-7E08F70F6F20}" type="datetimeFigureOut">
              <a:rPr lang="en-US" smtClean="0"/>
              <a:t>13 Jun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2433-6DC9-7B4F-9BD4-8264AE5BD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9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B5235-F263-5F4E-ABBD-7E08F70F6F20}" type="datetimeFigureOut">
              <a:rPr lang="en-US" smtClean="0"/>
              <a:t>13 Jun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52433-6DC9-7B4F-9BD4-8264AE5BD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3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/>
          </p:cNvSpPr>
          <p:nvPr/>
        </p:nvSpPr>
        <p:spPr bwMode="auto">
          <a:xfrm>
            <a:off x="944576" y="790004"/>
            <a:ext cx="7254848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Developing via Testing &amp; Debugging</a:t>
            </a:r>
            <a:endParaRPr lang="en-US" sz="3500" b="1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70930" y="3107897"/>
            <a:ext cx="47984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ea typeface="ＭＳ Ｐゴシック" charset="0"/>
                <a:cs typeface="Gill Sans" charset="0"/>
              </a:rPr>
              <a:t>You know, those error messages can be pretty handy…</a:t>
            </a:r>
            <a:endParaRPr lang="en-US" sz="28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5175" y="5675765"/>
            <a:ext cx="50978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ea typeface="ＭＳ Ｐゴシック" charset="0"/>
                <a:cs typeface="Gill Sans" charset="0"/>
              </a:rPr>
              <a:t>Terri J. Brandt</a:t>
            </a:r>
          </a:p>
          <a:p>
            <a:r>
              <a:rPr lang="en-US" sz="2000" dirty="0" smtClean="0">
                <a:ea typeface="ＭＳ Ｐゴシック" charset="0"/>
                <a:cs typeface="Gill Sans" charset="0"/>
              </a:rPr>
              <a:t>Slides adapted from Dan Starr and Paul </a:t>
            </a:r>
            <a:r>
              <a:rPr lang="en-US" sz="2000" dirty="0" err="1" smtClean="0">
                <a:ea typeface="ＭＳ Ｐゴシック" charset="0"/>
                <a:cs typeface="Gill Sans" charset="0"/>
              </a:rPr>
              <a:t>Ivanov</a:t>
            </a:r>
            <a:r>
              <a:rPr lang="en-US" sz="2000" dirty="0" smtClean="0">
                <a:ea typeface="ＭＳ Ｐゴシック" charset="0"/>
                <a:cs typeface="Gill Sans" charset="0"/>
              </a:rPr>
              <a:t>.</a:t>
            </a:r>
            <a:endParaRPr lang="en-US" sz="20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375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>
            <a:spLocks/>
          </p:cNvSpPr>
          <p:nvPr/>
        </p:nvSpPr>
        <p:spPr bwMode="auto">
          <a:xfrm>
            <a:off x="3517725" y="54423"/>
            <a:ext cx="21085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dirty="0" smtClean="0">
                <a:ea typeface="ＭＳ Ｐゴシック" charset="0"/>
                <a:cs typeface="Gill Sans" charset="0"/>
              </a:rPr>
              <a:t>Plus logging!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4" y="112776"/>
            <a:ext cx="1770860" cy="236114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32204" y="1219224"/>
            <a:ext cx="45358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Using time-stamps and formatting</a:t>
            </a:r>
            <a:r>
              <a:rPr lang="en-US" sz="2400" dirty="0" smtClean="0"/>
              <a:t>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48719" y="112776"/>
            <a:ext cx="20751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File: </a:t>
            </a:r>
            <a:r>
              <a:rPr lang="en-US" sz="2400" dirty="0" smtClean="0"/>
              <a:t>loggin2</a:t>
            </a:r>
            <a:r>
              <a:rPr lang="en-US" sz="2400" dirty="0" smtClean="0"/>
              <a:t>.py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7495501" y="1304372"/>
            <a:ext cx="1528370" cy="233910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Log </a:t>
            </a:r>
            <a:r>
              <a:rPr lang="en-US" dirty="0" smtClean="0"/>
              <a:t>Levels:</a:t>
            </a:r>
            <a:endParaRPr lang="en-US" dirty="0"/>
          </a:p>
          <a:p>
            <a:r>
              <a:rPr lang="en-US" sz="1600" dirty="0"/>
              <a:t>NOTSET = 0</a:t>
            </a:r>
          </a:p>
          <a:p>
            <a:r>
              <a:rPr lang="en-US" sz="1600" dirty="0"/>
              <a:t>DEBUG = 10</a:t>
            </a:r>
          </a:p>
          <a:p>
            <a:r>
              <a:rPr lang="pt-BR" sz="1600" dirty="0"/>
              <a:t>INFO = 20</a:t>
            </a:r>
          </a:p>
          <a:p>
            <a:r>
              <a:rPr lang="pt-BR" sz="1600" dirty="0"/>
              <a:t>WARN = 30</a:t>
            </a:r>
          </a:p>
          <a:p>
            <a:r>
              <a:rPr lang="pt-BR" sz="1600" dirty="0"/>
              <a:t>WARNING = 30</a:t>
            </a:r>
          </a:p>
          <a:p>
            <a:r>
              <a:rPr lang="pt-BR" sz="1600" dirty="0"/>
              <a:t>ERROR = 40</a:t>
            </a:r>
          </a:p>
          <a:p>
            <a:r>
              <a:rPr lang="pt-BR" sz="1600" dirty="0"/>
              <a:t>CRITICAL = 50</a:t>
            </a:r>
          </a:p>
          <a:p>
            <a:r>
              <a:rPr lang="pt-BR" sz="1600" dirty="0"/>
              <a:t>FATAL = 50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768615" y="2519283"/>
            <a:ext cx="7606770" cy="3539430"/>
          </a:xfrm>
          <a:prstGeom prst="rect">
            <a:avLst/>
          </a:prstGeom>
          <a:solidFill>
            <a:srgbClr val="008000">
              <a:alpha val="30000"/>
            </a:srgb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import logging</a:t>
            </a:r>
          </a:p>
          <a:p>
            <a:r>
              <a:rPr lang="en-US" sz="1600" dirty="0" smtClean="0"/>
              <a:t>logger = </a:t>
            </a:r>
            <a:r>
              <a:rPr lang="en-US" sz="1600" dirty="0" err="1" smtClean="0"/>
              <a:t>logging.getLogger</a:t>
            </a:r>
            <a:r>
              <a:rPr lang="en-US" sz="1600" dirty="0" smtClean="0"/>
              <a:t>("</a:t>
            </a:r>
            <a:r>
              <a:rPr lang="en-US" sz="1600" dirty="0" err="1" smtClean="0"/>
              <a:t>some_identifier</a:t>
            </a:r>
            <a:r>
              <a:rPr lang="en-US" sz="1600" dirty="0" smtClean="0"/>
              <a:t>")</a:t>
            </a:r>
          </a:p>
          <a:p>
            <a:r>
              <a:rPr lang="en-US" sz="1600" dirty="0" err="1" smtClean="0"/>
              <a:t>logger.setLevel</a:t>
            </a:r>
            <a:r>
              <a:rPr lang="en-US" sz="1600" dirty="0" smtClean="0"/>
              <a:t>(</a:t>
            </a:r>
            <a:r>
              <a:rPr lang="en-US" sz="1600" dirty="0" err="1" smtClean="0"/>
              <a:t>logging.INFO</a:t>
            </a:r>
            <a:r>
              <a:rPr lang="en-US" sz="1600" dirty="0" smtClean="0"/>
              <a:t>)</a:t>
            </a:r>
          </a:p>
          <a:p>
            <a:r>
              <a:rPr lang="en-US" sz="1600" dirty="0" err="1" smtClean="0"/>
              <a:t>ch</a:t>
            </a:r>
            <a:r>
              <a:rPr lang="en-US" sz="1600" dirty="0" smtClean="0"/>
              <a:t> = </a:t>
            </a:r>
            <a:r>
              <a:rPr lang="en-US" sz="1600" dirty="0" err="1" smtClean="0"/>
              <a:t>logging.StreamHandler</a:t>
            </a:r>
            <a:r>
              <a:rPr lang="en-US" sz="1600" dirty="0" smtClean="0"/>
              <a:t>()</a:t>
            </a:r>
          </a:p>
          <a:p>
            <a:r>
              <a:rPr lang="en-US" sz="1600" dirty="0" err="1" smtClean="0"/>
              <a:t>ch.stream</a:t>
            </a:r>
            <a:r>
              <a:rPr lang="en-US" sz="1600" dirty="0" smtClean="0"/>
              <a:t> = open("loggin2.log", 'w')</a:t>
            </a:r>
          </a:p>
          <a:p>
            <a:r>
              <a:rPr lang="en-US" sz="1600" dirty="0" smtClean="0"/>
              <a:t>formatter = </a:t>
            </a:r>
            <a:r>
              <a:rPr lang="en-US" sz="1600" dirty="0" err="1" smtClean="0"/>
              <a:t>logging.Formatter</a:t>
            </a:r>
            <a:r>
              <a:rPr lang="en-US" sz="1600" dirty="0" smtClean="0"/>
              <a:t>("%(</a:t>
            </a:r>
            <a:r>
              <a:rPr lang="en-US" sz="1600" dirty="0" err="1" smtClean="0"/>
              <a:t>asctime</a:t>
            </a:r>
            <a:r>
              <a:rPr lang="en-US" sz="1600" dirty="0" smtClean="0"/>
              <a:t>)s - %(name)s - %(</a:t>
            </a:r>
            <a:r>
              <a:rPr lang="en-US" sz="1600" dirty="0" err="1" smtClean="0"/>
              <a:t>levelname</a:t>
            </a:r>
            <a:r>
              <a:rPr lang="en-US" sz="1600" dirty="0" smtClean="0"/>
              <a:t>)s - %(message)s")</a:t>
            </a:r>
          </a:p>
          <a:p>
            <a:r>
              <a:rPr lang="en-US" sz="1600" dirty="0" err="1" smtClean="0"/>
              <a:t>ch.setFormatter</a:t>
            </a:r>
            <a:r>
              <a:rPr lang="en-US" sz="1600" dirty="0" smtClean="0"/>
              <a:t>(formatter)</a:t>
            </a:r>
          </a:p>
          <a:p>
            <a:r>
              <a:rPr lang="en-US" sz="1600" dirty="0" err="1" smtClean="0"/>
              <a:t>logger.addHandler</a:t>
            </a:r>
            <a:r>
              <a:rPr lang="en-US" sz="1600" dirty="0" smtClean="0"/>
              <a:t>(</a:t>
            </a:r>
            <a:r>
              <a:rPr lang="en-US" sz="1600" dirty="0" err="1" smtClean="0"/>
              <a:t>ch</a:t>
            </a:r>
            <a:r>
              <a:rPr lang="en-US" sz="1600" dirty="0" smtClean="0"/>
              <a:t>)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 err="1" smtClean="0"/>
              <a:t>make_logs</a:t>
            </a:r>
            <a:r>
              <a:rPr lang="en-US" sz="1600" dirty="0" smtClean="0"/>
              <a:t>():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logger.info</a:t>
            </a:r>
            <a:r>
              <a:rPr lang="en-US" sz="1600" dirty="0" smtClean="0"/>
              <a:t>("This is an info message")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logger.debug</a:t>
            </a:r>
            <a:r>
              <a:rPr lang="en-US" sz="1600" dirty="0" smtClean="0"/>
              <a:t>("This is a debug message")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logger.warning</a:t>
            </a:r>
            <a:r>
              <a:rPr lang="en-US" sz="1600" dirty="0" smtClean="0"/>
              <a:t>("This is a warning message")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logger.error</a:t>
            </a:r>
            <a:r>
              <a:rPr lang="en-US" sz="1600" dirty="0" smtClean="0"/>
              <a:t>("This is an error message")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387" y="5243513"/>
            <a:ext cx="2325484" cy="1546447"/>
          </a:xfrm>
          <a:prstGeom prst="rect">
            <a:avLst/>
          </a:prstGeom>
        </p:spPr>
      </p:pic>
      <p:cxnSp>
        <p:nvCxnSpPr>
          <p:cNvPr id="19" name="Elbow Connector 18"/>
          <p:cNvCxnSpPr/>
          <p:nvPr/>
        </p:nvCxnSpPr>
        <p:spPr>
          <a:xfrm rot="10800000" flipV="1">
            <a:off x="3526627" y="2290723"/>
            <a:ext cx="3889496" cy="87319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34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>
            <a:spLocks/>
          </p:cNvSpPr>
          <p:nvPr/>
        </p:nvSpPr>
        <p:spPr bwMode="auto">
          <a:xfrm>
            <a:off x="3517725" y="54423"/>
            <a:ext cx="21085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dirty="0" smtClean="0">
                <a:ea typeface="ＭＳ Ｐゴシック" charset="0"/>
                <a:cs typeface="Gill Sans" charset="0"/>
              </a:rPr>
              <a:t>Plus logging!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517" y="1159232"/>
            <a:ext cx="7606770" cy="3539430"/>
          </a:xfrm>
          <a:prstGeom prst="rect">
            <a:avLst/>
          </a:prstGeom>
          <a:solidFill>
            <a:srgbClr val="008000">
              <a:alpha val="30000"/>
            </a:srgb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import logging</a:t>
            </a:r>
          </a:p>
          <a:p>
            <a:r>
              <a:rPr lang="en-US" sz="1600" dirty="0" smtClean="0"/>
              <a:t>logger = </a:t>
            </a:r>
            <a:r>
              <a:rPr lang="en-US" sz="1600" dirty="0" err="1" smtClean="0"/>
              <a:t>logging.getLogger</a:t>
            </a:r>
            <a:r>
              <a:rPr lang="en-US" sz="1600" dirty="0" smtClean="0"/>
              <a:t>("</a:t>
            </a:r>
            <a:r>
              <a:rPr lang="en-US" sz="1600" dirty="0" err="1" smtClean="0"/>
              <a:t>some_identifier</a:t>
            </a:r>
            <a:r>
              <a:rPr lang="en-US" sz="1600" dirty="0" smtClean="0"/>
              <a:t>")</a:t>
            </a:r>
          </a:p>
          <a:p>
            <a:r>
              <a:rPr lang="en-US" sz="1600" dirty="0" err="1" smtClean="0"/>
              <a:t>logger.setLevel</a:t>
            </a:r>
            <a:r>
              <a:rPr lang="en-US" sz="1600" dirty="0" smtClean="0"/>
              <a:t>(</a:t>
            </a:r>
            <a:r>
              <a:rPr lang="en-US" sz="1600" dirty="0" err="1" smtClean="0"/>
              <a:t>logging.INFO</a:t>
            </a:r>
            <a:r>
              <a:rPr lang="en-US" sz="1600" dirty="0" smtClean="0"/>
              <a:t>)</a:t>
            </a:r>
          </a:p>
          <a:p>
            <a:r>
              <a:rPr lang="en-US" sz="1600" dirty="0" err="1" smtClean="0"/>
              <a:t>ch</a:t>
            </a:r>
            <a:r>
              <a:rPr lang="en-US" sz="1600" dirty="0" smtClean="0"/>
              <a:t> = </a:t>
            </a:r>
            <a:r>
              <a:rPr lang="en-US" sz="1600" dirty="0" err="1" smtClean="0"/>
              <a:t>logging.StreamHandler</a:t>
            </a:r>
            <a:r>
              <a:rPr lang="en-US" sz="1600" dirty="0" smtClean="0"/>
              <a:t>()</a:t>
            </a:r>
          </a:p>
          <a:p>
            <a:r>
              <a:rPr lang="en-US" sz="1600" dirty="0" err="1" smtClean="0"/>
              <a:t>ch.stream</a:t>
            </a:r>
            <a:r>
              <a:rPr lang="en-US" sz="1600" dirty="0" smtClean="0"/>
              <a:t> = open("loggin2.log", 'w')</a:t>
            </a:r>
          </a:p>
          <a:p>
            <a:r>
              <a:rPr lang="en-US" sz="1600" dirty="0" smtClean="0"/>
              <a:t>formatter = </a:t>
            </a:r>
            <a:r>
              <a:rPr lang="en-US" sz="1600" dirty="0" err="1" smtClean="0"/>
              <a:t>logging.Formatter</a:t>
            </a:r>
            <a:r>
              <a:rPr lang="en-US" sz="1600" dirty="0" smtClean="0"/>
              <a:t>("%(</a:t>
            </a:r>
            <a:r>
              <a:rPr lang="en-US" sz="1600" dirty="0" err="1" smtClean="0"/>
              <a:t>asctime</a:t>
            </a:r>
            <a:r>
              <a:rPr lang="en-US" sz="1600" dirty="0" smtClean="0"/>
              <a:t>)s - %(name)s - %(</a:t>
            </a:r>
            <a:r>
              <a:rPr lang="en-US" sz="1600" dirty="0" err="1" smtClean="0"/>
              <a:t>levelname</a:t>
            </a:r>
            <a:r>
              <a:rPr lang="en-US" sz="1600" dirty="0" smtClean="0"/>
              <a:t>)s - %(message)s")</a:t>
            </a:r>
          </a:p>
          <a:p>
            <a:r>
              <a:rPr lang="en-US" sz="1600" dirty="0" err="1" smtClean="0"/>
              <a:t>ch.setFormatter</a:t>
            </a:r>
            <a:r>
              <a:rPr lang="en-US" sz="1600" dirty="0" smtClean="0"/>
              <a:t>(formatter)</a:t>
            </a:r>
          </a:p>
          <a:p>
            <a:r>
              <a:rPr lang="en-US" sz="1600" dirty="0" err="1" smtClean="0"/>
              <a:t>logger.addHandler</a:t>
            </a:r>
            <a:r>
              <a:rPr lang="en-US" sz="1600" dirty="0" smtClean="0"/>
              <a:t>(</a:t>
            </a:r>
            <a:r>
              <a:rPr lang="en-US" sz="1600" dirty="0" err="1" smtClean="0"/>
              <a:t>ch</a:t>
            </a:r>
            <a:r>
              <a:rPr lang="en-US" sz="1600" dirty="0" smtClean="0"/>
              <a:t>)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 err="1" smtClean="0"/>
              <a:t>make_logs</a:t>
            </a:r>
            <a:r>
              <a:rPr lang="en-US" sz="1600" dirty="0" smtClean="0"/>
              <a:t>():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logger.info</a:t>
            </a:r>
            <a:r>
              <a:rPr lang="en-US" sz="1600" dirty="0" smtClean="0"/>
              <a:t>("This is an info message")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logger.debug</a:t>
            </a:r>
            <a:r>
              <a:rPr lang="en-US" sz="1600" dirty="0" smtClean="0"/>
              <a:t>("This is a debug message")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logger.warning</a:t>
            </a:r>
            <a:r>
              <a:rPr lang="en-US" sz="1600" dirty="0" smtClean="0"/>
              <a:t>("This is a warning message")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logger.error</a:t>
            </a:r>
            <a:r>
              <a:rPr lang="en-US" sz="1600" dirty="0" smtClean="0"/>
              <a:t>("This is an error message")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27371" y="4978927"/>
            <a:ext cx="793774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In [1]: import loggin2</a:t>
            </a:r>
          </a:p>
          <a:p>
            <a:r>
              <a:rPr lang="en-US" sz="1600" dirty="0" smtClean="0"/>
              <a:t>In [2]: loggin2.make_logs()</a:t>
            </a:r>
          </a:p>
          <a:p>
            <a:endParaRPr lang="en-US" sz="1600" dirty="0" smtClean="0"/>
          </a:p>
          <a:p>
            <a:r>
              <a:rPr lang="en-US" sz="1600" dirty="0" smtClean="0"/>
              <a:t>$ cat loggin2.log </a:t>
            </a:r>
          </a:p>
          <a:p>
            <a:r>
              <a:rPr lang="en-US" sz="1600" dirty="0" smtClean="0"/>
              <a:t>2013-06-14 00:28:23,193 - </a:t>
            </a:r>
            <a:r>
              <a:rPr lang="en-US" sz="1600" dirty="0" err="1" smtClean="0"/>
              <a:t>some_identifier</a:t>
            </a:r>
            <a:r>
              <a:rPr lang="en-US" sz="1600" dirty="0" smtClean="0"/>
              <a:t> - INFO - This is an info message</a:t>
            </a:r>
          </a:p>
          <a:p>
            <a:r>
              <a:rPr lang="en-US" sz="1600" dirty="0" smtClean="0"/>
              <a:t>2013-06-14 00:28:23,193 - </a:t>
            </a:r>
            <a:r>
              <a:rPr lang="en-US" sz="1600" dirty="0" err="1" smtClean="0"/>
              <a:t>some_identifier</a:t>
            </a:r>
            <a:r>
              <a:rPr lang="en-US" sz="1600" dirty="0" smtClean="0"/>
              <a:t> - WARNING - This is a warning message</a:t>
            </a:r>
          </a:p>
          <a:p>
            <a:r>
              <a:rPr lang="en-US" sz="1600" dirty="0" smtClean="0"/>
              <a:t>2013-06-14 00:28:23,194 - </a:t>
            </a:r>
            <a:r>
              <a:rPr lang="en-US" sz="1600" dirty="0" err="1" smtClean="0"/>
              <a:t>some_identifier</a:t>
            </a:r>
            <a:r>
              <a:rPr lang="en-US" sz="1600" dirty="0" smtClean="0"/>
              <a:t> - ERROR - This is an error message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047" y="4188356"/>
            <a:ext cx="2325484" cy="15464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37" y="54423"/>
            <a:ext cx="1770860" cy="236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13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/>
        </p:nvSpPr>
        <p:spPr bwMode="auto">
          <a:xfrm>
            <a:off x="4050423" y="44294"/>
            <a:ext cx="104315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dirty="0" smtClean="0">
                <a:ea typeface="ＭＳ Ｐゴシック" charset="0"/>
                <a:cs typeface="Gill Sans" charset="0"/>
              </a:rPr>
              <a:t>Assert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31798" y="1006801"/>
            <a:ext cx="564713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Assert </a:t>
            </a:r>
            <a:r>
              <a:rPr lang="en-US" sz="2400" dirty="0"/>
              <a:t>statements can be disabled with</a:t>
            </a:r>
            <a:r>
              <a:rPr lang="en-US" sz="2400" dirty="0" smtClean="0"/>
              <a:t>: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optimize </a:t>
            </a:r>
            <a:r>
              <a:rPr lang="en-US" dirty="0"/>
              <a:t>flags: python </a:t>
            </a:r>
            <a:r>
              <a:rPr lang="en-US" dirty="0" smtClean="0"/>
              <a:t>-O  or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/>
              <a:t>system environment variable: PYTHONOPTIMIZE</a:t>
            </a:r>
            <a:r>
              <a:rPr lang="en-US" dirty="0" smtClean="0"/>
              <a:t>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341" y="2153979"/>
            <a:ext cx="3685381" cy="923330"/>
          </a:xfrm>
          <a:prstGeom prst="rect">
            <a:avLst/>
          </a:prstGeom>
          <a:solidFill>
            <a:srgbClr val="008000">
              <a:alpha val="30000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do_string_stuff</a:t>
            </a:r>
            <a:r>
              <a:rPr lang="en-US" dirty="0" smtClean="0"/>
              <a:t>(</a:t>
            </a:r>
            <a:r>
              <a:rPr lang="en-US" dirty="0" err="1" smtClean="0"/>
              <a:t>val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assert type(</a:t>
            </a:r>
            <a:r>
              <a:rPr lang="en-US" dirty="0" err="1" smtClean="0"/>
              <a:t>val</a:t>
            </a:r>
            <a:r>
              <a:rPr lang="en-US" dirty="0" smtClean="0"/>
              <a:t>) == type("")</a:t>
            </a:r>
          </a:p>
          <a:p>
            <a:r>
              <a:rPr lang="en-US" dirty="0" smtClean="0"/>
              <a:t>    print "&gt;" + </a:t>
            </a:r>
            <a:r>
              <a:rPr lang="en-US" dirty="0" err="1" smtClean="0"/>
              <a:t>val</a:t>
            </a:r>
            <a:r>
              <a:rPr lang="en-US" dirty="0" smtClean="0"/>
              <a:t> + "&lt; length:", 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val</a:t>
            </a:r>
            <a:r>
              <a:rPr lang="en-US" dirty="0" smtClean="0"/>
              <a:t>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64760" y="2583167"/>
            <a:ext cx="5379240" cy="427809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In [1]: import </a:t>
            </a:r>
            <a:r>
              <a:rPr lang="en-US" sz="1600" dirty="0" err="1" smtClean="0"/>
              <a:t>my_assertions</a:t>
            </a:r>
            <a:endParaRPr lang="en-US" sz="1600" dirty="0" smtClean="0"/>
          </a:p>
          <a:p>
            <a:r>
              <a:rPr lang="en-US" sz="1600" dirty="0" smtClean="0"/>
              <a:t>In [2]: </a:t>
            </a:r>
            <a:r>
              <a:rPr lang="en-US" sz="1600" dirty="0" err="1" smtClean="0"/>
              <a:t>my_assertions.do_string_stuff</a:t>
            </a:r>
            <a:r>
              <a:rPr lang="en-US" sz="1600" dirty="0" smtClean="0"/>
              <a:t>('cats')</a:t>
            </a:r>
          </a:p>
          <a:p>
            <a:r>
              <a:rPr lang="en-US" sz="1600" dirty="0" smtClean="0"/>
              <a:t>&gt;cats&lt; length: 4</a:t>
            </a:r>
          </a:p>
          <a:p>
            <a:r>
              <a:rPr lang="en-US" sz="1600" dirty="0" smtClean="0"/>
              <a:t>In [3]: </a:t>
            </a:r>
            <a:r>
              <a:rPr lang="en-US" sz="1600" dirty="0" err="1" smtClean="0"/>
              <a:t>my_assertions.do_string_stuff</a:t>
            </a:r>
            <a:r>
              <a:rPr lang="en-US" sz="1600" dirty="0" smtClean="0"/>
              <a:t>(3.14)</a:t>
            </a:r>
          </a:p>
          <a:p>
            <a:r>
              <a:rPr lang="en-US" sz="1600" dirty="0" smtClean="0"/>
              <a:t>---------------------------------------------------------------------------</a:t>
            </a:r>
          </a:p>
          <a:p>
            <a:r>
              <a:rPr lang="en-US" sz="1600" dirty="0" err="1" smtClean="0"/>
              <a:t>AssertionError</a:t>
            </a:r>
            <a:r>
              <a:rPr lang="en-US" sz="1600" dirty="0" smtClean="0"/>
              <a:t>                            </a:t>
            </a:r>
            <a:r>
              <a:rPr lang="en-US" sz="1600" dirty="0" err="1" smtClean="0"/>
              <a:t>Traceback</a:t>
            </a:r>
            <a:r>
              <a:rPr lang="en-US" sz="1600" dirty="0" smtClean="0"/>
              <a:t> (most recent call last)</a:t>
            </a:r>
          </a:p>
          <a:p>
            <a:r>
              <a:rPr lang="en-US" sz="1600" dirty="0" smtClean="0"/>
              <a:t>&lt;ipython-input-3-a5be41a03ad1&gt; in &lt;module&gt;()</a:t>
            </a:r>
          </a:p>
          <a:p>
            <a:r>
              <a:rPr lang="en-US" sz="1600" dirty="0" smtClean="0"/>
              <a:t>----&gt; 1 </a:t>
            </a:r>
            <a:r>
              <a:rPr lang="en-US" sz="1600" dirty="0" err="1" smtClean="0"/>
              <a:t>my_assertions.do_string_stuff</a:t>
            </a:r>
            <a:r>
              <a:rPr lang="en-US" sz="1600" dirty="0" smtClean="0"/>
              <a:t>(3.14)</a:t>
            </a:r>
          </a:p>
          <a:p>
            <a:endParaRPr lang="en-US" sz="1600" dirty="0" smtClean="0"/>
          </a:p>
          <a:p>
            <a:r>
              <a:rPr lang="en-US" sz="1600" dirty="0" smtClean="0"/>
              <a:t>12_Testing/</a:t>
            </a:r>
            <a:r>
              <a:rPr lang="en-US" sz="1600" dirty="0" err="1" smtClean="0"/>
              <a:t>my_assertions.pyc</a:t>
            </a:r>
            <a:r>
              <a:rPr lang="en-US" sz="1600" dirty="0" smtClean="0"/>
              <a:t> in </a:t>
            </a:r>
            <a:r>
              <a:rPr lang="en-US" sz="1600" dirty="0" err="1" smtClean="0"/>
              <a:t>do_string_stuff</a:t>
            </a:r>
            <a:r>
              <a:rPr lang="en-US" sz="1600" dirty="0" smtClean="0"/>
              <a:t>(</a:t>
            </a:r>
            <a:r>
              <a:rPr lang="en-US" sz="1600" dirty="0" err="1" smtClean="0"/>
              <a:t>val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      1 </a:t>
            </a:r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 err="1" smtClean="0"/>
              <a:t>do_string_stuff</a:t>
            </a:r>
            <a:r>
              <a:rPr lang="en-US" sz="1600" dirty="0" smtClean="0"/>
              <a:t>(</a:t>
            </a:r>
            <a:r>
              <a:rPr lang="en-US" sz="1600" dirty="0" err="1" smtClean="0"/>
              <a:t>val</a:t>
            </a:r>
            <a:r>
              <a:rPr lang="en-US" sz="1600" dirty="0" smtClean="0"/>
              <a:t>):</a:t>
            </a:r>
          </a:p>
          <a:p>
            <a:r>
              <a:rPr lang="en-US" sz="1600" dirty="0" smtClean="0"/>
              <a:t>----&gt; 2     assert type(</a:t>
            </a:r>
            <a:r>
              <a:rPr lang="en-US" sz="1600" dirty="0" err="1" smtClean="0"/>
              <a:t>val</a:t>
            </a:r>
            <a:r>
              <a:rPr lang="en-US" sz="1600" dirty="0" smtClean="0"/>
              <a:t>) == type("")</a:t>
            </a:r>
          </a:p>
          <a:p>
            <a:r>
              <a:rPr lang="en-US" sz="1600" dirty="0" smtClean="0"/>
              <a:t>      3     print "&gt;" + </a:t>
            </a:r>
            <a:r>
              <a:rPr lang="en-US" sz="1600" dirty="0" err="1" smtClean="0"/>
              <a:t>val</a:t>
            </a:r>
            <a:r>
              <a:rPr lang="en-US" sz="1600" dirty="0" smtClean="0"/>
              <a:t> + "&lt; length:", </a:t>
            </a:r>
            <a:r>
              <a:rPr lang="en-US" sz="1600" dirty="0" err="1" smtClean="0"/>
              <a:t>len</a:t>
            </a:r>
            <a:r>
              <a:rPr lang="en-US" sz="1600" dirty="0" smtClean="0"/>
              <a:t>(</a:t>
            </a:r>
            <a:r>
              <a:rPr lang="en-US" sz="1600" dirty="0" err="1" smtClean="0"/>
              <a:t>val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      4 </a:t>
            </a:r>
          </a:p>
          <a:p>
            <a:r>
              <a:rPr lang="en-US" sz="1600" dirty="0" smtClean="0"/>
              <a:t>      5 </a:t>
            </a:r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 err="1" smtClean="0"/>
              <a:t>do_string_stuff_better</a:t>
            </a:r>
            <a:r>
              <a:rPr lang="en-US" sz="1600" dirty="0" smtClean="0"/>
              <a:t>(</a:t>
            </a:r>
            <a:r>
              <a:rPr lang="en-US" sz="1600" dirty="0" err="1" smtClean="0"/>
              <a:t>val</a:t>
            </a:r>
            <a:r>
              <a:rPr lang="en-US" sz="1600" dirty="0" smtClean="0"/>
              <a:t>):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AssertionError</a:t>
            </a:r>
            <a:endParaRPr lang="en-US" sz="16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0" y="1717899"/>
            <a:ext cx="29936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File: </a:t>
            </a:r>
            <a:r>
              <a:rPr lang="en-US" sz="2400" dirty="0" err="1"/>
              <a:t>my_assertions.py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1680393" y="545136"/>
            <a:ext cx="5783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Use assert for error catching statements.</a:t>
            </a: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03" y="3218670"/>
            <a:ext cx="2324100" cy="3492500"/>
          </a:xfrm>
          <a:prstGeom prst="rect">
            <a:avLst/>
          </a:prstGeom>
          <a:effectLst/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381082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/>
        </p:nvSpPr>
        <p:spPr bwMode="auto">
          <a:xfrm>
            <a:off x="4050423" y="44294"/>
            <a:ext cx="104315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dirty="0" smtClean="0">
                <a:ea typeface="ＭＳ Ｐゴシック" charset="0"/>
                <a:cs typeface="Gill Sans" charset="0"/>
              </a:rPr>
              <a:t>Assert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342" y="1195584"/>
            <a:ext cx="5839912" cy="1200329"/>
          </a:xfrm>
          <a:prstGeom prst="rect">
            <a:avLst/>
          </a:prstGeom>
          <a:solidFill>
            <a:srgbClr val="008000">
              <a:alpha val="30000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do_string_stuff_better</a:t>
            </a:r>
            <a:r>
              <a:rPr lang="en-US" dirty="0" smtClean="0"/>
              <a:t>(</a:t>
            </a:r>
            <a:r>
              <a:rPr lang="en-US" dirty="0" err="1" smtClean="0"/>
              <a:t>val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val_type</a:t>
            </a:r>
            <a:r>
              <a:rPr lang="en-US" dirty="0" smtClean="0"/>
              <a:t> = type(</a:t>
            </a:r>
            <a:r>
              <a:rPr lang="en-US" dirty="0" err="1" smtClean="0"/>
              <a:t>val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assert </a:t>
            </a:r>
            <a:r>
              <a:rPr lang="en-US" dirty="0" err="1" smtClean="0"/>
              <a:t>val_type</a:t>
            </a:r>
            <a:r>
              <a:rPr lang="en-US" dirty="0" smtClean="0"/>
              <a:t> == type(""), "Given a %s" % (</a:t>
            </a:r>
            <a:r>
              <a:rPr lang="en-US" dirty="0" err="1" smtClean="0"/>
              <a:t>str</a:t>
            </a:r>
            <a:r>
              <a:rPr lang="en-US" dirty="0" smtClean="0"/>
              <a:t>(</a:t>
            </a:r>
            <a:r>
              <a:rPr lang="en-US" dirty="0" err="1" smtClean="0"/>
              <a:t>val_type</a:t>
            </a:r>
            <a:r>
              <a:rPr lang="en-US" dirty="0" smtClean="0"/>
              <a:t>))</a:t>
            </a:r>
          </a:p>
          <a:p>
            <a:r>
              <a:rPr lang="en-US" dirty="0" smtClean="0"/>
              <a:t>    print "&gt;" + </a:t>
            </a:r>
            <a:r>
              <a:rPr lang="en-US" dirty="0" err="1" smtClean="0"/>
              <a:t>val</a:t>
            </a:r>
            <a:r>
              <a:rPr lang="en-US" dirty="0" smtClean="0"/>
              <a:t> + "&lt; length:", 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val</a:t>
            </a:r>
            <a:r>
              <a:rPr lang="en-US" dirty="0" smtClean="0"/>
              <a:t>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30740" y="2515127"/>
            <a:ext cx="5379240" cy="427809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In [4]: </a:t>
            </a:r>
            <a:r>
              <a:rPr lang="en-US" sz="1600" dirty="0" err="1" smtClean="0"/>
              <a:t>my_assertions.do_string_stuff_better</a:t>
            </a:r>
            <a:r>
              <a:rPr lang="en-US" sz="1600" dirty="0" smtClean="0"/>
              <a:t>(3.14)</a:t>
            </a:r>
          </a:p>
          <a:p>
            <a:r>
              <a:rPr lang="en-US" sz="1600" dirty="0" smtClean="0"/>
              <a:t>---------------------------------------------------------------------------</a:t>
            </a:r>
          </a:p>
          <a:p>
            <a:r>
              <a:rPr lang="en-US" sz="1600" dirty="0" err="1" smtClean="0"/>
              <a:t>AssertionError</a:t>
            </a:r>
            <a:r>
              <a:rPr lang="en-US" sz="1600" dirty="0" smtClean="0"/>
              <a:t>                            </a:t>
            </a:r>
            <a:r>
              <a:rPr lang="en-US" sz="1600" dirty="0" err="1" smtClean="0"/>
              <a:t>Traceback</a:t>
            </a:r>
            <a:r>
              <a:rPr lang="en-US" sz="1600" dirty="0" smtClean="0"/>
              <a:t> (most recent call last)</a:t>
            </a:r>
          </a:p>
          <a:p>
            <a:r>
              <a:rPr lang="en-US" sz="1600" dirty="0" smtClean="0"/>
              <a:t>&lt;ipython-input-4-9bc23bc081fe&gt; in &lt;module&gt;()</a:t>
            </a:r>
          </a:p>
          <a:p>
            <a:r>
              <a:rPr lang="en-US" sz="1600" dirty="0" smtClean="0"/>
              <a:t>----&gt; 1 </a:t>
            </a:r>
            <a:r>
              <a:rPr lang="en-US" sz="1600" dirty="0" err="1" smtClean="0"/>
              <a:t>my_assertions.do_string_stuff_better</a:t>
            </a:r>
            <a:r>
              <a:rPr lang="en-US" sz="1600" dirty="0" smtClean="0"/>
              <a:t>(3.14)</a:t>
            </a:r>
          </a:p>
          <a:p>
            <a:endParaRPr lang="en-US" sz="1600" dirty="0" smtClean="0"/>
          </a:p>
          <a:p>
            <a:r>
              <a:rPr lang="en-US" sz="1600" dirty="0" smtClean="0"/>
              <a:t>/Users/tjbrand1/</a:t>
            </a:r>
            <a:r>
              <a:rPr lang="en-US" sz="1600" dirty="0" err="1" smtClean="0"/>
              <a:t>TerrisStuff</a:t>
            </a:r>
            <a:r>
              <a:rPr lang="en-US" sz="1600" dirty="0" smtClean="0"/>
              <a:t>/</a:t>
            </a:r>
            <a:r>
              <a:rPr lang="en-US" sz="1600" dirty="0" err="1" smtClean="0"/>
              <a:t>pythonLearning</a:t>
            </a:r>
            <a:r>
              <a:rPr lang="en-US" sz="1600" dirty="0" smtClean="0"/>
              <a:t>/</a:t>
            </a:r>
            <a:r>
              <a:rPr lang="en-US" sz="1600" dirty="0" err="1" smtClean="0"/>
              <a:t>bootcamp</a:t>
            </a:r>
            <a:r>
              <a:rPr lang="en-US" sz="1600" dirty="0" smtClean="0"/>
              <a:t>/python-</a:t>
            </a:r>
            <a:r>
              <a:rPr lang="en-US" sz="1600" dirty="0" err="1" smtClean="0"/>
              <a:t>bootcamp</a:t>
            </a:r>
            <a:r>
              <a:rPr lang="en-US" sz="1600" dirty="0" smtClean="0"/>
              <a:t>/Lectures/12_Testing/12_Testing/</a:t>
            </a:r>
            <a:r>
              <a:rPr lang="en-US" sz="1600" dirty="0" err="1" smtClean="0"/>
              <a:t>my_assertions.pyc</a:t>
            </a:r>
            <a:r>
              <a:rPr lang="en-US" sz="1600" dirty="0" smtClean="0"/>
              <a:t> in </a:t>
            </a:r>
            <a:r>
              <a:rPr lang="en-US" sz="1600" dirty="0" err="1" smtClean="0"/>
              <a:t>do_string_stuff_better</a:t>
            </a:r>
            <a:r>
              <a:rPr lang="en-US" sz="1600" dirty="0" smtClean="0"/>
              <a:t>(</a:t>
            </a:r>
            <a:r>
              <a:rPr lang="en-US" sz="1600" dirty="0" err="1" smtClean="0"/>
              <a:t>val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      5 </a:t>
            </a:r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 err="1" smtClean="0"/>
              <a:t>do_string_stuff_better</a:t>
            </a:r>
            <a:r>
              <a:rPr lang="en-US" sz="1600" dirty="0" smtClean="0"/>
              <a:t>(</a:t>
            </a:r>
            <a:r>
              <a:rPr lang="en-US" sz="1600" dirty="0" err="1" smtClean="0"/>
              <a:t>val</a:t>
            </a:r>
            <a:r>
              <a:rPr lang="en-US" sz="1600" dirty="0" smtClean="0"/>
              <a:t>):</a:t>
            </a:r>
          </a:p>
          <a:p>
            <a:r>
              <a:rPr lang="en-US" sz="1600" dirty="0" smtClean="0"/>
              <a:t>      6     </a:t>
            </a:r>
            <a:r>
              <a:rPr lang="en-US" sz="1600" dirty="0" err="1" smtClean="0"/>
              <a:t>val_type</a:t>
            </a:r>
            <a:r>
              <a:rPr lang="en-US" sz="1600" dirty="0" smtClean="0"/>
              <a:t> = type(</a:t>
            </a:r>
            <a:r>
              <a:rPr lang="en-US" sz="1600" dirty="0" err="1" smtClean="0"/>
              <a:t>val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----&gt; 7     assert </a:t>
            </a:r>
            <a:r>
              <a:rPr lang="en-US" sz="1600" dirty="0" err="1" smtClean="0"/>
              <a:t>val_type</a:t>
            </a:r>
            <a:r>
              <a:rPr lang="en-US" sz="1600" dirty="0" smtClean="0"/>
              <a:t> == type(""), "Given a %s" % (</a:t>
            </a:r>
            <a:r>
              <a:rPr lang="en-US" sz="1600" dirty="0" err="1" smtClean="0"/>
              <a:t>str</a:t>
            </a:r>
            <a:r>
              <a:rPr lang="en-US" sz="1600" dirty="0" smtClean="0"/>
              <a:t>(</a:t>
            </a:r>
            <a:r>
              <a:rPr lang="en-US" sz="1600" dirty="0" err="1" smtClean="0"/>
              <a:t>val_type</a:t>
            </a:r>
            <a:r>
              <a:rPr lang="en-US" sz="1600" dirty="0" smtClean="0"/>
              <a:t>))</a:t>
            </a:r>
          </a:p>
          <a:p>
            <a:r>
              <a:rPr lang="en-US" sz="1600" dirty="0" smtClean="0"/>
              <a:t>      8     print "&gt;" + </a:t>
            </a:r>
            <a:r>
              <a:rPr lang="en-US" sz="1600" dirty="0" err="1" smtClean="0"/>
              <a:t>val</a:t>
            </a:r>
            <a:r>
              <a:rPr lang="en-US" sz="1600" dirty="0" smtClean="0"/>
              <a:t> + "&lt; length:", </a:t>
            </a:r>
            <a:r>
              <a:rPr lang="en-US" sz="1600" dirty="0" err="1" smtClean="0"/>
              <a:t>len</a:t>
            </a:r>
            <a:r>
              <a:rPr lang="en-US" sz="1600" dirty="0" smtClean="0"/>
              <a:t>(</a:t>
            </a:r>
            <a:r>
              <a:rPr lang="en-US" sz="1600" dirty="0" err="1" smtClean="0"/>
              <a:t>val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      9 </a:t>
            </a:r>
          </a:p>
          <a:p>
            <a:endParaRPr lang="en-US" sz="1600" dirty="0" smtClean="0"/>
          </a:p>
          <a:p>
            <a:r>
              <a:rPr lang="en-US" sz="1600" dirty="0" err="1" smtClean="0">
                <a:solidFill>
                  <a:srgbClr val="008000"/>
                </a:solidFill>
              </a:rPr>
              <a:t>AssertionError</a:t>
            </a:r>
            <a:r>
              <a:rPr lang="en-US" sz="1600" dirty="0" smtClean="0">
                <a:solidFill>
                  <a:srgbClr val="008000"/>
                </a:solidFill>
              </a:rPr>
              <a:t>: Given a &lt;type 'float'&gt;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759504"/>
            <a:ext cx="29936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File: </a:t>
            </a:r>
            <a:r>
              <a:rPr lang="en-US" sz="2400" dirty="0" err="1"/>
              <a:t>my_assertions.py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4719415" y="536737"/>
            <a:ext cx="44245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Use assert for error statements.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^</a:t>
            </a:r>
            <a:r>
              <a:rPr lang="en-US" sz="2400" dirty="0" smtClean="0">
                <a:solidFill>
                  <a:srgbClr val="008000"/>
                </a:solidFill>
              </a:rPr>
              <a:t>more informative!</a:t>
            </a:r>
            <a:endParaRPr lang="en-US" sz="2400" dirty="0" smtClean="0">
              <a:solidFill>
                <a:srgbClr val="008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03" y="3218670"/>
            <a:ext cx="2324100" cy="3492500"/>
          </a:xfrm>
          <a:prstGeom prst="rect">
            <a:avLst/>
          </a:prstGeom>
          <a:effectLst/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744" r="2439"/>
          <a:stretch/>
        </p:blipFill>
        <p:spPr>
          <a:xfrm>
            <a:off x="-1968" y="3847158"/>
            <a:ext cx="3721372" cy="19930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16169" y="4174232"/>
            <a:ext cx="10568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here</a:t>
            </a:r>
          </a:p>
          <a:p>
            <a:r>
              <a:rPr lang="en-US" dirty="0" smtClean="0"/>
              <a:t>Is the</a:t>
            </a:r>
          </a:p>
          <a:p>
            <a:r>
              <a:rPr lang="en-US" dirty="0" smtClean="0"/>
              <a:t>problem!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089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/>
        </p:nvSpPr>
        <p:spPr bwMode="auto">
          <a:xfrm>
            <a:off x="1839148" y="196839"/>
            <a:ext cx="546570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3200" dirty="0" smtClean="0">
                <a:ea typeface="ＭＳ Ｐゴシック" charset="0"/>
                <a:cs typeface="Gill Sans" charset="0"/>
              </a:rPr>
              <a:t>Python Testing Tools &amp; Packages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9567" y="828766"/>
            <a:ext cx="84707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test </a:t>
            </a:r>
            <a:r>
              <a:rPr lang="en-US" sz="2400" dirty="0" smtClean="0"/>
              <a:t>tool </a:t>
            </a:r>
            <a:r>
              <a:rPr lang="en-US" sz="2400" dirty="0"/>
              <a:t>searches directories for modules and </a:t>
            </a:r>
            <a:r>
              <a:rPr lang="en-US" sz="2400" dirty="0" smtClean="0"/>
              <a:t>files which either: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/>
              <a:t>have filenames which are identified for testing </a:t>
            </a:r>
            <a:r>
              <a:rPr lang="en-US" dirty="0" smtClean="0"/>
              <a:t>use</a:t>
            </a:r>
          </a:p>
          <a:p>
            <a:pPr marL="731520" lvl="1">
              <a:buSzPct val="40000"/>
              <a:buFont typeface="Wingdings" charset="2"/>
              <a:buChar char="Ø"/>
            </a:pPr>
            <a:r>
              <a:rPr lang="en-US" dirty="0" smtClean="0"/>
              <a:t> (</a:t>
            </a:r>
            <a:r>
              <a:rPr lang="en-US" dirty="0"/>
              <a:t>generally by using a “Test” or “test” </a:t>
            </a:r>
            <a:r>
              <a:rPr lang="en-US" dirty="0" smtClean="0"/>
              <a:t>substring)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or files which contain classes and functions which match a substring identifier or regular expression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19567" y="2435850"/>
            <a:ext cx="8456889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Unit </a:t>
            </a:r>
            <a:r>
              <a:rPr lang="en-US" sz="2400" dirty="0"/>
              <a:t>testing software </a:t>
            </a:r>
            <a:r>
              <a:rPr lang="en-US" sz="2400" dirty="0" smtClean="0"/>
              <a:t>evaluates the identified files’ and modules’ testing </a:t>
            </a:r>
            <a:r>
              <a:rPr lang="en-US" sz="2400" dirty="0"/>
              <a:t>functions and assert statements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smtClean="0"/>
              <a:t>A tool </a:t>
            </a:r>
            <a:r>
              <a:rPr lang="en-US" sz="2400" dirty="0"/>
              <a:t>such as “nose” summarizes which tests passed or </a:t>
            </a:r>
            <a:r>
              <a:rPr lang="en-US" sz="2400" dirty="0" smtClean="0"/>
              <a:t>failed.</a:t>
            </a:r>
          </a:p>
        </p:txBody>
      </p:sp>
      <p:sp>
        <p:nvSpPr>
          <p:cNvPr id="2" name="Rectangle 1"/>
          <p:cNvSpPr/>
          <p:nvPr/>
        </p:nvSpPr>
        <p:spPr>
          <a:xfrm>
            <a:off x="419567" y="3673602"/>
            <a:ext cx="71212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Several tools and frameworks interface with other projects to provide additional diagnostic tools such as: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a debugger (</a:t>
            </a:r>
            <a:r>
              <a:rPr lang="en-US" dirty="0" err="1" smtClean="0"/>
              <a:t>pdb</a:t>
            </a:r>
            <a:r>
              <a:rPr lang="en-US" dirty="0" smtClean="0"/>
              <a:t>) 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coverage: how much of the source code is used when executed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419567" y="5096021"/>
            <a:ext cx="789238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Several older testing tools are still used (often in other </a:t>
            </a:r>
            <a:r>
              <a:rPr lang="en-US" sz="2400" dirty="0" smtClean="0"/>
              <a:t>tools)</a:t>
            </a:r>
            <a:r>
              <a:rPr lang="en-US" sz="2400" dirty="0" smtClean="0"/>
              <a:t>: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 err="1"/>
              <a:t>unittest</a:t>
            </a:r>
            <a:r>
              <a:rPr lang="en-US" dirty="0"/>
              <a:t>, </a:t>
            </a:r>
            <a:r>
              <a:rPr lang="en-US" dirty="0" err="1" smtClean="0"/>
              <a:t>pyUnit</a:t>
            </a:r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419567" y="5872107"/>
            <a:ext cx="789238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Modern testing tools</a:t>
            </a:r>
            <a:r>
              <a:rPr lang="en-US" sz="2400" dirty="0" smtClean="0"/>
              <a:t>: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/>
              <a:t>nose, </a:t>
            </a:r>
            <a:r>
              <a:rPr lang="en-US" dirty="0" err="1"/>
              <a:t>py.test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4134361" y="589266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Focus </a:t>
            </a:r>
            <a:r>
              <a:rPr lang="en-US" sz="2400" dirty="0">
                <a:solidFill>
                  <a:srgbClr val="008000"/>
                </a:solidFill>
              </a:rPr>
              <a:t>on the “nose” tool due to </a:t>
            </a:r>
            <a:r>
              <a:rPr lang="en-US" sz="2400" dirty="0" smtClean="0">
                <a:solidFill>
                  <a:srgbClr val="008000"/>
                </a:solidFill>
              </a:rPr>
              <a:t>its </a:t>
            </a:r>
            <a:r>
              <a:rPr lang="en-US" sz="2400" dirty="0">
                <a:solidFill>
                  <a:srgbClr val="008000"/>
                </a:solidFill>
              </a:rPr>
              <a:t>breadth and </a:t>
            </a:r>
            <a:r>
              <a:rPr lang="en-US" sz="2400" dirty="0" smtClean="0">
                <a:solidFill>
                  <a:srgbClr val="008000"/>
                </a:solidFill>
              </a:rPr>
              <a:t>popularity.</a:t>
            </a:r>
            <a:endParaRPr lang="en-US" sz="24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450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/>
        </p:nvSpPr>
        <p:spPr bwMode="auto">
          <a:xfrm>
            <a:off x="1139871" y="355599"/>
            <a:ext cx="517128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dirty="0" smtClean="0">
                <a:ea typeface="ＭＳ Ｐゴシック" charset="0"/>
                <a:cs typeface="Gill Sans" charset="0"/>
              </a:rPr>
              <a:t>A simple nose testing example: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6174" y="2059796"/>
            <a:ext cx="3889491" cy="4247317"/>
          </a:xfrm>
          <a:prstGeom prst="rect">
            <a:avLst/>
          </a:prstGeom>
          <a:solidFill>
            <a:srgbClr val="008000">
              <a:alpha val="30000"/>
            </a:srgb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Transmogrifier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""" An important class</a:t>
            </a:r>
          </a:p>
          <a:p>
            <a:r>
              <a:rPr lang="en-US" dirty="0" smtClean="0"/>
              <a:t>    """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transmogrify(self, person):</a:t>
            </a:r>
          </a:p>
          <a:p>
            <a:r>
              <a:rPr lang="en-US" dirty="0" smtClean="0"/>
              <a:t>        """ Transmogrify someone</a:t>
            </a:r>
          </a:p>
          <a:p>
            <a:r>
              <a:rPr lang="en-US" dirty="0" smtClean="0"/>
              <a:t>        """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transmog</a:t>
            </a:r>
            <a:r>
              <a:rPr lang="en-US" dirty="0" smtClean="0"/>
              <a:t> = {'</a:t>
            </a:r>
            <a:r>
              <a:rPr lang="en-US" dirty="0" err="1" smtClean="0"/>
              <a:t>calvin</a:t>
            </a:r>
            <a:r>
              <a:rPr lang="en-US" dirty="0" smtClean="0"/>
              <a:t>':'tiger',</a:t>
            </a:r>
          </a:p>
          <a:p>
            <a:r>
              <a:rPr lang="en-US" dirty="0" smtClean="0"/>
              <a:t>                     '</a:t>
            </a:r>
            <a:r>
              <a:rPr lang="en-US" dirty="0" err="1" smtClean="0"/>
              <a:t>hobbes</a:t>
            </a:r>
            <a:r>
              <a:rPr lang="en-US" dirty="0" smtClean="0"/>
              <a:t>':'chicken'}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new_person</a:t>
            </a:r>
            <a:r>
              <a:rPr lang="en-US" dirty="0" smtClean="0"/>
              <a:t> = </a:t>
            </a:r>
            <a:r>
              <a:rPr lang="en-US" dirty="0" err="1" smtClean="0"/>
              <a:t>transmog</a:t>
            </a:r>
            <a:r>
              <a:rPr lang="en-US" dirty="0" smtClean="0"/>
              <a:t>[person]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new_person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test_transmogrify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    TM = </a:t>
            </a:r>
            <a:r>
              <a:rPr lang="en-US" dirty="0" err="1" smtClean="0"/>
              <a:t>Transmogrifier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for p in ['Calvin', 'Hobbes']:</a:t>
            </a:r>
          </a:p>
          <a:p>
            <a:r>
              <a:rPr lang="en-US" dirty="0" smtClean="0"/>
              <a:t>        assert </a:t>
            </a:r>
            <a:r>
              <a:rPr lang="en-US" dirty="0" err="1" smtClean="0"/>
              <a:t>TM.transmogrify</a:t>
            </a:r>
            <a:r>
              <a:rPr lang="en-US" dirty="0" smtClean="0"/>
              <a:t>(p) != None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5652" y="1620617"/>
            <a:ext cx="33905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File: example1/</a:t>
            </a:r>
            <a:r>
              <a:rPr lang="en-US" dirty="0"/>
              <a:t>nose_example1</a:t>
            </a:r>
            <a:r>
              <a:rPr lang="en-US" dirty="0" smtClean="0"/>
              <a:t>.py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3163759" y="939854"/>
            <a:ext cx="454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Transmogrify! thing1 into thing2…</a:t>
            </a: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0147"/>
          <a:stretch/>
        </p:blipFill>
        <p:spPr>
          <a:xfrm>
            <a:off x="4388440" y="2320188"/>
            <a:ext cx="4558534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02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/>
        </p:nvSpPr>
        <p:spPr bwMode="auto">
          <a:xfrm>
            <a:off x="391455" y="219517"/>
            <a:ext cx="95579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dirty="0" smtClean="0">
                <a:ea typeface="ＭＳ Ｐゴシック" charset="0"/>
                <a:cs typeface="Gill Sans" charset="0"/>
              </a:rPr>
              <a:t>Nose: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5064" y="755937"/>
            <a:ext cx="79538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Examines all files (except </a:t>
            </a:r>
            <a:r>
              <a:rPr lang="en-US" sz="2400" dirty="0" err="1" smtClean="0"/>
              <a:t>executables</a:t>
            </a:r>
            <a:r>
              <a:rPr lang="en-US" sz="2400" dirty="0" smtClean="0"/>
              <a:t>) for </a:t>
            </a:r>
            <a:r>
              <a:rPr lang="en-US" sz="2400" dirty="0" smtClean="0"/>
              <a:t>functions named </a:t>
            </a:r>
            <a:r>
              <a:rPr lang="en-US" sz="2400" dirty="0"/>
              <a:t>with “test” or “Test</a:t>
            </a:r>
            <a:r>
              <a:rPr lang="en-US" sz="2400" dirty="0" smtClean="0"/>
              <a:t>”, matching </a:t>
            </a:r>
            <a:r>
              <a:rPr lang="en-US" sz="2400" dirty="0"/>
              <a:t>REGEXP</a:t>
            </a:r>
            <a:r>
              <a:rPr lang="en-US" sz="2400" dirty="0" smtClean="0"/>
              <a:t>: (</a:t>
            </a:r>
            <a:r>
              <a:rPr lang="en-US" sz="2400" dirty="0"/>
              <a:t>(?:^|[\b_\.-])[</a:t>
            </a:r>
            <a:r>
              <a:rPr lang="en-US" sz="2400" dirty="0" err="1"/>
              <a:t>Tt</a:t>
            </a:r>
            <a:r>
              <a:rPr lang="en-US" sz="2400" dirty="0"/>
              <a:t>]</a:t>
            </a:r>
            <a:r>
              <a:rPr lang="en-US" sz="2400" dirty="0" err="1"/>
              <a:t>est</a:t>
            </a:r>
            <a:r>
              <a:rPr lang="en-US" sz="2400" dirty="0" smtClean="0"/>
              <a:t>).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5350137" y="2125923"/>
            <a:ext cx="24720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Finds: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test_transmogrify</a:t>
            </a:r>
            <a:r>
              <a:rPr lang="en-US" dirty="0" smtClean="0"/>
              <a:t>()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Test_transmogrify</a:t>
            </a:r>
            <a:r>
              <a:rPr lang="en-US" dirty="0" smtClean="0"/>
              <a:t>()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Testtransmogrify</a:t>
            </a:r>
            <a:r>
              <a:rPr lang="en-US" dirty="0" smtClean="0"/>
              <a:t>()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Transmogrify_test</a:t>
            </a:r>
            <a:r>
              <a:rPr lang="en-US" dirty="0" smtClean="0"/>
              <a:t>()</a:t>
            </a:r>
          </a:p>
        </p:txBody>
      </p:sp>
      <p:sp>
        <p:nvSpPr>
          <p:cNvPr id="9" name="Rectangle 8"/>
          <p:cNvSpPr/>
          <p:nvPr/>
        </p:nvSpPr>
        <p:spPr>
          <a:xfrm>
            <a:off x="5350137" y="3918982"/>
            <a:ext cx="24720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Does not find: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transmogrifyTest</a:t>
            </a:r>
            <a:r>
              <a:rPr lang="en-US" dirty="0" smtClean="0"/>
              <a:t>()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sometest</a:t>
            </a:r>
            <a:r>
              <a:rPr lang="en-US" dirty="0" smtClean="0"/>
              <a:t>()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6174" y="2059796"/>
            <a:ext cx="3889491" cy="4247317"/>
          </a:xfrm>
          <a:prstGeom prst="rect">
            <a:avLst/>
          </a:prstGeom>
          <a:solidFill>
            <a:srgbClr val="008000">
              <a:alpha val="30000"/>
            </a:srgb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Transmogrifier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""" An important class</a:t>
            </a:r>
          </a:p>
          <a:p>
            <a:r>
              <a:rPr lang="en-US" dirty="0" smtClean="0"/>
              <a:t>    """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transmogrify(self, person):</a:t>
            </a:r>
          </a:p>
          <a:p>
            <a:r>
              <a:rPr lang="en-US" dirty="0" smtClean="0"/>
              <a:t>        """ Transmogrify someone</a:t>
            </a:r>
          </a:p>
          <a:p>
            <a:r>
              <a:rPr lang="en-US" dirty="0" smtClean="0"/>
              <a:t>        """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transmog</a:t>
            </a:r>
            <a:r>
              <a:rPr lang="en-US" dirty="0" smtClean="0"/>
              <a:t> = {'</a:t>
            </a:r>
            <a:r>
              <a:rPr lang="en-US" dirty="0" err="1" smtClean="0"/>
              <a:t>calvin</a:t>
            </a:r>
            <a:r>
              <a:rPr lang="en-US" dirty="0" smtClean="0"/>
              <a:t>':'tiger',</a:t>
            </a:r>
          </a:p>
          <a:p>
            <a:r>
              <a:rPr lang="en-US" dirty="0" smtClean="0"/>
              <a:t>                     '</a:t>
            </a:r>
            <a:r>
              <a:rPr lang="en-US" dirty="0" err="1" smtClean="0"/>
              <a:t>hobbes</a:t>
            </a:r>
            <a:r>
              <a:rPr lang="en-US" dirty="0" smtClean="0"/>
              <a:t>':'chicken'}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new_person</a:t>
            </a:r>
            <a:r>
              <a:rPr lang="en-US" dirty="0" smtClean="0"/>
              <a:t> = </a:t>
            </a:r>
            <a:r>
              <a:rPr lang="en-US" dirty="0" err="1" smtClean="0"/>
              <a:t>transmog</a:t>
            </a:r>
            <a:r>
              <a:rPr lang="en-US" dirty="0" smtClean="0"/>
              <a:t>[person]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new_person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test_transmogrify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    TM = </a:t>
            </a:r>
            <a:r>
              <a:rPr lang="en-US" dirty="0" err="1" smtClean="0"/>
              <a:t>Transmogrifier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for p in ['Calvin', 'Hobbes']:</a:t>
            </a:r>
          </a:p>
          <a:p>
            <a:r>
              <a:rPr lang="en-US" dirty="0" smtClean="0"/>
              <a:t>        assert </a:t>
            </a:r>
            <a:r>
              <a:rPr lang="en-US" dirty="0" err="1" smtClean="0"/>
              <a:t>TM.transmogrify</a:t>
            </a:r>
            <a:r>
              <a:rPr lang="en-US" dirty="0" smtClean="0"/>
              <a:t>(p) != None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5652" y="1620617"/>
            <a:ext cx="33905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File: example1/</a:t>
            </a:r>
            <a:r>
              <a:rPr lang="en-US" dirty="0"/>
              <a:t>nose_example1</a:t>
            </a:r>
            <a:r>
              <a:rPr lang="en-US" dirty="0" smtClean="0"/>
              <a:t>.py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9189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/>
        </p:nvSpPr>
        <p:spPr bwMode="auto">
          <a:xfrm>
            <a:off x="391455" y="219517"/>
            <a:ext cx="95579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dirty="0" smtClean="0">
                <a:ea typeface="ＭＳ Ｐゴシック" charset="0"/>
                <a:cs typeface="Gill Sans" charset="0"/>
              </a:rPr>
              <a:t>Nose: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680" y="2042525"/>
            <a:ext cx="3844137" cy="4247317"/>
          </a:xfrm>
          <a:prstGeom prst="rect">
            <a:avLst/>
          </a:prstGeom>
          <a:solidFill>
            <a:srgbClr val="008000">
              <a:alpha val="30000"/>
            </a:srgb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Transmogrifier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""" An important class</a:t>
            </a:r>
          </a:p>
          <a:p>
            <a:r>
              <a:rPr lang="en-US" dirty="0" smtClean="0"/>
              <a:t>    """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transmogrify(self, person):</a:t>
            </a:r>
          </a:p>
          <a:p>
            <a:r>
              <a:rPr lang="en-US" dirty="0" smtClean="0"/>
              <a:t>        """ Transmogrify someone</a:t>
            </a:r>
          </a:p>
          <a:p>
            <a:r>
              <a:rPr lang="en-US" dirty="0" smtClean="0"/>
              <a:t>        """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transmog</a:t>
            </a:r>
            <a:r>
              <a:rPr lang="en-US" dirty="0" smtClean="0"/>
              <a:t> = {'</a:t>
            </a:r>
            <a:r>
              <a:rPr lang="en-US" dirty="0" err="1" smtClean="0"/>
              <a:t>calvin</a:t>
            </a:r>
            <a:r>
              <a:rPr lang="en-US" dirty="0" smtClean="0"/>
              <a:t>':'tiger',</a:t>
            </a:r>
          </a:p>
          <a:p>
            <a:r>
              <a:rPr lang="en-US" dirty="0" smtClean="0"/>
              <a:t>                     '</a:t>
            </a:r>
            <a:r>
              <a:rPr lang="en-US" dirty="0" err="1" smtClean="0"/>
              <a:t>hobbes</a:t>
            </a:r>
            <a:r>
              <a:rPr lang="en-US" dirty="0" smtClean="0"/>
              <a:t>':'chicken'}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new_person</a:t>
            </a:r>
            <a:r>
              <a:rPr lang="en-US" dirty="0" smtClean="0"/>
              <a:t> = </a:t>
            </a:r>
            <a:r>
              <a:rPr lang="en-US" dirty="0" err="1" smtClean="0"/>
              <a:t>transmog</a:t>
            </a:r>
            <a:r>
              <a:rPr lang="en-US" dirty="0" smtClean="0"/>
              <a:t>[person]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new_person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test_transmogrify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    TM = </a:t>
            </a:r>
            <a:r>
              <a:rPr lang="en-US" dirty="0" err="1" smtClean="0"/>
              <a:t>Transmogrifier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for p in ['Calvin', 'Hobbes']:</a:t>
            </a:r>
          </a:p>
          <a:p>
            <a:r>
              <a:rPr lang="en-US" dirty="0" smtClean="0"/>
              <a:t>        assert </a:t>
            </a:r>
            <a:r>
              <a:rPr lang="en-US" dirty="0" err="1" smtClean="0"/>
              <a:t>TM.transmogrify</a:t>
            </a:r>
            <a:r>
              <a:rPr lang="en-US" dirty="0" smtClean="0"/>
              <a:t>(p) != None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0104" y="1672496"/>
            <a:ext cx="33905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File: example1/</a:t>
            </a:r>
            <a:r>
              <a:rPr lang="en-US" dirty="0"/>
              <a:t>nose_example1</a:t>
            </a:r>
            <a:r>
              <a:rPr lang="en-US" dirty="0" smtClean="0"/>
              <a:t>.py</a:t>
            </a:r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3950446" y="2319942"/>
            <a:ext cx="5182214" cy="45243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$ cd example1/</a:t>
            </a:r>
          </a:p>
          <a:p>
            <a:r>
              <a:rPr lang="en-US" sz="1600" dirty="0" smtClean="0"/>
              <a:t>$ nosetests-2.7 --all-modules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E</a:t>
            </a:r>
          </a:p>
          <a:p>
            <a:r>
              <a:rPr lang="en-US" sz="1600" dirty="0" smtClean="0"/>
              <a:t>================================================</a:t>
            </a:r>
          </a:p>
          <a:p>
            <a:r>
              <a:rPr lang="en-US" sz="1600" dirty="0" smtClean="0"/>
              <a:t>ERROR: nose_example1.test_transmogrify</a:t>
            </a:r>
          </a:p>
          <a:p>
            <a:r>
              <a:rPr lang="en-US" sz="1600" dirty="0" smtClean="0"/>
              <a:t>----------------------------------------------------------------------</a:t>
            </a:r>
          </a:p>
          <a:p>
            <a:r>
              <a:rPr lang="en-US" sz="1600" dirty="0" err="1" smtClean="0"/>
              <a:t>Traceback</a:t>
            </a:r>
            <a:r>
              <a:rPr lang="en-US" sz="1600" dirty="0" smtClean="0"/>
              <a:t> (most recent call last):</a:t>
            </a:r>
          </a:p>
          <a:p>
            <a:r>
              <a:rPr lang="en-US" sz="1600" dirty="0" smtClean="0"/>
              <a:t>  File "/opt</a:t>
            </a:r>
            <a:r>
              <a:rPr lang="en-US" sz="1600" dirty="0" smtClean="0"/>
              <a:t>/…</a:t>
            </a:r>
            <a:r>
              <a:rPr lang="en-US" sz="1600" dirty="0" smtClean="0"/>
              <a:t>/lib/</a:t>
            </a:r>
            <a:r>
              <a:rPr lang="en-US" sz="1600" dirty="0" smtClean="0"/>
              <a:t>…</a:t>
            </a:r>
            <a:r>
              <a:rPr lang="en-US" sz="1600" dirty="0" smtClean="0"/>
              <a:t>/nose/</a:t>
            </a:r>
            <a:r>
              <a:rPr lang="en-US" sz="1600" dirty="0" err="1" smtClean="0"/>
              <a:t>case.py</a:t>
            </a:r>
            <a:r>
              <a:rPr lang="en-US" sz="1600" dirty="0" smtClean="0"/>
              <a:t>", line 197, in </a:t>
            </a:r>
            <a:r>
              <a:rPr lang="en-US" sz="1600" dirty="0" err="1" smtClean="0"/>
              <a:t>runTest</a:t>
            </a:r>
            <a:endParaRPr lang="en-US" sz="1600" dirty="0" smtClean="0"/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self.test</a:t>
            </a:r>
            <a:r>
              <a:rPr lang="en-US" sz="1600" dirty="0" smtClean="0"/>
              <a:t>(*</a:t>
            </a:r>
            <a:r>
              <a:rPr lang="en-US" sz="1600" dirty="0" err="1" smtClean="0"/>
              <a:t>self.arg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  File "/Users/</a:t>
            </a:r>
            <a:r>
              <a:rPr lang="en-US" sz="1600" dirty="0" smtClean="0"/>
              <a:t>…</a:t>
            </a:r>
            <a:r>
              <a:rPr lang="en-US" sz="1600" dirty="0" smtClean="0"/>
              <a:t>/nose_example1.py", line 19, in </a:t>
            </a:r>
            <a:r>
              <a:rPr lang="en-US" sz="1600" dirty="0" err="1" smtClean="0"/>
              <a:t>test_transmogrify</a:t>
            </a:r>
            <a:endParaRPr lang="en-US" sz="1600" dirty="0" smtClean="0"/>
          </a:p>
          <a:p>
            <a:r>
              <a:rPr lang="en-US" sz="1600" dirty="0" smtClean="0"/>
              <a:t>    assert </a:t>
            </a:r>
            <a:r>
              <a:rPr lang="en-US" sz="1600" dirty="0" err="1" smtClean="0"/>
              <a:t>TM.transmogrify</a:t>
            </a:r>
            <a:r>
              <a:rPr lang="en-US" sz="1600" dirty="0" smtClean="0"/>
              <a:t>(p) != None</a:t>
            </a:r>
          </a:p>
          <a:p>
            <a:r>
              <a:rPr lang="en-US" sz="1600" dirty="0" smtClean="0"/>
              <a:t>  File "/Users</a:t>
            </a:r>
            <a:r>
              <a:rPr lang="en-US" sz="1600" dirty="0" smtClean="0"/>
              <a:t>/…</a:t>
            </a:r>
            <a:r>
              <a:rPr lang="en-US" sz="1600" dirty="0" smtClean="0"/>
              <a:t>/nose_example1.py", </a:t>
            </a:r>
            <a:r>
              <a:rPr lang="en-US" sz="1600" dirty="0" smtClean="0">
                <a:solidFill>
                  <a:srgbClr val="008000"/>
                </a:solidFill>
              </a:rPr>
              <a:t>line 12, in transmogrify</a:t>
            </a:r>
          </a:p>
          <a:p>
            <a:r>
              <a:rPr lang="en-US" sz="1600" dirty="0" smtClean="0">
                <a:solidFill>
                  <a:srgbClr val="008000"/>
                </a:solidFill>
              </a:rPr>
              <a:t>    </a:t>
            </a:r>
            <a:r>
              <a:rPr lang="en-US" sz="1600" dirty="0" err="1" smtClean="0">
                <a:solidFill>
                  <a:srgbClr val="008000"/>
                </a:solidFill>
              </a:rPr>
              <a:t>new_person</a:t>
            </a:r>
            <a:r>
              <a:rPr lang="en-US" sz="1600" dirty="0" smtClean="0">
                <a:solidFill>
                  <a:srgbClr val="008000"/>
                </a:solidFill>
              </a:rPr>
              <a:t> = </a:t>
            </a:r>
            <a:r>
              <a:rPr lang="en-US" sz="1600" dirty="0" err="1" smtClean="0">
                <a:solidFill>
                  <a:srgbClr val="008000"/>
                </a:solidFill>
              </a:rPr>
              <a:t>transmog</a:t>
            </a:r>
            <a:r>
              <a:rPr lang="en-US" sz="1600" dirty="0" smtClean="0">
                <a:solidFill>
                  <a:srgbClr val="008000"/>
                </a:solidFill>
              </a:rPr>
              <a:t>[person]</a:t>
            </a:r>
          </a:p>
          <a:p>
            <a:r>
              <a:rPr lang="en-US" sz="1600" dirty="0" err="1" smtClean="0">
                <a:solidFill>
                  <a:srgbClr val="008000"/>
                </a:solidFill>
              </a:rPr>
              <a:t>KeyError</a:t>
            </a:r>
            <a:r>
              <a:rPr lang="en-US" sz="1600" dirty="0" smtClean="0">
                <a:solidFill>
                  <a:srgbClr val="008000"/>
                </a:solidFill>
              </a:rPr>
              <a:t>: 'Calvin’</a:t>
            </a:r>
          </a:p>
          <a:p>
            <a:r>
              <a:rPr lang="en-US" sz="1600" dirty="0" smtClean="0"/>
              <a:t>----------------------------------------------------------------------</a:t>
            </a:r>
          </a:p>
          <a:p>
            <a:r>
              <a:rPr lang="en-US" sz="1600" dirty="0" smtClean="0">
                <a:solidFill>
                  <a:srgbClr val="008000"/>
                </a:solidFill>
              </a:rPr>
              <a:t>Ran 1 test in 0.012s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FAILED (errors=1)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481" y="219517"/>
            <a:ext cx="1955800" cy="1866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96238" y="208177"/>
            <a:ext cx="778904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0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24732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/>
        </p:nvSpPr>
        <p:spPr bwMode="auto">
          <a:xfrm>
            <a:off x="391455" y="219517"/>
            <a:ext cx="95579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dirty="0" smtClean="0">
                <a:ea typeface="ＭＳ Ｐゴシック" charset="0"/>
                <a:cs typeface="Gill Sans" charset="0"/>
              </a:rPr>
              <a:t>Nose: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680" y="1226029"/>
            <a:ext cx="4728628" cy="4247317"/>
          </a:xfrm>
          <a:prstGeom prst="rect">
            <a:avLst/>
          </a:prstGeom>
          <a:solidFill>
            <a:srgbClr val="008000">
              <a:alpha val="30000"/>
            </a:srgb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Transmogrifier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""" An important class</a:t>
            </a:r>
          </a:p>
          <a:p>
            <a:r>
              <a:rPr lang="en-US" dirty="0" smtClean="0"/>
              <a:t>    """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transmogrify(self, person):</a:t>
            </a:r>
          </a:p>
          <a:p>
            <a:r>
              <a:rPr lang="en-US" dirty="0" smtClean="0"/>
              <a:t>        """ Transmogrify someone</a:t>
            </a:r>
          </a:p>
          <a:p>
            <a:r>
              <a:rPr lang="en-US" dirty="0" smtClean="0"/>
              <a:t>        """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transmog</a:t>
            </a:r>
            <a:r>
              <a:rPr lang="en-US" dirty="0" smtClean="0"/>
              <a:t> = {'</a:t>
            </a:r>
            <a:r>
              <a:rPr lang="en-US" dirty="0" err="1" smtClean="0"/>
              <a:t>calvin</a:t>
            </a:r>
            <a:r>
              <a:rPr lang="en-US" dirty="0" smtClean="0"/>
              <a:t>':'tiger',</a:t>
            </a:r>
          </a:p>
          <a:p>
            <a:r>
              <a:rPr lang="en-US" dirty="0" smtClean="0"/>
              <a:t>                     '</a:t>
            </a:r>
            <a:r>
              <a:rPr lang="en-US" dirty="0" err="1" smtClean="0"/>
              <a:t>hobbes</a:t>
            </a:r>
            <a:r>
              <a:rPr lang="en-US" dirty="0" smtClean="0"/>
              <a:t>':'chicken'}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new_person</a:t>
            </a:r>
            <a:r>
              <a:rPr lang="en-US" dirty="0" smtClean="0"/>
              <a:t> = </a:t>
            </a:r>
            <a:r>
              <a:rPr lang="en-US" dirty="0" err="1" smtClean="0"/>
              <a:t>transmog</a:t>
            </a:r>
            <a:r>
              <a:rPr lang="en-US" dirty="0" smtClean="0"/>
              <a:t>[</a:t>
            </a:r>
            <a:r>
              <a:rPr lang="en-US" b="1" dirty="0" err="1" smtClean="0">
                <a:solidFill>
                  <a:srgbClr val="FFFF00"/>
                </a:solidFill>
              </a:rPr>
              <a:t>person.lower</a:t>
            </a:r>
            <a:r>
              <a:rPr lang="en-US" b="1" dirty="0" smtClean="0">
                <a:solidFill>
                  <a:srgbClr val="FFFF00"/>
                </a:solidFill>
              </a:rPr>
              <a:t>()</a:t>
            </a:r>
            <a:r>
              <a:rPr lang="en-US" dirty="0" smtClean="0"/>
              <a:t>]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new_person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test_transmogrify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    TM = </a:t>
            </a:r>
            <a:r>
              <a:rPr lang="en-US" dirty="0" err="1" smtClean="0"/>
              <a:t>Transmogrifier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for p in ['Calvin', 'Hobbes']:</a:t>
            </a:r>
          </a:p>
          <a:p>
            <a:r>
              <a:rPr lang="en-US" dirty="0" smtClean="0"/>
              <a:t>        assert </a:t>
            </a:r>
            <a:r>
              <a:rPr lang="en-US" dirty="0" err="1" smtClean="0"/>
              <a:t>TM.transmogrify</a:t>
            </a:r>
            <a:r>
              <a:rPr lang="en-US" dirty="0" smtClean="0"/>
              <a:t>(p) != None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0104" y="856000"/>
            <a:ext cx="33905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File: example1/</a:t>
            </a:r>
            <a:r>
              <a:rPr lang="en-US" dirty="0"/>
              <a:t>nose_example1</a:t>
            </a:r>
            <a:r>
              <a:rPr lang="en-US" dirty="0" smtClean="0"/>
              <a:t>.py</a:t>
            </a:r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4932740" y="2584754"/>
            <a:ext cx="417027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$ nosetests-2.7 nose_example1_fixed1.py 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.</a:t>
            </a:r>
          </a:p>
          <a:p>
            <a:r>
              <a:rPr lang="en-US" sz="1600" dirty="0" smtClean="0"/>
              <a:t>---------------------------------------------------------------</a:t>
            </a:r>
          </a:p>
          <a:p>
            <a:r>
              <a:rPr lang="en-US" sz="1600" dirty="0" smtClean="0">
                <a:solidFill>
                  <a:srgbClr val="008000"/>
                </a:solidFill>
              </a:rPr>
              <a:t>Ran 1 test in 0.001s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OK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481" y="219517"/>
            <a:ext cx="1955800" cy="18669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596238" y="208177"/>
            <a:ext cx="778904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0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25442"/>
          <a:stretch/>
        </p:blipFill>
        <p:spPr>
          <a:xfrm>
            <a:off x="3415311" y="4282420"/>
            <a:ext cx="5728689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0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/>
        </p:nvSpPr>
        <p:spPr bwMode="auto">
          <a:xfrm>
            <a:off x="3702171" y="109378"/>
            <a:ext cx="1739659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3200" dirty="0" smtClean="0">
                <a:ea typeface="ＭＳ Ｐゴシック" charset="0"/>
                <a:cs typeface="Gill Sans" charset="0"/>
              </a:rPr>
              <a:t>Says who? </a:t>
            </a:r>
          </a:p>
          <a:p>
            <a:pPr algn="ctr"/>
            <a:r>
              <a:rPr lang="en-US" sz="3200" dirty="0" err="1" smtClean="0">
                <a:ea typeface="ＭＳ Ｐゴシック" charset="0"/>
                <a:cs typeface="Gill Sans" charset="0"/>
              </a:rPr>
              <a:t>Doctests</a:t>
            </a:r>
            <a:r>
              <a:rPr lang="en-US" sz="3200" dirty="0" smtClean="0">
                <a:ea typeface="ＭＳ Ｐゴシック" charset="0"/>
                <a:cs typeface="Gill Sans" charset="0"/>
              </a:rPr>
              <a:t>: </a:t>
            </a:r>
          </a:p>
        </p:txBody>
      </p:sp>
      <p:sp>
        <p:nvSpPr>
          <p:cNvPr id="7" name="Rectangle 6"/>
          <p:cNvSpPr/>
          <p:nvPr/>
        </p:nvSpPr>
        <p:spPr>
          <a:xfrm>
            <a:off x="1534041" y="1044275"/>
            <a:ext cx="607591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err="1"/>
              <a:t>doctest</a:t>
            </a:r>
            <a:r>
              <a:rPr lang="en-US" sz="2400" dirty="0"/>
              <a:t> </a:t>
            </a:r>
            <a:r>
              <a:rPr lang="en-US" sz="2400" dirty="0" smtClean="0"/>
              <a:t>module</a:t>
            </a:r>
            <a:r>
              <a:rPr lang="en-US" sz="2400" dirty="0" smtClean="0"/>
              <a:t>: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scans </a:t>
            </a:r>
            <a:r>
              <a:rPr lang="en-US" dirty="0"/>
              <a:t>through all </a:t>
            </a:r>
            <a:r>
              <a:rPr lang="en-US" dirty="0" err="1" smtClean="0"/>
              <a:t>docstrings</a:t>
            </a:r>
            <a:r>
              <a:rPr lang="en-US" dirty="0" smtClean="0"/>
              <a:t> </a:t>
            </a:r>
            <a:r>
              <a:rPr lang="en-US" dirty="0"/>
              <a:t>in a module </a:t>
            </a:r>
            <a:r>
              <a:rPr lang="en-US" dirty="0" smtClean="0"/>
              <a:t> 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executes </a:t>
            </a:r>
            <a:r>
              <a:rPr lang="en-US" dirty="0"/>
              <a:t>any line starting with a </a:t>
            </a:r>
            <a:r>
              <a:rPr lang="en-US" dirty="0" smtClean="0"/>
              <a:t>‘&gt;</a:t>
            </a:r>
            <a:r>
              <a:rPr lang="en-US" dirty="0"/>
              <a:t>&gt;</a:t>
            </a:r>
            <a:r>
              <a:rPr lang="en-US" dirty="0" smtClean="0"/>
              <a:t>&gt;’</a:t>
            </a:r>
            <a:endParaRPr lang="en-US" dirty="0" smtClean="0"/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compares the actual output with the </a:t>
            </a:r>
            <a:r>
              <a:rPr lang="en-US" dirty="0" err="1" smtClean="0"/>
              <a:t>docstring</a:t>
            </a:r>
            <a:r>
              <a:rPr lang="en-US" dirty="0" smtClean="0"/>
              <a:t> expectation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4615233" y="3369584"/>
            <a:ext cx="4297722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$ nosetests-2.7 --with-</a:t>
            </a:r>
            <a:r>
              <a:rPr lang="en-US" sz="1600" dirty="0" err="1" smtClean="0"/>
              <a:t>doctest</a:t>
            </a:r>
            <a:r>
              <a:rPr lang="en-US" sz="1600" dirty="0" smtClean="0"/>
              <a:t> --</a:t>
            </a:r>
            <a:r>
              <a:rPr lang="en-US" sz="1600" dirty="0" err="1" smtClean="0"/>
              <a:t>doctest</a:t>
            </a:r>
            <a:r>
              <a:rPr lang="en-US" sz="1600" dirty="0" smtClean="0"/>
              <a:t>-tests </a:t>
            </a:r>
            <a:r>
              <a:rPr lang="en-US" sz="1600" dirty="0" err="1" smtClean="0"/>
              <a:t>doctests_example.py</a:t>
            </a:r>
            <a:endParaRPr lang="en-US" sz="1600" dirty="0" smtClean="0"/>
          </a:p>
          <a:p>
            <a:r>
              <a:rPr lang="en-US" sz="1600" b="1" dirty="0" smtClean="0">
                <a:solidFill>
                  <a:srgbClr val="008000"/>
                </a:solidFill>
              </a:rPr>
              <a:t>.</a:t>
            </a:r>
          </a:p>
          <a:p>
            <a:r>
              <a:rPr lang="en-US" sz="1600" dirty="0" smtClean="0"/>
              <a:t>-----------------------------------------------------------------</a:t>
            </a:r>
          </a:p>
          <a:p>
            <a:r>
              <a:rPr lang="en-US" sz="1600" dirty="0" smtClean="0">
                <a:solidFill>
                  <a:srgbClr val="008000"/>
                </a:solidFill>
              </a:rPr>
              <a:t>Ran 1 test in 0.006s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674" y="2708076"/>
            <a:ext cx="3889491" cy="3139321"/>
          </a:xfrm>
          <a:prstGeom prst="rect">
            <a:avLst/>
          </a:prstGeom>
          <a:solidFill>
            <a:srgbClr val="008000">
              <a:alpha val="30000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multiply(a, b):</a:t>
            </a:r>
          </a:p>
          <a:p>
            <a:r>
              <a:rPr lang="en-US" dirty="0" smtClean="0"/>
              <a:t>  """</a:t>
            </a:r>
          </a:p>
          <a:p>
            <a:r>
              <a:rPr lang="en-US" dirty="0" smtClean="0"/>
              <a:t>  'multiply' multiplies two numbers and returns the result.</a:t>
            </a:r>
          </a:p>
          <a:p>
            <a:endParaRPr lang="en-US" dirty="0" smtClean="0"/>
          </a:p>
          <a:p>
            <a:r>
              <a:rPr lang="en-US" dirty="0" smtClean="0"/>
              <a:t>  &gt;&gt;&gt; multiply(0.5, 1.5)</a:t>
            </a:r>
          </a:p>
          <a:p>
            <a:r>
              <a:rPr lang="en-US" dirty="0" smtClean="0"/>
              <a:t>  0.75</a:t>
            </a:r>
          </a:p>
          <a:p>
            <a:r>
              <a:rPr lang="en-US" dirty="0" smtClean="0"/>
              <a:t>  &gt;&gt;&gt; multiply(-1, 1)</a:t>
            </a:r>
          </a:p>
          <a:p>
            <a:r>
              <a:rPr lang="en-US" dirty="0" smtClean="0"/>
              <a:t>  -1</a:t>
            </a:r>
          </a:p>
          <a:p>
            <a:r>
              <a:rPr lang="en-US" dirty="0" smtClean="0"/>
              <a:t>  """</a:t>
            </a:r>
          </a:p>
          <a:p>
            <a:r>
              <a:rPr lang="en-US" dirty="0" smtClean="0"/>
              <a:t>  return a*b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2152" y="2268897"/>
            <a:ext cx="2710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File: </a:t>
            </a:r>
            <a:r>
              <a:rPr lang="en-US" dirty="0"/>
              <a:t> </a:t>
            </a:r>
            <a:r>
              <a:rPr lang="en-US" dirty="0" err="1" smtClean="0"/>
              <a:t>doctests_example</a:t>
            </a:r>
            <a:r>
              <a:rPr lang="en-US" dirty="0" err="1" smtClean="0"/>
              <a:t>.py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7976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/>
        </p:nvSpPr>
        <p:spPr bwMode="auto">
          <a:xfrm>
            <a:off x="2914094" y="355599"/>
            <a:ext cx="33158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dirty="0" smtClean="0">
                <a:ea typeface="ＭＳ Ｐゴシック" charset="0"/>
                <a:cs typeface="Gill Sans" charset="0"/>
              </a:rPr>
              <a:t>Verify that it works!</a:t>
            </a:r>
            <a:endParaRPr lang="en-US" sz="32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1338077" y="1309353"/>
            <a:ext cx="2528740" cy="618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28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“Hey, it works!”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5268" y="2235055"/>
            <a:ext cx="23955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ea typeface="ＭＳ Ｐゴシック" charset="0"/>
                <a:cs typeface="Gill Sans" charset="0"/>
              </a:rPr>
              <a:t>W</a:t>
            </a:r>
            <a:r>
              <a:rPr lang="en-US" sz="2800" dirty="0" smtClean="0">
                <a:ea typeface="ＭＳ Ｐゴシック" charset="0"/>
                <a:cs typeface="Gill Sans" charset="0"/>
              </a:rPr>
              <a:t>ho said that?</a:t>
            </a:r>
            <a:endParaRPr lang="en-US" sz="28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81213" y="3237971"/>
            <a:ext cx="67815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ea typeface="ＭＳ Ｐゴシック" charset="0"/>
                <a:cs typeface="Gill Sans" charset="0"/>
              </a:rPr>
              <a:t>Can we create a system where a programmer can tell the user how to verify that the code works for them?</a:t>
            </a:r>
            <a:endParaRPr lang="en-US" sz="28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93719" y="5557385"/>
            <a:ext cx="725028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ea typeface="ＭＳ Ｐゴシック" charset="0"/>
                <a:cs typeface="Gill Sans" charset="0"/>
              </a:rPr>
              <a:t>“You know, those error messages </a:t>
            </a:r>
            <a:r>
              <a:rPr lang="en-US" sz="2600" i="1" dirty="0" smtClean="0">
                <a:ea typeface="ＭＳ Ｐゴシック" charset="0"/>
                <a:cs typeface="Gill Sans" charset="0"/>
              </a:rPr>
              <a:t>are</a:t>
            </a:r>
            <a:r>
              <a:rPr lang="en-US" sz="2600" dirty="0" smtClean="0">
                <a:ea typeface="ＭＳ Ｐゴシック" charset="0"/>
                <a:cs typeface="Gill Sans" charset="0"/>
              </a:rPr>
              <a:t> pretty handy!”</a:t>
            </a:r>
            <a:endParaRPr lang="en-US" sz="26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3" name="Oval Callout 2"/>
          <p:cNvSpPr/>
          <p:nvPr/>
        </p:nvSpPr>
        <p:spPr>
          <a:xfrm>
            <a:off x="1090493" y="1168045"/>
            <a:ext cx="2812230" cy="918558"/>
          </a:xfrm>
          <a:prstGeom prst="wedgeEllipseCallout">
            <a:avLst>
              <a:gd name="adj1" fmla="val -31317"/>
              <a:gd name="adj2" fmla="val 71142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1803002" y="5289523"/>
            <a:ext cx="7340998" cy="1004301"/>
          </a:xfrm>
          <a:prstGeom prst="wedgeEllipseCallout">
            <a:avLst>
              <a:gd name="adj1" fmla="val -25004"/>
              <a:gd name="adj2" fmla="val 78308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48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/>
        </p:nvSpPr>
        <p:spPr bwMode="auto">
          <a:xfrm>
            <a:off x="1094054" y="109378"/>
            <a:ext cx="1739659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3200" dirty="0" smtClean="0">
                <a:ea typeface="ＭＳ Ｐゴシック" charset="0"/>
                <a:cs typeface="Gill Sans" charset="0"/>
              </a:rPr>
              <a:t>Says who? </a:t>
            </a:r>
          </a:p>
          <a:p>
            <a:pPr algn="ctr"/>
            <a:r>
              <a:rPr lang="en-US" sz="3200" dirty="0" err="1" smtClean="0">
                <a:ea typeface="ＭＳ Ｐゴシック" charset="0"/>
                <a:cs typeface="Gill Sans" charset="0"/>
              </a:rPr>
              <a:t>Doctests</a:t>
            </a:r>
            <a:r>
              <a:rPr lang="en-US" sz="3200" dirty="0" smtClean="0">
                <a:ea typeface="ＭＳ Ｐゴシック" charset="0"/>
                <a:cs typeface="Gill Sans" charset="0"/>
              </a:rPr>
              <a:t>: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674" y="2708076"/>
            <a:ext cx="3889491" cy="3139321"/>
          </a:xfrm>
          <a:prstGeom prst="rect">
            <a:avLst/>
          </a:prstGeom>
          <a:solidFill>
            <a:srgbClr val="008000">
              <a:alpha val="30000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multiply(a, b):</a:t>
            </a:r>
          </a:p>
          <a:p>
            <a:r>
              <a:rPr lang="en-US" dirty="0" smtClean="0"/>
              <a:t>  """</a:t>
            </a:r>
          </a:p>
          <a:p>
            <a:r>
              <a:rPr lang="en-US" dirty="0" smtClean="0"/>
              <a:t>  'multiply' multiplies two numbers and returns the result.</a:t>
            </a:r>
          </a:p>
          <a:p>
            <a:endParaRPr lang="en-US" dirty="0" smtClean="0"/>
          </a:p>
          <a:p>
            <a:r>
              <a:rPr lang="en-US" dirty="0" smtClean="0"/>
              <a:t>  &gt;&gt;&gt; multiply(0.5, 1.5)</a:t>
            </a:r>
          </a:p>
          <a:p>
            <a:r>
              <a:rPr lang="en-US" dirty="0" smtClean="0"/>
              <a:t>  0.75</a:t>
            </a:r>
          </a:p>
          <a:p>
            <a:r>
              <a:rPr lang="en-US" dirty="0" smtClean="0"/>
              <a:t>  &gt;&gt;&gt; multiply(-1, 1)</a:t>
            </a:r>
          </a:p>
          <a:p>
            <a:r>
              <a:rPr lang="en-US" dirty="0" smtClean="0"/>
              <a:t>  -1</a:t>
            </a:r>
          </a:p>
          <a:p>
            <a:r>
              <a:rPr lang="en-US" dirty="0" smtClean="0"/>
              <a:t>  """</a:t>
            </a:r>
          </a:p>
          <a:p>
            <a:r>
              <a:rPr lang="en-US" dirty="0" smtClean="0"/>
              <a:t>  return a*b </a:t>
            </a:r>
            <a:r>
              <a:rPr lang="en-US" b="1" dirty="0" smtClean="0">
                <a:solidFill>
                  <a:srgbClr val="FFFF00"/>
                </a:solidFill>
              </a:rPr>
              <a:t>+ 1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2152" y="2268897"/>
            <a:ext cx="2710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File: </a:t>
            </a:r>
            <a:r>
              <a:rPr lang="en-US" dirty="0"/>
              <a:t> </a:t>
            </a:r>
            <a:r>
              <a:rPr lang="en-US" dirty="0" err="1" smtClean="0"/>
              <a:t>doctests_example</a:t>
            </a:r>
            <a:r>
              <a:rPr lang="en-US" dirty="0" err="1" smtClean="0"/>
              <a:t>.py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3179360" y="48449"/>
            <a:ext cx="5960392" cy="67864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 smtClean="0"/>
              <a:t>$ nosetests-2.7 --with-</a:t>
            </a:r>
            <a:r>
              <a:rPr lang="en-US" sz="1500" dirty="0" err="1" smtClean="0"/>
              <a:t>doctest</a:t>
            </a:r>
            <a:r>
              <a:rPr lang="en-US" sz="1500" dirty="0" smtClean="0"/>
              <a:t> --</a:t>
            </a:r>
            <a:r>
              <a:rPr lang="en-US" sz="1500" dirty="0" err="1" smtClean="0"/>
              <a:t>doctest</a:t>
            </a:r>
            <a:r>
              <a:rPr lang="en-US" sz="1500" dirty="0" smtClean="0"/>
              <a:t>-tests </a:t>
            </a:r>
            <a:r>
              <a:rPr lang="en-US" sz="1500" dirty="0" err="1" smtClean="0"/>
              <a:t>doctests_example.py</a:t>
            </a:r>
            <a:endParaRPr lang="en-US" sz="1500" dirty="0" smtClean="0"/>
          </a:p>
          <a:p>
            <a:r>
              <a:rPr lang="en-US" sz="1500" b="1" dirty="0" smtClean="0">
                <a:solidFill>
                  <a:srgbClr val="FF0000"/>
                </a:solidFill>
              </a:rPr>
              <a:t>F</a:t>
            </a:r>
          </a:p>
          <a:p>
            <a:r>
              <a:rPr lang="en-US" sz="1500" dirty="0" smtClean="0"/>
              <a:t>==============================================</a:t>
            </a:r>
          </a:p>
          <a:p>
            <a:r>
              <a:rPr lang="en-US" sz="1500" dirty="0" smtClean="0"/>
              <a:t>FAIL: </a:t>
            </a:r>
            <a:r>
              <a:rPr lang="en-US" sz="1500" dirty="0" err="1" smtClean="0"/>
              <a:t>Doctest</a:t>
            </a:r>
            <a:r>
              <a:rPr lang="en-US" sz="1500" dirty="0" smtClean="0"/>
              <a:t>: </a:t>
            </a:r>
            <a:r>
              <a:rPr lang="en-US" sz="1500" dirty="0" err="1" smtClean="0"/>
              <a:t>doctests_example.multiply</a:t>
            </a:r>
            <a:endParaRPr lang="en-US" sz="1500" dirty="0" smtClean="0"/>
          </a:p>
          <a:p>
            <a:r>
              <a:rPr lang="en-US" sz="1500" dirty="0" smtClean="0"/>
              <a:t>----------------------------------------------------------------------</a:t>
            </a:r>
          </a:p>
          <a:p>
            <a:r>
              <a:rPr lang="en-US" sz="1500" dirty="0" err="1" smtClean="0"/>
              <a:t>Traceback</a:t>
            </a:r>
            <a:r>
              <a:rPr lang="en-US" sz="1500" dirty="0" smtClean="0"/>
              <a:t> (most recent call last):</a:t>
            </a:r>
          </a:p>
          <a:p>
            <a:r>
              <a:rPr lang="en-US" sz="1500" dirty="0" smtClean="0"/>
              <a:t>  File "/opt/…/</a:t>
            </a:r>
            <a:r>
              <a:rPr lang="en-US" sz="1500" dirty="0" err="1" smtClean="0"/>
              <a:t>doctest.py</a:t>
            </a:r>
            <a:r>
              <a:rPr lang="en-US" sz="1500" dirty="0" smtClean="0"/>
              <a:t>", line 2201, in </a:t>
            </a:r>
            <a:r>
              <a:rPr lang="en-US" sz="1500" dirty="0" err="1" smtClean="0"/>
              <a:t>runTest</a:t>
            </a:r>
            <a:endParaRPr lang="en-US" sz="1500" dirty="0" smtClean="0"/>
          </a:p>
          <a:p>
            <a:r>
              <a:rPr lang="en-US" sz="1500" dirty="0" smtClean="0"/>
              <a:t>    raise </a:t>
            </a:r>
            <a:r>
              <a:rPr lang="en-US" sz="1500" dirty="0" err="1" smtClean="0"/>
              <a:t>self.failureException</a:t>
            </a:r>
            <a:r>
              <a:rPr lang="en-US" sz="1500" dirty="0" smtClean="0"/>
              <a:t>(</a:t>
            </a:r>
            <a:r>
              <a:rPr lang="en-US" sz="1500" dirty="0" err="1" smtClean="0"/>
              <a:t>self.format_failure</a:t>
            </a:r>
            <a:r>
              <a:rPr lang="en-US" sz="1500" dirty="0" smtClean="0"/>
              <a:t>(</a:t>
            </a:r>
            <a:r>
              <a:rPr lang="en-US" sz="1500" dirty="0" err="1" smtClean="0"/>
              <a:t>new.getvalue</a:t>
            </a:r>
            <a:r>
              <a:rPr lang="en-US" sz="1500" dirty="0" smtClean="0"/>
              <a:t>()))</a:t>
            </a:r>
          </a:p>
          <a:p>
            <a:r>
              <a:rPr lang="en-US" sz="1500" dirty="0" err="1" smtClean="0"/>
              <a:t>AssertionError</a:t>
            </a:r>
            <a:r>
              <a:rPr lang="en-US" sz="1500" dirty="0" smtClean="0"/>
              <a:t>: Failed </a:t>
            </a:r>
            <a:r>
              <a:rPr lang="en-US" sz="1500" dirty="0" err="1" smtClean="0"/>
              <a:t>doctest</a:t>
            </a:r>
            <a:r>
              <a:rPr lang="en-US" sz="1500" dirty="0" smtClean="0"/>
              <a:t> test for </a:t>
            </a:r>
            <a:r>
              <a:rPr lang="en-US" sz="1500" dirty="0" err="1" smtClean="0"/>
              <a:t>doctests_example.multiply</a:t>
            </a:r>
            <a:endParaRPr lang="en-US" sz="1500" dirty="0" smtClean="0"/>
          </a:p>
          <a:p>
            <a:r>
              <a:rPr lang="en-US" sz="1500" dirty="0" smtClean="0"/>
              <a:t>  File "/Users/…/</a:t>
            </a:r>
            <a:r>
              <a:rPr lang="en-US" sz="1500" dirty="0" err="1" smtClean="0"/>
              <a:t>doctests_example.py</a:t>
            </a:r>
            <a:r>
              <a:rPr lang="en-US" sz="1500" dirty="0" smtClean="0"/>
              <a:t>", line 1, in multiply</a:t>
            </a:r>
          </a:p>
          <a:p>
            <a:r>
              <a:rPr lang="en-US" sz="1500" dirty="0" smtClean="0"/>
              <a:t>----------------------------------------------------------------------</a:t>
            </a:r>
          </a:p>
          <a:p>
            <a:r>
              <a:rPr lang="en-US" sz="1500" dirty="0" smtClean="0"/>
              <a:t>File "/Users/…/</a:t>
            </a:r>
            <a:r>
              <a:rPr lang="en-US" sz="1500" dirty="0" err="1" smtClean="0"/>
              <a:t>doctests_example.py</a:t>
            </a:r>
            <a:r>
              <a:rPr lang="en-US" sz="1500" dirty="0" smtClean="0"/>
              <a:t>", line 5, in </a:t>
            </a:r>
            <a:r>
              <a:rPr lang="en-US" sz="1500" dirty="0" err="1" smtClean="0"/>
              <a:t>doctests_example.multiply</a:t>
            </a:r>
            <a:endParaRPr lang="en-US" sz="1500" dirty="0" smtClean="0"/>
          </a:p>
          <a:p>
            <a:r>
              <a:rPr lang="en-US" sz="1500" dirty="0" smtClean="0"/>
              <a:t>Failed example:</a:t>
            </a:r>
          </a:p>
          <a:p>
            <a:r>
              <a:rPr lang="en-US" sz="1500" dirty="0" smtClean="0"/>
              <a:t>    multiply(0.5, 1.5)</a:t>
            </a:r>
          </a:p>
          <a:p>
            <a:r>
              <a:rPr lang="en-US" sz="1500" dirty="0" smtClean="0"/>
              <a:t>Expected:</a:t>
            </a:r>
          </a:p>
          <a:p>
            <a:r>
              <a:rPr lang="en-US" sz="1500" dirty="0" smtClean="0"/>
              <a:t>    0.75</a:t>
            </a:r>
          </a:p>
          <a:p>
            <a:r>
              <a:rPr lang="en-US" sz="1500" dirty="0" smtClean="0"/>
              <a:t>Got:</a:t>
            </a:r>
          </a:p>
          <a:p>
            <a:r>
              <a:rPr lang="en-US" sz="1500" dirty="0" smtClean="0"/>
              <a:t>    1.75</a:t>
            </a:r>
          </a:p>
          <a:p>
            <a:r>
              <a:rPr lang="en-US" sz="1500" dirty="0" smtClean="0"/>
              <a:t>----------------------------------------------------------------------</a:t>
            </a:r>
          </a:p>
          <a:p>
            <a:r>
              <a:rPr lang="en-US" sz="1500" dirty="0" smtClean="0"/>
              <a:t>File "/Users/…/</a:t>
            </a:r>
            <a:r>
              <a:rPr lang="en-US" sz="1500" dirty="0" err="1" smtClean="0"/>
              <a:t>doctests_example.py</a:t>
            </a:r>
            <a:r>
              <a:rPr lang="en-US" sz="1500" dirty="0" smtClean="0"/>
              <a:t>", line 7, in </a:t>
            </a:r>
            <a:r>
              <a:rPr lang="en-US" sz="1500" dirty="0" err="1" smtClean="0"/>
              <a:t>doctests_example.multiply</a:t>
            </a:r>
            <a:endParaRPr lang="en-US" sz="1500" dirty="0" smtClean="0"/>
          </a:p>
          <a:p>
            <a:r>
              <a:rPr lang="en-US" sz="1500" dirty="0" smtClean="0"/>
              <a:t>Failed example:</a:t>
            </a:r>
          </a:p>
          <a:p>
            <a:r>
              <a:rPr lang="en-US" sz="1500" dirty="0" smtClean="0"/>
              <a:t>    multiply(-1, 1)</a:t>
            </a:r>
          </a:p>
          <a:p>
            <a:r>
              <a:rPr lang="en-US" sz="1500" dirty="0" smtClean="0"/>
              <a:t>Expected:</a:t>
            </a:r>
          </a:p>
          <a:p>
            <a:r>
              <a:rPr lang="en-US" sz="1500" dirty="0" smtClean="0"/>
              <a:t>    -1</a:t>
            </a:r>
          </a:p>
          <a:p>
            <a:r>
              <a:rPr lang="en-US" sz="1500" dirty="0" smtClean="0"/>
              <a:t>Got:</a:t>
            </a:r>
          </a:p>
          <a:p>
            <a:r>
              <a:rPr lang="en-US" sz="1500" dirty="0" smtClean="0"/>
              <a:t>    0</a:t>
            </a:r>
          </a:p>
          <a:p>
            <a:r>
              <a:rPr lang="en-US" sz="1500" dirty="0" smtClean="0"/>
              <a:t>----------------------------------------------------------------------</a:t>
            </a:r>
          </a:p>
          <a:p>
            <a:r>
              <a:rPr lang="en-US" sz="1500" dirty="0" smtClean="0"/>
              <a:t>Ran 1 test in 0.013s</a:t>
            </a:r>
          </a:p>
          <a:p>
            <a:r>
              <a:rPr lang="en-US" sz="1500" b="1" dirty="0" smtClean="0">
                <a:solidFill>
                  <a:srgbClr val="FF0000"/>
                </a:solidFill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2838192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/>
        </p:nvSpPr>
        <p:spPr bwMode="auto">
          <a:xfrm>
            <a:off x="391455" y="219517"/>
            <a:ext cx="306113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dirty="0" smtClean="0">
                <a:ea typeface="ＭＳ Ｐゴシック" charset="0"/>
                <a:cs typeface="Gill Sans" charset="0"/>
              </a:rPr>
              <a:t>Nose + </a:t>
            </a:r>
            <a:r>
              <a:rPr lang="en-US" sz="3200" dirty="0" err="1" smtClean="0">
                <a:ea typeface="ＭＳ Ｐゴシック" charset="0"/>
                <a:cs typeface="Gill Sans" charset="0"/>
              </a:rPr>
              <a:t>doctest</a:t>
            </a:r>
            <a:r>
              <a:rPr lang="en-US" sz="3200" dirty="0" smtClean="0">
                <a:ea typeface="ＭＳ Ｐゴシック" charset="0"/>
                <a:cs typeface="Gill Sans" charset="0"/>
              </a:rPr>
              <a:t> = 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680" y="1226029"/>
            <a:ext cx="4728628" cy="5509201"/>
          </a:xfrm>
          <a:prstGeom prst="rect">
            <a:avLst/>
          </a:prstGeom>
          <a:solidFill>
            <a:srgbClr val="008000">
              <a:alpha val="30000"/>
            </a:srgb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class </a:t>
            </a:r>
            <a:r>
              <a:rPr lang="en-US" sz="1600" dirty="0" err="1" smtClean="0"/>
              <a:t>Transmogrifier</a:t>
            </a:r>
            <a:r>
              <a:rPr lang="en-US" sz="1600" dirty="0" smtClean="0"/>
              <a:t>:</a:t>
            </a:r>
          </a:p>
          <a:p>
            <a:r>
              <a:rPr lang="en-US" sz="1600" dirty="0" smtClean="0"/>
              <a:t>    """ An important class</a:t>
            </a:r>
          </a:p>
          <a:p>
            <a:r>
              <a:rPr lang="en-US" sz="1600" dirty="0" smtClean="0"/>
              <a:t>    </a:t>
            </a:r>
            <a:r>
              <a:rPr lang="en-US" sz="1600" dirty="0" smtClean="0">
                <a:solidFill>
                  <a:srgbClr val="FFFF00"/>
                </a:solidFill>
              </a:rPr>
              <a:t>&gt;&gt;&gt; 3 * 3 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    9 </a:t>
            </a:r>
            <a:r>
              <a:rPr lang="en-US" sz="1600" dirty="0" smtClean="0"/>
              <a:t>"""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def</a:t>
            </a:r>
            <a:r>
              <a:rPr lang="en-US" sz="1600" dirty="0" smtClean="0"/>
              <a:t> transmogrify(self, person):</a:t>
            </a:r>
          </a:p>
          <a:p>
            <a:r>
              <a:rPr lang="en-US" sz="1600" dirty="0" smtClean="0"/>
              <a:t>        """ Transmogrify someone</a:t>
            </a:r>
          </a:p>
          <a:p>
            <a:r>
              <a:rPr lang="en-US" sz="1600" dirty="0" smtClean="0"/>
              <a:t>        </a:t>
            </a:r>
            <a:r>
              <a:rPr lang="en-US" sz="1600" dirty="0" smtClean="0">
                <a:solidFill>
                  <a:srgbClr val="FFFF00"/>
                </a:solidFill>
              </a:rPr>
              <a:t>&gt;&gt;&gt; 4*4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        16    </a:t>
            </a:r>
            <a:r>
              <a:rPr lang="en-US" sz="1600" dirty="0" smtClean="0"/>
              <a:t>"""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transmog</a:t>
            </a:r>
            <a:r>
              <a:rPr lang="en-US" sz="1600" dirty="0" smtClean="0"/>
              <a:t> = {'</a:t>
            </a:r>
            <a:r>
              <a:rPr lang="en-US" sz="1600" dirty="0" err="1" smtClean="0"/>
              <a:t>calvin</a:t>
            </a:r>
            <a:r>
              <a:rPr lang="en-US" sz="1600" dirty="0" smtClean="0"/>
              <a:t>':'tiger',</a:t>
            </a:r>
          </a:p>
          <a:p>
            <a:r>
              <a:rPr lang="en-US" sz="1600" dirty="0" smtClean="0"/>
              <a:t>                     '</a:t>
            </a:r>
            <a:r>
              <a:rPr lang="en-US" sz="1600" dirty="0" err="1" smtClean="0"/>
              <a:t>hobbes</a:t>
            </a:r>
            <a:r>
              <a:rPr lang="en-US" sz="1600" dirty="0" smtClean="0"/>
              <a:t>':'chicken'}</a:t>
            </a:r>
          </a:p>
          <a:p>
            <a:r>
              <a:rPr lang="en-US" sz="1600" dirty="0" smtClean="0"/>
              <a:t>         </a:t>
            </a:r>
            <a:r>
              <a:rPr lang="en-US" sz="1600" dirty="0" err="1" smtClean="0"/>
              <a:t>new_person</a:t>
            </a:r>
            <a:r>
              <a:rPr lang="en-US" sz="1600" dirty="0" smtClean="0"/>
              <a:t> = </a:t>
            </a:r>
            <a:r>
              <a:rPr lang="en-US" sz="1600" dirty="0" err="1" smtClean="0"/>
              <a:t>transmog</a:t>
            </a:r>
            <a:r>
              <a:rPr lang="en-US" sz="1600" dirty="0" smtClean="0"/>
              <a:t>[</a:t>
            </a:r>
            <a:r>
              <a:rPr lang="en-US" sz="1600" b="1" dirty="0" err="1" smtClean="0">
                <a:solidFill>
                  <a:srgbClr val="FFFF00"/>
                </a:solidFill>
              </a:rPr>
              <a:t>person.lower</a:t>
            </a:r>
            <a:r>
              <a:rPr lang="en-US" sz="1600" b="1" dirty="0" smtClean="0">
                <a:solidFill>
                  <a:srgbClr val="FFFF00"/>
                </a:solidFill>
              </a:rPr>
              <a:t>()</a:t>
            </a:r>
            <a:r>
              <a:rPr lang="en-US" sz="1600" dirty="0" smtClean="0"/>
              <a:t>]</a:t>
            </a:r>
          </a:p>
          <a:p>
            <a:r>
              <a:rPr lang="en-US" sz="1600" dirty="0" smtClean="0"/>
              <a:t>        return </a:t>
            </a:r>
            <a:r>
              <a:rPr lang="en-US" sz="1600" dirty="0" err="1" smtClean="0"/>
              <a:t>new_person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 err="1" smtClean="0"/>
              <a:t>test_transmogrify</a:t>
            </a:r>
            <a:r>
              <a:rPr lang="en-US" sz="1600" dirty="0" smtClean="0"/>
              <a:t>():</a:t>
            </a:r>
          </a:p>
          <a:p>
            <a:r>
              <a:rPr lang="en-US" sz="1600" dirty="0" smtClean="0"/>
              <a:t>    TM = </a:t>
            </a:r>
            <a:r>
              <a:rPr lang="en-US" sz="1600" dirty="0" err="1" smtClean="0"/>
              <a:t>Transmogrifier</a:t>
            </a:r>
            <a:r>
              <a:rPr lang="en-US" sz="1600" dirty="0" smtClean="0"/>
              <a:t>()</a:t>
            </a:r>
          </a:p>
          <a:p>
            <a:r>
              <a:rPr lang="en-US" sz="1600" dirty="0" smtClean="0"/>
              <a:t>    for p in ['Calvin', 'Hobbes']:</a:t>
            </a:r>
          </a:p>
          <a:p>
            <a:r>
              <a:rPr lang="en-US" sz="1600" dirty="0" smtClean="0"/>
              <a:t>        assert </a:t>
            </a:r>
            <a:r>
              <a:rPr lang="en-US" sz="1600" dirty="0" err="1" smtClean="0"/>
              <a:t>TM.transmogrify</a:t>
            </a:r>
            <a:r>
              <a:rPr lang="en-US" sz="1600" dirty="0" smtClean="0"/>
              <a:t>(p) != None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def</a:t>
            </a:r>
            <a:r>
              <a:rPr lang="en-US" sz="1600" dirty="0" smtClean="0"/>
              <a:t> main():</a:t>
            </a:r>
          </a:p>
          <a:p>
            <a:r>
              <a:rPr lang="en-US" sz="1600" dirty="0" smtClean="0"/>
              <a:t>    TM = </a:t>
            </a:r>
            <a:r>
              <a:rPr lang="en-US" sz="1600" dirty="0" err="1" smtClean="0"/>
              <a:t>Transmogrifier</a:t>
            </a:r>
            <a:r>
              <a:rPr lang="en-US" sz="1600" dirty="0" smtClean="0"/>
              <a:t>()</a:t>
            </a:r>
          </a:p>
          <a:p>
            <a:r>
              <a:rPr lang="en-US" sz="1600" dirty="0" smtClean="0"/>
              <a:t>    for p in ['</a:t>
            </a:r>
            <a:r>
              <a:rPr lang="en-US" sz="1600" dirty="0" err="1" smtClean="0"/>
              <a:t>calvin</a:t>
            </a:r>
            <a:r>
              <a:rPr lang="en-US" sz="1600" dirty="0" smtClean="0"/>
              <a:t>', 'Hobbes']:</a:t>
            </a:r>
          </a:p>
          <a:p>
            <a:r>
              <a:rPr lang="en-US" sz="1600" dirty="0" smtClean="0"/>
              <a:t>        print p, '-&gt;  ZAP!  -&gt;', </a:t>
            </a:r>
            <a:r>
              <a:rPr lang="en-US" sz="1600" dirty="0" err="1" smtClean="0"/>
              <a:t>TM.transmogrify</a:t>
            </a:r>
            <a:r>
              <a:rPr lang="en-US" sz="1600" dirty="0" smtClean="0"/>
              <a:t>(p)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5651" y="856000"/>
            <a:ext cx="3186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File: </a:t>
            </a:r>
            <a:r>
              <a:rPr lang="en-US" dirty="0" smtClean="0"/>
              <a:t>nose_example1_fixed2</a:t>
            </a:r>
            <a:r>
              <a:rPr lang="en-US" dirty="0" smtClean="0"/>
              <a:t>.py</a:t>
            </a:r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4009855" y="2210532"/>
            <a:ext cx="5134145" cy="28007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$ nosetests-2.7 nose_example1_fixed2.py --with-</a:t>
            </a:r>
            <a:r>
              <a:rPr lang="en-US" sz="1600" dirty="0" err="1" smtClean="0"/>
              <a:t>doctest</a:t>
            </a:r>
            <a:r>
              <a:rPr lang="en-US" sz="1600" dirty="0" smtClean="0"/>
              <a:t> --</a:t>
            </a:r>
            <a:r>
              <a:rPr lang="en-US" sz="1600" dirty="0" err="1" smtClean="0"/>
              <a:t>doctest</a:t>
            </a:r>
            <a:r>
              <a:rPr lang="en-US" sz="1600" dirty="0" smtClean="0"/>
              <a:t>-tests -</a:t>
            </a:r>
            <a:r>
              <a:rPr lang="en-US" sz="1600" dirty="0" err="1" smtClean="0"/>
              <a:t>vv</a:t>
            </a:r>
            <a:endParaRPr lang="en-US" sz="1600" dirty="0" smtClean="0"/>
          </a:p>
          <a:p>
            <a:r>
              <a:rPr lang="en-US" sz="1600" dirty="0" err="1" smtClean="0"/>
              <a:t>nose.config</a:t>
            </a:r>
            <a:r>
              <a:rPr lang="en-US" sz="1600" dirty="0" smtClean="0"/>
              <a:t>: INFO: Ignoring files matching ['^\\.', '^_', '^setup\\.</a:t>
            </a:r>
            <a:r>
              <a:rPr lang="en-US" sz="1600" dirty="0" err="1" smtClean="0"/>
              <a:t>py</a:t>
            </a:r>
            <a:r>
              <a:rPr lang="en-US" sz="1600" dirty="0" smtClean="0"/>
              <a:t>$']</a:t>
            </a:r>
          </a:p>
          <a:p>
            <a:r>
              <a:rPr lang="en-US" sz="1600" dirty="0" smtClean="0"/>
              <a:t>nose_example1_fixed2.test_transmogrify ... ok</a:t>
            </a:r>
          </a:p>
          <a:p>
            <a:r>
              <a:rPr lang="en-US" sz="1600" dirty="0" err="1" smtClean="0"/>
              <a:t>Doctest</a:t>
            </a:r>
            <a:r>
              <a:rPr lang="en-US" sz="1600" dirty="0" smtClean="0"/>
              <a:t>: nose_example1_fixed2.Transmogrifier ... ok</a:t>
            </a:r>
          </a:p>
          <a:p>
            <a:r>
              <a:rPr lang="en-US" sz="1600" dirty="0" err="1" smtClean="0"/>
              <a:t>Doctest</a:t>
            </a:r>
            <a:r>
              <a:rPr lang="en-US" sz="1600" dirty="0" smtClean="0"/>
              <a:t>: nose_example1_fixed2.Transmogrifier.transmogrify ... ok</a:t>
            </a:r>
          </a:p>
          <a:p>
            <a:r>
              <a:rPr lang="en-US" sz="1600" dirty="0" smtClean="0"/>
              <a:t>---------------------------------------------------------------</a:t>
            </a:r>
          </a:p>
          <a:p>
            <a:r>
              <a:rPr lang="en-US" sz="1600" dirty="0" smtClean="0"/>
              <a:t>Ran 3 test in 0.012s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OK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481" y="219517"/>
            <a:ext cx="1955800" cy="18669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596238" y="208177"/>
            <a:ext cx="778904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0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50004" r="25442"/>
          <a:stretch/>
        </p:blipFill>
        <p:spPr>
          <a:xfrm>
            <a:off x="7257368" y="4392845"/>
            <a:ext cx="1886632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560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/>
        </p:nvSpPr>
        <p:spPr bwMode="auto">
          <a:xfrm>
            <a:off x="1839148" y="196839"/>
            <a:ext cx="546570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3200" dirty="0" smtClean="0">
                <a:ea typeface="ＭＳ Ｐゴシック" charset="0"/>
                <a:cs typeface="Gill Sans" charset="0"/>
              </a:rPr>
              <a:t>Test-Driven Development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2180" y="828766"/>
            <a:ext cx="382145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Know when you’re done! 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Write requirements 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Make tests for the requirements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Code class/methods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Test if code satisfies requirements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Iterate!</a:t>
            </a:r>
          </a:p>
        </p:txBody>
      </p:sp>
      <p:sp>
        <p:nvSpPr>
          <p:cNvPr id="2" name="Rectangle 1"/>
          <p:cNvSpPr/>
          <p:nvPr/>
        </p:nvSpPr>
        <p:spPr>
          <a:xfrm>
            <a:off x="4965817" y="828766"/>
            <a:ext cx="360600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Requirements: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/>
              <a:t>Animal('owl').move == '</a:t>
            </a:r>
            <a:r>
              <a:rPr lang="en-US" dirty="0" smtClean="0"/>
              <a:t>fly’</a:t>
            </a:r>
            <a:endParaRPr lang="en-US" dirty="0" smtClean="0"/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Animal</a:t>
            </a:r>
            <a:r>
              <a:rPr lang="en-US" dirty="0"/>
              <a:t>('cat').move == '</a:t>
            </a:r>
            <a:r>
              <a:rPr lang="en-US" dirty="0" smtClean="0"/>
              <a:t>walk’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Animal('</a:t>
            </a:r>
            <a:r>
              <a:rPr lang="en-US" dirty="0" smtClean="0"/>
              <a:t>fish</a:t>
            </a:r>
            <a:r>
              <a:rPr lang="en-US" dirty="0"/>
              <a:t>').move == '</a:t>
            </a:r>
            <a:r>
              <a:rPr lang="en-US" dirty="0" smtClean="0"/>
              <a:t>swim’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Animal</a:t>
            </a:r>
            <a:r>
              <a:rPr lang="en-US" dirty="0"/>
              <a:t>('owl').speak == 'hoot'</a:t>
            </a:r>
            <a:endParaRPr lang="en-US" dirty="0" smtClean="0"/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/>
              <a:t>Animal('cat').speak == 'meow'</a:t>
            </a:r>
            <a:r>
              <a:rPr lang="en-US" dirty="0" smtClean="0"/>
              <a:t> 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/>
              <a:t>Animal('fish').speak == </a:t>
            </a:r>
            <a:r>
              <a:rPr lang="en-US" dirty="0" smtClean="0"/>
              <a:t>’’</a:t>
            </a:r>
          </a:p>
        </p:txBody>
      </p:sp>
    </p:spTree>
    <p:extLst>
      <p:ext uri="{BB962C8B-B14F-4D97-AF65-F5344CB8AC3E}">
        <p14:creationId xmlns:p14="http://schemas.microsoft.com/office/powerpoint/2010/main" val="691249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/>
        </p:nvSpPr>
        <p:spPr bwMode="auto">
          <a:xfrm>
            <a:off x="1839148" y="196839"/>
            <a:ext cx="546570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3200" dirty="0" smtClean="0">
                <a:ea typeface="ＭＳ Ｐゴシック" charset="0"/>
                <a:cs typeface="Gill Sans" charset="0"/>
              </a:rPr>
              <a:t>Test-Driven Development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34020" y="3125300"/>
            <a:ext cx="5000787" cy="3293209"/>
          </a:xfrm>
          <a:prstGeom prst="rect">
            <a:avLst/>
          </a:prstGeom>
          <a:solidFill>
            <a:srgbClr val="008000">
              <a:alpha val="30000"/>
            </a:srgb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""" </a:t>
            </a:r>
          </a:p>
          <a:p>
            <a:r>
              <a:rPr lang="en-US" sz="1600" dirty="0" smtClean="0"/>
              <a:t>Test Driven Development using animals and Nose testing.</a:t>
            </a:r>
          </a:p>
          <a:p>
            <a:r>
              <a:rPr lang="en-US" sz="1600" dirty="0" smtClean="0"/>
              <a:t>"""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 err="1" smtClean="0"/>
              <a:t>test_moves</a:t>
            </a:r>
            <a:r>
              <a:rPr lang="en-US" sz="1600" dirty="0" smtClean="0"/>
              <a:t>():</a:t>
            </a:r>
          </a:p>
          <a:p>
            <a:r>
              <a:rPr lang="en-US" sz="1600" dirty="0" smtClean="0"/>
              <a:t>    assert Animal('owl').move() == 'fly'</a:t>
            </a:r>
          </a:p>
          <a:p>
            <a:r>
              <a:rPr lang="en-US" sz="1600" dirty="0" smtClean="0"/>
              <a:t>    assert Animal('cat').move() == 'walk'</a:t>
            </a:r>
          </a:p>
          <a:p>
            <a:r>
              <a:rPr lang="en-US" sz="1600" dirty="0" smtClean="0"/>
              <a:t>    assert Animal('fish').move() == 'swim'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 err="1" smtClean="0"/>
              <a:t>test_speaks</a:t>
            </a:r>
            <a:r>
              <a:rPr lang="en-US" sz="1600" dirty="0" smtClean="0"/>
              <a:t>():</a:t>
            </a:r>
          </a:p>
          <a:p>
            <a:r>
              <a:rPr lang="en-US" sz="1600" dirty="0" smtClean="0"/>
              <a:t>    assert Animal('owl').speak() == 'hoot'</a:t>
            </a:r>
          </a:p>
          <a:p>
            <a:r>
              <a:rPr lang="en-US" sz="1600" dirty="0" smtClean="0"/>
              <a:t>    assert Animal('cat').speak() == 'meow'</a:t>
            </a:r>
          </a:p>
          <a:p>
            <a:r>
              <a:rPr lang="en-US" sz="1600" dirty="0" smtClean="0"/>
              <a:t>    assert Animal('fish').speak() == ''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4079" y="2779098"/>
            <a:ext cx="2710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File: </a:t>
            </a:r>
            <a:r>
              <a:rPr lang="en-US" dirty="0"/>
              <a:t> </a:t>
            </a:r>
            <a:r>
              <a:rPr lang="en-US" dirty="0" smtClean="0"/>
              <a:t>animals/animals_0</a:t>
            </a:r>
            <a:r>
              <a:rPr lang="en-US" dirty="0" smtClean="0"/>
              <a:t>.py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572180" y="828766"/>
            <a:ext cx="382145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Know when you’re done! 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Write requirements 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Make tests for the requirements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Code class/methods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Test if code satisfies requirements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Iterate!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65817" y="828766"/>
            <a:ext cx="360600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Requirements: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/>
              <a:t>Animal('owl').move == '</a:t>
            </a:r>
            <a:r>
              <a:rPr lang="en-US" dirty="0" smtClean="0"/>
              <a:t>fly’</a:t>
            </a:r>
            <a:endParaRPr lang="en-US" dirty="0" smtClean="0"/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Animal</a:t>
            </a:r>
            <a:r>
              <a:rPr lang="en-US" dirty="0"/>
              <a:t>('cat').move == '</a:t>
            </a:r>
            <a:r>
              <a:rPr lang="en-US" dirty="0" smtClean="0"/>
              <a:t>walk’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Animal('</a:t>
            </a:r>
            <a:r>
              <a:rPr lang="en-US" dirty="0" smtClean="0"/>
              <a:t>fish</a:t>
            </a:r>
            <a:r>
              <a:rPr lang="en-US" dirty="0"/>
              <a:t>').move == '</a:t>
            </a:r>
            <a:r>
              <a:rPr lang="en-US" dirty="0" smtClean="0"/>
              <a:t>swim’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Animal</a:t>
            </a:r>
            <a:r>
              <a:rPr lang="en-US" dirty="0"/>
              <a:t>('owl').speak == 'hoot'</a:t>
            </a:r>
            <a:endParaRPr lang="en-US" dirty="0" smtClean="0"/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/>
              <a:t>Animal('cat').speak == 'meow'</a:t>
            </a:r>
            <a:r>
              <a:rPr lang="en-US" dirty="0" smtClean="0"/>
              <a:t> 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/>
              <a:t>Animal('fish').speak == </a:t>
            </a:r>
            <a:r>
              <a:rPr lang="en-US" dirty="0" smtClean="0"/>
              <a:t>’’</a:t>
            </a:r>
          </a:p>
        </p:txBody>
      </p:sp>
    </p:spTree>
    <p:extLst>
      <p:ext uri="{BB962C8B-B14F-4D97-AF65-F5344CB8AC3E}">
        <p14:creationId xmlns:p14="http://schemas.microsoft.com/office/powerpoint/2010/main" val="1730521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/>
        </p:nvSpPr>
        <p:spPr bwMode="auto">
          <a:xfrm>
            <a:off x="1839148" y="196839"/>
            <a:ext cx="546570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3200" dirty="0" smtClean="0">
                <a:ea typeface="ＭＳ Ｐゴシック" charset="0"/>
                <a:cs typeface="Gill Sans" charset="0"/>
              </a:rPr>
              <a:t>Test-Driven Development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34020" y="3125300"/>
            <a:ext cx="5000787" cy="3293209"/>
          </a:xfrm>
          <a:prstGeom prst="rect">
            <a:avLst/>
          </a:prstGeom>
          <a:solidFill>
            <a:srgbClr val="008000">
              <a:alpha val="30000"/>
            </a:srgb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""" </a:t>
            </a:r>
          </a:p>
          <a:p>
            <a:r>
              <a:rPr lang="en-US" sz="1600" dirty="0" smtClean="0"/>
              <a:t>Test Driven Development using animals and Nose testing.</a:t>
            </a:r>
          </a:p>
          <a:p>
            <a:r>
              <a:rPr lang="en-US" sz="1600" dirty="0" smtClean="0"/>
              <a:t>"""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 err="1" smtClean="0"/>
              <a:t>test_moves</a:t>
            </a:r>
            <a:r>
              <a:rPr lang="en-US" sz="1600" dirty="0" smtClean="0"/>
              <a:t>():</a:t>
            </a:r>
          </a:p>
          <a:p>
            <a:r>
              <a:rPr lang="en-US" sz="1600" dirty="0" smtClean="0"/>
              <a:t>    assert Animal('owl').move() == 'fly'</a:t>
            </a:r>
          </a:p>
          <a:p>
            <a:r>
              <a:rPr lang="en-US" sz="1600" dirty="0" smtClean="0"/>
              <a:t>    assert Animal('cat').move() == 'walk'</a:t>
            </a:r>
          </a:p>
          <a:p>
            <a:r>
              <a:rPr lang="en-US" sz="1600" dirty="0" smtClean="0"/>
              <a:t>    assert Animal('fish').move() == 'swim'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 err="1" smtClean="0"/>
              <a:t>test_speaks</a:t>
            </a:r>
            <a:r>
              <a:rPr lang="en-US" sz="1600" dirty="0" smtClean="0"/>
              <a:t>():</a:t>
            </a:r>
          </a:p>
          <a:p>
            <a:r>
              <a:rPr lang="en-US" sz="1600" dirty="0" smtClean="0"/>
              <a:t>    assert Animal('owl').speak() == 'hoot'</a:t>
            </a:r>
          </a:p>
          <a:p>
            <a:r>
              <a:rPr lang="en-US" sz="1600" dirty="0" smtClean="0"/>
              <a:t>    assert Animal('cat').speak() == 'meow'</a:t>
            </a:r>
          </a:p>
          <a:p>
            <a:r>
              <a:rPr lang="en-US" sz="1600" dirty="0" smtClean="0"/>
              <a:t>    assert Animal('fish').speak() == ''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4079" y="2779098"/>
            <a:ext cx="2710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File: </a:t>
            </a:r>
            <a:r>
              <a:rPr lang="en-US" dirty="0"/>
              <a:t> </a:t>
            </a:r>
            <a:r>
              <a:rPr lang="en-US" dirty="0" smtClean="0"/>
              <a:t>animals/animals_0</a:t>
            </a:r>
            <a:r>
              <a:rPr lang="en-US" dirty="0" smtClean="0"/>
              <a:t>.py</a:t>
            </a:r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572180" y="828766"/>
            <a:ext cx="382145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Know when you’re done! 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Write requirements 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Make tests for the requirements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Code class/methods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Test if code satisfies requirements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Iterate!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5817" y="828766"/>
            <a:ext cx="360600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Requirements: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/>
              <a:t>Animal('owl').move == '</a:t>
            </a:r>
            <a:r>
              <a:rPr lang="en-US" dirty="0" smtClean="0"/>
              <a:t>fly’</a:t>
            </a:r>
            <a:endParaRPr lang="en-US" dirty="0" smtClean="0"/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Animal</a:t>
            </a:r>
            <a:r>
              <a:rPr lang="en-US" dirty="0"/>
              <a:t>('cat').move == '</a:t>
            </a:r>
            <a:r>
              <a:rPr lang="en-US" dirty="0" smtClean="0"/>
              <a:t>walk’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Animal('</a:t>
            </a:r>
            <a:r>
              <a:rPr lang="en-US" dirty="0" smtClean="0"/>
              <a:t>fish</a:t>
            </a:r>
            <a:r>
              <a:rPr lang="en-US" dirty="0"/>
              <a:t>').move == '</a:t>
            </a:r>
            <a:r>
              <a:rPr lang="en-US" dirty="0" smtClean="0"/>
              <a:t>swim’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Animal</a:t>
            </a:r>
            <a:r>
              <a:rPr lang="en-US" dirty="0"/>
              <a:t>('owl').speak == 'hoot'</a:t>
            </a:r>
            <a:endParaRPr lang="en-US" dirty="0" smtClean="0"/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/>
              <a:t>Animal('cat').speak == 'meow'</a:t>
            </a:r>
            <a:r>
              <a:rPr lang="en-US" dirty="0" smtClean="0"/>
              <a:t> 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/>
              <a:t>Animal('fish').speak == </a:t>
            </a:r>
            <a:r>
              <a:rPr lang="en-US" dirty="0" smtClean="0"/>
              <a:t>’’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66900" y="1456521"/>
            <a:ext cx="4377100" cy="54014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 smtClean="0"/>
              <a:t>$ nosetests-2.7 animals_0.py</a:t>
            </a:r>
          </a:p>
          <a:p>
            <a:r>
              <a:rPr lang="en-US" sz="1500" b="1" dirty="0" smtClean="0">
                <a:solidFill>
                  <a:srgbClr val="FF0000"/>
                </a:solidFill>
              </a:rPr>
              <a:t>EE</a:t>
            </a:r>
          </a:p>
          <a:p>
            <a:r>
              <a:rPr lang="en-US" sz="1500" dirty="0" smtClean="0"/>
              <a:t>===========================================</a:t>
            </a:r>
          </a:p>
          <a:p>
            <a:r>
              <a:rPr lang="en-US" sz="1500" dirty="0" smtClean="0"/>
              <a:t>ERROR: animals_0.test_moves</a:t>
            </a:r>
          </a:p>
          <a:p>
            <a:r>
              <a:rPr lang="en-US" sz="1500" dirty="0" smtClean="0"/>
              <a:t>----------------------------------------------------------------------</a:t>
            </a:r>
          </a:p>
          <a:p>
            <a:r>
              <a:rPr lang="en-US" sz="1500" dirty="0" err="1" smtClean="0"/>
              <a:t>Traceback</a:t>
            </a:r>
            <a:r>
              <a:rPr lang="en-US" sz="1500" dirty="0" smtClean="0"/>
              <a:t> (most recent call last):</a:t>
            </a:r>
          </a:p>
          <a:p>
            <a:r>
              <a:rPr lang="en-US" sz="1500" dirty="0" smtClean="0"/>
              <a:t>  File "/opt/…/nose/</a:t>
            </a:r>
            <a:r>
              <a:rPr lang="en-US" sz="1500" dirty="0" err="1" smtClean="0"/>
              <a:t>case.py</a:t>
            </a:r>
            <a:r>
              <a:rPr lang="en-US" sz="1500" dirty="0" smtClean="0"/>
              <a:t>", line 197, in </a:t>
            </a:r>
            <a:r>
              <a:rPr lang="en-US" sz="1500" dirty="0" err="1" smtClean="0"/>
              <a:t>runTest</a:t>
            </a:r>
            <a:endParaRPr lang="en-US" sz="1500" dirty="0" smtClean="0"/>
          </a:p>
          <a:p>
            <a:r>
              <a:rPr lang="en-US" sz="1500" dirty="0" smtClean="0"/>
              <a:t>    </a:t>
            </a:r>
            <a:r>
              <a:rPr lang="en-US" sz="1500" dirty="0" err="1" smtClean="0"/>
              <a:t>self.test</a:t>
            </a:r>
            <a:r>
              <a:rPr lang="en-US" sz="1500" dirty="0" smtClean="0"/>
              <a:t>(*</a:t>
            </a:r>
            <a:r>
              <a:rPr lang="en-US" sz="1500" dirty="0" err="1" smtClean="0"/>
              <a:t>self.arg</a:t>
            </a:r>
            <a:r>
              <a:rPr lang="en-US" sz="1500" dirty="0" smtClean="0"/>
              <a:t>)</a:t>
            </a:r>
          </a:p>
          <a:p>
            <a:r>
              <a:rPr lang="en-US" sz="1500" dirty="0" smtClean="0"/>
              <a:t>  File "/Users/…/animals_0.py", line 6, in </a:t>
            </a:r>
            <a:r>
              <a:rPr lang="en-US" sz="1500" dirty="0" err="1" smtClean="0"/>
              <a:t>test_moves</a:t>
            </a:r>
            <a:endParaRPr lang="en-US" sz="1500" dirty="0" smtClean="0"/>
          </a:p>
          <a:p>
            <a:r>
              <a:rPr lang="en-US" sz="1500" dirty="0" smtClean="0"/>
              <a:t> </a:t>
            </a:r>
            <a:r>
              <a:rPr lang="en-US" sz="1500" dirty="0" smtClean="0">
                <a:solidFill>
                  <a:srgbClr val="008000"/>
                </a:solidFill>
              </a:rPr>
              <a:t>   assert Animal('owl').move() == 'fly'</a:t>
            </a:r>
          </a:p>
          <a:p>
            <a:r>
              <a:rPr lang="en-US" sz="1500" dirty="0" err="1" smtClean="0">
                <a:solidFill>
                  <a:srgbClr val="008000"/>
                </a:solidFill>
              </a:rPr>
              <a:t>NameError</a:t>
            </a:r>
            <a:r>
              <a:rPr lang="en-US" sz="1500" dirty="0" smtClean="0">
                <a:solidFill>
                  <a:srgbClr val="008000"/>
                </a:solidFill>
              </a:rPr>
              <a:t>: global name 'Animal' is not defined</a:t>
            </a:r>
          </a:p>
          <a:p>
            <a:r>
              <a:rPr lang="en-US" sz="1500" dirty="0" smtClean="0"/>
              <a:t>===========================================</a:t>
            </a:r>
          </a:p>
          <a:p>
            <a:r>
              <a:rPr lang="en-US" sz="1500" dirty="0" smtClean="0"/>
              <a:t>ERROR: animals_0.test_speaks</a:t>
            </a:r>
          </a:p>
          <a:p>
            <a:r>
              <a:rPr lang="en-US" sz="1500" dirty="0" smtClean="0"/>
              <a:t>----------------------------------------------------------------------</a:t>
            </a:r>
          </a:p>
          <a:p>
            <a:r>
              <a:rPr lang="en-US" sz="1500" dirty="0" err="1" smtClean="0"/>
              <a:t>Traceback</a:t>
            </a:r>
            <a:r>
              <a:rPr lang="en-US" sz="1500" dirty="0" smtClean="0"/>
              <a:t> (most recent call last):</a:t>
            </a:r>
          </a:p>
          <a:p>
            <a:r>
              <a:rPr lang="en-US" sz="1500" dirty="0" smtClean="0"/>
              <a:t>  File "/opt/…/nose/</a:t>
            </a:r>
            <a:r>
              <a:rPr lang="en-US" sz="1500" dirty="0" err="1" smtClean="0"/>
              <a:t>case.py</a:t>
            </a:r>
            <a:r>
              <a:rPr lang="en-US" sz="1500" dirty="0" smtClean="0"/>
              <a:t>", line 197, in </a:t>
            </a:r>
            <a:r>
              <a:rPr lang="en-US" sz="1500" dirty="0" err="1" smtClean="0"/>
              <a:t>runTest</a:t>
            </a:r>
            <a:endParaRPr lang="en-US" sz="1500" dirty="0" smtClean="0"/>
          </a:p>
          <a:p>
            <a:r>
              <a:rPr lang="en-US" sz="1500" dirty="0" smtClean="0"/>
              <a:t>    </a:t>
            </a:r>
            <a:r>
              <a:rPr lang="en-US" sz="1500" dirty="0" err="1" smtClean="0"/>
              <a:t>self.test</a:t>
            </a:r>
            <a:r>
              <a:rPr lang="en-US" sz="1500" dirty="0" smtClean="0"/>
              <a:t>(*</a:t>
            </a:r>
            <a:r>
              <a:rPr lang="en-US" sz="1500" dirty="0" err="1" smtClean="0"/>
              <a:t>self.arg</a:t>
            </a:r>
            <a:r>
              <a:rPr lang="en-US" sz="1500" dirty="0" smtClean="0"/>
              <a:t>)</a:t>
            </a:r>
          </a:p>
          <a:p>
            <a:r>
              <a:rPr lang="en-US" sz="1500" dirty="0" smtClean="0"/>
              <a:t>  File "/Users/…/animals_0.py", line 11, in </a:t>
            </a:r>
            <a:r>
              <a:rPr lang="en-US" sz="1500" dirty="0" err="1" smtClean="0"/>
              <a:t>test_speaks</a:t>
            </a:r>
            <a:endParaRPr lang="en-US" sz="1500" dirty="0" smtClean="0"/>
          </a:p>
          <a:p>
            <a:r>
              <a:rPr lang="en-US" sz="1500" dirty="0" smtClean="0">
                <a:solidFill>
                  <a:srgbClr val="008000"/>
                </a:solidFill>
              </a:rPr>
              <a:t>    assert Animal('owl').speak() == 'hoot'</a:t>
            </a:r>
          </a:p>
          <a:p>
            <a:r>
              <a:rPr lang="en-US" sz="1500" dirty="0" err="1" smtClean="0">
                <a:solidFill>
                  <a:srgbClr val="008000"/>
                </a:solidFill>
              </a:rPr>
              <a:t>NameError</a:t>
            </a:r>
            <a:r>
              <a:rPr lang="en-US" sz="1500" dirty="0" smtClean="0">
                <a:solidFill>
                  <a:srgbClr val="008000"/>
                </a:solidFill>
              </a:rPr>
              <a:t>: global name 'Animal' is not defined</a:t>
            </a:r>
          </a:p>
          <a:p>
            <a:r>
              <a:rPr lang="en-US" sz="1500" dirty="0" smtClean="0"/>
              <a:t>----------------------------------------------------------------------</a:t>
            </a:r>
          </a:p>
          <a:p>
            <a:r>
              <a:rPr lang="en-US" sz="1500" dirty="0" smtClean="0"/>
              <a:t>Ran 2 tests in 0.007s</a:t>
            </a:r>
          </a:p>
          <a:p>
            <a:r>
              <a:rPr lang="en-US" sz="1500" b="1" dirty="0" smtClean="0">
                <a:solidFill>
                  <a:srgbClr val="FF0000"/>
                </a:solidFill>
              </a:rPr>
              <a:t>FAILED (errors=2)</a:t>
            </a:r>
          </a:p>
        </p:txBody>
      </p:sp>
    </p:spTree>
    <p:extLst>
      <p:ext uri="{BB962C8B-B14F-4D97-AF65-F5344CB8AC3E}">
        <p14:creationId xmlns:p14="http://schemas.microsoft.com/office/powerpoint/2010/main" val="1509218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/>
        </p:nvSpPr>
        <p:spPr bwMode="auto">
          <a:xfrm>
            <a:off x="1839148" y="196839"/>
            <a:ext cx="546570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3200" dirty="0" smtClean="0">
                <a:ea typeface="ＭＳ Ｐゴシック" charset="0"/>
                <a:cs typeface="Gill Sans" charset="0"/>
              </a:rPr>
              <a:t>Test-Driven Development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1005133"/>
            <a:ext cx="5000787" cy="5262980"/>
          </a:xfrm>
          <a:prstGeom prst="rect">
            <a:avLst/>
          </a:prstGeom>
          <a:solidFill>
            <a:srgbClr val="008000">
              <a:alpha val="30000"/>
            </a:srgb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""" </a:t>
            </a:r>
          </a:p>
          <a:p>
            <a:r>
              <a:rPr lang="en-US" sz="1600" dirty="0" smtClean="0"/>
              <a:t>Test Driven Development using animals and Nose testing.</a:t>
            </a:r>
          </a:p>
          <a:p>
            <a:r>
              <a:rPr lang="en-US" sz="1600" dirty="0" smtClean="0"/>
              <a:t>"""</a:t>
            </a:r>
          </a:p>
          <a:p>
            <a:r>
              <a:rPr lang="en-US" sz="1600" dirty="0" smtClean="0"/>
              <a:t>class Animal:</a:t>
            </a:r>
          </a:p>
          <a:p>
            <a:r>
              <a:rPr lang="en-US" sz="1600" dirty="0" smtClean="0"/>
              <a:t>    """ This is an animal.</a:t>
            </a:r>
          </a:p>
          <a:p>
            <a:r>
              <a:rPr lang="en-US" sz="1600" dirty="0" smtClean="0"/>
              <a:t>    """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animal_defs</a:t>
            </a:r>
            <a:r>
              <a:rPr lang="en-US" sz="1600" dirty="0" smtClean="0"/>
              <a:t> = {'owl':{'</a:t>
            </a:r>
            <a:r>
              <a:rPr lang="en-US" sz="1600" dirty="0" err="1" smtClean="0"/>
              <a:t>move':'fly</a:t>
            </a:r>
            <a:r>
              <a:rPr lang="en-US" sz="1600" dirty="0" smtClean="0"/>
              <a:t>',</a:t>
            </a:r>
          </a:p>
          <a:p>
            <a:r>
              <a:rPr lang="en-US" sz="1600" dirty="0" smtClean="0"/>
              <a:t>                          '</a:t>
            </a:r>
            <a:r>
              <a:rPr lang="en-US" sz="1600" dirty="0" err="1" smtClean="0"/>
              <a:t>speak':'hoot</a:t>
            </a:r>
            <a:r>
              <a:rPr lang="en-US" sz="1600" dirty="0" smtClean="0"/>
              <a:t>'},</a:t>
            </a:r>
          </a:p>
          <a:p>
            <a:r>
              <a:rPr lang="en-US" sz="1600" dirty="0" smtClean="0"/>
              <a:t>                   'cat':{'</a:t>
            </a:r>
            <a:r>
              <a:rPr lang="en-US" sz="1600" dirty="0" err="1" smtClean="0"/>
              <a:t>move':'walk</a:t>
            </a:r>
            <a:r>
              <a:rPr lang="en-US" sz="1600" dirty="0" smtClean="0"/>
              <a:t>',</a:t>
            </a:r>
          </a:p>
          <a:p>
            <a:r>
              <a:rPr lang="en-US" sz="1600" dirty="0" smtClean="0"/>
              <a:t>                          '</a:t>
            </a:r>
            <a:r>
              <a:rPr lang="en-US" sz="1600" dirty="0" err="1" smtClean="0"/>
              <a:t>speak':'meow</a:t>
            </a:r>
            <a:r>
              <a:rPr lang="en-US" sz="1600" dirty="0" smtClean="0"/>
              <a:t>'},</a:t>
            </a:r>
          </a:p>
          <a:p>
            <a:r>
              <a:rPr lang="en-US" sz="1600" dirty="0" smtClean="0"/>
              <a:t>                   'fish':{'</a:t>
            </a:r>
            <a:r>
              <a:rPr lang="en-US" sz="1600" dirty="0" err="1" smtClean="0"/>
              <a:t>move':'swim</a:t>
            </a:r>
            <a:r>
              <a:rPr lang="en-US" sz="1600" dirty="0" smtClean="0"/>
              <a:t>',</a:t>
            </a:r>
          </a:p>
          <a:p>
            <a:r>
              <a:rPr lang="en-US" sz="1600" dirty="0" smtClean="0"/>
              <a:t>                          'speak':''}}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def</a:t>
            </a:r>
            <a:r>
              <a:rPr lang="en-US" sz="1600" dirty="0" smtClean="0"/>
              <a:t> __</a:t>
            </a:r>
            <a:r>
              <a:rPr lang="en-US" sz="1600" dirty="0" err="1" smtClean="0"/>
              <a:t>init</a:t>
            </a:r>
            <a:r>
              <a:rPr lang="en-US" sz="1600" dirty="0" smtClean="0"/>
              <a:t>__(self, name):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self.name</a:t>
            </a:r>
            <a:r>
              <a:rPr lang="en-US" sz="1600" dirty="0" smtClean="0"/>
              <a:t> = name</a:t>
            </a:r>
          </a:p>
          <a:p>
            <a:endParaRPr lang="en-US" sz="1600" dirty="0" smtClean="0"/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def</a:t>
            </a:r>
            <a:r>
              <a:rPr lang="en-US" sz="1600" dirty="0" smtClean="0"/>
              <a:t> move(self):</a:t>
            </a:r>
          </a:p>
          <a:p>
            <a:r>
              <a:rPr lang="en-US" sz="1600" dirty="0" smtClean="0"/>
              <a:t>        return </a:t>
            </a:r>
            <a:r>
              <a:rPr lang="en-US" sz="1600" dirty="0" err="1" smtClean="0"/>
              <a:t>self.animal_defs</a:t>
            </a:r>
            <a:r>
              <a:rPr lang="en-US" sz="1600" dirty="0" smtClean="0"/>
              <a:t>[</a:t>
            </a:r>
            <a:r>
              <a:rPr lang="en-US" sz="1600" dirty="0" err="1" smtClean="0"/>
              <a:t>self.name</a:t>
            </a:r>
            <a:r>
              <a:rPr lang="en-US" sz="1600" dirty="0" smtClean="0"/>
              <a:t>]['move']</a:t>
            </a:r>
          </a:p>
          <a:p>
            <a:r>
              <a:rPr lang="en-US" sz="1600" dirty="0" smtClean="0"/>
              <a:t>        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def</a:t>
            </a:r>
            <a:r>
              <a:rPr lang="en-US" sz="1600" dirty="0" smtClean="0"/>
              <a:t> speak(self):</a:t>
            </a:r>
          </a:p>
          <a:p>
            <a:r>
              <a:rPr lang="en-US" sz="1600" dirty="0" smtClean="0"/>
              <a:t>        return </a:t>
            </a:r>
            <a:r>
              <a:rPr lang="en-US" sz="1600" dirty="0" err="1" smtClean="0"/>
              <a:t>self.animal_defs</a:t>
            </a:r>
            <a:r>
              <a:rPr lang="en-US" sz="1600" dirty="0" smtClean="0"/>
              <a:t>[</a:t>
            </a:r>
            <a:r>
              <a:rPr lang="en-US" sz="1600" dirty="0" err="1" smtClean="0"/>
              <a:t>self.name</a:t>
            </a:r>
            <a:r>
              <a:rPr lang="en-US" sz="1600" dirty="0" smtClean="0"/>
              <a:t>]['speak']</a:t>
            </a:r>
          </a:p>
          <a:p>
            <a:r>
              <a:rPr lang="en-US" sz="1600" dirty="0" smtClean="0"/>
              <a:t>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4066" y="635801"/>
            <a:ext cx="2710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File: </a:t>
            </a:r>
            <a:r>
              <a:rPr lang="en-US" dirty="0"/>
              <a:t> </a:t>
            </a:r>
            <a:r>
              <a:rPr lang="en-US" dirty="0" smtClean="0"/>
              <a:t>animals/animals_1</a:t>
            </a:r>
            <a:r>
              <a:rPr lang="en-US" dirty="0" smtClean="0"/>
              <a:t>.py</a:t>
            </a:r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5277184" y="2443120"/>
            <a:ext cx="363577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$ nosetests-2.7 animals_1.py -</a:t>
            </a:r>
            <a:r>
              <a:rPr lang="en-US" sz="1600" dirty="0" err="1" smtClean="0"/>
              <a:t>vv</a:t>
            </a:r>
            <a:endParaRPr lang="en-US" sz="1600" dirty="0" smtClean="0"/>
          </a:p>
          <a:p>
            <a:r>
              <a:rPr lang="en-US" sz="1600" dirty="0" smtClean="0"/>
              <a:t>animals_1.test_moves ... ok</a:t>
            </a:r>
          </a:p>
          <a:p>
            <a:r>
              <a:rPr lang="en-US" sz="1600" dirty="0" smtClean="0"/>
              <a:t>animals_1.test_speaks ... ok</a:t>
            </a:r>
          </a:p>
          <a:p>
            <a:r>
              <a:rPr lang="en-US" sz="1600" dirty="0" smtClean="0"/>
              <a:t>-------------------------------------------------------</a:t>
            </a:r>
          </a:p>
          <a:p>
            <a:r>
              <a:rPr lang="en-US" sz="1600" dirty="0" smtClean="0"/>
              <a:t>Ran 2 tests in 0.001s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029454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/>
        </p:nvSpPr>
        <p:spPr bwMode="auto">
          <a:xfrm>
            <a:off x="1839148" y="196839"/>
            <a:ext cx="546570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3200" dirty="0" smtClean="0">
                <a:ea typeface="ＭＳ Ｐゴシック" charset="0"/>
                <a:cs typeface="Gill Sans" charset="0"/>
              </a:rPr>
              <a:t>Test-Driven Development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882965"/>
            <a:ext cx="4705949" cy="6001644"/>
          </a:xfrm>
          <a:prstGeom prst="rect">
            <a:avLst/>
          </a:prstGeom>
          <a:solidFill>
            <a:srgbClr val="008000">
              <a:alpha val="30000"/>
            </a:srgb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…</a:t>
            </a:r>
          </a:p>
          <a:p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 err="1" smtClean="0"/>
              <a:t>test_dothings_list</a:t>
            </a:r>
            <a:r>
              <a:rPr lang="en-US" sz="1600" dirty="0" smtClean="0"/>
              <a:t>():</a:t>
            </a:r>
          </a:p>
          <a:p>
            <a:r>
              <a:rPr lang="en-US" sz="1600" dirty="0" smtClean="0"/>
              <a:t>    """ Test that the animal does the same number of things as the number of hour-times given.</a:t>
            </a:r>
          </a:p>
          <a:p>
            <a:r>
              <a:rPr lang="en-US" sz="1600" dirty="0" smtClean="0"/>
              <a:t>    """</a:t>
            </a:r>
          </a:p>
          <a:p>
            <a:r>
              <a:rPr lang="en-US" sz="1600" dirty="0" smtClean="0"/>
              <a:t>    times = []</a:t>
            </a:r>
          </a:p>
          <a:p>
            <a:r>
              <a:rPr lang="en-US" sz="1600" dirty="0" smtClean="0"/>
              <a:t>    for </a:t>
            </a:r>
            <a:r>
              <a:rPr lang="en-US" sz="1600" dirty="0" err="1" smtClean="0"/>
              <a:t>i</a:t>
            </a:r>
            <a:r>
              <a:rPr lang="en-US" sz="1600" dirty="0" smtClean="0"/>
              <a:t> in </a:t>
            </a:r>
            <a:r>
              <a:rPr lang="en-US" sz="1600" dirty="0" err="1" smtClean="0"/>
              <a:t>xrange</a:t>
            </a:r>
            <a:r>
              <a:rPr lang="en-US" sz="1600" dirty="0" smtClean="0"/>
              <a:t>(5):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times.append</a:t>
            </a:r>
            <a:r>
              <a:rPr lang="en-US" sz="1600" dirty="0" smtClean="0"/>
              <a:t>(random() * 24.)</a:t>
            </a:r>
          </a:p>
          <a:p>
            <a:r>
              <a:rPr lang="en-US" sz="1600" dirty="0" smtClean="0"/>
              <a:t>    for a in ['owl', 'cat', 'fish']:</a:t>
            </a:r>
          </a:p>
          <a:p>
            <a:r>
              <a:rPr lang="en-US" sz="1600" dirty="0" smtClean="0"/>
              <a:t>        assert </a:t>
            </a:r>
            <a:r>
              <a:rPr lang="en-US" sz="1600" dirty="0" err="1" smtClean="0"/>
              <a:t>len</a:t>
            </a:r>
            <a:r>
              <a:rPr lang="en-US" sz="1600" dirty="0" smtClean="0"/>
              <a:t>(Animal(a).</a:t>
            </a:r>
            <a:r>
              <a:rPr lang="en-US" sz="1600" dirty="0" err="1" smtClean="0"/>
              <a:t>dothings</a:t>
            </a:r>
            <a:r>
              <a:rPr lang="en-US" sz="1600" dirty="0" smtClean="0"/>
              <a:t>(times)) ==\</a:t>
            </a:r>
          </a:p>
          <a:p>
            <a:r>
              <a:rPr lang="en-US" sz="1600" dirty="0" smtClean="0"/>
              <a:t>                                         </a:t>
            </a:r>
            <a:r>
              <a:rPr lang="en-US" sz="1600" dirty="0" err="1" smtClean="0"/>
              <a:t>len</a:t>
            </a:r>
            <a:r>
              <a:rPr lang="en-US" sz="1600" dirty="0" smtClean="0"/>
              <a:t>(times)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 err="1" smtClean="0"/>
              <a:t>test_dothings_with_beyond_times</a:t>
            </a:r>
            <a:r>
              <a:rPr lang="en-US" sz="1600" dirty="0" smtClean="0"/>
              <a:t>():</a:t>
            </a:r>
          </a:p>
          <a:p>
            <a:r>
              <a:rPr lang="en-US" sz="1600" dirty="0" smtClean="0"/>
              <a:t>    for a in ['owl', 'cat', 'fish']:</a:t>
            </a:r>
          </a:p>
          <a:p>
            <a:r>
              <a:rPr lang="en-US" sz="1600" dirty="0" smtClean="0"/>
              <a:t>        assert Animal(a).</a:t>
            </a:r>
            <a:r>
              <a:rPr lang="en-US" sz="1600" dirty="0" err="1" smtClean="0"/>
              <a:t>dothings</a:t>
            </a:r>
            <a:r>
              <a:rPr lang="en-US" sz="1600" dirty="0" smtClean="0"/>
              <a:t>([-1]) == ['']</a:t>
            </a:r>
          </a:p>
          <a:p>
            <a:r>
              <a:rPr lang="en-US" sz="1600" dirty="0" smtClean="0"/>
              <a:t>        assert Animal(a).</a:t>
            </a:r>
            <a:r>
              <a:rPr lang="en-US" sz="1600" dirty="0" err="1" smtClean="0"/>
              <a:t>dothings</a:t>
            </a:r>
            <a:r>
              <a:rPr lang="en-US" sz="1600" dirty="0" smtClean="0"/>
              <a:t>([25]) == ['']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 err="1" smtClean="0"/>
              <a:t>test_nocturnal_sleep</a:t>
            </a:r>
            <a:r>
              <a:rPr lang="en-US" sz="1600" dirty="0" smtClean="0"/>
              <a:t>():</a:t>
            </a:r>
          </a:p>
          <a:p>
            <a:r>
              <a:rPr lang="en-US" sz="1600" dirty="0" smtClean="0"/>
              <a:t>    """ Test that an owl is awake at night.</a:t>
            </a:r>
          </a:p>
          <a:p>
            <a:r>
              <a:rPr lang="en-US" sz="1600" dirty="0" smtClean="0"/>
              <a:t>    """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night_hours</a:t>
            </a:r>
            <a:r>
              <a:rPr lang="en-US" sz="1600" dirty="0" smtClean="0"/>
              <a:t> = [0.1, 3.3, 23.9]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noct_behaves</a:t>
            </a:r>
            <a:r>
              <a:rPr lang="en-US" sz="1600" dirty="0" smtClean="0"/>
              <a:t> = Animal('owl').</a:t>
            </a:r>
            <a:r>
              <a:rPr lang="en-US" sz="1600" dirty="0" err="1" smtClean="0"/>
              <a:t>dothings</a:t>
            </a:r>
            <a:r>
              <a:rPr lang="en-US" sz="1600" dirty="0" smtClean="0"/>
              <a:t>(</a:t>
            </a:r>
            <a:r>
              <a:rPr lang="en-US" sz="1600" dirty="0" err="1" smtClean="0"/>
              <a:t>night_hours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    for behave in </a:t>
            </a:r>
            <a:r>
              <a:rPr lang="en-US" sz="1600" dirty="0" err="1" smtClean="0"/>
              <a:t>noct_behaves</a:t>
            </a:r>
            <a:r>
              <a:rPr lang="en-US" sz="1600" dirty="0" smtClean="0"/>
              <a:t>:</a:t>
            </a:r>
          </a:p>
          <a:p>
            <a:r>
              <a:rPr lang="en-US" sz="1600" dirty="0" smtClean="0"/>
              <a:t>        assert behave != 'sleep'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53202"/>
            <a:ext cx="2710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File: </a:t>
            </a:r>
            <a:r>
              <a:rPr lang="en-US" dirty="0"/>
              <a:t> </a:t>
            </a:r>
            <a:r>
              <a:rPr lang="en-US" dirty="0" smtClean="0"/>
              <a:t>animals/animals_2</a:t>
            </a:r>
            <a:r>
              <a:rPr lang="en-US" dirty="0" smtClean="0"/>
              <a:t>.py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4864704" y="1123612"/>
            <a:ext cx="415551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Additional requirements: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Include method which takes list of times (hours = 0 &amp; 24) and returns list of what the animal is (randomly) doing. 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/>
              <a:t>Beyond hours 0 to 24: move() = “</a:t>
            </a:r>
            <a:r>
              <a:rPr lang="en-US" dirty="0" smtClean="0"/>
              <a:t>”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An </a:t>
            </a:r>
            <a:r>
              <a:rPr lang="en-US" dirty="0"/>
              <a:t>owl’s move()</a:t>
            </a:r>
            <a:r>
              <a:rPr lang="en-US" dirty="0" smtClean="0"/>
              <a:t>=‘sleep’ </a:t>
            </a:r>
            <a:r>
              <a:rPr lang="en-US" dirty="0"/>
              <a:t>during </a:t>
            </a:r>
            <a:r>
              <a:rPr lang="en-US" dirty="0" smtClean="0"/>
              <a:t>daytime</a:t>
            </a:r>
          </a:p>
        </p:txBody>
      </p:sp>
    </p:spTree>
    <p:extLst>
      <p:ext uri="{BB962C8B-B14F-4D97-AF65-F5344CB8AC3E}">
        <p14:creationId xmlns:p14="http://schemas.microsoft.com/office/powerpoint/2010/main" val="2206756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/>
        </p:nvSpPr>
        <p:spPr bwMode="auto">
          <a:xfrm>
            <a:off x="1839148" y="196839"/>
            <a:ext cx="546570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3200" dirty="0" smtClean="0">
                <a:ea typeface="ＭＳ Ｐゴシック" charset="0"/>
                <a:cs typeface="Gill Sans" charset="0"/>
              </a:rPr>
              <a:t>Test-Driven Development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882965"/>
            <a:ext cx="4705949" cy="6001644"/>
          </a:xfrm>
          <a:prstGeom prst="rect">
            <a:avLst/>
          </a:prstGeom>
          <a:solidFill>
            <a:srgbClr val="008000">
              <a:alpha val="30000"/>
            </a:srgb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…</a:t>
            </a:r>
          </a:p>
          <a:p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 err="1" smtClean="0"/>
              <a:t>test_dothings_list</a:t>
            </a:r>
            <a:r>
              <a:rPr lang="en-US" sz="1600" dirty="0" smtClean="0"/>
              <a:t>():</a:t>
            </a:r>
          </a:p>
          <a:p>
            <a:r>
              <a:rPr lang="en-US" sz="1600" dirty="0" smtClean="0"/>
              <a:t>    """ Test that the animal does the same number of things as the number of hour-times given.</a:t>
            </a:r>
          </a:p>
          <a:p>
            <a:r>
              <a:rPr lang="en-US" sz="1600" dirty="0" smtClean="0"/>
              <a:t>    """</a:t>
            </a:r>
          </a:p>
          <a:p>
            <a:r>
              <a:rPr lang="en-US" sz="1600" dirty="0" smtClean="0"/>
              <a:t>    times = []</a:t>
            </a:r>
          </a:p>
          <a:p>
            <a:r>
              <a:rPr lang="en-US" sz="1600" dirty="0" smtClean="0"/>
              <a:t>    for </a:t>
            </a:r>
            <a:r>
              <a:rPr lang="en-US" sz="1600" dirty="0" err="1" smtClean="0"/>
              <a:t>i</a:t>
            </a:r>
            <a:r>
              <a:rPr lang="en-US" sz="1600" dirty="0" smtClean="0"/>
              <a:t> in </a:t>
            </a:r>
            <a:r>
              <a:rPr lang="en-US" sz="1600" dirty="0" err="1" smtClean="0"/>
              <a:t>xrange</a:t>
            </a:r>
            <a:r>
              <a:rPr lang="en-US" sz="1600" dirty="0" smtClean="0"/>
              <a:t>(5):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times.append</a:t>
            </a:r>
            <a:r>
              <a:rPr lang="en-US" sz="1600" dirty="0" smtClean="0"/>
              <a:t>(random() * 24.)</a:t>
            </a:r>
          </a:p>
          <a:p>
            <a:r>
              <a:rPr lang="en-US" sz="1600" dirty="0" smtClean="0"/>
              <a:t>    for a in ['owl', 'cat', 'fish']:</a:t>
            </a:r>
          </a:p>
          <a:p>
            <a:r>
              <a:rPr lang="en-US" sz="1600" dirty="0" smtClean="0"/>
              <a:t>        assert </a:t>
            </a:r>
            <a:r>
              <a:rPr lang="en-US" sz="1600" dirty="0" err="1" smtClean="0"/>
              <a:t>len</a:t>
            </a:r>
            <a:r>
              <a:rPr lang="en-US" sz="1600" dirty="0" smtClean="0"/>
              <a:t>(Animal(a).</a:t>
            </a:r>
            <a:r>
              <a:rPr lang="en-US" sz="1600" dirty="0" err="1" smtClean="0"/>
              <a:t>dothings</a:t>
            </a:r>
            <a:r>
              <a:rPr lang="en-US" sz="1600" dirty="0" smtClean="0"/>
              <a:t>(times)) ==\</a:t>
            </a:r>
          </a:p>
          <a:p>
            <a:r>
              <a:rPr lang="en-US" sz="1600" dirty="0" smtClean="0"/>
              <a:t>                                         </a:t>
            </a:r>
            <a:r>
              <a:rPr lang="en-US" sz="1600" dirty="0" err="1" smtClean="0"/>
              <a:t>len</a:t>
            </a:r>
            <a:r>
              <a:rPr lang="en-US" sz="1600" dirty="0" smtClean="0"/>
              <a:t>(times)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 err="1" smtClean="0"/>
              <a:t>test_dothings_with_beyond_times</a:t>
            </a:r>
            <a:r>
              <a:rPr lang="en-US" sz="1600" dirty="0" smtClean="0"/>
              <a:t>():</a:t>
            </a:r>
          </a:p>
          <a:p>
            <a:r>
              <a:rPr lang="en-US" sz="1600" dirty="0" smtClean="0"/>
              <a:t>    for a in ['owl', 'cat', 'fish']:</a:t>
            </a:r>
          </a:p>
          <a:p>
            <a:r>
              <a:rPr lang="en-US" sz="1600" dirty="0" smtClean="0"/>
              <a:t>        assert Animal(a).</a:t>
            </a:r>
            <a:r>
              <a:rPr lang="en-US" sz="1600" dirty="0" err="1" smtClean="0"/>
              <a:t>dothings</a:t>
            </a:r>
            <a:r>
              <a:rPr lang="en-US" sz="1600" dirty="0" smtClean="0"/>
              <a:t>([-1]) == ['']</a:t>
            </a:r>
          </a:p>
          <a:p>
            <a:r>
              <a:rPr lang="en-US" sz="1600" dirty="0" smtClean="0"/>
              <a:t>        assert Animal(a).</a:t>
            </a:r>
            <a:r>
              <a:rPr lang="en-US" sz="1600" dirty="0" err="1" smtClean="0"/>
              <a:t>dothings</a:t>
            </a:r>
            <a:r>
              <a:rPr lang="en-US" sz="1600" dirty="0" smtClean="0"/>
              <a:t>([25]) == ['']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 err="1" smtClean="0"/>
              <a:t>test_nocturnal_sleep</a:t>
            </a:r>
            <a:r>
              <a:rPr lang="en-US" sz="1600" dirty="0" smtClean="0"/>
              <a:t>():</a:t>
            </a:r>
          </a:p>
          <a:p>
            <a:r>
              <a:rPr lang="en-US" sz="1600" dirty="0" smtClean="0"/>
              <a:t>    """ Test that an owl is awake at night.</a:t>
            </a:r>
          </a:p>
          <a:p>
            <a:r>
              <a:rPr lang="en-US" sz="1600" dirty="0" smtClean="0"/>
              <a:t>    """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night_hours</a:t>
            </a:r>
            <a:r>
              <a:rPr lang="en-US" sz="1600" dirty="0" smtClean="0"/>
              <a:t> = [0.1, 3.3, 23.9]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noct_behaves</a:t>
            </a:r>
            <a:r>
              <a:rPr lang="en-US" sz="1600" dirty="0" smtClean="0"/>
              <a:t> = Animal('owl').</a:t>
            </a:r>
            <a:r>
              <a:rPr lang="en-US" sz="1600" dirty="0" err="1" smtClean="0"/>
              <a:t>dothings</a:t>
            </a:r>
            <a:r>
              <a:rPr lang="en-US" sz="1600" dirty="0" smtClean="0"/>
              <a:t>(</a:t>
            </a:r>
            <a:r>
              <a:rPr lang="en-US" sz="1600" dirty="0" err="1" smtClean="0"/>
              <a:t>night_hours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    for behave in </a:t>
            </a:r>
            <a:r>
              <a:rPr lang="en-US" sz="1600" dirty="0" err="1" smtClean="0"/>
              <a:t>noct_behaves</a:t>
            </a:r>
            <a:r>
              <a:rPr lang="en-US" sz="1600" dirty="0" smtClean="0"/>
              <a:t>:</a:t>
            </a:r>
          </a:p>
          <a:p>
            <a:r>
              <a:rPr lang="en-US" sz="1600" dirty="0" smtClean="0"/>
              <a:t>        assert behave != 'sleep'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53202"/>
            <a:ext cx="2710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File: </a:t>
            </a:r>
            <a:r>
              <a:rPr lang="en-US" dirty="0"/>
              <a:t> </a:t>
            </a:r>
            <a:r>
              <a:rPr lang="en-US" dirty="0" smtClean="0"/>
              <a:t>animals/animals_2</a:t>
            </a:r>
            <a:r>
              <a:rPr lang="en-US" dirty="0" smtClean="0"/>
              <a:t>.py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4864704" y="1123612"/>
            <a:ext cx="415551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Additional requirements: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Include method which takes list of times (hours = 0 &amp; 24) and returns list of what the animal is (randomly) doing. 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/>
              <a:t>Beyond hours 0 to 24: move() = “</a:t>
            </a:r>
            <a:r>
              <a:rPr lang="en-US" dirty="0" smtClean="0"/>
              <a:t>”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An </a:t>
            </a:r>
            <a:r>
              <a:rPr lang="en-US" dirty="0"/>
              <a:t>owl’s move()</a:t>
            </a:r>
            <a:r>
              <a:rPr lang="en-US" dirty="0" smtClean="0"/>
              <a:t>=‘sleep’ </a:t>
            </a:r>
            <a:r>
              <a:rPr lang="en-US" dirty="0"/>
              <a:t>during </a:t>
            </a:r>
            <a:r>
              <a:rPr lang="en-US" dirty="0" smtClean="0"/>
              <a:t>daytime</a:t>
            </a:r>
          </a:p>
        </p:txBody>
      </p:sp>
      <p:sp>
        <p:nvSpPr>
          <p:cNvPr id="6" name="Rectangle 5"/>
          <p:cNvSpPr/>
          <p:nvPr/>
        </p:nvSpPr>
        <p:spPr>
          <a:xfrm>
            <a:off x="1839148" y="196839"/>
            <a:ext cx="7304852" cy="65556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/>
              <a:t>$ nosetests-2.7 animals_2.py -</a:t>
            </a:r>
            <a:r>
              <a:rPr lang="en-US" sz="1400" dirty="0" err="1" smtClean="0"/>
              <a:t>vv</a:t>
            </a:r>
            <a:endParaRPr lang="en-US" sz="1400" dirty="0" smtClean="0"/>
          </a:p>
          <a:p>
            <a:r>
              <a:rPr lang="en-US" sz="1400" dirty="0" smtClean="0"/>
              <a:t>animals_2.test_moves ... ok</a:t>
            </a:r>
          </a:p>
          <a:p>
            <a:r>
              <a:rPr lang="en-US" sz="1400" dirty="0" smtClean="0"/>
              <a:t>animals_2.test_speaks ... ok</a:t>
            </a:r>
          </a:p>
          <a:p>
            <a:r>
              <a:rPr lang="en-US" sz="1400" dirty="0" smtClean="0"/>
              <a:t>Test that the animal does the same number of things as the number of hour-times given. ... ERROR</a:t>
            </a:r>
          </a:p>
          <a:p>
            <a:r>
              <a:rPr lang="en-US" sz="1400" dirty="0" smtClean="0"/>
              <a:t>animals_2.test_dothings_with_beyond_times ... ERROR</a:t>
            </a:r>
          </a:p>
          <a:p>
            <a:r>
              <a:rPr lang="en-US" sz="1400" dirty="0" smtClean="0"/>
              <a:t>Test that an owl is awake at night. ... ERROR</a:t>
            </a:r>
          </a:p>
          <a:p>
            <a:r>
              <a:rPr lang="en-US" sz="1400" dirty="0" smtClean="0"/>
              <a:t>==========================================</a:t>
            </a:r>
          </a:p>
          <a:p>
            <a:r>
              <a:rPr lang="en-US" sz="1400" dirty="0" smtClean="0"/>
              <a:t>ERROR: Test that the animal does the same number of things as the number of hour-times given.</a:t>
            </a:r>
          </a:p>
          <a:p>
            <a:r>
              <a:rPr lang="en-US" sz="1400" dirty="0" smtClean="0"/>
              <a:t>-------------------------------------------------------------------</a:t>
            </a:r>
          </a:p>
          <a:p>
            <a:r>
              <a:rPr lang="en-US" sz="1400" dirty="0" err="1" smtClean="0"/>
              <a:t>Traceback</a:t>
            </a:r>
            <a:r>
              <a:rPr lang="en-US" sz="1400" dirty="0" smtClean="0"/>
              <a:t> (most recent call last):</a:t>
            </a:r>
          </a:p>
          <a:p>
            <a:r>
              <a:rPr lang="en-US" sz="1400" dirty="0" smtClean="0"/>
              <a:t>… line 42, in </a:t>
            </a:r>
            <a:r>
              <a:rPr lang="en-US" sz="1400" dirty="0" err="1" smtClean="0"/>
              <a:t>test_dothings_list</a:t>
            </a:r>
            <a:endParaRPr lang="en-US" sz="1400" dirty="0" smtClean="0"/>
          </a:p>
          <a:p>
            <a:r>
              <a:rPr lang="en-US" sz="1400" dirty="0" smtClean="0"/>
              <a:t>    assert </a:t>
            </a:r>
            <a:r>
              <a:rPr lang="en-US" sz="1400" dirty="0" err="1" smtClean="0"/>
              <a:t>len</a:t>
            </a:r>
            <a:r>
              <a:rPr lang="en-US" sz="1400" dirty="0" smtClean="0"/>
              <a:t>(Animal(a).</a:t>
            </a:r>
            <a:r>
              <a:rPr lang="en-US" sz="1400" dirty="0" err="1" smtClean="0"/>
              <a:t>dothings</a:t>
            </a:r>
            <a:r>
              <a:rPr lang="en-US" sz="1400" dirty="0" smtClean="0"/>
              <a:t>(times)) ==\</a:t>
            </a:r>
          </a:p>
          <a:p>
            <a:r>
              <a:rPr lang="en-US" sz="1400" dirty="0" err="1" smtClean="0">
                <a:solidFill>
                  <a:srgbClr val="008000"/>
                </a:solidFill>
              </a:rPr>
              <a:t>AttributeError</a:t>
            </a:r>
            <a:r>
              <a:rPr lang="en-US" sz="1400" dirty="0" smtClean="0">
                <a:solidFill>
                  <a:srgbClr val="008000"/>
                </a:solidFill>
              </a:rPr>
              <a:t>: Animal instance has no attribute '</a:t>
            </a:r>
            <a:r>
              <a:rPr lang="en-US" sz="1400" dirty="0" err="1" smtClean="0">
                <a:solidFill>
                  <a:srgbClr val="008000"/>
                </a:solidFill>
              </a:rPr>
              <a:t>dothings</a:t>
            </a:r>
            <a:r>
              <a:rPr lang="en-US" sz="1400" dirty="0" smtClean="0">
                <a:solidFill>
                  <a:srgbClr val="008000"/>
                </a:solidFill>
              </a:rPr>
              <a:t>’</a:t>
            </a:r>
          </a:p>
          <a:p>
            <a:r>
              <a:rPr lang="en-US" sz="1400" dirty="0" smtClean="0"/>
              <a:t>==========================================</a:t>
            </a:r>
          </a:p>
          <a:p>
            <a:r>
              <a:rPr lang="en-US" sz="1400" dirty="0" smtClean="0"/>
              <a:t>ERROR: animals_2.test_dothings_with_beyond_times</a:t>
            </a:r>
          </a:p>
          <a:p>
            <a:r>
              <a:rPr lang="en-US" sz="1400" dirty="0" smtClean="0"/>
              <a:t>-------------------------------------------------------------------</a:t>
            </a:r>
          </a:p>
          <a:p>
            <a:r>
              <a:rPr lang="en-US" sz="1400" dirty="0" err="1" smtClean="0"/>
              <a:t>Traceback</a:t>
            </a:r>
            <a:r>
              <a:rPr lang="en-US" sz="1400" dirty="0" smtClean="0"/>
              <a:t> (most recent call last):</a:t>
            </a:r>
          </a:p>
          <a:p>
            <a:r>
              <a:rPr lang="en-US" sz="1400" dirty="0" smtClean="0"/>
              <a:t>… line 47, in </a:t>
            </a:r>
            <a:r>
              <a:rPr lang="en-US" sz="1400" dirty="0" err="1" smtClean="0"/>
              <a:t>test_dothings_with_beyond_times</a:t>
            </a:r>
            <a:endParaRPr lang="en-US" sz="1400" dirty="0" smtClean="0"/>
          </a:p>
          <a:p>
            <a:r>
              <a:rPr lang="en-US" sz="1400" dirty="0" smtClean="0"/>
              <a:t>    assert Animal(a).</a:t>
            </a:r>
            <a:r>
              <a:rPr lang="en-US" sz="1400" dirty="0" err="1" smtClean="0"/>
              <a:t>dothings</a:t>
            </a:r>
            <a:r>
              <a:rPr lang="en-US" sz="1400" dirty="0" smtClean="0"/>
              <a:t>([-1]) == ['']</a:t>
            </a:r>
          </a:p>
          <a:p>
            <a:r>
              <a:rPr lang="en-US" sz="1400" dirty="0" err="1" smtClean="0">
                <a:solidFill>
                  <a:srgbClr val="008000"/>
                </a:solidFill>
              </a:rPr>
              <a:t>AttributeError</a:t>
            </a:r>
            <a:r>
              <a:rPr lang="en-US" sz="1400" dirty="0" smtClean="0">
                <a:solidFill>
                  <a:srgbClr val="008000"/>
                </a:solidFill>
              </a:rPr>
              <a:t>: Animal instance has no attribute '</a:t>
            </a:r>
            <a:r>
              <a:rPr lang="en-US" sz="1400" dirty="0" err="1" smtClean="0">
                <a:solidFill>
                  <a:srgbClr val="008000"/>
                </a:solidFill>
              </a:rPr>
              <a:t>dothings</a:t>
            </a:r>
            <a:r>
              <a:rPr lang="en-US" sz="1400" dirty="0" smtClean="0">
                <a:solidFill>
                  <a:srgbClr val="008000"/>
                </a:solidFill>
              </a:rPr>
              <a:t>’</a:t>
            </a:r>
          </a:p>
          <a:p>
            <a:r>
              <a:rPr lang="en-US" sz="1400" dirty="0" smtClean="0"/>
              <a:t>==========================================</a:t>
            </a:r>
          </a:p>
          <a:p>
            <a:r>
              <a:rPr lang="en-US" sz="1400" dirty="0" smtClean="0"/>
              <a:t>ERROR: Test that an owl is awake at night.</a:t>
            </a:r>
          </a:p>
          <a:p>
            <a:r>
              <a:rPr lang="en-US" sz="1400" dirty="0" smtClean="0"/>
              <a:t>-------------------------------------------------------------------</a:t>
            </a:r>
          </a:p>
          <a:p>
            <a:r>
              <a:rPr lang="en-US" sz="1400" dirty="0" err="1" smtClean="0"/>
              <a:t>Traceback</a:t>
            </a:r>
            <a:r>
              <a:rPr lang="en-US" sz="1400" dirty="0" smtClean="0"/>
              <a:t> (most recent call last):</a:t>
            </a:r>
          </a:p>
          <a:p>
            <a:r>
              <a:rPr lang="en-US" sz="1400" dirty="0" smtClean="0"/>
              <a:t>… line 54, in </a:t>
            </a:r>
            <a:r>
              <a:rPr lang="en-US" sz="1400" dirty="0" err="1" smtClean="0"/>
              <a:t>test_nocturnal_sleep</a:t>
            </a:r>
            <a:endParaRPr lang="en-US" sz="1400" dirty="0" smtClean="0"/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noct_behaves</a:t>
            </a:r>
            <a:r>
              <a:rPr lang="en-US" sz="1400" dirty="0" smtClean="0"/>
              <a:t> = Animal('owl').</a:t>
            </a:r>
            <a:r>
              <a:rPr lang="en-US" sz="1400" dirty="0" err="1" smtClean="0"/>
              <a:t>dothings</a:t>
            </a:r>
            <a:r>
              <a:rPr lang="en-US" sz="1400" dirty="0" smtClean="0"/>
              <a:t>(</a:t>
            </a:r>
            <a:r>
              <a:rPr lang="en-US" sz="1400" dirty="0" err="1" smtClean="0"/>
              <a:t>night_hours</a:t>
            </a:r>
            <a:r>
              <a:rPr lang="en-US" sz="1400" dirty="0" smtClean="0"/>
              <a:t>)</a:t>
            </a:r>
          </a:p>
          <a:p>
            <a:r>
              <a:rPr lang="en-US" sz="1400" dirty="0" err="1" smtClean="0">
                <a:solidFill>
                  <a:srgbClr val="008000"/>
                </a:solidFill>
              </a:rPr>
              <a:t>AttributeError</a:t>
            </a:r>
            <a:r>
              <a:rPr lang="en-US" sz="1400" dirty="0" smtClean="0">
                <a:solidFill>
                  <a:srgbClr val="008000"/>
                </a:solidFill>
              </a:rPr>
              <a:t>: Animal instance has no attribute '</a:t>
            </a:r>
            <a:r>
              <a:rPr lang="en-US" sz="1400" dirty="0" err="1" smtClean="0">
                <a:solidFill>
                  <a:srgbClr val="008000"/>
                </a:solidFill>
              </a:rPr>
              <a:t>dothings</a:t>
            </a:r>
            <a:r>
              <a:rPr lang="en-US" sz="1400" dirty="0" smtClean="0">
                <a:solidFill>
                  <a:srgbClr val="008000"/>
                </a:solidFill>
              </a:rPr>
              <a:t>’</a:t>
            </a:r>
          </a:p>
          <a:p>
            <a:r>
              <a:rPr lang="en-US" sz="1400" dirty="0" smtClean="0"/>
              <a:t>----------------------------------------------------------------------</a:t>
            </a:r>
          </a:p>
          <a:p>
            <a:r>
              <a:rPr lang="en-US" sz="1400" dirty="0" smtClean="0"/>
              <a:t>Ran 5 tests in 0.003s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FAILED (errors=3)</a:t>
            </a:r>
          </a:p>
        </p:txBody>
      </p:sp>
    </p:spTree>
    <p:extLst>
      <p:ext uri="{BB962C8B-B14F-4D97-AF65-F5344CB8AC3E}">
        <p14:creationId xmlns:p14="http://schemas.microsoft.com/office/powerpoint/2010/main" val="71299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/>
        </p:nvSpPr>
        <p:spPr bwMode="auto">
          <a:xfrm>
            <a:off x="1839148" y="196839"/>
            <a:ext cx="546570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3200" dirty="0" smtClean="0">
                <a:ea typeface="ＭＳ Ｐゴシック" charset="0"/>
                <a:cs typeface="Gill Sans" charset="0"/>
              </a:rPr>
              <a:t>Test-Driven Development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882965"/>
            <a:ext cx="4705949" cy="4770537"/>
          </a:xfrm>
          <a:prstGeom prst="rect">
            <a:avLst/>
          </a:prstGeom>
          <a:solidFill>
            <a:srgbClr val="008000">
              <a:alpha val="30000"/>
            </a:srgb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…</a:t>
            </a:r>
          </a:p>
          <a:p>
            <a:r>
              <a:rPr lang="en-US" sz="1600" dirty="0" smtClean="0"/>
              <a:t> </a:t>
            </a:r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 err="1" smtClean="0"/>
              <a:t>dothings</a:t>
            </a:r>
            <a:r>
              <a:rPr lang="en-US" sz="1600" dirty="0" smtClean="0"/>
              <a:t>(self, times):</a:t>
            </a:r>
          </a:p>
          <a:p>
            <a:r>
              <a:rPr lang="en-US" sz="1600" dirty="0" smtClean="0"/>
              <a:t>        """ A method which takes a list</a:t>
            </a:r>
          </a:p>
          <a:p>
            <a:r>
              <a:rPr lang="en-US" sz="1600" dirty="0" smtClean="0"/>
              <a:t>              of times (hours between 0 and 24) and</a:t>
            </a:r>
          </a:p>
          <a:p>
            <a:r>
              <a:rPr lang="en-US" sz="1600" dirty="0" smtClean="0"/>
              <a:t>              returns a list of what the animal is </a:t>
            </a:r>
          </a:p>
          <a:p>
            <a:r>
              <a:rPr lang="en-US" sz="1600" dirty="0" smtClean="0"/>
              <a:t>              (randomly) doing.</a:t>
            </a:r>
          </a:p>
          <a:p>
            <a:r>
              <a:rPr lang="en-US" sz="1600" dirty="0" smtClean="0"/>
              <a:t>         - Beyond hours 0 to 24: the animal does: ""</a:t>
            </a:r>
          </a:p>
          <a:p>
            <a:r>
              <a:rPr lang="en-US" sz="1600" dirty="0" smtClean="0"/>
              <a:t>        """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out_behaves</a:t>
            </a:r>
            <a:r>
              <a:rPr lang="en-US" sz="1600" dirty="0" smtClean="0"/>
              <a:t> = []</a:t>
            </a:r>
          </a:p>
          <a:p>
            <a:r>
              <a:rPr lang="en-US" sz="1600" dirty="0" smtClean="0"/>
              <a:t>        for t in times:</a:t>
            </a:r>
          </a:p>
          <a:p>
            <a:r>
              <a:rPr lang="en-US" sz="1600" dirty="0" smtClean="0"/>
              <a:t>            if (t &lt; 0) or (t &gt; 24):</a:t>
            </a:r>
          </a:p>
          <a:p>
            <a:r>
              <a:rPr lang="en-US" sz="1600" dirty="0" smtClean="0"/>
              <a:t>                </a:t>
            </a:r>
            <a:r>
              <a:rPr lang="en-US" sz="1600" dirty="0" err="1" smtClean="0"/>
              <a:t>out_behaves.append</a:t>
            </a:r>
            <a:r>
              <a:rPr lang="en-US" sz="1600" dirty="0" smtClean="0"/>
              <a:t>('')</a:t>
            </a:r>
          </a:p>
          <a:p>
            <a:r>
              <a:rPr lang="en-US" sz="1600" dirty="0" smtClean="0"/>
              <a:t>            </a:t>
            </a:r>
            <a:r>
              <a:rPr lang="en-US" sz="1600" dirty="0" err="1" smtClean="0"/>
              <a:t>elif</a:t>
            </a:r>
            <a:r>
              <a:rPr lang="en-US" sz="1600" dirty="0" smtClean="0"/>
              <a:t> ((</a:t>
            </a:r>
            <a:r>
              <a:rPr lang="en-US" sz="1600" dirty="0" err="1" smtClean="0"/>
              <a:t>self.name</a:t>
            </a:r>
            <a:r>
              <a:rPr lang="en-US" sz="1600" dirty="0" smtClean="0"/>
              <a:t> == 'owl') and</a:t>
            </a:r>
          </a:p>
          <a:p>
            <a:r>
              <a:rPr lang="en-US" sz="1600" dirty="0" smtClean="0"/>
              <a:t>                (t &gt; 6.0) and (t &lt; 20.00)):</a:t>
            </a:r>
          </a:p>
          <a:p>
            <a:r>
              <a:rPr lang="en-US" sz="1600" dirty="0" smtClean="0"/>
              <a:t>                </a:t>
            </a:r>
            <a:r>
              <a:rPr lang="en-US" sz="1600" dirty="0" err="1" smtClean="0"/>
              <a:t>out_behaves.append</a:t>
            </a:r>
            <a:r>
              <a:rPr lang="en-US" sz="1600" dirty="0" smtClean="0"/>
              <a:t>('sleep')</a:t>
            </a:r>
          </a:p>
          <a:p>
            <a:r>
              <a:rPr lang="en-US" sz="1600" dirty="0" smtClean="0"/>
              <a:t>            else:</a:t>
            </a:r>
          </a:p>
          <a:p>
            <a:r>
              <a:rPr lang="en-US" sz="1600" dirty="0" smtClean="0"/>
              <a:t>                </a:t>
            </a:r>
            <a:r>
              <a:rPr lang="en-US" sz="1600" dirty="0" err="1" smtClean="0"/>
              <a:t>out_behaves.append</a:t>
            </a:r>
            <a:r>
              <a:rPr lang="en-US" sz="1600" dirty="0" smtClean="0"/>
              <a:t>( \</a:t>
            </a:r>
          </a:p>
          <a:p>
            <a:r>
              <a:rPr lang="en-US" sz="1600" dirty="0" smtClean="0"/>
              <a:t>                 </a:t>
            </a:r>
            <a:r>
              <a:rPr lang="en-US" sz="1600" dirty="0" err="1" smtClean="0"/>
              <a:t>self.animal_defs</a:t>
            </a:r>
            <a:r>
              <a:rPr lang="en-US" sz="1600" dirty="0" smtClean="0"/>
              <a:t>[</a:t>
            </a:r>
            <a:r>
              <a:rPr lang="en-US" sz="1600" dirty="0" err="1" smtClean="0"/>
              <a:t>self.name</a:t>
            </a:r>
            <a:r>
              <a:rPr lang="en-US" sz="1600" dirty="0" smtClean="0"/>
              <a:t>]['move'])</a:t>
            </a:r>
          </a:p>
          <a:p>
            <a:r>
              <a:rPr lang="en-US" sz="1600" dirty="0" smtClean="0"/>
              <a:t>        return </a:t>
            </a:r>
            <a:r>
              <a:rPr lang="en-US" sz="1600" dirty="0" err="1" smtClean="0"/>
              <a:t>out_behaves</a:t>
            </a:r>
            <a:endParaRPr lang="en-US" sz="16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0" y="553202"/>
            <a:ext cx="2710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File: </a:t>
            </a:r>
            <a:r>
              <a:rPr lang="en-US" dirty="0"/>
              <a:t> </a:t>
            </a:r>
            <a:r>
              <a:rPr lang="en-US" dirty="0" smtClean="0"/>
              <a:t>animals/animals_2</a:t>
            </a:r>
            <a:r>
              <a:rPr lang="en-US" dirty="0" smtClean="0"/>
              <a:t>.py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4864704" y="1123612"/>
            <a:ext cx="415551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Additional requirements: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Include method which takes list of times (hours = 0 &amp; 24) and returns list of what the animal is (randomly) doing. 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/>
              <a:t>Beyond hours 0 to 24: move() = “</a:t>
            </a:r>
            <a:r>
              <a:rPr lang="en-US" dirty="0" smtClean="0"/>
              <a:t>”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An </a:t>
            </a:r>
            <a:r>
              <a:rPr lang="en-US" dirty="0"/>
              <a:t>owl’s move()</a:t>
            </a:r>
            <a:r>
              <a:rPr lang="en-US" dirty="0" smtClean="0"/>
              <a:t>=‘sleep’ </a:t>
            </a:r>
            <a:r>
              <a:rPr lang="en-US" dirty="0"/>
              <a:t>during </a:t>
            </a:r>
            <a:r>
              <a:rPr lang="en-US" dirty="0" smtClean="0"/>
              <a:t>daytime</a:t>
            </a:r>
          </a:p>
        </p:txBody>
      </p:sp>
    </p:spTree>
    <p:extLst>
      <p:ext uri="{BB962C8B-B14F-4D97-AF65-F5344CB8AC3E}">
        <p14:creationId xmlns:p14="http://schemas.microsoft.com/office/powerpoint/2010/main" val="1025432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/>
        </p:nvSpPr>
        <p:spPr bwMode="auto">
          <a:xfrm>
            <a:off x="1839148" y="196839"/>
            <a:ext cx="546570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3200" dirty="0" smtClean="0">
                <a:ea typeface="ＭＳ Ｐゴシック" charset="0"/>
                <a:cs typeface="Gill Sans" charset="0"/>
              </a:rPr>
              <a:t>Test-Driven Development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882965"/>
            <a:ext cx="4705949" cy="4770537"/>
          </a:xfrm>
          <a:prstGeom prst="rect">
            <a:avLst/>
          </a:prstGeom>
          <a:solidFill>
            <a:srgbClr val="008000">
              <a:alpha val="30000"/>
            </a:srgb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…</a:t>
            </a:r>
          </a:p>
          <a:p>
            <a:r>
              <a:rPr lang="en-US" sz="1600" dirty="0" smtClean="0"/>
              <a:t> </a:t>
            </a:r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 err="1" smtClean="0"/>
              <a:t>dothings</a:t>
            </a:r>
            <a:r>
              <a:rPr lang="en-US" sz="1600" dirty="0" smtClean="0"/>
              <a:t>(self, times):</a:t>
            </a:r>
          </a:p>
          <a:p>
            <a:r>
              <a:rPr lang="en-US" sz="1600" dirty="0" smtClean="0"/>
              <a:t>        """ A method which takes a list</a:t>
            </a:r>
          </a:p>
          <a:p>
            <a:r>
              <a:rPr lang="en-US" sz="1600" dirty="0" smtClean="0"/>
              <a:t>              of times (hours between 0 and 24) and</a:t>
            </a:r>
          </a:p>
          <a:p>
            <a:r>
              <a:rPr lang="en-US" sz="1600" dirty="0" smtClean="0"/>
              <a:t>              returns a list of what the animal is </a:t>
            </a:r>
          </a:p>
          <a:p>
            <a:r>
              <a:rPr lang="en-US" sz="1600" dirty="0" smtClean="0"/>
              <a:t>              (randomly) doing.</a:t>
            </a:r>
          </a:p>
          <a:p>
            <a:r>
              <a:rPr lang="en-US" sz="1600" dirty="0" smtClean="0"/>
              <a:t>         - Beyond hours 0 to 24: the animal does: ""</a:t>
            </a:r>
          </a:p>
          <a:p>
            <a:r>
              <a:rPr lang="en-US" sz="1600" dirty="0" smtClean="0"/>
              <a:t>        """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out_behaves</a:t>
            </a:r>
            <a:r>
              <a:rPr lang="en-US" sz="1600" dirty="0" smtClean="0"/>
              <a:t> = []</a:t>
            </a:r>
          </a:p>
          <a:p>
            <a:r>
              <a:rPr lang="en-US" sz="1600" dirty="0" smtClean="0"/>
              <a:t>        for t in times:</a:t>
            </a:r>
          </a:p>
          <a:p>
            <a:r>
              <a:rPr lang="en-US" sz="1600" dirty="0" smtClean="0"/>
              <a:t>            if (t &lt; 0) or (t &gt; 24):</a:t>
            </a:r>
          </a:p>
          <a:p>
            <a:r>
              <a:rPr lang="en-US" sz="1600" dirty="0" smtClean="0"/>
              <a:t>                </a:t>
            </a:r>
            <a:r>
              <a:rPr lang="en-US" sz="1600" dirty="0" err="1" smtClean="0"/>
              <a:t>out_behaves.append</a:t>
            </a:r>
            <a:r>
              <a:rPr lang="en-US" sz="1600" dirty="0" smtClean="0"/>
              <a:t>('')</a:t>
            </a:r>
          </a:p>
          <a:p>
            <a:r>
              <a:rPr lang="en-US" sz="1600" dirty="0" smtClean="0"/>
              <a:t>            </a:t>
            </a:r>
            <a:r>
              <a:rPr lang="en-US" sz="1600" dirty="0" err="1" smtClean="0"/>
              <a:t>elif</a:t>
            </a:r>
            <a:r>
              <a:rPr lang="en-US" sz="1600" dirty="0" smtClean="0"/>
              <a:t> ((</a:t>
            </a:r>
            <a:r>
              <a:rPr lang="en-US" sz="1600" dirty="0" err="1" smtClean="0"/>
              <a:t>self.name</a:t>
            </a:r>
            <a:r>
              <a:rPr lang="en-US" sz="1600" dirty="0" smtClean="0"/>
              <a:t> == 'owl') and</a:t>
            </a:r>
          </a:p>
          <a:p>
            <a:r>
              <a:rPr lang="en-US" sz="1600" dirty="0" smtClean="0"/>
              <a:t>                (t &gt; 6.0) and (t &lt; 20.00)):</a:t>
            </a:r>
          </a:p>
          <a:p>
            <a:r>
              <a:rPr lang="en-US" sz="1600" dirty="0" smtClean="0"/>
              <a:t>                </a:t>
            </a:r>
            <a:r>
              <a:rPr lang="en-US" sz="1600" dirty="0" err="1" smtClean="0"/>
              <a:t>out_behaves.append</a:t>
            </a:r>
            <a:r>
              <a:rPr lang="en-US" sz="1600" dirty="0" smtClean="0"/>
              <a:t>('sleep')</a:t>
            </a:r>
          </a:p>
          <a:p>
            <a:r>
              <a:rPr lang="en-US" sz="1600" dirty="0" smtClean="0"/>
              <a:t>            else:</a:t>
            </a:r>
          </a:p>
          <a:p>
            <a:r>
              <a:rPr lang="en-US" sz="1600" dirty="0" smtClean="0"/>
              <a:t>                </a:t>
            </a:r>
            <a:r>
              <a:rPr lang="en-US" sz="1600" dirty="0" err="1" smtClean="0"/>
              <a:t>out_behaves.append</a:t>
            </a:r>
            <a:r>
              <a:rPr lang="en-US" sz="1600" dirty="0" smtClean="0"/>
              <a:t>( \</a:t>
            </a:r>
          </a:p>
          <a:p>
            <a:r>
              <a:rPr lang="en-US" sz="1600" dirty="0" smtClean="0"/>
              <a:t>                 </a:t>
            </a:r>
            <a:r>
              <a:rPr lang="en-US" sz="1600" dirty="0" err="1" smtClean="0"/>
              <a:t>self.animal_defs</a:t>
            </a:r>
            <a:r>
              <a:rPr lang="en-US" sz="1600" dirty="0" smtClean="0"/>
              <a:t>[</a:t>
            </a:r>
            <a:r>
              <a:rPr lang="en-US" sz="1600" dirty="0" err="1" smtClean="0"/>
              <a:t>self.name</a:t>
            </a:r>
            <a:r>
              <a:rPr lang="en-US" sz="1600" dirty="0" smtClean="0"/>
              <a:t>]['move'])</a:t>
            </a:r>
          </a:p>
          <a:p>
            <a:r>
              <a:rPr lang="en-US" sz="1600" dirty="0" smtClean="0"/>
              <a:t>        return </a:t>
            </a:r>
            <a:r>
              <a:rPr lang="en-US" sz="1600" dirty="0" err="1" smtClean="0"/>
              <a:t>out_behaves</a:t>
            </a:r>
            <a:endParaRPr lang="en-US" sz="16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0" y="553202"/>
            <a:ext cx="2710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File: </a:t>
            </a:r>
            <a:r>
              <a:rPr lang="en-US" dirty="0"/>
              <a:t> </a:t>
            </a:r>
            <a:r>
              <a:rPr lang="en-US" dirty="0" smtClean="0"/>
              <a:t>animals/animals_3</a:t>
            </a:r>
            <a:r>
              <a:rPr lang="en-US" dirty="0" smtClean="0"/>
              <a:t>.py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4864704" y="1123612"/>
            <a:ext cx="415551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Additional requirements: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Include method which takes list of times (hours = 0 &amp; 24) and returns list of what the animal is (randomly) doing. 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/>
              <a:t>Beyond hours 0 to 24: move() = “</a:t>
            </a:r>
            <a:r>
              <a:rPr lang="en-US" dirty="0" smtClean="0"/>
              <a:t>”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An </a:t>
            </a:r>
            <a:r>
              <a:rPr lang="en-US" dirty="0"/>
              <a:t>owl’s move()</a:t>
            </a:r>
            <a:r>
              <a:rPr lang="en-US" dirty="0" smtClean="0"/>
              <a:t>=‘sleep’ </a:t>
            </a:r>
            <a:r>
              <a:rPr lang="en-US" dirty="0"/>
              <a:t>during </a:t>
            </a:r>
            <a:r>
              <a:rPr lang="en-US" dirty="0" smtClean="0"/>
              <a:t>daytime</a:t>
            </a:r>
          </a:p>
        </p:txBody>
      </p:sp>
      <p:sp>
        <p:nvSpPr>
          <p:cNvPr id="6" name="Rectangle 5"/>
          <p:cNvSpPr/>
          <p:nvPr/>
        </p:nvSpPr>
        <p:spPr>
          <a:xfrm>
            <a:off x="4377100" y="3906407"/>
            <a:ext cx="4495702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$ nosetests-2.7 -</a:t>
            </a:r>
            <a:r>
              <a:rPr lang="en-US" sz="1600" dirty="0" err="1" smtClean="0"/>
              <a:t>vv</a:t>
            </a:r>
            <a:r>
              <a:rPr lang="en-US" sz="1600" dirty="0" smtClean="0"/>
              <a:t> animals_3.py</a:t>
            </a:r>
          </a:p>
          <a:p>
            <a:r>
              <a:rPr lang="en-US" sz="1600" dirty="0" smtClean="0"/>
              <a:t>animals_3.test_moves ... ok</a:t>
            </a:r>
          </a:p>
          <a:p>
            <a:r>
              <a:rPr lang="en-US" sz="1600" dirty="0" smtClean="0"/>
              <a:t>animals_3.test_speaks ... ok</a:t>
            </a:r>
          </a:p>
          <a:p>
            <a:r>
              <a:rPr lang="en-US" sz="1600" dirty="0" smtClean="0"/>
              <a:t>Test that the animal does the same number of things as the number of hour-times given. ... ok</a:t>
            </a:r>
          </a:p>
          <a:p>
            <a:r>
              <a:rPr lang="en-US" sz="1600" dirty="0" smtClean="0"/>
              <a:t>animals_3.test_dothings_with_beyond_times ... ok</a:t>
            </a:r>
          </a:p>
          <a:p>
            <a:r>
              <a:rPr lang="en-US" sz="1600" dirty="0" smtClean="0"/>
              <a:t>Test that an owl is awake at night. ... ok</a:t>
            </a:r>
          </a:p>
          <a:p>
            <a:r>
              <a:rPr lang="en-US" sz="1600" dirty="0" smtClean="0"/>
              <a:t>--------------------------------------------------------------------</a:t>
            </a:r>
          </a:p>
          <a:p>
            <a:r>
              <a:rPr lang="en-US" sz="1600" dirty="0" smtClean="0"/>
              <a:t>Ran 5 tests in 0.002s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676005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l="11831" t="11976" r="11158" b="10786"/>
          <a:stretch/>
        </p:blipFill>
        <p:spPr>
          <a:xfrm>
            <a:off x="56700" y="1264366"/>
            <a:ext cx="3912176" cy="392371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l="11793" t="14421" r="11341" b="8340"/>
          <a:stretch/>
        </p:blipFill>
        <p:spPr>
          <a:xfrm>
            <a:off x="5533739" y="2537383"/>
            <a:ext cx="3367872" cy="3923717"/>
          </a:xfrm>
          <a:prstGeom prst="rect">
            <a:avLst/>
          </a:prstGeom>
        </p:spPr>
      </p:pic>
      <p:sp>
        <p:nvSpPr>
          <p:cNvPr id="8" name="Rectangle 1"/>
          <p:cNvSpPr>
            <a:spLocks/>
          </p:cNvSpPr>
          <p:nvPr/>
        </p:nvSpPr>
        <p:spPr bwMode="auto">
          <a:xfrm>
            <a:off x="2592642" y="415565"/>
            <a:ext cx="3777276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3200" dirty="0" smtClean="0">
                <a:ea typeface="ＭＳ Ｐゴシック" charset="0"/>
                <a:cs typeface="Gill Sans" charset="0"/>
              </a:rPr>
              <a:t>Errors, Exceptions, </a:t>
            </a:r>
          </a:p>
          <a:p>
            <a:pPr algn="ctr"/>
            <a:r>
              <a:rPr lang="en-US" sz="3200" dirty="0" smtClean="0">
                <a:ea typeface="ＭＳ Ｐゴシック" charset="0"/>
                <a:cs typeface="Gill Sans" charset="0"/>
              </a:rPr>
              <a:t>and </a:t>
            </a:r>
            <a:r>
              <a:rPr lang="en-US" sz="3200" dirty="0" err="1" smtClean="0">
                <a:ea typeface="ＭＳ Ｐゴシック" charset="0"/>
                <a:cs typeface="Gill Sans" charset="0"/>
              </a:rPr>
              <a:t>Traceback</a:t>
            </a:r>
            <a:r>
              <a:rPr lang="en-US" sz="3200" dirty="0" smtClean="0">
                <a:ea typeface="ＭＳ Ｐゴシック" charset="0"/>
                <a:cs typeface="Gill Sans" charset="0"/>
              </a:rPr>
              <a:t>, oh my!</a:t>
            </a:r>
          </a:p>
        </p:txBody>
      </p:sp>
    </p:spTree>
    <p:extLst>
      <p:ext uri="{BB962C8B-B14F-4D97-AF65-F5344CB8AC3E}">
        <p14:creationId xmlns:p14="http://schemas.microsoft.com/office/powerpoint/2010/main" val="3253539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/>
        </p:nvSpPr>
        <p:spPr bwMode="auto">
          <a:xfrm>
            <a:off x="1839148" y="196839"/>
            <a:ext cx="546570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3200" dirty="0" smtClean="0">
                <a:ea typeface="ＭＳ Ｐゴシック" charset="0"/>
                <a:cs typeface="Gill Sans" charset="0"/>
              </a:rPr>
              <a:t>Test-Driven Development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882965"/>
            <a:ext cx="4705949" cy="4278094"/>
          </a:xfrm>
          <a:prstGeom prst="rect">
            <a:avLst/>
          </a:prstGeom>
          <a:solidFill>
            <a:srgbClr val="008000">
              <a:alpha val="30000"/>
            </a:srgb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…</a:t>
            </a:r>
          </a:p>
          <a:p>
            <a:r>
              <a:rPr lang="en-US" sz="1600" dirty="0" smtClean="0"/>
              <a:t>    c = Animal('cat')</a:t>
            </a:r>
          </a:p>
          <a:p>
            <a:r>
              <a:rPr lang="en-US" sz="1600" dirty="0" smtClean="0"/>
              <a:t>    o = Animal('owl')</a:t>
            </a:r>
          </a:p>
          <a:p>
            <a:r>
              <a:rPr lang="en-US" sz="1600" dirty="0" smtClean="0"/>
              <a:t>    f = Animal('fish')</a:t>
            </a:r>
          </a:p>
          <a:p>
            <a:endParaRPr lang="en-US" sz="1600" dirty="0" smtClean="0"/>
          </a:p>
          <a:p>
            <a:r>
              <a:rPr lang="en-US" sz="1600" dirty="0" smtClean="0"/>
              <a:t>    times = []</a:t>
            </a:r>
          </a:p>
          <a:p>
            <a:r>
              <a:rPr lang="en-US" sz="1600" dirty="0" smtClean="0"/>
              <a:t>    for </a:t>
            </a:r>
            <a:r>
              <a:rPr lang="en-US" sz="1600" dirty="0" err="1" smtClean="0"/>
              <a:t>i</a:t>
            </a:r>
            <a:r>
              <a:rPr lang="en-US" sz="1600" dirty="0" smtClean="0"/>
              <a:t> in </a:t>
            </a:r>
            <a:r>
              <a:rPr lang="en-US" sz="1600" dirty="0" err="1" smtClean="0"/>
              <a:t>xrange</a:t>
            </a:r>
            <a:r>
              <a:rPr lang="en-US" sz="1600" dirty="0" smtClean="0"/>
              <a:t>(10):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times.append</a:t>
            </a:r>
            <a:r>
              <a:rPr lang="en-US" sz="1600" dirty="0" smtClean="0"/>
              <a:t>(random() * 24.)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times.sort</a:t>
            </a:r>
            <a:r>
              <a:rPr lang="en-US" sz="1600" dirty="0" smtClean="0"/>
              <a:t>()</a:t>
            </a:r>
          </a:p>
          <a:p>
            <a:r>
              <a:rPr lang="en-US" sz="1600" dirty="0" smtClean="0"/>
              <a:t>    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c_do</a:t>
            </a:r>
            <a:r>
              <a:rPr lang="en-US" sz="1600" dirty="0" smtClean="0"/>
              <a:t> = </a:t>
            </a:r>
            <a:r>
              <a:rPr lang="en-US" sz="1600" dirty="0" err="1" smtClean="0"/>
              <a:t>c.dothings</a:t>
            </a:r>
            <a:r>
              <a:rPr lang="en-US" sz="1600" dirty="0" smtClean="0"/>
              <a:t>(times)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o_do</a:t>
            </a:r>
            <a:r>
              <a:rPr lang="en-US" sz="1600" dirty="0" smtClean="0"/>
              <a:t> = </a:t>
            </a:r>
            <a:r>
              <a:rPr lang="en-US" sz="1600" dirty="0" err="1" smtClean="0"/>
              <a:t>o.dothings</a:t>
            </a:r>
            <a:r>
              <a:rPr lang="en-US" sz="1600" dirty="0" smtClean="0"/>
              <a:t>(times)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f_do</a:t>
            </a:r>
            <a:r>
              <a:rPr lang="en-US" sz="1600" dirty="0" smtClean="0"/>
              <a:t> = </a:t>
            </a:r>
            <a:r>
              <a:rPr lang="en-US" sz="1600" dirty="0" err="1" smtClean="0"/>
              <a:t>f.dothings</a:t>
            </a:r>
            <a:r>
              <a:rPr lang="en-US" sz="1600" dirty="0" smtClean="0"/>
              <a:t>(times)</a:t>
            </a:r>
          </a:p>
          <a:p>
            <a:endParaRPr lang="en-US" sz="1600" dirty="0" smtClean="0"/>
          </a:p>
          <a:p>
            <a:r>
              <a:rPr lang="en-US" sz="1600" dirty="0" smtClean="0"/>
              <a:t>    for </a:t>
            </a:r>
            <a:r>
              <a:rPr lang="en-US" sz="1600" dirty="0" err="1" smtClean="0"/>
              <a:t>i</a:t>
            </a:r>
            <a:r>
              <a:rPr lang="en-US" sz="1600" dirty="0" smtClean="0"/>
              <a:t> in </a:t>
            </a:r>
            <a:r>
              <a:rPr lang="en-US" sz="1600" dirty="0" err="1" smtClean="0"/>
              <a:t>xrange</a:t>
            </a:r>
            <a:r>
              <a:rPr lang="en-US" sz="1600" dirty="0" smtClean="0"/>
              <a:t>(</a:t>
            </a:r>
            <a:r>
              <a:rPr lang="en-US" sz="1600" dirty="0" err="1" smtClean="0"/>
              <a:t>len</a:t>
            </a:r>
            <a:r>
              <a:rPr lang="en-US" sz="1600" dirty="0" smtClean="0"/>
              <a:t>(times)):</a:t>
            </a:r>
          </a:p>
          <a:p>
            <a:r>
              <a:rPr lang="en-US" sz="1600" dirty="0" smtClean="0"/>
              <a:t>        print "time=%3.3f cat=%s owl=%s fish=%s" % ( \</a:t>
            </a:r>
          </a:p>
          <a:p>
            <a:r>
              <a:rPr lang="en-US" sz="1600" dirty="0" smtClean="0"/>
              <a:t>                   times[</a:t>
            </a:r>
            <a:r>
              <a:rPr lang="en-US" sz="1600" dirty="0" err="1" smtClean="0"/>
              <a:t>i</a:t>
            </a:r>
            <a:r>
              <a:rPr lang="en-US" sz="1600" dirty="0" smtClean="0"/>
              <a:t>], </a:t>
            </a:r>
            <a:r>
              <a:rPr lang="en-US" sz="1600" dirty="0" err="1" smtClean="0"/>
              <a:t>c_do</a:t>
            </a:r>
            <a:r>
              <a:rPr lang="en-US" sz="1600" dirty="0" smtClean="0"/>
              <a:t>[</a:t>
            </a:r>
            <a:r>
              <a:rPr lang="en-US" sz="1600" dirty="0" err="1" smtClean="0"/>
              <a:t>i</a:t>
            </a:r>
            <a:r>
              <a:rPr lang="en-US" sz="1600" dirty="0" smtClean="0"/>
              <a:t>], </a:t>
            </a:r>
            <a:r>
              <a:rPr lang="en-US" sz="1600" dirty="0" err="1" smtClean="0"/>
              <a:t>o_do</a:t>
            </a:r>
            <a:r>
              <a:rPr lang="en-US" sz="1600" dirty="0" smtClean="0"/>
              <a:t>[</a:t>
            </a:r>
            <a:r>
              <a:rPr lang="en-US" sz="1600" dirty="0" err="1" smtClean="0"/>
              <a:t>i</a:t>
            </a:r>
            <a:r>
              <a:rPr lang="en-US" sz="1600" dirty="0" smtClean="0"/>
              <a:t>], </a:t>
            </a:r>
            <a:r>
              <a:rPr lang="en-US" sz="1600" dirty="0" err="1" smtClean="0"/>
              <a:t>f_do</a:t>
            </a:r>
            <a:r>
              <a:rPr lang="en-US" sz="1600" dirty="0" smtClean="0"/>
              <a:t>[</a:t>
            </a:r>
            <a:r>
              <a:rPr lang="en-US" sz="1600" dirty="0" err="1" smtClean="0"/>
              <a:t>i</a:t>
            </a:r>
            <a:r>
              <a:rPr lang="en-US" sz="1600" dirty="0" smtClean="0"/>
              <a:t>])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53202"/>
            <a:ext cx="2710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File: </a:t>
            </a:r>
            <a:r>
              <a:rPr lang="en-US" dirty="0"/>
              <a:t> </a:t>
            </a:r>
            <a:r>
              <a:rPr lang="en-US" dirty="0" smtClean="0"/>
              <a:t>animals/animals_3</a:t>
            </a:r>
            <a:r>
              <a:rPr lang="en-US" dirty="0" smtClean="0"/>
              <a:t>.py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4705950" y="1123612"/>
            <a:ext cx="43142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Run </a:t>
            </a:r>
            <a:r>
              <a:rPr lang="en-US" sz="2400" dirty="0" err="1" smtClean="0"/>
              <a:t>Animal.dothings</a:t>
            </a:r>
            <a:r>
              <a:rPr lang="en-US" sz="2400" dirty="0" smtClean="0"/>
              <a:t>() 10 times!</a:t>
            </a:r>
          </a:p>
        </p:txBody>
      </p:sp>
      <p:sp>
        <p:nvSpPr>
          <p:cNvPr id="6" name="Rectangle 5"/>
          <p:cNvSpPr/>
          <p:nvPr/>
        </p:nvSpPr>
        <p:spPr>
          <a:xfrm>
            <a:off x="4989441" y="3380912"/>
            <a:ext cx="3917382" cy="28007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$ python animals_3.py</a:t>
            </a:r>
          </a:p>
          <a:p>
            <a:r>
              <a:rPr lang="en-US" sz="1600" dirty="0" smtClean="0"/>
              <a:t>time=1.225 cat=walk owl=fly fish=swim</a:t>
            </a:r>
          </a:p>
          <a:p>
            <a:r>
              <a:rPr lang="en-US" sz="1600" dirty="0" smtClean="0"/>
              <a:t>time=1.560 cat=walk owl=fly fish=swim</a:t>
            </a:r>
          </a:p>
          <a:p>
            <a:r>
              <a:rPr lang="en-US" sz="1600" dirty="0" smtClean="0"/>
              <a:t>time=5.154 cat=walk owl=fly fish=swim</a:t>
            </a:r>
          </a:p>
          <a:p>
            <a:r>
              <a:rPr lang="en-US" sz="1600" dirty="0" smtClean="0"/>
              <a:t>time=9.270 cat=walk owl=sleep fish=swim</a:t>
            </a:r>
          </a:p>
          <a:p>
            <a:r>
              <a:rPr lang="en-US" sz="1600" dirty="0" smtClean="0"/>
              <a:t>time=10.647 cat=walk owl=sleep fish=swim</a:t>
            </a:r>
          </a:p>
          <a:p>
            <a:r>
              <a:rPr lang="en-US" sz="1600" dirty="0" smtClean="0"/>
              <a:t>time=10.908 cat=walk owl=sleep fish=swim</a:t>
            </a:r>
          </a:p>
          <a:p>
            <a:r>
              <a:rPr lang="en-US" sz="1600" dirty="0" smtClean="0"/>
              <a:t>time=17.164 cat=walk owl=sleep fish=swim</a:t>
            </a:r>
          </a:p>
          <a:p>
            <a:r>
              <a:rPr lang="en-US" sz="1600" dirty="0" smtClean="0"/>
              <a:t>time=17.728 cat=walk owl=sleep fish=swim</a:t>
            </a:r>
          </a:p>
          <a:p>
            <a:r>
              <a:rPr lang="en-US" sz="1600" dirty="0" smtClean="0"/>
              <a:t>time=19.281 cat=walk owl=sleep fish=swim</a:t>
            </a:r>
          </a:p>
          <a:p>
            <a:r>
              <a:rPr lang="en-US" sz="1600" dirty="0" smtClean="0"/>
              <a:t>time=23.760 cat=walk owl=fly fish=swim</a:t>
            </a:r>
            <a:endParaRPr lang="en-US" sz="1600" b="1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37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/>
        </p:nvSpPr>
        <p:spPr bwMode="auto">
          <a:xfrm>
            <a:off x="1839148" y="196839"/>
            <a:ext cx="546570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3200" b="1" dirty="0" smtClean="0">
                <a:ea typeface="ＭＳ Ｐゴシック" charset="0"/>
                <a:cs typeface="Gill Sans" charset="0"/>
              </a:rPr>
              <a:t>PDB</a:t>
            </a:r>
            <a:r>
              <a:rPr lang="en-US" sz="3200" dirty="0" smtClean="0">
                <a:ea typeface="ＭＳ Ｐゴシック" charset="0"/>
                <a:cs typeface="Gill Sans" charset="0"/>
              </a:rPr>
              <a:t>: Python Debugger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9567" y="828766"/>
            <a:ext cx="8470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Even with using testing, logging, </a:t>
            </a:r>
            <a:r>
              <a:rPr lang="en-US" sz="2400" dirty="0" smtClean="0"/>
              <a:t>asserts, some </a:t>
            </a:r>
            <a:r>
              <a:rPr lang="en-US" sz="2400" dirty="0"/>
              <a:t>bugs require a more hands-on </a:t>
            </a:r>
            <a:r>
              <a:rPr lang="en-US" sz="2400" dirty="0" smtClean="0"/>
              <a:t>approach.</a:t>
            </a:r>
          </a:p>
        </p:txBody>
      </p:sp>
      <p:sp>
        <p:nvSpPr>
          <p:cNvPr id="2" name="Rectangle 1"/>
          <p:cNvSpPr/>
          <p:nvPr/>
        </p:nvSpPr>
        <p:spPr>
          <a:xfrm>
            <a:off x="419567" y="1789519"/>
            <a:ext cx="712129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PDB: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Allows </a:t>
            </a:r>
            <a:r>
              <a:rPr lang="en-US" dirty="0"/>
              <a:t>interactive access to </a:t>
            </a:r>
            <a:r>
              <a:rPr lang="en-US" dirty="0" smtClean="0"/>
              <a:t>variables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Understands </a:t>
            </a:r>
            <a:r>
              <a:rPr lang="en-US" dirty="0"/>
              <a:t>python commands</a:t>
            </a:r>
            <a:endParaRPr lang="en-US" dirty="0" smtClean="0"/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/>
              <a:t>Has additional debugging </a:t>
            </a:r>
            <a:r>
              <a:rPr lang="en-US" dirty="0" smtClean="0"/>
              <a:t>commands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419567" y="3189344"/>
            <a:ext cx="712129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Many ways to use PDB</a:t>
            </a:r>
            <a:r>
              <a:rPr lang="en-US" sz="2400" dirty="0" smtClean="0"/>
              <a:t>: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/>
              <a:t>Interactively run a program, line by </a:t>
            </a:r>
            <a:r>
              <a:rPr lang="en-US" dirty="0" smtClean="0"/>
              <a:t>line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/>
              <a:t>Invoke PDB at a specific line</a:t>
            </a:r>
            <a:endParaRPr lang="en-US" dirty="0" smtClean="0"/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Invoke </a:t>
            </a:r>
            <a:r>
              <a:rPr lang="en-US" dirty="0"/>
              <a:t>PDB on a variable </a:t>
            </a:r>
            <a:r>
              <a:rPr lang="en-US" dirty="0" smtClean="0"/>
              <a:t>condition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/>
              <a:t>Invoke PDB on a Python </a:t>
            </a:r>
            <a:r>
              <a:rPr lang="en-US" dirty="0" err="1" smtClean="0"/>
              <a:t>Traceback</a:t>
            </a:r>
            <a:endParaRPr lang="en-US" dirty="0" smtClean="0"/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3351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27364" y="1006445"/>
            <a:ext cx="82892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Automatically </a:t>
            </a:r>
            <a:r>
              <a:rPr lang="en-US" sz="2400" dirty="0" smtClean="0"/>
              <a:t>invoke </a:t>
            </a:r>
            <a:r>
              <a:rPr lang="en-US" sz="2400" dirty="0" err="1"/>
              <a:t>pdb</a:t>
            </a:r>
            <a:r>
              <a:rPr lang="en-US" sz="2400" dirty="0"/>
              <a:t> after a </a:t>
            </a:r>
            <a:r>
              <a:rPr lang="en-US" sz="2400" dirty="0" err="1"/>
              <a:t>Traceback</a:t>
            </a:r>
            <a:r>
              <a:rPr lang="en-US" sz="2400" dirty="0"/>
              <a:t> error in an executed program</a:t>
            </a:r>
            <a:r>
              <a:rPr lang="en-US" sz="2400" dirty="0" smtClean="0"/>
              <a:t>: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5143" y="4347421"/>
            <a:ext cx="86337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Automatically invoking </a:t>
            </a:r>
            <a:r>
              <a:rPr lang="en-US" sz="2400" dirty="0" err="1"/>
              <a:t>pdb</a:t>
            </a:r>
            <a:r>
              <a:rPr lang="en-US" sz="2400" dirty="0"/>
              <a:t> at a certain line in an executed program</a:t>
            </a:r>
            <a:r>
              <a:rPr lang="en-US" sz="2400" dirty="0" smtClean="0"/>
              <a:t>: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/>
              <a:t>gives access to variables prior to a </a:t>
            </a:r>
            <a:r>
              <a:rPr lang="en-US" dirty="0" err="1" smtClean="0"/>
              <a:t>Traceback</a:t>
            </a:r>
            <a:r>
              <a:rPr lang="en-US" dirty="0" smtClean="0"/>
              <a:t> 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/>
              <a:t>allows stepping through subsequent </a:t>
            </a:r>
            <a:r>
              <a:rPr lang="en-US" dirty="0" smtClean="0"/>
              <a:t>code</a:t>
            </a:r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2219026" y="1559862"/>
            <a:ext cx="4705949" cy="2616101"/>
          </a:xfrm>
          <a:prstGeom prst="rect">
            <a:avLst/>
          </a:prstGeom>
          <a:solidFill>
            <a:srgbClr val="008000">
              <a:alpha val="30000"/>
            </a:srgb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... &lt;your module code&gt; ...</a:t>
            </a:r>
          </a:p>
          <a:p>
            <a:r>
              <a:rPr lang="en-US" sz="1600" dirty="0" err="1"/>
              <a:t>def</a:t>
            </a:r>
            <a:r>
              <a:rPr lang="en-US" sz="1600" dirty="0"/>
              <a:t> </a:t>
            </a:r>
            <a:r>
              <a:rPr lang="en-US" sz="1600" dirty="0" err="1"/>
              <a:t>invoke_pdb</a:t>
            </a:r>
            <a:r>
              <a:rPr lang="en-US" sz="1600" dirty="0"/>
              <a:t>(type, </a:t>
            </a:r>
            <a:r>
              <a:rPr lang="en-US" sz="1600" dirty="0" smtClean="0"/>
              <a:t>value</a:t>
            </a:r>
            <a:r>
              <a:rPr lang="en-US" sz="1600" dirty="0"/>
              <a:t>, </a:t>
            </a:r>
            <a:r>
              <a:rPr lang="en-US" sz="1600" dirty="0" err="1"/>
              <a:t>tb</a:t>
            </a:r>
            <a:r>
              <a:rPr lang="en-US" sz="1600" dirty="0"/>
              <a:t>):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traceback</a:t>
            </a:r>
            <a:r>
              <a:rPr lang="en-US" sz="1600" dirty="0"/>
              <a:t>, </a:t>
            </a:r>
            <a:r>
              <a:rPr lang="en-US" sz="1600" dirty="0" err="1"/>
              <a:t>pdb</a:t>
            </a:r>
            <a:endParaRPr lang="en-US" sz="1600" dirty="0"/>
          </a:p>
          <a:p>
            <a:r>
              <a:rPr lang="en-US" sz="1600" dirty="0" err="1"/>
              <a:t>traceback.print_exception</a:t>
            </a:r>
            <a:r>
              <a:rPr lang="en-US" sz="1600" dirty="0"/>
              <a:t>(type, value, </a:t>
            </a:r>
            <a:r>
              <a:rPr lang="en-US" sz="1600" dirty="0" err="1"/>
              <a:t>tb</a:t>
            </a:r>
            <a:r>
              <a:rPr lang="en-US" sz="1600" dirty="0"/>
              <a:t>)</a:t>
            </a:r>
          </a:p>
          <a:p>
            <a:r>
              <a:rPr lang="en-US" sz="1600" dirty="0"/>
              <a:t>print</a:t>
            </a:r>
          </a:p>
          <a:p>
            <a:r>
              <a:rPr lang="en-US" sz="1600" dirty="0" err="1"/>
              <a:t>pdb.pm</a:t>
            </a:r>
            <a:r>
              <a:rPr lang="en-US" sz="1600" dirty="0"/>
              <a:t>()</a:t>
            </a:r>
          </a:p>
          <a:p>
            <a:r>
              <a:rPr lang="en-US" sz="1600" dirty="0"/>
              <a:t>... &lt;your module code&gt; ...</a:t>
            </a:r>
          </a:p>
          <a:p>
            <a:r>
              <a:rPr lang="fr-FR" sz="1600" dirty="0"/>
              <a:t>if __</a:t>
            </a:r>
            <a:r>
              <a:rPr lang="fr-FR" sz="1600" dirty="0" err="1"/>
              <a:t>name</a:t>
            </a:r>
            <a:r>
              <a:rPr lang="fr-FR" sz="1600" dirty="0"/>
              <a:t>__ == '__main__':</a:t>
            </a:r>
          </a:p>
          <a:p>
            <a:r>
              <a:rPr lang="fr-FR" sz="1600" dirty="0" err="1"/>
              <a:t>sys.excepthook</a:t>
            </a:r>
            <a:r>
              <a:rPr lang="fr-FR" sz="1600" dirty="0"/>
              <a:t> = </a:t>
            </a:r>
            <a:r>
              <a:rPr lang="fr-FR" sz="1600" dirty="0" err="1"/>
              <a:t>invoke_pdb</a:t>
            </a:r>
            <a:endParaRPr lang="fr-FR" sz="1600" dirty="0"/>
          </a:p>
          <a:p>
            <a:r>
              <a:rPr lang="fr-FR" sz="1600" dirty="0"/>
              <a:t>... &lt;the </a:t>
            </a:r>
            <a:r>
              <a:rPr lang="fr-FR" sz="1600" dirty="0" err="1"/>
              <a:t>rest</a:t>
            </a:r>
            <a:r>
              <a:rPr lang="fr-FR" sz="1600" dirty="0"/>
              <a:t> of </a:t>
            </a:r>
            <a:r>
              <a:rPr lang="fr-FR" sz="1600" dirty="0" err="1"/>
              <a:t>your</a:t>
            </a:r>
            <a:r>
              <a:rPr lang="fr-FR" sz="1600" dirty="0"/>
              <a:t> module code&gt; ...</a:t>
            </a:r>
            <a:endParaRPr lang="en-US" sz="16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3287078" y="5363084"/>
            <a:ext cx="2569845" cy="1077218"/>
          </a:xfrm>
          <a:prstGeom prst="rect">
            <a:avLst/>
          </a:prstGeom>
          <a:solidFill>
            <a:srgbClr val="008000">
              <a:alpha val="30000"/>
            </a:srgb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... &lt;your module code&gt; ...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pdb</a:t>
            </a:r>
            <a:r>
              <a:rPr lang="en-US" sz="1600" dirty="0"/>
              <a:t>; </a:t>
            </a:r>
            <a:endParaRPr lang="en-US" sz="1600" dirty="0" smtClean="0"/>
          </a:p>
          <a:p>
            <a:r>
              <a:rPr lang="en-US" sz="1600" dirty="0" err="1" smtClean="0"/>
              <a:t>pdb.set_trace</a:t>
            </a:r>
            <a:r>
              <a:rPr lang="en-US" sz="1600" dirty="0"/>
              <a:t>()</a:t>
            </a:r>
          </a:p>
          <a:p>
            <a:r>
              <a:rPr lang="en-US" sz="1600" dirty="0"/>
              <a:t>... &lt;your module code&gt; ...</a:t>
            </a:r>
            <a:endParaRPr lang="en-US" sz="1600" dirty="0" smtClean="0"/>
          </a:p>
        </p:txBody>
      </p:sp>
      <p:sp>
        <p:nvSpPr>
          <p:cNvPr id="14" name="Rectangle 1"/>
          <p:cNvSpPr>
            <a:spLocks/>
          </p:cNvSpPr>
          <p:nvPr/>
        </p:nvSpPr>
        <p:spPr bwMode="auto">
          <a:xfrm>
            <a:off x="1839148" y="4059"/>
            <a:ext cx="546570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3200" b="1" dirty="0" smtClean="0">
                <a:ea typeface="ＭＳ Ｐゴシック" charset="0"/>
                <a:cs typeface="Gill Sans" charset="0"/>
              </a:rPr>
              <a:t>PDB</a:t>
            </a:r>
            <a:r>
              <a:rPr lang="en-US" sz="3200" dirty="0" smtClean="0">
                <a:ea typeface="ＭＳ Ｐゴシック" charset="0"/>
                <a:cs typeface="Gill Sans" charset="0"/>
              </a:rPr>
              <a:t>: Invoke </a:t>
            </a:r>
            <a:r>
              <a:rPr lang="en-US" sz="3200" dirty="0" smtClean="0">
                <a:ea typeface="ＭＳ Ｐゴシック" charset="0"/>
                <a:cs typeface="Gill Sans" charset="0"/>
              </a:rPr>
              <a:t>Passively </a:t>
            </a:r>
            <a:endParaRPr lang="en-US" sz="3200" dirty="0" smtClean="0"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176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47984" y="462125"/>
            <a:ext cx="8289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Executing </a:t>
            </a:r>
            <a:r>
              <a:rPr lang="en-US" sz="2400" dirty="0" err="1"/>
              <a:t>pdb.py</a:t>
            </a:r>
            <a:r>
              <a:rPr lang="en-US" sz="2400" dirty="0"/>
              <a:t> from shell</a:t>
            </a:r>
            <a:r>
              <a:rPr lang="en-US" sz="2400" dirty="0" smtClean="0"/>
              <a:t>:</a:t>
            </a:r>
          </a:p>
        </p:txBody>
      </p:sp>
      <p:sp>
        <p:nvSpPr>
          <p:cNvPr id="11" name="Rectangle 1"/>
          <p:cNvSpPr>
            <a:spLocks/>
          </p:cNvSpPr>
          <p:nvPr/>
        </p:nvSpPr>
        <p:spPr bwMode="auto">
          <a:xfrm>
            <a:off x="1839148" y="4059"/>
            <a:ext cx="546570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3200" b="1" dirty="0" smtClean="0">
                <a:ea typeface="ＭＳ Ｐゴシック" charset="0"/>
                <a:cs typeface="Gill Sans" charset="0"/>
              </a:rPr>
              <a:t>PDB</a:t>
            </a:r>
            <a:r>
              <a:rPr lang="en-US" sz="3200" dirty="0" smtClean="0">
                <a:ea typeface="ＭＳ Ｐゴシック" charset="0"/>
                <a:cs typeface="Gill Sans" charset="0"/>
              </a:rPr>
              <a:t>: Invoke </a:t>
            </a:r>
            <a:r>
              <a:rPr lang="en-US" sz="3200" dirty="0" smtClean="0">
                <a:ea typeface="ＭＳ Ｐゴシック" charset="0"/>
                <a:cs typeface="Gill Sans" charset="0"/>
              </a:rPr>
              <a:t>Interactively</a:t>
            </a:r>
            <a:endParaRPr lang="en-US" sz="3200" dirty="0" smtClean="0">
              <a:ea typeface="ＭＳ Ｐゴシック" charset="0"/>
              <a:cs typeface="Gill San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8508" y="923790"/>
            <a:ext cx="723468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 smtClean="0"/>
              <a:t>BootCamp</a:t>
            </a:r>
            <a:r>
              <a:rPr lang="en-US" sz="1600" dirty="0" smtClean="0"/>
              <a:t>&gt; python /</a:t>
            </a:r>
            <a:r>
              <a:rPr lang="en-US" sz="1600" dirty="0" err="1" smtClean="0"/>
              <a:t>usr</a:t>
            </a:r>
            <a:r>
              <a:rPr lang="en-US" sz="1600" dirty="0" smtClean="0"/>
              <a:t>/lib/python2.5/</a:t>
            </a:r>
            <a:r>
              <a:rPr lang="en-US" sz="1600" dirty="0" err="1" smtClean="0"/>
              <a:t>pdb.py</a:t>
            </a:r>
            <a:r>
              <a:rPr lang="en-US" sz="1600" dirty="0" smtClean="0"/>
              <a:t> nose_example1.py</a:t>
            </a:r>
          </a:p>
          <a:p>
            <a:r>
              <a:rPr lang="en-US" sz="1600" dirty="0" smtClean="0"/>
              <a:t>&gt; /home/training/</a:t>
            </a:r>
            <a:r>
              <a:rPr lang="en-US" sz="1600" dirty="0" err="1" smtClean="0"/>
              <a:t>src</a:t>
            </a:r>
            <a:r>
              <a:rPr lang="en-US" sz="1600" dirty="0" smtClean="0"/>
              <a:t>/</a:t>
            </a:r>
            <a:r>
              <a:rPr lang="en-US" sz="1600" dirty="0" err="1" smtClean="0"/>
              <a:t>bootdemo</a:t>
            </a:r>
            <a:r>
              <a:rPr lang="en-US" sz="1600" dirty="0" smtClean="0"/>
              <a:t>/example1/nose_example1.py(2)&lt;module&gt;()</a:t>
            </a:r>
          </a:p>
          <a:p>
            <a:r>
              <a:rPr lang="en-US" sz="1600" dirty="0" smtClean="0"/>
              <a:t>-&gt; """</a:t>
            </a:r>
          </a:p>
          <a:p>
            <a:r>
              <a:rPr lang="en-US" sz="1600" dirty="0" smtClean="0"/>
              <a:t>(</a:t>
            </a:r>
            <a:r>
              <a:rPr lang="en-US" sz="1600" dirty="0" err="1" smtClean="0"/>
              <a:t>Pdb</a:t>
            </a:r>
            <a:r>
              <a:rPr lang="en-US" sz="1600" dirty="0" smtClean="0"/>
              <a:t>)</a:t>
            </a:r>
            <a:endParaRPr lang="en-US" sz="1600" b="1" dirty="0" smtClean="0">
              <a:solidFill>
                <a:srgbClr val="008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984" y="2016088"/>
            <a:ext cx="8289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Using </a:t>
            </a:r>
            <a:r>
              <a:rPr lang="en-US" sz="2400" dirty="0" err="1"/>
              <a:t>pdb.run</a:t>
            </a:r>
            <a:r>
              <a:rPr lang="en-US" sz="2400" dirty="0"/>
              <a:t>(</a:t>
            </a:r>
            <a:r>
              <a:rPr lang="en-US" sz="2400" dirty="0" smtClean="0"/>
              <a:t>):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8508" y="2477753"/>
            <a:ext cx="7234689" cy="13542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&gt;&gt;&gt; import nose_example1</a:t>
            </a:r>
          </a:p>
          <a:p>
            <a:r>
              <a:rPr lang="en-US" sz="1600" dirty="0"/>
              <a:t>&gt;&gt;&gt; import </a:t>
            </a:r>
            <a:r>
              <a:rPr lang="en-US" sz="1600" dirty="0" err="1"/>
              <a:t>pdb</a:t>
            </a:r>
            <a:endParaRPr lang="en-US" sz="1600" dirty="0"/>
          </a:p>
          <a:p>
            <a:r>
              <a:rPr lang="en-US" sz="1600" dirty="0"/>
              <a:t>&gt;&gt;&gt; </a:t>
            </a:r>
            <a:r>
              <a:rPr lang="en-US" sz="1600" dirty="0" err="1"/>
              <a:t>pdb.run</a:t>
            </a:r>
            <a:r>
              <a:rPr lang="en-US" sz="1600" dirty="0"/>
              <a:t>('nose_example1.main()')</a:t>
            </a:r>
          </a:p>
          <a:p>
            <a:r>
              <a:rPr lang="en-US" sz="1600" dirty="0" smtClean="0"/>
              <a:t>&gt; &lt;</a:t>
            </a:r>
            <a:r>
              <a:rPr lang="en-US" sz="1600" dirty="0"/>
              <a:t>string</a:t>
            </a:r>
            <a:r>
              <a:rPr lang="en-US" sz="1600" dirty="0" smtClean="0"/>
              <a:t>&gt;</a:t>
            </a:r>
            <a:r>
              <a:rPr lang="en-US" sz="1600" dirty="0"/>
              <a:t>(1)&lt;module&gt;()</a:t>
            </a:r>
            <a:endParaRPr lang="en-US" sz="1600" dirty="0" smtClean="0"/>
          </a:p>
          <a:p>
            <a:r>
              <a:rPr lang="en-US" sz="1600" dirty="0" smtClean="0"/>
              <a:t>(</a:t>
            </a:r>
            <a:r>
              <a:rPr lang="en-US" sz="1600" dirty="0" err="1" smtClean="0"/>
              <a:t>Pdb</a:t>
            </a:r>
            <a:r>
              <a:rPr lang="en-US" sz="1600" dirty="0" smtClean="0"/>
              <a:t>)</a:t>
            </a:r>
            <a:endParaRPr lang="en-US" sz="1600" b="1" dirty="0" smtClean="0">
              <a:solidFill>
                <a:srgbClr val="008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7984" y="3844970"/>
            <a:ext cx="8289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Using </a:t>
            </a:r>
            <a:r>
              <a:rPr lang="en-US" sz="2400" dirty="0" err="1"/>
              <a:t>pdb.run</a:t>
            </a:r>
            <a:r>
              <a:rPr lang="en-US" sz="2400" dirty="0"/>
              <a:t>(</a:t>
            </a:r>
            <a:r>
              <a:rPr lang="en-US" sz="2400" dirty="0" smtClean="0"/>
              <a:t>):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8508" y="4306635"/>
            <a:ext cx="7234689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&gt;&gt;&gt; nose_example1.main()</a:t>
            </a:r>
          </a:p>
          <a:p>
            <a:r>
              <a:rPr lang="en-US" sz="1600" dirty="0" err="1"/>
              <a:t>calvin</a:t>
            </a:r>
            <a:r>
              <a:rPr lang="en-US" sz="1600" dirty="0"/>
              <a:t> -&gt; ZAP! -&gt; tiger</a:t>
            </a:r>
          </a:p>
          <a:p>
            <a:r>
              <a:rPr lang="hu-HU" sz="1600" dirty="0"/>
              <a:t>Hobbes -&gt; ZAP! -&gt;</a:t>
            </a:r>
          </a:p>
          <a:p>
            <a:r>
              <a:rPr lang="en-US" sz="1600" dirty="0" err="1"/>
              <a:t>Traceback</a:t>
            </a:r>
            <a:r>
              <a:rPr lang="en-US" sz="1600" dirty="0"/>
              <a:t> (most recent call last):</a:t>
            </a:r>
          </a:p>
          <a:p>
            <a:r>
              <a:rPr lang="en-US" sz="1600" dirty="0" smtClean="0"/>
              <a:t>  File </a:t>
            </a:r>
            <a:r>
              <a:rPr lang="en-US" sz="1600" dirty="0"/>
              <a:t>"&lt;</a:t>
            </a:r>
            <a:r>
              <a:rPr lang="en-US" sz="1600" dirty="0" err="1"/>
              <a:t>stdin</a:t>
            </a:r>
            <a:r>
              <a:rPr lang="en-US" sz="1600" dirty="0"/>
              <a:t>&gt;", line 1, in &lt;module&gt;</a:t>
            </a:r>
          </a:p>
          <a:p>
            <a:r>
              <a:rPr lang="en-US" sz="1600" dirty="0" smtClean="0"/>
              <a:t>  File </a:t>
            </a:r>
            <a:r>
              <a:rPr lang="en-US" sz="1600" dirty="0"/>
              <a:t>"nose_example1.py", line 25, in main</a:t>
            </a:r>
          </a:p>
          <a:p>
            <a:r>
              <a:rPr lang="en-US" sz="1600" dirty="0" smtClean="0"/>
              <a:t>     print </a:t>
            </a:r>
            <a:r>
              <a:rPr lang="en-US" sz="1600" dirty="0"/>
              <a:t>p, '-&gt; ZAP! -&gt;', </a:t>
            </a:r>
            <a:r>
              <a:rPr lang="en-US" sz="1600" dirty="0" err="1"/>
              <a:t>TM.transmorgify</a:t>
            </a:r>
            <a:r>
              <a:rPr lang="en-US" sz="1600" dirty="0"/>
              <a:t>(p)</a:t>
            </a:r>
          </a:p>
          <a:p>
            <a:r>
              <a:rPr lang="en-US" sz="1600" dirty="0" smtClean="0"/>
              <a:t>  File </a:t>
            </a:r>
            <a:r>
              <a:rPr lang="en-US" sz="1600" dirty="0"/>
              <a:t>"nose_example1.py", line 12, in </a:t>
            </a:r>
            <a:r>
              <a:rPr lang="en-US" sz="1600" dirty="0" err="1"/>
              <a:t>transmorgify</a:t>
            </a:r>
            <a:endParaRPr lang="en-US" sz="1600" dirty="0"/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new_person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err="1"/>
              <a:t>transmorg</a:t>
            </a:r>
            <a:r>
              <a:rPr lang="en-US" sz="1600" dirty="0"/>
              <a:t>[person]</a:t>
            </a:r>
          </a:p>
          <a:p>
            <a:r>
              <a:rPr lang="en-US" sz="1600" dirty="0" err="1"/>
              <a:t>KeyError</a:t>
            </a:r>
            <a:r>
              <a:rPr lang="en-US" sz="1600" dirty="0"/>
              <a:t>: 'Hobbes</a:t>
            </a:r>
            <a:r>
              <a:rPr lang="en-US" sz="1600" dirty="0" smtClean="0"/>
              <a:t>'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51248" y="4707480"/>
            <a:ext cx="3247392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&gt;&gt;&gt; import </a:t>
            </a:r>
            <a:r>
              <a:rPr lang="en-US" sz="1600" dirty="0" err="1" smtClean="0"/>
              <a:t>pdb</a:t>
            </a:r>
            <a:endParaRPr lang="en-US" sz="1600" dirty="0" smtClean="0"/>
          </a:p>
          <a:p>
            <a:r>
              <a:rPr lang="en-US" sz="1600" dirty="0" smtClean="0"/>
              <a:t>&gt;&gt;&gt; </a:t>
            </a:r>
            <a:r>
              <a:rPr lang="en-US" sz="1600" dirty="0" err="1" smtClean="0"/>
              <a:t>pdb.pm</a:t>
            </a:r>
            <a:r>
              <a:rPr lang="en-US" sz="1600" dirty="0" smtClean="0"/>
              <a:t>()</a:t>
            </a:r>
          </a:p>
          <a:p>
            <a:r>
              <a:rPr lang="en-US" sz="1600" dirty="0" smtClean="0"/>
              <a:t>&gt; /home/…/</a:t>
            </a:r>
            <a:r>
              <a:rPr lang="en-US" sz="1600" dirty="0" err="1" smtClean="0"/>
              <a:t>bootdemo</a:t>
            </a:r>
            <a:r>
              <a:rPr lang="en-US" sz="1600" dirty="0" smtClean="0"/>
              <a:t>/example1/nose_example1.py(12)</a:t>
            </a:r>
            <a:r>
              <a:rPr lang="en-US" sz="1600" dirty="0" err="1" smtClean="0"/>
              <a:t>transmorgify</a:t>
            </a:r>
            <a:r>
              <a:rPr lang="en-US" sz="1600" dirty="0" smtClean="0"/>
              <a:t>()</a:t>
            </a:r>
          </a:p>
          <a:p>
            <a:r>
              <a:rPr lang="en-US" sz="1600" dirty="0" smtClean="0"/>
              <a:t>-&gt; </a:t>
            </a:r>
            <a:r>
              <a:rPr lang="en-US" sz="1600" dirty="0" err="1" smtClean="0"/>
              <a:t>new_person</a:t>
            </a:r>
            <a:r>
              <a:rPr lang="en-US" sz="1600" dirty="0" smtClean="0"/>
              <a:t> = </a:t>
            </a:r>
            <a:r>
              <a:rPr lang="en-US" sz="1600" dirty="0" err="1" smtClean="0"/>
              <a:t>transmorg</a:t>
            </a:r>
            <a:r>
              <a:rPr lang="en-US" sz="1600" dirty="0" smtClean="0"/>
              <a:t>[person]</a:t>
            </a:r>
          </a:p>
          <a:p>
            <a:r>
              <a:rPr lang="en-US" sz="1600" dirty="0" smtClean="0"/>
              <a:t>(</a:t>
            </a:r>
            <a:r>
              <a:rPr lang="en-US" sz="1600" dirty="0" err="1" smtClean="0"/>
              <a:t>Pdb</a:t>
            </a:r>
            <a:r>
              <a:rPr lang="en-US" sz="1600" dirty="0" smtClean="0"/>
              <a:t>)</a:t>
            </a:r>
            <a:endParaRPr lang="en-US" sz="1600" b="1" dirty="0" smtClean="0">
              <a:solidFill>
                <a:srgbClr val="008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76989" y="1998311"/>
            <a:ext cx="2521651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Where is my </a:t>
            </a:r>
            <a:r>
              <a:rPr lang="en-US" sz="1600" dirty="0" err="1"/>
              <a:t>pdb.py</a:t>
            </a:r>
            <a:r>
              <a:rPr lang="en-US" sz="1600" dirty="0"/>
              <a:t>?</a:t>
            </a:r>
          </a:p>
          <a:p>
            <a:r>
              <a:rPr lang="en-US" sz="1600" dirty="0"/>
              <a:t>&gt;&gt;&gt; import </a:t>
            </a:r>
            <a:r>
              <a:rPr lang="en-US" sz="1600" dirty="0" err="1"/>
              <a:t>pdb</a:t>
            </a:r>
            <a:endParaRPr lang="en-US" sz="1600" dirty="0"/>
          </a:p>
          <a:p>
            <a:r>
              <a:rPr lang="en-US" sz="1600" dirty="0"/>
              <a:t>&gt;&gt;&gt; help(</a:t>
            </a:r>
            <a:r>
              <a:rPr lang="en-US" sz="1600" dirty="0" err="1"/>
              <a:t>pdb</a:t>
            </a:r>
            <a:r>
              <a:rPr lang="en-US" sz="1600" dirty="0"/>
              <a:t>)</a:t>
            </a:r>
          </a:p>
          <a:p>
            <a:r>
              <a:rPr lang="en-US" sz="1600" dirty="0"/>
              <a:t>...</a:t>
            </a:r>
          </a:p>
          <a:p>
            <a:r>
              <a:rPr lang="en-US" sz="1600" dirty="0"/>
              <a:t>FILE</a:t>
            </a:r>
          </a:p>
          <a:p>
            <a:r>
              <a:rPr lang="en-US" sz="1600" dirty="0"/>
              <a:t>/</a:t>
            </a:r>
            <a:r>
              <a:rPr lang="en-US" sz="1600" dirty="0" err="1"/>
              <a:t>usr</a:t>
            </a:r>
            <a:r>
              <a:rPr lang="en-US" sz="1600" dirty="0"/>
              <a:t>/lib/python2.5/</a:t>
            </a:r>
            <a:r>
              <a:rPr lang="en-US" sz="1600" dirty="0" err="1"/>
              <a:t>pdb.py</a:t>
            </a:r>
            <a:endParaRPr lang="en-US" sz="1600" dirty="0"/>
          </a:p>
          <a:p>
            <a:r>
              <a:rPr lang="en-US" sz="1600" dirty="0"/>
              <a:t>...</a:t>
            </a:r>
          </a:p>
          <a:p>
            <a:r>
              <a:rPr lang="en-US" sz="1600" dirty="0"/>
              <a:t>&gt;&gt;&gt; print </a:t>
            </a:r>
            <a:r>
              <a:rPr lang="en-US" sz="1600" dirty="0" err="1"/>
              <a:t>pdb</a:t>
            </a:r>
            <a:r>
              <a:rPr lang="en-US" sz="1600" dirty="0"/>
              <a:t>.__file__</a:t>
            </a:r>
          </a:p>
          <a:p>
            <a:r>
              <a:rPr lang="en-US" sz="1600" dirty="0"/>
              <a:t>‘/</a:t>
            </a:r>
            <a:r>
              <a:rPr lang="en-US" sz="1600" dirty="0" err="1"/>
              <a:t>usr</a:t>
            </a:r>
            <a:r>
              <a:rPr lang="en-US" sz="1600" dirty="0"/>
              <a:t>/lib/python2.5/</a:t>
            </a:r>
            <a:r>
              <a:rPr lang="en-US" sz="1600" dirty="0" err="1"/>
              <a:t>pdb.py</a:t>
            </a:r>
            <a:r>
              <a:rPr lang="en-US" sz="16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432009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47984" y="462125"/>
            <a:ext cx="8289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within </a:t>
            </a:r>
            <a:r>
              <a:rPr lang="en-US" sz="2400" dirty="0" err="1" smtClean="0"/>
              <a:t>iPython</a:t>
            </a:r>
            <a:r>
              <a:rPr lang="en-US" sz="2400" dirty="0" smtClean="0"/>
              <a:t>:</a:t>
            </a:r>
          </a:p>
        </p:txBody>
      </p:sp>
      <p:sp>
        <p:nvSpPr>
          <p:cNvPr id="11" name="Rectangle 1"/>
          <p:cNvSpPr>
            <a:spLocks/>
          </p:cNvSpPr>
          <p:nvPr/>
        </p:nvSpPr>
        <p:spPr bwMode="auto">
          <a:xfrm>
            <a:off x="1839148" y="4059"/>
            <a:ext cx="546570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3200" b="1" dirty="0" smtClean="0">
                <a:ea typeface="ＭＳ Ｐゴシック" charset="0"/>
                <a:cs typeface="Gill Sans" charset="0"/>
              </a:rPr>
              <a:t>PDB</a:t>
            </a:r>
            <a:r>
              <a:rPr lang="en-US" sz="3200" dirty="0" smtClean="0">
                <a:ea typeface="ＭＳ Ｐゴシック" charset="0"/>
                <a:cs typeface="Gill Sans" charset="0"/>
              </a:rPr>
              <a:t>: </a:t>
            </a:r>
            <a:r>
              <a:rPr lang="en-US" sz="3200" smtClean="0">
                <a:ea typeface="ＭＳ Ｐゴシック" charset="0"/>
                <a:cs typeface="Gill Sans" charset="0"/>
              </a:rPr>
              <a:t>Invoke </a:t>
            </a:r>
            <a:r>
              <a:rPr lang="en-US" sz="3200" smtClean="0">
                <a:ea typeface="ＭＳ Ｐゴシック" charset="0"/>
                <a:cs typeface="Gill Sans" charset="0"/>
              </a:rPr>
              <a:t>Interactively</a:t>
            </a:r>
            <a:endParaRPr lang="en-US" sz="3200" dirty="0" smtClean="0">
              <a:ea typeface="ＭＳ Ｐゴシック" charset="0"/>
              <a:cs typeface="Gill San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051" y="1191111"/>
            <a:ext cx="53975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68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/>
          <p:cNvSpPr>
            <a:spLocks/>
          </p:cNvSpPr>
          <p:nvPr/>
        </p:nvSpPr>
        <p:spPr bwMode="auto">
          <a:xfrm>
            <a:off x="1839148" y="4059"/>
            <a:ext cx="546570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3200" b="1" dirty="0" smtClean="0">
                <a:ea typeface="ＭＳ Ｐゴシック" charset="0"/>
                <a:cs typeface="Gill Sans" charset="0"/>
              </a:rPr>
              <a:t>PDB</a:t>
            </a:r>
            <a:r>
              <a:rPr lang="en-US" sz="3200" dirty="0" smtClean="0">
                <a:ea typeface="ＭＳ Ｐゴシック" charset="0"/>
                <a:cs typeface="Gill Sans" charset="0"/>
              </a:rPr>
              <a:t>: Basic Commands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041" t="1480" r="4468"/>
          <a:stretch/>
        </p:blipFill>
        <p:spPr>
          <a:xfrm>
            <a:off x="761882" y="589692"/>
            <a:ext cx="7620236" cy="620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080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822"/>
          <a:stretch/>
        </p:blipFill>
        <p:spPr>
          <a:xfrm>
            <a:off x="761560" y="609620"/>
            <a:ext cx="7731830" cy="6261100"/>
          </a:xfrm>
          <a:prstGeom prst="rect">
            <a:avLst/>
          </a:prstGeom>
        </p:spPr>
      </p:pic>
      <p:sp>
        <p:nvSpPr>
          <p:cNvPr id="11" name="Rectangle 1"/>
          <p:cNvSpPr>
            <a:spLocks/>
          </p:cNvSpPr>
          <p:nvPr/>
        </p:nvSpPr>
        <p:spPr bwMode="auto">
          <a:xfrm>
            <a:off x="1839148" y="4059"/>
            <a:ext cx="546570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3200" b="1" dirty="0" smtClean="0">
                <a:ea typeface="ＭＳ Ｐゴシック" charset="0"/>
                <a:cs typeface="Gill Sans" charset="0"/>
              </a:rPr>
              <a:t>PDB</a:t>
            </a:r>
            <a:r>
              <a:rPr lang="en-US" sz="3200" dirty="0" smtClean="0">
                <a:ea typeface="ＭＳ Ｐゴシック" charset="0"/>
                <a:cs typeface="Gill Sans" charset="0"/>
              </a:rPr>
              <a:t>: Basic Commands</a:t>
            </a:r>
          </a:p>
        </p:txBody>
      </p:sp>
    </p:spTree>
    <p:extLst>
      <p:ext uri="{BB962C8B-B14F-4D97-AF65-F5344CB8AC3E}">
        <p14:creationId xmlns:p14="http://schemas.microsoft.com/office/powerpoint/2010/main" val="3251760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/>
          <p:cNvSpPr>
            <a:spLocks/>
          </p:cNvSpPr>
          <p:nvPr/>
        </p:nvSpPr>
        <p:spPr bwMode="auto">
          <a:xfrm>
            <a:off x="1839148" y="412307"/>
            <a:ext cx="546570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3200" b="1" dirty="0" smtClean="0">
                <a:ea typeface="ＭＳ Ｐゴシック" charset="0"/>
                <a:cs typeface="Gill Sans" charset="0"/>
              </a:rPr>
              <a:t>PDB</a:t>
            </a:r>
            <a:r>
              <a:rPr lang="en-US" sz="3200" dirty="0" smtClean="0">
                <a:ea typeface="ＭＳ Ｐゴシック" charset="0"/>
                <a:cs typeface="Gill Sans" charset="0"/>
              </a:rPr>
              <a:t>: (</a:t>
            </a:r>
            <a:r>
              <a:rPr lang="en-US" sz="3200" dirty="0" err="1" smtClean="0">
                <a:ea typeface="ＭＳ Ｐゴシック" charset="0"/>
                <a:cs typeface="Gill Sans" charset="0"/>
              </a:rPr>
              <a:t>Pdb</a:t>
            </a:r>
            <a:r>
              <a:rPr lang="en-US" sz="3200" dirty="0" smtClean="0">
                <a:ea typeface="ＭＳ Ｐゴシック" charset="0"/>
                <a:cs typeface="Gill Sans" charset="0"/>
              </a:rPr>
              <a:t>) help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60" y="1146539"/>
            <a:ext cx="79502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89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/>
        </p:nvSpPr>
        <p:spPr bwMode="auto">
          <a:xfrm>
            <a:off x="391455" y="219517"/>
            <a:ext cx="409787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dirty="0" smtClean="0">
                <a:ea typeface="ＭＳ Ｐゴシック" charset="0"/>
                <a:cs typeface="Gill Sans" charset="0"/>
              </a:rPr>
              <a:t>Nose + </a:t>
            </a:r>
            <a:r>
              <a:rPr lang="en-US" sz="3200" dirty="0" err="1" smtClean="0">
                <a:ea typeface="ＭＳ Ｐゴシック" charset="0"/>
                <a:cs typeface="Gill Sans" charset="0"/>
              </a:rPr>
              <a:t>doctest</a:t>
            </a:r>
            <a:r>
              <a:rPr lang="en-US" sz="3200" dirty="0" smtClean="0">
                <a:ea typeface="ＭＳ Ｐゴシック" charset="0"/>
                <a:cs typeface="Gill Sans" charset="0"/>
              </a:rPr>
              <a:t> + </a:t>
            </a:r>
            <a:r>
              <a:rPr lang="en-US" sz="3200" dirty="0" err="1" smtClean="0">
                <a:ea typeface="ＭＳ Ｐゴシック" charset="0"/>
                <a:cs typeface="Gill Sans" charset="0"/>
              </a:rPr>
              <a:t>pdb</a:t>
            </a:r>
            <a:r>
              <a:rPr lang="en-US" sz="3200" dirty="0" smtClean="0">
                <a:ea typeface="ＭＳ Ｐゴシック" charset="0"/>
                <a:cs typeface="Gill Sans" charset="0"/>
              </a:rPr>
              <a:t> = 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680" y="1226029"/>
            <a:ext cx="4728628" cy="5509201"/>
          </a:xfrm>
          <a:prstGeom prst="rect">
            <a:avLst/>
          </a:prstGeom>
          <a:solidFill>
            <a:srgbClr val="008000">
              <a:alpha val="30000"/>
            </a:srgb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class </a:t>
            </a:r>
            <a:r>
              <a:rPr lang="en-US" sz="1600" dirty="0" err="1" smtClean="0"/>
              <a:t>Transmogrifier</a:t>
            </a:r>
            <a:r>
              <a:rPr lang="en-US" sz="1600" dirty="0" smtClean="0"/>
              <a:t>:</a:t>
            </a:r>
          </a:p>
          <a:p>
            <a:r>
              <a:rPr lang="en-US" sz="1600" dirty="0" smtClean="0"/>
              <a:t>    """ An important class</a:t>
            </a:r>
          </a:p>
          <a:p>
            <a:r>
              <a:rPr lang="en-US" sz="1600" dirty="0" smtClean="0"/>
              <a:t>    </a:t>
            </a:r>
            <a:r>
              <a:rPr lang="en-US" sz="1600" dirty="0" smtClean="0">
                <a:solidFill>
                  <a:srgbClr val="FFFF00"/>
                </a:solidFill>
              </a:rPr>
              <a:t>&gt;&gt;&gt; 3 * 3 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    9 </a:t>
            </a:r>
            <a:r>
              <a:rPr lang="en-US" sz="1600" dirty="0" smtClean="0"/>
              <a:t>"""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def</a:t>
            </a:r>
            <a:r>
              <a:rPr lang="en-US" sz="1600" dirty="0" smtClean="0"/>
              <a:t> transmogrify(self, person):</a:t>
            </a:r>
          </a:p>
          <a:p>
            <a:r>
              <a:rPr lang="en-US" sz="1600" dirty="0" smtClean="0"/>
              <a:t>        """ Transmogrify someone</a:t>
            </a:r>
          </a:p>
          <a:p>
            <a:r>
              <a:rPr lang="en-US" sz="1600" dirty="0" smtClean="0"/>
              <a:t>        </a:t>
            </a:r>
            <a:r>
              <a:rPr lang="en-US" sz="1600" dirty="0" smtClean="0">
                <a:solidFill>
                  <a:srgbClr val="FFFF00"/>
                </a:solidFill>
              </a:rPr>
              <a:t>&gt;&gt;&gt; 4*4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        16    </a:t>
            </a:r>
            <a:r>
              <a:rPr lang="en-US" sz="1600" dirty="0" smtClean="0"/>
              <a:t>"""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transmog</a:t>
            </a:r>
            <a:r>
              <a:rPr lang="en-US" sz="1600" dirty="0" smtClean="0"/>
              <a:t> = {'</a:t>
            </a:r>
            <a:r>
              <a:rPr lang="en-US" sz="1600" dirty="0" err="1" smtClean="0"/>
              <a:t>calvin</a:t>
            </a:r>
            <a:r>
              <a:rPr lang="en-US" sz="1600" dirty="0" smtClean="0"/>
              <a:t>':'tiger',</a:t>
            </a:r>
          </a:p>
          <a:p>
            <a:r>
              <a:rPr lang="en-US" sz="1600" dirty="0" smtClean="0"/>
              <a:t>                     '</a:t>
            </a:r>
            <a:r>
              <a:rPr lang="en-US" sz="1600" dirty="0" err="1" smtClean="0"/>
              <a:t>hobbes</a:t>
            </a:r>
            <a:r>
              <a:rPr lang="en-US" sz="1600" dirty="0" smtClean="0"/>
              <a:t>':'chicken'}</a:t>
            </a:r>
          </a:p>
          <a:p>
            <a:r>
              <a:rPr lang="en-US" sz="1600" dirty="0" smtClean="0"/>
              <a:t>         </a:t>
            </a:r>
            <a:r>
              <a:rPr lang="en-US" sz="1600" dirty="0" err="1" smtClean="0"/>
              <a:t>new_person</a:t>
            </a:r>
            <a:r>
              <a:rPr lang="en-US" sz="1600" dirty="0" smtClean="0"/>
              <a:t> = </a:t>
            </a:r>
            <a:r>
              <a:rPr lang="en-US" sz="1600" dirty="0" err="1" smtClean="0"/>
              <a:t>transmog</a:t>
            </a:r>
            <a:r>
              <a:rPr lang="en-US" sz="1600" dirty="0" smtClean="0"/>
              <a:t>[</a:t>
            </a:r>
            <a:r>
              <a:rPr lang="en-US" sz="1600" b="1" dirty="0" err="1" smtClean="0">
                <a:solidFill>
                  <a:srgbClr val="FFFF00"/>
                </a:solidFill>
              </a:rPr>
              <a:t>person.lower</a:t>
            </a:r>
            <a:r>
              <a:rPr lang="en-US" sz="1600" b="1" dirty="0" smtClean="0">
                <a:solidFill>
                  <a:srgbClr val="FFFF00"/>
                </a:solidFill>
              </a:rPr>
              <a:t>()</a:t>
            </a:r>
            <a:r>
              <a:rPr lang="en-US" sz="1600" dirty="0" smtClean="0"/>
              <a:t>]</a:t>
            </a:r>
          </a:p>
          <a:p>
            <a:r>
              <a:rPr lang="en-US" sz="1600" dirty="0" smtClean="0"/>
              <a:t>        return </a:t>
            </a:r>
            <a:r>
              <a:rPr lang="en-US" sz="1600" dirty="0" err="1" smtClean="0"/>
              <a:t>new_person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 err="1" smtClean="0"/>
              <a:t>test_transmogrify</a:t>
            </a:r>
            <a:r>
              <a:rPr lang="en-US" sz="1600" dirty="0" smtClean="0"/>
              <a:t>():</a:t>
            </a:r>
          </a:p>
          <a:p>
            <a:r>
              <a:rPr lang="en-US" sz="1600" dirty="0" smtClean="0"/>
              <a:t>    TM = </a:t>
            </a:r>
            <a:r>
              <a:rPr lang="en-US" sz="1600" dirty="0" err="1" smtClean="0"/>
              <a:t>Transmogrifier</a:t>
            </a:r>
            <a:r>
              <a:rPr lang="en-US" sz="1600" dirty="0" smtClean="0"/>
              <a:t>()</a:t>
            </a:r>
          </a:p>
          <a:p>
            <a:r>
              <a:rPr lang="en-US" sz="1600" dirty="0" smtClean="0"/>
              <a:t>    for p in ['Calvin', 'Hobbes']:</a:t>
            </a:r>
          </a:p>
          <a:p>
            <a:r>
              <a:rPr lang="en-US" sz="1600" dirty="0" smtClean="0"/>
              <a:t>        assert </a:t>
            </a:r>
            <a:r>
              <a:rPr lang="en-US" sz="1600" dirty="0" err="1" smtClean="0"/>
              <a:t>TM.transmogrify</a:t>
            </a:r>
            <a:r>
              <a:rPr lang="en-US" sz="1600" dirty="0" smtClean="0"/>
              <a:t>(p) != None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def</a:t>
            </a:r>
            <a:r>
              <a:rPr lang="en-US" sz="1600" dirty="0" smtClean="0"/>
              <a:t> main():</a:t>
            </a:r>
          </a:p>
          <a:p>
            <a:r>
              <a:rPr lang="en-US" sz="1600" dirty="0" smtClean="0"/>
              <a:t>    TM = </a:t>
            </a:r>
            <a:r>
              <a:rPr lang="en-US" sz="1600" dirty="0" err="1" smtClean="0"/>
              <a:t>Transmogrifier</a:t>
            </a:r>
            <a:r>
              <a:rPr lang="en-US" sz="1600" dirty="0" smtClean="0"/>
              <a:t>()</a:t>
            </a:r>
          </a:p>
          <a:p>
            <a:r>
              <a:rPr lang="en-US" sz="1600" dirty="0" smtClean="0"/>
              <a:t>    for p in ['</a:t>
            </a:r>
            <a:r>
              <a:rPr lang="en-US" sz="1600" dirty="0" err="1" smtClean="0"/>
              <a:t>calvin</a:t>
            </a:r>
            <a:r>
              <a:rPr lang="en-US" sz="1600" dirty="0" smtClean="0"/>
              <a:t>', 'Hobbes']:</a:t>
            </a:r>
          </a:p>
          <a:p>
            <a:r>
              <a:rPr lang="en-US" sz="1600" dirty="0" smtClean="0"/>
              <a:t>        print p, '-&gt;  ZAP!  -&gt;', </a:t>
            </a:r>
            <a:r>
              <a:rPr lang="en-US" sz="1600" dirty="0" err="1" smtClean="0"/>
              <a:t>TM.transmogrify</a:t>
            </a:r>
            <a:r>
              <a:rPr lang="en-US" sz="1600" dirty="0" smtClean="0"/>
              <a:t>(p)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5651" y="856000"/>
            <a:ext cx="3186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File: </a:t>
            </a:r>
            <a:r>
              <a:rPr lang="en-US" dirty="0" smtClean="0"/>
              <a:t>nose_example1_fixed2</a:t>
            </a:r>
            <a:r>
              <a:rPr lang="en-US" dirty="0" smtClean="0"/>
              <a:t>.py</a:t>
            </a:r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4751308" y="2872251"/>
            <a:ext cx="4392692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$ nosetests-2.7 --all-modules --</a:t>
            </a:r>
            <a:r>
              <a:rPr lang="en-US" sz="1600" dirty="0" err="1" smtClean="0"/>
              <a:t>pdb</a:t>
            </a:r>
            <a:endParaRPr lang="en-US" sz="1600" dirty="0" smtClean="0"/>
          </a:p>
          <a:p>
            <a:r>
              <a:rPr lang="en-US" sz="1600" dirty="0" smtClean="0"/>
              <a:t>&gt; /Users/…nose_example1.py(12)transmogrify()</a:t>
            </a:r>
          </a:p>
          <a:p>
            <a:r>
              <a:rPr lang="en-US" sz="1600" dirty="0" smtClean="0"/>
              <a:t>-&gt; </a:t>
            </a:r>
            <a:r>
              <a:rPr lang="en-US" sz="1600" dirty="0" err="1" smtClean="0"/>
              <a:t>new_person</a:t>
            </a:r>
            <a:r>
              <a:rPr lang="en-US" sz="1600" dirty="0" smtClean="0"/>
              <a:t> = </a:t>
            </a:r>
            <a:r>
              <a:rPr lang="en-US" sz="1600" dirty="0" err="1" smtClean="0"/>
              <a:t>transmog</a:t>
            </a:r>
            <a:r>
              <a:rPr lang="en-US" sz="1600" dirty="0" smtClean="0"/>
              <a:t>[person]</a:t>
            </a:r>
          </a:p>
          <a:p>
            <a:r>
              <a:rPr lang="en-US" sz="1600" dirty="0" smtClean="0"/>
              <a:t>(</a:t>
            </a:r>
            <a:r>
              <a:rPr lang="en-US" sz="1600" dirty="0" err="1" smtClean="0"/>
              <a:t>Pdb</a:t>
            </a:r>
            <a:r>
              <a:rPr lang="en-US" sz="1600" dirty="0" smtClean="0"/>
              <a:t>) print person</a:t>
            </a:r>
          </a:p>
          <a:p>
            <a:r>
              <a:rPr lang="en-US" sz="1600" dirty="0" smtClean="0"/>
              <a:t>Calvin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93452" y="1226029"/>
            <a:ext cx="45710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Allow </a:t>
            </a:r>
            <a:r>
              <a:rPr lang="en-US" sz="2400" dirty="0" err="1" smtClean="0"/>
              <a:t>pdb</a:t>
            </a:r>
            <a:r>
              <a:rPr lang="en-US" sz="2400" dirty="0" smtClean="0"/>
              <a:t> to be used to look at variables  via nose failure of a test.</a:t>
            </a:r>
          </a:p>
        </p:txBody>
      </p:sp>
    </p:spTree>
    <p:extLst>
      <p:ext uri="{BB962C8B-B14F-4D97-AF65-F5344CB8AC3E}">
        <p14:creationId xmlns:p14="http://schemas.microsoft.com/office/powerpoint/2010/main" val="3394714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/>
        </p:nvSpPr>
        <p:spPr bwMode="auto">
          <a:xfrm>
            <a:off x="2801884" y="219517"/>
            <a:ext cx="354023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dirty="0" smtClean="0">
                <a:ea typeface="ＭＳ Ｐゴシック" charset="0"/>
                <a:cs typeface="Gill Sans" charset="0"/>
              </a:rPr>
              <a:t>Use version control…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96291" y="786935"/>
            <a:ext cx="25514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…so this isn’t you!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872"/>
          <a:stretch/>
        </p:blipFill>
        <p:spPr>
          <a:xfrm>
            <a:off x="1036074" y="1554480"/>
            <a:ext cx="7071853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2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/>
        </p:nvSpPr>
        <p:spPr bwMode="auto">
          <a:xfrm>
            <a:off x="2683362" y="109378"/>
            <a:ext cx="3777276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3200" dirty="0" smtClean="0">
                <a:ea typeface="ＭＳ Ｐゴシック" charset="0"/>
                <a:cs typeface="Gill Sans" charset="0"/>
              </a:rPr>
              <a:t>Errors, Exceptions, </a:t>
            </a:r>
          </a:p>
          <a:p>
            <a:pPr algn="ctr"/>
            <a:r>
              <a:rPr lang="en-US" sz="3200" dirty="0" smtClean="0">
                <a:ea typeface="ＭＳ Ｐゴシック" charset="0"/>
                <a:cs typeface="Gill Sans" charset="0"/>
              </a:rPr>
              <a:t>and </a:t>
            </a:r>
            <a:r>
              <a:rPr lang="en-US" sz="3200" dirty="0" err="1" smtClean="0">
                <a:ea typeface="ＭＳ Ｐゴシック" charset="0"/>
                <a:cs typeface="Gill Sans" charset="0"/>
              </a:rPr>
              <a:t>Traceback</a:t>
            </a:r>
            <a:r>
              <a:rPr lang="en-US" sz="3200" dirty="0" smtClean="0">
                <a:ea typeface="ＭＳ Ｐゴシック" charset="0"/>
                <a:cs typeface="Gill Sans" charset="0"/>
              </a:rPr>
              <a:t>, oh my!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26737" y="1006445"/>
            <a:ext cx="72687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Syntax Errors: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Caught </a:t>
            </a:r>
            <a:r>
              <a:rPr lang="en-US" dirty="0"/>
              <a:t>by Python parser, prior to execution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arrow </a:t>
            </a:r>
            <a:r>
              <a:rPr lang="en-US" dirty="0"/>
              <a:t>marks the last parsed command / syntax, which gave an </a:t>
            </a:r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412848" y="2070172"/>
            <a:ext cx="457200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en-US" dirty="0" smtClean="0"/>
              <a:t>In [1]: </a:t>
            </a:r>
            <a:r>
              <a:rPr lang="en-US" dirty="0" smtClean="0"/>
              <a:t>while True print 'Hello world'</a:t>
            </a:r>
          </a:p>
          <a:p>
            <a:r>
              <a:rPr lang="en-US" dirty="0" smtClean="0"/>
              <a:t>  File "&lt;ipython-input-1-f4b9dbd125c8&gt;", line 1</a:t>
            </a:r>
          </a:p>
          <a:p>
            <a:r>
              <a:rPr lang="en-US" dirty="0" smtClean="0"/>
              <a:t>    while True print 'Hello world'</a:t>
            </a:r>
          </a:p>
          <a:p>
            <a:r>
              <a:rPr lang="en-US" dirty="0" smtClean="0"/>
              <a:t>                   ^</a:t>
            </a:r>
          </a:p>
          <a:p>
            <a:r>
              <a:rPr lang="en-US" dirty="0" err="1" smtClean="0"/>
              <a:t>SyntaxError</a:t>
            </a:r>
            <a:r>
              <a:rPr lang="en-US" dirty="0" smtClean="0"/>
              <a:t>: invalid syntax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412848" y="4687967"/>
            <a:ext cx="6479540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In [2]: </a:t>
            </a:r>
            <a:r>
              <a:rPr lang="en-US" dirty="0" smtClean="0"/>
              <a:t>(1/0)</a:t>
            </a:r>
          </a:p>
          <a:p>
            <a:r>
              <a:rPr lang="en-US" dirty="0" smtClean="0"/>
              <a:t>---------------------------------------------------------------------------</a:t>
            </a:r>
          </a:p>
          <a:p>
            <a:r>
              <a:rPr lang="en-US" dirty="0" err="1" smtClean="0"/>
              <a:t>ZeroDivisionError</a:t>
            </a:r>
            <a:r>
              <a:rPr lang="en-US" dirty="0" smtClean="0"/>
              <a:t>                         </a:t>
            </a:r>
            <a:r>
              <a:rPr lang="en-US" dirty="0" err="1" smtClean="0"/>
              <a:t>Traceback</a:t>
            </a:r>
            <a:r>
              <a:rPr lang="en-US" dirty="0" smtClean="0"/>
              <a:t> (most recent call last)</a:t>
            </a:r>
          </a:p>
          <a:p>
            <a:r>
              <a:rPr lang="en-US" dirty="0" smtClean="0"/>
              <a:t>&lt;ipython-input-1-de3693740b15&gt; in &lt;module&gt;()</a:t>
            </a:r>
          </a:p>
          <a:p>
            <a:r>
              <a:rPr lang="en-US" dirty="0" smtClean="0"/>
              <a:t>----&gt; 1 (1/0)</a:t>
            </a:r>
          </a:p>
          <a:p>
            <a:endParaRPr lang="en-US" dirty="0" smtClean="0"/>
          </a:p>
          <a:p>
            <a:r>
              <a:rPr lang="en-US" dirty="0" err="1" smtClean="0"/>
              <a:t>ZeroDivisionError</a:t>
            </a:r>
            <a:r>
              <a:rPr lang="en-US" dirty="0" smtClean="0"/>
              <a:t>: integer division or modulo by zero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412848" y="385858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Exceptions: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Caught during runtime</a:t>
            </a: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32144" t="24367" r="52230" b="57551"/>
          <a:stretch/>
        </p:blipFill>
        <p:spPr>
          <a:xfrm>
            <a:off x="380939" y="634984"/>
            <a:ext cx="793776" cy="9185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44868" t="35752" r="40177" b="46836"/>
          <a:stretch/>
        </p:blipFill>
        <p:spPr>
          <a:xfrm>
            <a:off x="414959" y="3633327"/>
            <a:ext cx="759756" cy="88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7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/>
        </p:nvSpPr>
        <p:spPr bwMode="auto">
          <a:xfrm>
            <a:off x="1839148" y="196839"/>
            <a:ext cx="546570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3200" b="1" dirty="0" smtClean="0">
                <a:ea typeface="ＭＳ Ｐゴシック" charset="0"/>
                <a:cs typeface="Gill Sans" charset="0"/>
              </a:rPr>
              <a:t>Breakout</a:t>
            </a:r>
            <a:endParaRPr lang="en-US" sz="3200" dirty="0" smtClean="0">
              <a:ea typeface="ＭＳ Ｐゴシック" charset="0"/>
              <a:cs typeface="Gill Sans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9567" y="828766"/>
            <a:ext cx="8470709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Develop a new animal!</a:t>
            </a:r>
          </a:p>
          <a:p>
            <a:r>
              <a:rPr lang="en-US" sz="2400" dirty="0" smtClean="0"/>
              <a:t>Give the animals more functionality!</a:t>
            </a:r>
          </a:p>
          <a:p>
            <a:endParaRPr lang="en-US" sz="2400" dirty="0"/>
          </a:p>
          <a:p>
            <a:r>
              <a:rPr lang="en-US" sz="2400" dirty="0" smtClean="0"/>
              <a:t>Run tests for </a:t>
            </a:r>
            <a:r>
              <a:rPr lang="en-US" sz="2400" dirty="0" err="1" smtClean="0"/>
              <a:t>numpy</a:t>
            </a:r>
            <a:r>
              <a:rPr lang="en-US" sz="2400" dirty="0" smtClean="0"/>
              <a:t>, </a:t>
            </a:r>
            <a:r>
              <a:rPr lang="en-US" sz="2400" dirty="0" err="1" smtClean="0"/>
              <a:t>scipy</a:t>
            </a:r>
            <a:r>
              <a:rPr lang="en-US" sz="2400" dirty="0" smtClean="0"/>
              <a:t>, and python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(and report to the code developers!)</a:t>
            </a:r>
          </a:p>
          <a:p>
            <a:r>
              <a:rPr lang="en-US" dirty="0" smtClean="0"/>
              <a:t>	http://</a:t>
            </a:r>
            <a:r>
              <a:rPr lang="en-US" dirty="0" err="1" smtClean="0"/>
              <a:t>www.youtube.com</a:t>
            </a:r>
            <a:r>
              <a:rPr lang="en-US" dirty="0" smtClean="0"/>
              <a:t>/</a:t>
            </a:r>
            <a:r>
              <a:rPr lang="en-US" dirty="0" err="1" smtClean="0"/>
              <a:t>watch?v</a:t>
            </a:r>
            <a:r>
              <a:rPr lang="en-US" dirty="0" smtClean="0"/>
              <a:t>=kZKex0Y-EXY&amp;feature=</a:t>
            </a:r>
            <a:r>
              <a:rPr lang="en-US" dirty="0" err="1" smtClean="0"/>
              <a:t>youtu.be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84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58484" t="23284" r="24105" b="33444"/>
          <a:stretch/>
        </p:blipFill>
        <p:spPr>
          <a:xfrm>
            <a:off x="260815" y="355599"/>
            <a:ext cx="884492" cy="2198228"/>
          </a:xfrm>
          <a:prstGeom prst="rect">
            <a:avLst/>
          </a:prstGeom>
        </p:spPr>
      </p:pic>
      <p:sp>
        <p:nvSpPr>
          <p:cNvPr id="8" name="Rectangle 1"/>
          <p:cNvSpPr>
            <a:spLocks/>
          </p:cNvSpPr>
          <p:nvPr/>
        </p:nvSpPr>
        <p:spPr bwMode="auto">
          <a:xfrm>
            <a:off x="1139871" y="355599"/>
            <a:ext cx="696665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dirty="0" smtClean="0">
                <a:ea typeface="ＭＳ Ｐゴシック" charset="0"/>
                <a:cs typeface="Gill Sans" charset="0"/>
              </a:rPr>
              <a:t>Errors, Exceptions, and </a:t>
            </a:r>
            <a:r>
              <a:rPr lang="en-US" sz="3200" dirty="0" err="1" smtClean="0">
                <a:ea typeface="ＭＳ Ｐゴシック" charset="0"/>
                <a:cs typeface="Gill Sans" charset="0"/>
              </a:rPr>
              <a:t>Traceback</a:t>
            </a:r>
            <a:r>
              <a:rPr lang="en-US" sz="3200" dirty="0" smtClean="0">
                <a:ea typeface="ＭＳ Ｐゴシック" charset="0"/>
                <a:cs typeface="Gill Sans" charset="0"/>
              </a:rPr>
              <a:t>, oh my!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78212" y="1887154"/>
            <a:ext cx="564713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Allows a program to:</a:t>
            </a:r>
            <a:endParaRPr lang="en-US" sz="2400" dirty="0"/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Catch an exception within a try/except statement</a:t>
            </a:r>
            <a:endParaRPr lang="en-US" dirty="0"/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 smtClean="0"/>
              <a:t> Print the </a:t>
            </a:r>
            <a:r>
              <a:rPr lang="en-US" dirty="0" err="1" smtClean="0"/>
              <a:t>traceback</a:t>
            </a:r>
            <a:r>
              <a:rPr lang="en-US" dirty="0" smtClean="0"/>
              <a:t>, and 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Continue running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81435" y="3352573"/>
            <a:ext cx="3322513" cy="2031325"/>
          </a:xfrm>
          <a:prstGeom prst="rect">
            <a:avLst/>
          </a:prstGeom>
          <a:solidFill>
            <a:srgbClr val="008000">
              <a:alpha val="30000"/>
            </a:srgb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traceback</a:t>
            </a:r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example1():</a:t>
            </a:r>
          </a:p>
          <a:p>
            <a:r>
              <a:rPr lang="en-US" dirty="0" smtClean="0"/>
              <a:t>    try:</a:t>
            </a:r>
          </a:p>
          <a:p>
            <a:r>
              <a:rPr lang="en-US" dirty="0" smtClean="0"/>
              <a:t>        raise </a:t>
            </a:r>
            <a:r>
              <a:rPr lang="en-US" dirty="0" err="1" smtClean="0"/>
              <a:t>SyntaxError</a:t>
            </a:r>
            <a:r>
              <a:rPr lang="en-US" dirty="0" smtClean="0"/>
              <a:t>, "example"</a:t>
            </a:r>
          </a:p>
          <a:p>
            <a:r>
              <a:rPr lang="en-US" dirty="0" smtClean="0"/>
              <a:t>    except: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traceback.print_exc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print "...still running..."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175098" y="4549676"/>
            <a:ext cx="5968902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In [1]: import tryexcept1</a:t>
            </a:r>
          </a:p>
          <a:p>
            <a:r>
              <a:rPr lang="en-US" dirty="0" smtClean="0"/>
              <a:t>In [2]: tryexcept1.example()</a:t>
            </a:r>
          </a:p>
          <a:p>
            <a:r>
              <a:rPr lang="en-US" dirty="0" smtClean="0"/>
              <a:t>---------------------------------------------------------------------------</a:t>
            </a:r>
          </a:p>
          <a:p>
            <a:r>
              <a:rPr lang="en-US" dirty="0" err="1" smtClean="0"/>
              <a:t>AttributeError</a:t>
            </a:r>
            <a:r>
              <a:rPr lang="en-US" dirty="0" smtClean="0"/>
              <a:t>                            </a:t>
            </a:r>
            <a:r>
              <a:rPr lang="en-US" dirty="0" err="1" smtClean="0"/>
              <a:t>Traceback</a:t>
            </a:r>
            <a:r>
              <a:rPr lang="en-US" dirty="0" smtClean="0"/>
              <a:t> (most recent call last)</a:t>
            </a:r>
          </a:p>
          <a:p>
            <a:r>
              <a:rPr lang="en-US" dirty="0" smtClean="0"/>
              <a:t>&lt;ipython-input-2-e4dc9ead3b7a&gt; in &lt;module&gt;()</a:t>
            </a:r>
          </a:p>
          <a:p>
            <a:r>
              <a:rPr lang="en-US" dirty="0" smtClean="0"/>
              <a:t>----&gt; 1 tryexcept1.example()</a:t>
            </a:r>
          </a:p>
          <a:p>
            <a:endParaRPr lang="en-US" dirty="0" smtClean="0"/>
          </a:p>
          <a:p>
            <a:r>
              <a:rPr lang="en-US" dirty="0" err="1" smtClean="0"/>
              <a:t>AttributeError</a:t>
            </a:r>
            <a:r>
              <a:rPr lang="en-US" dirty="0" smtClean="0"/>
              <a:t>: 'module' object has no attribute 'example’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81435" y="2916493"/>
            <a:ext cx="2596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File: tryexcept1.py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1139871" y="939854"/>
            <a:ext cx="65710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Traceback</a:t>
            </a:r>
            <a:r>
              <a:rPr lang="en-US" sz="2400" dirty="0" smtClean="0"/>
              <a:t> module provides utilities to render python </a:t>
            </a:r>
            <a:r>
              <a:rPr lang="en-US" sz="2400" dirty="0" err="1" smtClean="0"/>
              <a:t>Traceback</a:t>
            </a:r>
            <a:r>
              <a:rPr lang="en-US" sz="2400" dirty="0" smtClean="0"/>
              <a:t> objects.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30440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58484" t="23284" r="24105" b="33444"/>
          <a:stretch/>
        </p:blipFill>
        <p:spPr>
          <a:xfrm>
            <a:off x="260815" y="355599"/>
            <a:ext cx="884492" cy="2198228"/>
          </a:xfrm>
          <a:prstGeom prst="rect">
            <a:avLst/>
          </a:prstGeom>
        </p:spPr>
      </p:pic>
      <p:sp>
        <p:nvSpPr>
          <p:cNvPr id="8" name="Rectangle 1"/>
          <p:cNvSpPr>
            <a:spLocks/>
          </p:cNvSpPr>
          <p:nvPr/>
        </p:nvSpPr>
        <p:spPr bwMode="auto">
          <a:xfrm>
            <a:off x="1139871" y="355599"/>
            <a:ext cx="696665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dirty="0" smtClean="0">
                <a:ea typeface="ＭＳ Ｐゴシック" charset="0"/>
                <a:cs typeface="Gill Sans" charset="0"/>
              </a:rPr>
              <a:t>Errors, Exceptions, and </a:t>
            </a:r>
            <a:r>
              <a:rPr lang="en-US" sz="3200" dirty="0" err="1" smtClean="0">
                <a:ea typeface="ＭＳ Ｐゴシック" charset="0"/>
                <a:cs typeface="Gill Sans" charset="0"/>
              </a:rPr>
              <a:t>Traceback</a:t>
            </a:r>
            <a:r>
              <a:rPr lang="en-US" sz="3200" dirty="0" smtClean="0">
                <a:ea typeface="ＭＳ Ｐゴシック" charset="0"/>
                <a:cs typeface="Gill Sans" charset="0"/>
              </a:rPr>
              <a:t>, oh my!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00946" y="2048579"/>
            <a:ext cx="67344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Access </a:t>
            </a:r>
            <a:r>
              <a:rPr lang="en-US" sz="2400" dirty="0" err="1" smtClean="0"/>
              <a:t>Traceback’s</a:t>
            </a:r>
            <a:r>
              <a:rPr lang="en-US" sz="2400" dirty="0" smtClean="0"/>
              <a:t> elements (filename</a:t>
            </a:r>
            <a:r>
              <a:rPr lang="en-US" sz="2400" dirty="0"/>
              <a:t>, line number, function name, </a:t>
            </a:r>
            <a:r>
              <a:rPr lang="en-US" sz="2400" dirty="0" smtClean="0"/>
              <a:t>text):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07175" y="3341241"/>
            <a:ext cx="6270815" cy="2862323"/>
          </a:xfrm>
          <a:prstGeom prst="rect">
            <a:avLst/>
          </a:prstGeom>
          <a:solidFill>
            <a:srgbClr val="008000">
              <a:alpha val="30000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example2():</a:t>
            </a:r>
          </a:p>
          <a:p>
            <a:r>
              <a:rPr lang="en-US" dirty="0" smtClean="0"/>
              <a:t>    """ Access the (filename, </a:t>
            </a:r>
            <a:r>
              <a:rPr lang="en-US" dirty="0" err="1" smtClean="0"/>
              <a:t>etc</a:t>
            </a:r>
            <a:r>
              <a:rPr lang="en-US" dirty="0" smtClean="0"/>
              <a:t>) of each </a:t>
            </a:r>
            <a:r>
              <a:rPr lang="en-US" dirty="0" err="1" smtClean="0"/>
              <a:t>Traceback</a:t>
            </a:r>
            <a:r>
              <a:rPr lang="en-US" dirty="0" smtClean="0"/>
              <a:t> stack element.</a:t>
            </a:r>
          </a:p>
          <a:p>
            <a:r>
              <a:rPr lang="en-US" dirty="0"/>
              <a:t> </a:t>
            </a:r>
            <a:r>
              <a:rPr lang="en-US" dirty="0" smtClean="0"/>
              <a:t>   """</a:t>
            </a:r>
          </a:p>
          <a:p>
            <a:r>
              <a:rPr lang="en-US" dirty="0" smtClean="0"/>
              <a:t>    try:</a:t>
            </a:r>
          </a:p>
          <a:p>
            <a:r>
              <a:rPr lang="en-US" dirty="0" smtClean="0"/>
              <a:t>        raise </a:t>
            </a:r>
            <a:r>
              <a:rPr lang="en-US" dirty="0" err="1" smtClean="0"/>
              <a:t>SyntaxError</a:t>
            </a:r>
            <a:endParaRPr lang="en-US" dirty="0" smtClean="0"/>
          </a:p>
          <a:p>
            <a:r>
              <a:rPr lang="en-US" dirty="0" smtClean="0"/>
              <a:t>    except: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stack_list</a:t>
            </a:r>
            <a:r>
              <a:rPr lang="en-US" dirty="0" smtClean="0"/>
              <a:t> = </a:t>
            </a:r>
            <a:r>
              <a:rPr lang="en-US" dirty="0" err="1" smtClean="0"/>
              <a:t>traceback.extract_stack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    for (filename, </a:t>
            </a:r>
            <a:r>
              <a:rPr lang="en-US" dirty="0" err="1" smtClean="0"/>
              <a:t>linenum</a:t>
            </a:r>
            <a:r>
              <a:rPr lang="en-US" dirty="0" smtClean="0"/>
              <a:t>, </a:t>
            </a:r>
            <a:r>
              <a:rPr lang="en-US" dirty="0" err="1" smtClean="0"/>
              <a:t>functionname</a:t>
            </a:r>
            <a:r>
              <a:rPr lang="en-US" dirty="0" smtClean="0"/>
              <a:t>, text) in </a:t>
            </a:r>
            <a:r>
              <a:rPr lang="en-US" dirty="0" err="1" smtClean="0"/>
              <a:t>stack_list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    print "%s:%d %s()" % (filename, </a:t>
            </a:r>
            <a:r>
              <a:rPr lang="en-US" dirty="0" err="1" smtClean="0"/>
              <a:t>linenum</a:t>
            </a:r>
            <a:r>
              <a:rPr lang="en-US" dirty="0" smtClean="0"/>
              <a:t>, </a:t>
            </a:r>
            <a:r>
              <a:rPr lang="en-US" dirty="0" err="1" smtClean="0"/>
              <a:t>functionname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print "...still running..."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09368" y="2879576"/>
            <a:ext cx="2596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File: tryexcept1.py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139871" y="939854"/>
            <a:ext cx="65710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Traceback</a:t>
            </a:r>
            <a:r>
              <a:rPr lang="en-US" sz="2400" dirty="0" smtClean="0"/>
              <a:t> module provides utilities to render python </a:t>
            </a:r>
            <a:r>
              <a:rPr lang="en-US" sz="2400" dirty="0" err="1" smtClean="0"/>
              <a:t>Traceback</a:t>
            </a:r>
            <a:r>
              <a:rPr lang="en-US" sz="2400" dirty="0" smtClean="0"/>
              <a:t> objects.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25839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58484" t="23284" r="24105" b="33444"/>
          <a:stretch/>
        </p:blipFill>
        <p:spPr>
          <a:xfrm>
            <a:off x="260815" y="355599"/>
            <a:ext cx="884492" cy="2198228"/>
          </a:xfrm>
          <a:prstGeom prst="rect">
            <a:avLst/>
          </a:prstGeom>
        </p:spPr>
      </p:pic>
      <p:sp>
        <p:nvSpPr>
          <p:cNvPr id="8" name="Rectangle 1"/>
          <p:cNvSpPr>
            <a:spLocks/>
          </p:cNvSpPr>
          <p:nvPr/>
        </p:nvSpPr>
        <p:spPr bwMode="auto">
          <a:xfrm>
            <a:off x="1139871" y="355599"/>
            <a:ext cx="696665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dirty="0" smtClean="0">
                <a:ea typeface="ＭＳ Ｐゴシック" charset="0"/>
                <a:cs typeface="Gill Sans" charset="0"/>
              </a:rPr>
              <a:t>Errors, Exceptions, and </a:t>
            </a:r>
            <a:r>
              <a:rPr lang="en-US" sz="3200" dirty="0" err="1" smtClean="0">
                <a:ea typeface="ＭＳ Ｐゴシック" charset="0"/>
                <a:cs typeface="Gill Sans" charset="0"/>
              </a:rPr>
              <a:t>Traceback</a:t>
            </a:r>
            <a:r>
              <a:rPr lang="en-US" sz="3200" dirty="0" smtClean="0">
                <a:ea typeface="ＭＳ Ｐゴシック" charset="0"/>
                <a:cs typeface="Gill Sans" charset="0"/>
              </a:rPr>
              <a:t>, oh my!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18196" y="848042"/>
            <a:ext cx="6588326" cy="1815882"/>
          </a:xfrm>
          <a:prstGeom prst="rect">
            <a:avLst/>
          </a:prstGeom>
          <a:solidFill>
            <a:srgbClr val="008000">
              <a:alpha val="30000"/>
            </a:srgb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    try:</a:t>
            </a:r>
          </a:p>
          <a:p>
            <a:r>
              <a:rPr lang="en-US" sz="1600" dirty="0" smtClean="0"/>
              <a:t>        raise </a:t>
            </a:r>
            <a:r>
              <a:rPr lang="en-US" sz="1600" dirty="0" err="1" smtClean="0"/>
              <a:t>SyntaxError</a:t>
            </a:r>
            <a:endParaRPr lang="en-US" sz="1600" dirty="0" smtClean="0"/>
          </a:p>
          <a:p>
            <a:r>
              <a:rPr lang="en-US" sz="1600" dirty="0" smtClean="0"/>
              <a:t>    except: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stack_list</a:t>
            </a:r>
            <a:r>
              <a:rPr lang="en-US" sz="1600" dirty="0" smtClean="0"/>
              <a:t> = </a:t>
            </a:r>
            <a:r>
              <a:rPr lang="en-US" sz="1600" dirty="0" err="1" smtClean="0"/>
              <a:t>traceback.extract_stack</a:t>
            </a:r>
            <a:r>
              <a:rPr lang="en-US" sz="1600" dirty="0" smtClean="0"/>
              <a:t>()</a:t>
            </a:r>
          </a:p>
          <a:p>
            <a:r>
              <a:rPr lang="en-US" sz="1600" dirty="0" smtClean="0"/>
              <a:t>        for (filename, </a:t>
            </a:r>
            <a:r>
              <a:rPr lang="en-US" sz="1600" dirty="0" err="1" smtClean="0"/>
              <a:t>linenum</a:t>
            </a:r>
            <a:r>
              <a:rPr lang="en-US" sz="1600" dirty="0" smtClean="0"/>
              <a:t>, </a:t>
            </a:r>
            <a:r>
              <a:rPr lang="en-US" sz="1600" dirty="0" err="1" smtClean="0"/>
              <a:t>functionname</a:t>
            </a:r>
            <a:r>
              <a:rPr lang="en-US" sz="1600" dirty="0" smtClean="0"/>
              <a:t>, text) in </a:t>
            </a:r>
            <a:r>
              <a:rPr lang="en-US" sz="1600" dirty="0" err="1" smtClean="0"/>
              <a:t>stack_list</a:t>
            </a:r>
            <a:r>
              <a:rPr lang="en-US" sz="1600" dirty="0" smtClean="0"/>
              <a:t>:</a:t>
            </a:r>
          </a:p>
          <a:p>
            <a:r>
              <a:rPr lang="en-US" sz="1600" dirty="0" smtClean="0"/>
              <a:t>            print "%s:%d %s()" % (filename, </a:t>
            </a:r>
            <a:r>
              <a:rPr lang="en-US" sz="1600" dirty="0" err="1" smtClean="0"/>
              <a:t>linenum</a:t>
            </a:r>
            <a:r>
              <a:rPr lang="en-US" sz="1600" dirty="0" smtClean="0"/>
              <a:t>, </a:t>
            </a:r>
            <a:r>
              <a:rPr lang="en-US" sz="1600" dirty="0" err="1" smtClean="0"/>
              <a:t>functionname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    print "...still running..."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0717" y="2660899"/>
            <a:ext cx="8962566" cy="418576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/>
              <a:t>In [3]: tryexcept1.example2()</a:t>
            </a:r>
          </a:p>
          <a:p>
            <a:r>
              <a:rPr lang="en-US" sz="1400" dirty="0" smtClean="0"/>
              <a:t>/opt/local/bin/ipython:7 &lt;module&gt;()</a:t>
            </a:r>
          </a:p>
          <a:p>
            <a:r>
              <a:rPr lang="en-US" sz="1400" dirty="0" smtClean="0"/>
              <a:t>/opt/local/Library/Frameworks/</a:t>
            </a:r>
            <a:r>
              <a:rPr lang="en-US" sz="1400" dirty="0" err="1" smtClean="0"/>
              <a:t>Python.framework</a:t>
            </a:r>
            <a:r>
              <a:rPr lang="en-US" sz="1400" dirty="0" smtClean="0"/>
              <a:t>/Versions/2.7/lib/python2.7/site-packages/</a:t>
            </a:r>
            <a:r>
              <a:rPr lang="en-US" sz="1400" dirty="0" err="1" smtClean="0"/>
              <a:t>IPython</a:t>
            </a:r>
            <a:r>
              <a:rPr lang="en-US" sz="1400" dirty="0" smtClean="0"/>
              <a:t>/frontend/terminal/</a:t>
            </a:r>
            <a:r>
              <a:rPr lang="en-US" sz="1400" dirty="0" smtClean="0">
                <a:solidFill>
                  <a:srgbClr val="008000"/>
                </a:solidFill>
              </a:rPr>
              <a:t>ipapp.py:389 </a:t>
            </a:r>
            <a:r>
              <a:rPr lang="en-US" sz="1400" dirty="0" err="1" smtClean="0">
                <a:solidFill>
                  <a:srgbClr val="008000"/>
                </a:solidFill>
              </a:rPr>
              <a:t>launch_new_instance</a:t>
            </a:r>
            <a:r>
              <a:rPr lang="en-US" sz="1400" dirty="0" smtClean="0">
                <a:solidFill>
                  <a:srgbClr val="008000"/>
                </a:solidFill>
              </a:rPr>
              <a:t>()</a:t>
            </a:r>
          </a:p>
          <a:p>
            <a:r>
              <a:rPr lang="en-US" sz="1400" dirty="0" smtClean="0"/>
              <a:t>/opt/local/Library/Frameworks/</a:t>
            </a:r>
            <a:r>
              <a:rPr lang="en-US" sz="1400" dirty="0" err="1" smtClean="0"/>
              <a:t>Python.framework</a:t>
            </a:r>
            <a:r>
              <a:rPr lang="en-US" sz="1400" dirty="0" smtClean="0"/>
              <a:t>/Versions/2.7/lib/python2.7/site-packages/</a:t>
            </a:r>
            <a:r>
              <a:rPr lang="en-US" sz="1400" dirty="0" err="1" smtClean="0"/>
              <a:t>IPython</a:t>
            </a:r>
            <a:r>
              <a:rPr lang="en-US" sz="1400" dirty="0" smtClean="0"/>
              <a:t>/frontend/terminal/</a:t>
            </a:r>
            <a:r>
              <a:rPr lang="en-US" sz="1400" dirty="0" smtClean="0">
                <a:solidFill>
                  <a:srgbClr val="008000"/>
                </a:solidFill>
              </a:rPr>
              <a:t>ipapp.py:363 start()</a:t>
            </a:r>
          </a:p>
          <a:p>
            <a:r>
              <a:rPr lang="en-US" sz="1400" dirty="0" smtClean="0"/>
              <a:t>/opt/local/Library/Frameworks/</a:t>
            </a:r>
            <a:r>
              <a:rPr lang="en-US" sz="1400" dirty="0" err="1" smtClean="0"/>
              <a:t>Python.framework</a:t>
            </a:r>
            <a:r>
              <a:rPr lang="en-US" sz="1400" dirty="0" smtClean="0"/>
              <a:t>/Versions/2.7/lib/python2.7/site-packages/</a:t>
            </a:r>
            <a:r>
              <a:rPr lang="en-US" sz="1400" dirty="0" err="1" smtClean="0"/>
              <a:t>IPython</a:t>
            </a:r>
            <a:r>
              <a:rPr lang="en-US" sz="1400" dirty="0" smtClean="0"/>
              <a:t>/frontend/terminal/</a:t>
            </a:r>
            <a:r>
              <a:rPr lang="en-US" sz="1400" dirty="0" smtClean="0">
                <a:solidFill>
                  <a:srgbClr val="008000"/>
                </a:solidFill>
              </a:rPr>
              <a:t>interactiveshell.py:467 </a:t>
            </a:r>
            <a:r>
              <a:rPr lang="en-US" sz="1400" dirty="0" err="1" smtClean="0">
                <a:solidFill>
                  <a:srgbClr val="008000"/>
                </a:solidFill>
              </a:rPr>
              <a:t>mainloop</a:t>
            </a:r>
            <a:r>
              <a:rPr lang="en-US" sz="1400" dirty="0" smtClean="0">
                <a:solidFill>
                  <a:srgbClr val="008000"/>
                </a:solidFill>
              </a:rPr>
              <a:t>()</a:t>
            </a:r>
          </a:p>
          <a:p>
            <a:r>
              <a:rPr lang="en-US" sz="1400" dirty="0" smtClean="0"/>
              <a:t>/opt/local/Library/Frameworks/</a:t>
            </a:r>
            <a:r>
              <a:rPr lang="en-US" sz="1400" dirty="0" err="1" smtClean="0"/>
              <a:t>Python.framework</a:t>
            </a:r>
            <a:r>
              <a:rPr lang="en-US" sz="1400" dirty="0" smtClean="0"/>
              <a:t>/Versions/2.7/lib/python2.7/site-packages/</a:t>
            </a:r>
            <a:r>
              <a:rPr lang="en-US" sz="1400" dirty="0" err="1" smtClean="0"/>
              <a:t>IPython</a:t>
            </a:r>
            <a:r>
              <a:rPr lang="en-US" sz="1400" dirty="0" smtClean="0"/>
              <a:t>/frontend/terminal/</a:t>
            </a:r>
            <a:r>
              <a:rPr lang="en-US" sz="1400" dirty="0" smtClean="0">
                <a:solidFill>
                  <a:srgbClr val="008000"/>
                </a:solidFill>
              </a:rPr>
              <a:t>interactiveshell.py:586 interact()</a:t>
            </a:r>
          </a:p>
          <a:p>
            <a:r>
              <a:rPr lang="en-US" sz="1400" dirty="0" smtClean="0"/>
              <a:t>/opt/local/Library/Frameworks/</a:t>
            </a:r>
            <a:r>
              <a:rPr lang="en-US" sz="1400" dirty="0" err="1" smtClean="0"/>
              <a:t>Python.framework</a:t>
            </a:r>
            <a:r>
              <a:rPr lang="en-US" sz="1400" dirty="0" smtClean="0"/>
              <a:t>/Versions/2.7/lib/python2.7/site-packages/</a:t>
            </a:r>
            <a:r>
              <a:rPr lang="en-US" sz="1400" dirty="0" err="1" smtClean="0"/>
              <a:t>IPython</a:t>
            </a:r>
            <a:r>
              <a:rPr lang="en-US" sz="1400" dirty="0" smtClean="0"/>
              <a:t>/core/</a:t>
            </a:r>
            <a:r>
              <a:rPr lang="en-US" sz="1400" dirty="0" smtClean="0">
                <a:solidFill>
                  <a:srgbClr val="008000"/>
                </a:solidFill>
              </a:rPr>
              <a:t>interactiveshell.py:2617 </a:t>
            </a:r>
            <a:r>
              <a:rPr lang="en-US" sz="1400" dirty="0" err="1" smtClean="0">
                <a:solidFill>
                  <a:srgbClr val="008000"/>
                </a:solidFill>
              </a:rPr>
              <a:t>run_cell</a:t>
            </a:r>
            <a:r>
              <a:rPr lang="en-US" sz="1400" dirty="0" smtClean="0">
                <a:solidFill>
                  <a:srgbClr val="008000"/>
                </a:solidFill>
              </a:rPr>
              <a:t>()</a:t>
            </a:r>
          </a:p>
          <a:p>
            <a:r>
              <a:rPr lang="en-US" sz="1400" dirty="0" smtClean="0"/>
              <a:t>/opt/local/Library/Frameworks/</a:t>
            </a:r>
            <a:r>
              <a:rPr lang="en-US" sz="1400" dirty="0" err="1" smtClean="0"/>
              <a:t>Python.framework</a:t>
            </a:r>
            <a:r>
              <a:rPr lang="en-US" sz="1400" dirty="0" smtClean="0"/>
              <a:t>/Versions/2.7/lib/python2.7/site-packages/</a:t>
            </a:r>
            <a:r>
              <a:rPr lang="en-US" sz="1400" dirty="0" err="1" smtClean="0"/>
              <a:t>IPython</a:t>
            </a:r>
            <a:r>
              <a:rPr lang="en-US" sz="1400" dirty="0" smtClean="0"/>
              <a:t>/core/</a:t>
            </a:r>
            <a:r>
              <a:rPr lang="en-US" sz="1400" dirty="0" smtClean="0">
                <a:solidFill>
                  <a:srgbClr val="008000"/>
                </a:solidFill>
              </a:rPr>
              <a:t>interactiveshell.py:2696 </a:t>
            </a:r>
            <a:r>
              <a:rPr lang="en-US" sz="1400" dirty="0" err="1" smtClean="0">
                <a:solidFill>
                  <a:srgbClr val="008000"/>
                </a:solidFill>
              </a:rPr>
              <a:t>run_ast_nodes</a:t>
            </a:r>
            <a:r>
              <a:rPr lang="en-US" sz="1400" dirty="0" smtClean="0">
                <a:solidFill>
                  <a:srgbClr val="008000"/>
                </a:solidFill>
              </a:rPr>
              <a:t>()</a:t>
            </a:r>
          </a:p>
          <a:p>
            <a:r>
              <a:rPr lang="en-US" sz="1400" dirty="0" smtClean="0"/>
              <a:t>/opt/local/Library/Frameworks/</a:t>
            </a:r>
            <a:r>
              <a:rPr lang="en-US" sz="1400" dirty="0" err="1" smtClean="0"/>
              <a:t>Python.framework</a:t>
            </a:r>
            <a:r>
              <a:rPr lang="en-US" sz="1400" dirty="0" smtClean="0"/>
              <a:t>/Versions/2.7/lib/python2.7/site-packages/</a:t>
            </a:r>
            <a:r>
              <a:rPr lang="en-US" sz="1400" dirty="0" err="1" smtClean="0"/>
              <a:t>IPython</a:t>
            </a:r>
            <a:r>
              <a:rPr lang="en-US" sz="1400" dirty="0" smtClean="0"/>
              <a:t>/core/</a:t>
            </a:r>
            <a:r>
              <a:rPr lang="en-US" sz="1400" dirty="0" smtClean="0">
                <a:solidFill>
                  <a:srgbClr val="008000"/>
                </a:solidFill>
              </a:rPr>
              <a:t>interactiveshell.py:2746 </a:t>
            </a:r>
            <a:r>
              <a:rPr lang="en-US" sz="1400" dirty="0" err="1" smtClean="0">
                <a:solidFill>
                  <a:srgbClr val="008000"/>
                </a:solidFill>
              </a:rPr>
              <a:t>run_code</a:t>
            </a:r>
            <a:r>
              <a:rPr lang="en-US" sz="1400" dirty="0" smtClean="0">
                <a:solidFill>
                  <a:srgbClr val="008000"/>
                </a:solidFill>
              </a:rPr>
              <a:t>()</a:t>
            </a:r>
          </a:p>
          <a:p>
            <a:r>
              <a:rPr lang="en-US" sz="1400" dirty="0" smtClean="0"/>
              <a:t>&lt;ipython-input-3-5564eee6dc6a&gt;:1 &lt;module&gt;()</a:t>
            </a:r>
          </a:p>
          <a:p>
            <a:r>
              <a:rPr lang="en-US" sz="1400" dirty="0" smtClean="0">
                <a:solidFill>
                  <a:srgbClr val="008000"/>
                </a:solidFill>
              </a:rPr>
              <a:t>tryexcept1.py:16 example2()</a:t>
            </a:r>
          </a:p>
          <a:p>
            <a:r>
              <a:rPr lang="en-US" sz="1400" dirty="0" smtClean="0">
                <a:solidFill>
                  <a:srgbClr val="008000"/>
                </a:solidFill>
              </a:rPr>
              <a:t>...still running…</a:t>
            </a:r>
          </a:p>
        </p:txBody>
      </p:sp>
    </p:spTree>
    <p:extLst>
      <p:ext uri="{BB962C8B-B14F-4D97-AF65-F5344CB8AC3E}">
        <p14:creationId xmlns:p14="http://schemas.microsoft.com/office/powerpoint/2010/main" val="140710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>
            <a:spLocks/>
          </p:cNvSpPr>
          <p:nvPr/>
        </p:nvSpPr>
        <p:spPr bwMode="auto">
          <a:xfrm>
            <a:off x="3310478" y="360603"/>
            <a:ext cx="21085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dirty="0" smtClean="0">
                <a:ea typeface="ＭＳ Ｐゴシック" charset="0"/>
                <a:cs typeface="Gill Sans" charset="0"/>
              </a:rPr>
              <a:t>Plus logging!</a:t>
            </a:r>
          </a:p>
        </p:txBody>
      </p:sp>
      <p:sp>
        <p:nvSpPr>
          <p:cNvPr id="4" name="Rectangle 3"/>
          <p:cNvSpPr/>
          <p:nvPr/>
        </p:nvSpPr>
        <p:spPr>
          <a:xfrm>
            <a:off x="3980213" y="1123358"/>
            <a:ext cx="45776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ea typeface="ＭＳ Ｐゴシック" charset="0"/>
                <a:cs typeface="Gill Sans" charset="0"/>
              </a:rPr>
              <a:t>Fancier d</a:t>
            </a:r>
            <a:r>
              <a:rPr lang="en-US" sz="2800" dirty="0" smtClean="0">
                <a:ea typeface="ＭＳ Ｐゴシック" charset="0"/>
                <a:cs typeface="Gill Sans" charset="0"/>
              </a:rPr>
              <a:t>ebug w print statements piped to log file.</a:t>
            </a:r>
            <a:endParaRPr lang="en-US" sz="28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73" y="498970"/>
            <a:ext cx="2704643" cy="36061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643" y="2432631"/>
            <a:ext cx="4147905" cy="27583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6973" y="4348958"/>
            <a:ext cx="45776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ea typeface="ＭＳ Ｐゴシック" charset="0"/>
                <a:cs typeface="Gill Sans" charset="0"/>
              </a:rPr>
              <a:t>Chop code up into segments with log statements… </a:t>
            </a:r>
            <a:endParaRPr lang="en-US" sz="28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15232" y="5478963"/>
            <a:ext cx="44373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ea typeface="ＭＳ Ｐゴシック" charset="0"/>
                <a:cs typeface="Gill Sans" charset="0"/>
              </a:rPr>
              <a:t>…and then record in .log file for later comprehension.</a:t>
            </a:r>
            <a:endParaRPr lang="en-US" sz="28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664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81435" y="2830933"/>
            <a:ext cx="7234688" cy="2308324"/>
          </a:xfrm>
          <a:prstGeom prst="rect">
            <a:avLst/>
          </a:prstGeom>
          <a:solidFill>
            <a:srgbClr val="008000">
              <a:alpha val="30000"/>
            </a:srgb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import logging</a:t>
            </a:r>
          </a:p>
          <a:p>
            <a:r>
              <a:rPr lang="en-US" dirty="0" smtClean="0"/>
              <a:t>LOG_FILENAME = 'loggin1.log'</a:t>
            </a:r>
          </a:p>
          <a:p>
            <a:r>
              <a:rPr lang="en-US" dirty="0" err="1" smtClean="0"/>
              <a:t>logging.basicConfig</a:t>
            </a:r>
            <a:r>
              <a:rPr lang="en-US" dirty="0" smtClean="0"/>
              <a:t>(filename=</a:t>
            </a:r>
            <a:r>
              <a:rPr lang="en-US" dirty="0" err="1" smtClean="0"/>
              <a:t>LOG_FILENAME,level</a:t>
            </a:r>
            <a:r>
              <a:rPr lang="en-US" dirty="0" smtClean="0"/>
              <a:t>=</a:t>
            </a:r>
            <a:r>
              <a:rPr lang="en-US" dirty="0" err="1" smtClean="0"/>
              <a:t>logging.WARNING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make_logs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logging.debug</a:t>
            </a:r>
            <a:r>
              <a:rPr lang="en-US" dirty="0" smtClean="0"/>
              <a:t>('This is a debug message')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logging.warning</a:t>
            </a:r>
            <a:r>
              <a:rPr lang="en-US" dirty="0" smtClean="0"/>
              <a:t>('This is a warning message')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logging.error</a:t>
            </a:r>
            <a:r>
              <a:rPr lang="en-US" dirty="0" smtClean="0"/>
              <a:t>('This is an error message')</a:t>
            </a:r>
          </a:p>
        </p:txBody>
      </p:sp>
      <p:sp>
        <p:nvSpPr>
          <p:cNvPr id="14" name="Rectangle 1"/>
          <p:cNvSpPr>
            <a:spLocks/>
          </p:cNvSpPr>
          <p:nvPr/>
        </p:nvSpPr>
        <p:spPr bwMode="auto">
          <a:xfrm>
            <a:off x="3517725" y="54423"/>
            <a:ext cx="21085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dirty="0" smtClean="0">
                <a:ea typeface="ＭＳ Ｐゴシック" charset="0"/>
                <a:cs typeface="Gill Sans" charset="0"/>
              </a:rPr>
              <a:t>Plus logging!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4" y="112776"/>
            <a:ext cx="1770860" cy="23611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869" y="5243513"/>
            <a:ext cx="2325484" cy="154644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27734" y="572788"/>
            <a:ext cx="721626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Logging is useful when:</a:t>
            </a:r>
            <a:endParaRPr lang="en-US" sz="2400" dirty="0"/>
          </a:p>
          <a:p>
            <a:pPr marL="274320">
              <a:buSzPct val="40000"/>
              <a:buFont typeface="Wingdings" charset="2"/>
              <a:buChar char="Ø"/>
            </a:pPr>
            <a:r>
              <a:rPr lang="en-US" sz="2000" dirty="0" smtClean="0"/>
              <a:t> Recording non-fatal errors</a:t>
            </a:r>
          </a:p>
          <a:p>
            <a:pPr marL="731520" lvl="1">
              <a:buSzPct val="40000"/>
              <a:buFont typeface="Wingdings" charset="2"/>
              <a:buChar char="Ø"/>
            </a:pPr>
            <a:r>
              <a:rPr lang="en-US" sz="2000" dirty="0" smtClean="0"/>
              <a:t>e.g</a:t>
            </a:r>
            <a:r>
              <a:rPr lang="en-US" sz="2000" dirty="0"/>
              <a:t>.: </a:t>
            </a:r>
            <a:r>
              <a:rPr lang="en-US" sz="2000" dirty="0" err="1"/>
              <a:t>Tracebacks</a:t>
            </a:r>
            <a:r>
              <a:rPr lang="en-US" sz="2000" dirty="0"/>
              <a:t> caught with try/except </a:t>
            </a:r>
            <a:r>
              <a:rPr lang="en-US" sz="2000" dirty="0" smtClean="0"/>
              <a:t>statements</a:t>
            </a:r>
            <a:endParaRPr lang="en-US" sz="2000" dirty="0"/>
          </a:p>
          <a:p>
            <a:pPr marL="274320">
              <a:buSzPct val="40000"/>
              <a:buFont typeface="Wingdings" charset="2"/>
              <a:buChar char="Ø"/>
            </a:pPr>
            <a:r>
              <a:rPr lang="en-US" sz="2000" dirty="0" smtClean="0"/>
              <a:t> Varying </a:t>
            </a:r>
            <a:r>
              <a:rPr lang="en-US" sz="2000" dirty="0"/>
              <a:t>error/warning severity levels are needed</a:t>
            </a:r>
            <a:r>
              <a:rPr lang="en-US" sz="2000" dirty="0" smtClean="0"/>
              <a:t> 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sz="2000" dirty="0" smtClean="0"/>
              <a:t> Generating high </a:t>
            </a:r>
            <a:r>
              <a:rPr lang="en-US" sz="2000" dirty="0"/>
              <a:t>volumes of diagnostic </a:t>
            </a:r>
            <a:r>
              <a:rPr lang="en-US" sz="2000" dirty="0" smtClean="0"/>
              <a:t>output</a:t>
            </a:r>
          </a:p>
          <a:p>
            <a:pPr marL="274320">
              <a:buSzPct val="40000"/>
              <a:buFont typeface="Wingdings" charset="2"/>
              <a:buChar char="Ø"/>
            </a:pPr>
            <a:r>
              <a:rPr lang="en-US" sz="2000" dirty="0" smtClean="0"/>
              <a:t> Recording </a:t>
            </a:r>
            <a:r>
              <a:rPr lang="en-US" sz="2000" dirty="0"/>
              <a:t>errors </a:t>
            </a:r>
            <a:r>
              <a:rPr lang="en-US" sz="2000" dirty="0" smtClean="0"/>
              <a:t>separately </a:t>
            </a:r>
            <a:r>
              <a:rPr lang="en-US" sz="2000" dirty="0"/>
              <a:t>from standard I/O print statements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73070" y="5103673"/>
            <a:ext cx="4070930" cy="1754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In [1]: import loggin1</a:t>
            </a:r>
          </a:p>
          <a:p>
            <a:r>
              <a:rPr lang="en-US" dirty="0" smtClean="0"/>
              <a:t>In [2]: loggin1.make_logs()</a:t>
            </a:r>
          </a:p>
          <a:p>
            <a:endParaRPr lang="en-US" dirty="0" smtClean="0"/>
          </a:p>
          <a:p>
            <a:r>
              <a:rPr lang="en-US" dirty="0" smtClean="0"/>
              <a:t>$ cat loggin1.log </a:t>
            </a:r>
          </a:p>
          <a:p>
            <a:r>
              <a:rPr lang="en-US" dirty="0" err="1" smtClean="0"/>
              <a:t>WARNING:root:This</a:t>
            </a:r>
            <a:r>
              <a:rPr lang="en-US" dirty="0" smtClean="0"/>
              <a:t> is a warning message</a:t>
            </a:r>
          </a:p>
          <a:p>
            <a:r>
              <a:rPr lang="en-US" dirty="0" err="1" smtClean="0"/>
              <a:t>ERROR:root:This</a:t>
            </a:r>
            <a:r>
              <a:rPr lang="en-US" dirty="0" smtClean="0"/>
              <a:t> is an error message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435" y="2394853"/>
            <a:ext cx="2596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File: </a:t>
            </a:r>
            <a:r>
              <a:rPr lang="en-US" sz="2400" dirty="0" smtClean="0"/>
              <a:t>loggin1</a:t>
            </a:r>
            <a:r>
              <a:rPr lang="en-US" sz="2400" dirty="0" smtClean="0"/>
              <a:t>.py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7495501" y="2738649"/>
            <a:ext cx="1528370" cy="233910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Log </a:t>
            </a:r>
            <a:r>
              <a:rPr lang="en-US" dirty="0" smtClean="0"/>
              <a:t>Levels:</a:t>
            </a:r>
            <a:endParaRPr lang="en-US" dirty="0"/>
          </a:p>
          <a:p>
            <a:r>
              <a:rPr lang="en-US" sz="1600" dirty="0"/>
              <a:t>NOTSET = 0</a:t>
            </a:r>
          </a:p>
          <a:p>
            <a:r>
              <a:rPr lang="en-US" sz="1600" dirty="0"/>
              <a:t>DEBUG = 10</a:t>
            </a:r>
          </a:p>
          <a:p>
            <a:r>
              <a:rPr lang="pt-BR" sz="1600" dirty="0"/>
              <a:t>INFO = 20</a:t>
            </a:r>
          </a:p>
          <a:p>
            <a:r>
              <a:rPr lang="pt-BR" sz="1600" dirty="0"/>
              <a:t>WARN = 30</a:t>
            </a:r>
          </a:p>
          <a:p>
            <a:r>
              <a:rPr lang="pt-BR" sz="1600" dirty="0"/>
              <a:t>WARNING = 30</a:t>
            </a:r>
          </a:p>
          <a:p>
            <a:r>
              <a:rPr lang="pt-BR" sz="1600" dirty="0"/>
              <a:t>ERROR = 40</a:t>
            </a:r>
          </a:p>
          <a:p>
            <a:r>
              <a:rPr lang="pt-BR" sz="1600" dirty="0"/>
              <a:t>CRITICAL = 50</a:t>
            </a:r>
          </a:p>
          <a:p>
            <a:r>
              <a:rPr lang="pt-BR" sz="1600" dirty="0"/>
              <a:t>FATAL = 50</a:t>
            </a:r>
            <a:endParaRPr lang="en-US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576989" y="3753615"/>
            <a:ext cx="907172" cy="419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006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8471</Words>
  <Application>Microsoft Macintosh PowerPoint</Application>
  <PresentationFormat>On-screen Show (4:3)</PresentationFormat>
  <Paragraphs>846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 Brandt</dc:creator>
  <cp:lastModifiedBy>T Brandt</cp:lastModifiedBy>
  <cp:revision>101</cp:revision>
  <dcterms:created xsi:type="dcterms:W3CDTF">2013-06-14T02:44:47Z</dcterms:created>
  <dcterms:modified xsi:type="dcterms:W3CDTF">2013-06-14T07:52:18Z</dcterms:modified>
</cp:coreProperties>
</file>