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Default Extension="jpeg" ContentType="image/jpeg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325" r:id="rId2"/>
    <p:sldId id="324" r:id="rId3"/>
    <p:sldId id="326" r:id="rId4"/>
    <p:sldId id="332" r:id="rId5"/>
    <p:sldId id="262" r:id="rId6"/>
    <p:sldId id="263" r:id="rId7"/>
    <p:sldId id="330" r:id="rId8"/>
    <p:sldId id="283" r:id="rId9"/>
    <p:sldId id="275" r:id="rId10"/>
    <p:sldId id="276" r:id="rId11"/>
    <p:sldId id="277" r:id="rId12"/>
    <p:sldId id="284" r:id="rId13"/>
    <p:sldId id="331" r:id="rId14"/>
    <p:sldId id="274" r:id="rId15"/>
    <p:sldId id="278" r:id="rId16"/>
    <p:sldId id="279" r:id="rId17"/>
    <p:sldId id="282" r:id="rId18"/>
    <p:sldId id="280" r:id="rId19"/>
    <p:sldId id="321" r:id="rId20"/>
    <p:sldId id="281" r:id="rId21"/>
    <p:sldId id="268" r:id="rId22"/>
    <p:sldId id="327" r:id="rId23"/>
    <p:sldId id="336" r:id="rId24"/>
    <p:sldId id="264" r:id="rId25"/>
    <p:sldId id="265" r:id="rId26"/>
    <p:sldId id="317" r:id="rId27"/>
    <p:sldId id="333" r:id="rId28"/>
    <p:sldId id="318" r:id="rId29"/>
    <p:sldId id="319" r:id="rId30"/>
    <p:sldId id="322" r:id="rId31"/>
    <p:sldId id="323" r:id="rId32"/>
    <p:sldId id="269" r:id="rId33"/>
    <p:sldId id="285" r:id="rId34"/>
    <p:sldId id="286" r:id="rId35"/>
    <p:sldId id="320" r:id="rId36"/>
    <p:sldId id="328" r:id="rId37"/>
    <p:sldId id="33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34" r:id="rId46"/>
    <p:sldId id="335" r:id="rId47"/>
    <p:sldId id="287" r:id="rId48"/>
    <p:sldId id="266" r:id="rId49"/>
    <p:sldId id="288" r:id="rId50"/>
    <p:sldId id="289" r:id="rId51"/>
    <p:sldId id="290" r:id="rId52"/>
    <p:sldId id="291" r:id="rId53"/>
    <p:sldId id="292" r:id="rId54"/>
    <p:sldId id="337" r:id="rId55"/>
    <p:sldId id="338" r:id="rId56"/>
    <p:sldId id="329" r:id="rId57"/>
    <p:sldId id="303" r:id="rId58"/>
    <p:sldId id="300" r:id="rId59"/>
    <p:sldId id="301" r:id="rId60"/>
    <p:sldId id="302" r:id="rId61"/>
    <p:sldId id="304" r:id="rId62"/>
    <p:sldId id="305" r:id="rId63"/>
    <p:sldId id="308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444A49"/>
    <a:srgbClr val="CBEBF4"/>
    <a:srgbClr val="BFB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9627" autoAdjust="0"/>
  </p:normalViewPr>
  <p:slideViewPr>
    <p:cSldViewPr snapToGrid="0" snapToObjects="1">
      <p:cViewPr varScale="1">
        <p:scale>
          <a:sx n="92" d="100"/>
          <a:sy n="92" d="100"/>
        </p:scale>
        <p:origin x="-5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D2B53-3917-E247-A6D1-29A8C64993CC}" type="datetime1">
              <a:rPr lang="en-US" smtClean="0"/>
              <a:pPr/>
              <a:t>5/26/15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047FD-630F-FC4C-819E-E97C43E16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70F1A-C3DB-7449-BE8D-5C1BCB86D7BD}" type="datetime1">
              <a:rPr lang="en-US" smtClean="0"/>
              <a:pPr/>
              <a:t>5/26/15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A5D34-5F19-0F49-8D40-141CA016F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adamchik/15-121/lectures/Linked%20Lists/linked%20lists.html" TargetMode="External"/><Relationship Id="rId4" Type="http://schemas.openxmlformats.org/officeDocument/2006/relationships/hyperlink" Target="http://www.cs.cmu.edu/~mrmiller/15-121/Lectures/14-bigOh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Relationship Id="rId3" Type="http://schemas.openxmlformats.org/officeDocument/2006/relationships/hyperlink" Target="http://www.cs.cmu.edu/~adamchik/15-121/lectures/Stacks%20and%20Queues/Stacks%20and%20Queues.html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Relationship Id="rId3" Type="http://schemas.openxmlformats.org/officeDocument/2006/relationships/hyperlink" Target="http://www.cs.cmu.edu/~adamchik/15-121/lectures/Hashing/hashing.html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 Computer Science - Data Structures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 Lists, Sorting, Binary Trees, Greedy algorithms, Spell Check, Stacks/Queues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A5D34-5F19-0F49-8D40-141CA016FA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A5D34-5F19-0F49-8D40-141CA016FAA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hlinkClick r:id="rId3"/>
              </a:rPr>
              <a:t>http://www.cs.cmu.edu/~adamchik/15-121/lectures/Linked%20Lists/linked%20lists.html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http://www.cs.cmu.edu/~mrmiller/15-121/Lectures/14-bigOh.pdf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A5D34-5F19-0F49-8D40-141CA016FAA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http://www.cs.cmu.edu/~adamchik/15-121/lectures/Stacks%20and%20Queues/Stacks%20and%20Queues.html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A5D34-5F19-0F49-8D40-141CA016FAA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http://pages.cs.wisc.edu/~vernon/cs367/notes/11.PRIORITY-Q.html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A5D34-5F19-0F49-8D40-141CA016FAA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http://www.cs.cmu.edu/~adamchik/15-121/lectures/Hashing/hashing.html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A5D34-5F19-0F49-8D40-141CA016FAA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http://www.cs.cmu.edu/~adamchik/15-121/lectures/Hashing/code/Spellchecker.java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A5D34-5F19-0F49-8D40-141CA016FAA0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solidFill>
                  <a:srgbClr val="36393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7E41-0D2E-6746-87ED-448A2FB40C7D}" type="datetime1">
              <a:rPr lang="en-US" smtClean="0"/>
              <a:pPr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C91-509F-8240-8BD5-40FBDF4BC095}" type="datetime1">
              <a:rPr lang="en-US" smtClean="0"/>
              <a:pPr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79B2-1326-2448-AF26-959D3183DA90}" type="datetime1">
              <a:rPr lang="en-US" smtClean="0"/>
              <a:pPr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2D76-8C6D-E242-9608-8F3766C4706E}" type="datetime1">
              <a:rPr lang="en-US" smtClean="0"/>
              <a:pPr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CEF4C2A1-3B18-1748-8284-1BB293E46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786-7372-8F4D-AD9D-B50B4B5B4ACA}" type="datetime1">
              <a:rPr lang="en-US" smtClean="0"/>
              <a:pPr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5200-F64B-FB44-ACE5-516CE90FF671}" type="datetime1">
              <a:rPr lang="en-US" smtClean="0"/>
              <a:pPr/>
              <a:t>5/26/15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6328-DCE3-2A4A-B349-FCE297B2C135}" type="datetime1">
              <a:rPr lang="en-US" smtClean="0"/>
              <a:pPr/>
              <a:t>5/26/15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C471-F9B8-E449-A0E1-254E3D3AB4BA}" type="datetime1">
              <a:rPr lang="en-US" smtClean="0"/>
              <a:pPr/>
              <a:t>5/26/15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E56-0B19-BB4E-8619-B3E99AE769BF}" type="datetime1">
              <a:rPr lang="en-US" smtClean="0"/>
              <a:pPr/>
              <a:t>5/26/15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CF7A-15D9-7841-9696-62B2991CF064}" type="datetime1">
              <a:rPr lang="en-US" smtClean="0"/>
              <a:pPr/>
              <a:t>5/26/15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788C-3B58-D549-9FE0-B9F33DF1DB0E}" type="datetime1">
              <a:rPr lang="en-US" smtClean="0"/>
              <a:pPr/>
              <a:t>5/26/15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BEB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</a:lstStyle>
          <a:p>
            <a:fld id="{B2F1A258-78ED-F44C-AE26-CA6562250F90}" type="datetime1">
              <a:rPr lang="en-US" smtClean="0"/>
              <a:pPr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C2A1-3B18-1748-8284-1BB293E46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rgbClr val="444A49"/>
          </a:solidFill>
          <a:latin typeface="Helvetica Light"/>
          <a:ea typeface="+mj-ea"/>
          <a:cs typeface="Helvetica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200" kern="1200">
          <a:solidFill>
            <a:srgbClr val="444A49"/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44A49"/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rgbClr val="444A49"/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44A49"/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44A49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0213"/>
            <a:ext cx="7772400" cy="1470025"/>
          </a:xfrm>
        </p:spPr>
        <p:txBody>
          <a:bodyPr>
            <a:noAutofit/>
          </a:bodyPr>
          <a:lstStyle/>
          <a:p>
            <a:r>
              <a:rPr lang="en-US" sz="5000" dirty="0" smtClean="0">
                <a:solidFill>
                  <a:srgbClr val="444A49"/>
                </a:solidFill>
              </a:rPr>
              <a:t>Introduction to</a:t>
            </a:r>
            <a:br>
              <a:rPr lang="en-US" sz="5000" dirty="0" smtClean="0">
                <a:solidFill>
                  <a:srgbClr val="444A49"/>
                </a:solidFill>
              </a:rPr>
            </a:br>
            <a:r>
              <a:rPr lang="en-US" sz="5000" dirty="0" smtClean="0">
                <a:solidFill>
                  <a:srgbClr val="444A49"/>
                </a:solidFill>
              </a:rPr>
              <a:t>Data Structures</a:t>
            </a:r>
            <a:endParaRPr lang="en-US" sz="5000" dirty="0">
              <a:solidFill>
                <a:srgbClr val="444A4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Mr.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Oppenheim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431395" y="3694576"/>
            <a:ext cx="2281210" cy="0"/>
          </a:xfrm>
          <a:prstGeom prst="line">
            <a:avLst/>
          </a:prstGeom>
          <a:ln>
            <a:solidFill>
              <a:srgbClr val="21596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Deletion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3553233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H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1742992" y="1769697"/>
            <a:ext cx="891768" cy="8917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E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2931734" y="3657324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4733940" y="3999117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6120771" y="2215581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O</a:t>
            </a:r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7620563" y="39225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!</a:t>
            </a:r>
            <a:endParaRPr lang="en-US" sz="3000" dirty="0"/>
          </a:p>
        </p:txBody>
      </p:sp>
      <p:cxnSp>
        <p:nvCxnSpPr>
          <p:cNvPr id="13" name="Shape 12"/>
          <p:cNvCxnSpPr>
            <a:stCxn id="5" idx="3"/>
            <a:endCxn id="6" idx="1"/>
          </p:cNvCxnSpPr>
          <p:nvPr/>
        </p:nvCxnSpPr>
        <p:spPr>
          <a:xfrm>
            <a:off x="2634760" y="2215581"/>
            <a:ext cx="296974" cy="188762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3"/>
            <a:endCxn id="5" idx="1"/>
          </p:cNvCxnSpPr>
          <p:nvPr/>
        </p:nvCxnSpPr>
        <p:spPr>
          <a:xfrm flipV="1">
            <a:off x="1348968" y="2215581"/>
            <a:ext cx="394024" cy="17835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3"/>
            <a:endCxn id="7" idx="1"/>
          </p:cNvCxnSpPr>
          <p:nvPr/>
        </p:nvCxnSpPr>
        <p:spPr>
          <a:xfrm>
            <a:off x="3823502" y="4103208"/>
            <a:ext cx="910438" cy="341793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3"/>
            <a:endCxn id="8" idx="1"/>
          </p:cNvCxnSpPr>
          <p:nvPr/>
        </p:nvCxnSpPr>
        <p:spPr>
          <a:xfrm flipV="1">
            <a:off x="5625708" y="2661465"/>
            <a:ext cx="495063" cy="1783536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8" idx="3"/>
            <a:endCxn id="9" idx="1"/>
          </p:cNvCxnSpPr>
          <p:nvPr/>
        </p:nvCxnSpPr>
        <p:spPr>
          <a:xfrm>
            <a:off x="7012539" y="2661465"/>
            <a:ext cx="608024" cy="1706984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7200" y="5257637"/>
            <a:ext cx="94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0x4548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500550" y="4851319"/>
            <a:ext cx="812636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65148" y="3473307"/>
            <a:ext cx="94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0x4683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1808498" y="3066989"/>
            <a:ext cx="812636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53890" y="5360934"/>
            <a:ext cx="94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0x4200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2997240" y="4954616"/>
            <a:ext cx="812636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33940" y="5747929"/>
            <a:ext cx="94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0x7986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5400000" flipH="1" flipV="1">
            <a:off x="4777290" y="5341611"/>
            <a:ext cx="812636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0771" y="3919191"/>
            <a:ext cx="94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0x8364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6164121" y="3512873"/>
            <a:ext cx="812636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42719" y="5626969"/>
            <a:ext cx="94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0x2648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7686069" y="5220651"/>
            <a:ext cx="812636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799698" y="1323813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null</a:t>
            </a:r>
            <a:endParaRPr lang="en-US" sz="3000" dirty="0"/>
          </a:p>
        </p:txBody>
      </p:sp>
      <p:sp>
        <p:nvSpPr>
          <p:cNvPr id="50" name="TextBox 49"/>
          <p:cNvSpPr txBox="1"/>
          <p:nvPr/>
        </p:nvSpPr>
        <p:spPr>
          <a:xfrm>
            <a:off x="7821854" y="3028217"/>
            <a:ext cx="94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0x6389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7865204" y="2621899"/>
            <a:ext cx="812636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9" idx="0"/>
            <a:endCxn id="49" idx="1"/>
          </p:cNvCxnSpPr>
          <p:nvPr/>
        </p:nvCxnSpPr>
        <p:spPr>
          <a:xfrm rot="16200000" flipV="1">
            <a:off x="6856639" y="2712756"/>
            <a:ext cx="2152868" cy="266749"/>
          </a:xfrm>
          <a:prstGeom prst="curvedConnector4">
            <a:avLst>
              <a:gd name="adj1" fmla="val 33369"/>
              <a:gd name="adj2" fmla="val 252853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" idx="3"/>
            <a:endCxn id="6" idx="1"/>
          </p:cNvCxnSpPr>
          <p:nvPr/>
        </p:nvCxnSpPr>
        <p:spPr>
          <a:xfrm>
            <a:off x="1348968" y="3999117"/>
            <a:ext cx="1582766" cy="104091"/>
          </a:xfrm>
          <a:prstGeom prst="curvedConnector3">
            <a:avLst>
              <a:gd name="adj1" fmla="val 52588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72086" y="3066654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</a:t>
            </a:r>
            <a:endParaRPr lang="en-US" sz="3000" dirty="0"/>
          </a:p>
        </p:txBody>
      </p:sp>
      <p:sp>
        <p:nvSpPr>
          <p:cNvPr id="41" name="Rectangle 40"/>
          <p:cNvSpPr/>
          <p:nvPr/>
        </p:nvSpPr>
        <p:spPr>
          <a:xfrm>
            <a:off x="3094165" y="3066654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</a:t>
            </a:r>
            <a:endParaRPr lang="en-US" sz="3000" dirty="0"/>
          </a:p>
        </p:txBody>
      </p:sp>
      <p:sp>
        <p:nvSpPr>
          <p:cNvPr id="44" name="Rectangle 43"/>
          <p:cNvSpPr/>
          <p:nvPr/>
        </p:nvSpPr>
        <p:spPr>
          <a:xfrm>
            <a:off x="5017483" y="3066654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N</a:t>
            </a:r>
            <a:endParaRPr lang="en-US" sz="3000" dirty="0"/>
          </a:p>
        </p:txBody>
      </p:sp>
      <p:sp>
        <p:nvSpPr>
          <p:cNvPr id="45" name="Rectangle 44"/>
          <p:cNvSpPr/>
          <p:nvPr/>
        </p:nvSpPr>
        <p:spPr>
          <a:xfrm>
            <a:off x="6936135" y="3066654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K</a:t>
            </a:r>
            <a:endParaRPr lang="en-US" sz="3000" dirty="0"/>
          </a:p>
        </p:txBody>
      </p:sp>
      <p:cxnSp>
        <p:nvCxnSpPr>
          <p:cNvPr id="47" name="Curved Connector 46"/>
          <p:cNvCxnSpPr/>
          <p:nvPr/>
        </p:nvCxnSpPr>
        <p:spPr>
          <a:xfrm>
            <a:off x="1963854" y="3510950"/>
            <a:ext cx="1130311" cy="1588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1" idx="3"/>
            <a:endCxn id="44" idx="1"/>
          </p:cNvCxnSpPr>
          <p:nvPr/>
        </p:nvCxnSpPr>
        <p:spPr>
          <a:xfrm>
            <a:off x="3985933" y="3512538"/>
            <a:ext cx="1031550" cy="1588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44" idx="3"/>
            <a:endCxn id="45" idx="1"/>
          </p:cNvCxnSpPr>
          <p:nvPr/>
        </p:nvCxnSpPr>
        <p:spPr>
          <a:xfrm>
            <a:off x="5909251" y="3512538"/>
            <a:ext cx="1026884" cy="1588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017483" y="4678131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E</a:t>
            </a:r>
            <a:endParaRPr lang="en-US" sz="3000" dirty="0"/>
          </a:p>
        </p:txBody>
      </p:sp>
      <p:cxnSp>
        <p:nvCxnSpPr>
          <p:cNvPr id="58" name="Curved Connector 57"/>
          <p:cNvCxnSpPr>
            <a:stCxn id="44" idx="2"/>
            <a:endCxn id="56" idx="0"/>
          </p:cNvCxnSpPr>
          <p:nvPr/>
        </p:nvCxnSpPr>
        <p:spPr>
          <a:xfrm rot="5400000">
            <a:off x="5103513" y="4318276"/>
            <a:ext cx="719709" cy="1588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will a program take if the problem is ‘n’ large?</a:t>
            </a:r>
          </a:p>
          <a:p>
            <a:pPr lvl="1"/>
            <a:r>
              <a:rPr lang="en-US" dirty="0" smtClean="0"/>
              <a:t>O(1) = Constant time</a:t>
            </a:r>
          </a:p>
          <a:p>
            <a:pPr lvl="1"/>
            <a:r>
              <a:rPr lang="en-US" dirty="0" err="1" smtClean="0"/>
              <a:t>O(log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 = Log time</a:t>
            </a:r>
          </a:p>
          <a:p>
            <a:pPr lvl="1"/>
            <a:r>
              <a:rPr lang="en-US" dirty="0" err="1" smtClean="0"/>
              <a:t>O(n</a:t>
            </a:r>
            <a:r>
              <a:rPr lang="en-US" dirty="0" smtClean="0"/>
              <a:t>) = Linear time</a:t>
            </a:r>
          </a:p>
          <a:p>
            <a:pPr lvl="1"/>
            <a:r>
              <a:rPr lang="en-US" dirty="0" smtClean="0"/>
              <a:t>O(n^2) = Quadratic time</a:t>
            </a:r>
          </a:p>
          <a:p>
            <a:pPr lvl="1"/>
            <a:r>
              <a:rPr lang="en-US" dirty="0" smtClean="0"/>
              <a:t>O(2^n) = Exponential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will a program take if the problem is ‘n’ large?</a:t>
            </a:r>
          </a:p>
          <a:p>
            <a:pPr lvl="1"/>
            <a:r>
              <a:rPr lang="en-US" b="1" dirty="0" smtClean="0"/>
              <a:t>O(1) = Constant time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err="1" smtClean="0"/>
              <a:t>O(n</a:t>
            </a:r>
            <a:r>
              <a:rPr lang="en-US" b="1" dirty="0" smtClean="0"/>
              <a:t>) = Linear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 err="1" smtClean="0"/>
              <a:t>vs</a:t>
            </a:r>
            <a:r>
              <a:rPr lang="en-US" dirty="0" smtClean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03416" y="2212038"/>
          <a:ext cx="7162800" cy="227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/>
                <a:gridCol w="2387600"/>
                <a:gridCol w="2387600"/>
              </a:tblGrid>
              <a:tr h="56883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Light"/>
                          <a:cs typeface="Helvetica Light"/>
                        </a:rPr>
                        <a:t>Operation</a:t>
                      </a:r>
                      <a:endParaRPr lang="en-US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Light"/>
                          <a:cs typeface="Helvetica Light"/>
                        </a:rPr>
                        <a:t>Array</a:t>
                      </a:r>
                      <a:endParaRPr lang="en-US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Light"/>
                          <a:cs typeface="Helvetica Light"/>
                        </a:rPr>
                        <a:t>Linked List</a:t>
                      </a:r>
                      <a:endParaRPr lang="en-US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56883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Light"/>
                          <a:cs typeface="Helvetica Light"/>
                        </a:rPr>
                        <a:t>Search</a:t>
                      </a:r>
                      <a:endParaRPr lang="en-US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Light"/>
                          <a:cs typeface="Helvetica Light"/>
                        </a:rPr>
                        <a:t>O(1)</a:t>
                      </a:r>
                      <a:endParaRPr lang="en-US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elvetica Light"/>
                          <a:cs typeface="Helvetica Light"/>
                        </a:rPr>
                        <a:t>O(n</a:t>
                      </a:r>
                      <a:r>
                        <a:rPr lang="en-US" dirty="0" smtClean="0">
                          <a:latin typeface="Helvetica Light"/>
                          <a:cs typeface="Helvetica Light"/>
                        </a:rPr>
                        <a:t>)</a:t>
                      </a:r>
                      <a:endParaRPr lang="en-US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56883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Light"/>
                          <a:cs typeface="Helvetica Light"/>
                        </a:rPr>
                        <a:t>Insertion/Deletion</a:t>
                      </a:r>
                      <a:endParaRPr lang="en-US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elvetica Light"/>
                          <a:cs typeface="Helvetica Light"/>
                        </a:rPr>
                        <a:t>O(n</a:t>
                      </a:r>
                      <a:r>
                        <a:rPr lang="en-US" dirty="0" smtClean="0">
                          <a:latin typeface="Helvetica Light"/>
                          <a:cs typeface="Helvetica Light"/>
                        </a:rPr>
                        <a:t>)</a:t>
                      </a:r>
                      <a:endParaRPr lang="en-US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Light"/>
                          <a:cs typeface="Helvetica Light"/>
                        </a:rPr>
                        <a:t>O(1)</a:t>
                      </a:r>
                      <a:endParaRPr lang="en-US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56883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Light"/>
                          <a:cs typeface="Helvetica Light"/>
                        </a:rPr>
                        <a:t>Benefit</a:t>
                      </a:r>
                      <a:endParaRPr lang="en-US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Light"/>
                          <a:cs typeface="Helvetica Light"/>
                        </a:rPr>
                        <a:t>Fast Searching</a:t>
                      </a:r>
                      <a:endParaRPr lang="en-US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Light"/>
                          <a:cs typeface="Helvetica Light"/>
                        </a:rPr>
                        <a:t>Dynamic Size</a:t>
                      </a:r>
                      <a:endParaRPr lang="en-US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Problem</a:t>
            </a:r>
            <a:r>
              <a:rPr lang="en-US" dirty="0" smtClean="0"/>
              <a:t>: Array or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31111"/>
          </a:xfrm>
        </p:spPr>
        <p:txBody>
          <a:bodyPr/>
          <a:lstStyle/>
          <a:p>
            <a:r>
              <a:rPr lang="en-US" dirty="0" smtClean="0"/>
              <a:t>A shopping list of foods you need to buy</a:t>
            </a:r>
          </a:p>
          <a:p>
            <a:pPr lvl="1"/>
            <a:r>
              <a:rPr lang="en-US" dirty="0" smtClean="0"/>
              <a:t>What if you forgot to add eggs to the list?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1" y="3031311"/>
            <a:ext cx="80714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§"/>
            </a:pPr>
            <a:r>
              <a:rPr lang="en-US" sz="3200" dirty="0" smtClean="0">
                <a:solidFill>
                  <a:srgbClr val="444A49"/>
                </a:solidFill>
                <a:latin typeface="Helvetica Light"/>
                <a:cs typeface="Helvetica Light"/>
              </a:rPr>
              <a:t>  A list of students in a class (they cannot drop the class)</a:t>
            </a:r>
          </a:p>
          <a:p>
            <a:endParaRPr lang="en-US" sz="3200" dirty="0" smtClean="0">
              <a:solidFill>
                <a:srgbClr val="444A49"/>
              </a:solidFill>
              <a:latin typeface="Helvetica Light"/>
              <a:cs typeface="Helvetica Light"/>
            </a:endParaRPr>
          </a:p>
          <a:p>
            <a:endParaRPr lang="en-US" sz="3200" dirty="0">
              <a:solidFill>
                <a:srgbClr val="444A49"/>
              </a:solidFill>
              <a:latin typeface="Helvetica Light"/>
              <a:cs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487333"/>
            <a:ext cx="8071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§"/>
            </a:pPr>
            <a:r>
              <a:rPr lang="en-US" sz="3200" dirty="0" smtClean="0">
                <a:solidFill>
                  <a:srgbClr val="444A49"/>
                </a:solidFill>
                <a:latin typeface="Helvetica Light"/>
                <a:cs typeface="Helvetica Light"/>
              </a:rPr>
              <a:t>  List of enemy ships in a video game that are created and destroyed frequently</a:t>
            </a:r>
          </a:p>
          <a:p>
            <a:pPr>
              <a:buFont typeface="Arial"/>
              <a:buChar char="•"/>
            </a:pPr>
            <a:endParaRPr lang="en-US" sz="3200" dirty="0">
              <a:solidFill>
                <a:srgbClr val="444A49"/>
              </a:solidFill>
              <a:latin typeface="Helvetica Light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1: Create a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classes:</a:t>
            </a:r>
          </a:p>
          <a:p>
            <a:pPr lvl="1"/>
            <a:r>
              <a:rPr lang="en-US" dirty="0" smtClean="0"/>
              <a:t>Node</a:t>
            </a:r>
          </a:p>
          <a:p>
            <a:pPr lvl="1"/>
            <a:r>
              <a:rPr lang="en-US" dirty="0" err="1" smtClean="0"/>
              <a:t>LinkedList</a:t>
            </a:r>
            <a:endParaRPr lang="en-US" dirty="0" smtClean="0"/>
          </a:p>
          <a:p>
            <a:pPr lvl="1"/>
            <a:r>
              <a:rPr lang="en-US" dirty="0" err="1" smtClean="0"/>
              <a:t>LinkedListDriver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Node(int</a:t>
            </a:r>
            <a:r>
              <a:rPr lang="en-US" dirty="0" smtClean="0"/>
              <a:t> data)				// Initialize the data</a:t>
            </a:r>
          </a:p>
          <a:p>
            <a:pPr lvl="1"/>
            <a:r>
              <a:rPr lang="en-US" dirty="0" err="1" smtClean="0"/>
              <a:t>setNext(Node</a:t>
            </a:r>
            <a:r>
              <a:rPr lang="en-US" dirty="0" smtClean="0"/>
              <a:t> next)	// Initialize the next node</a:t>
            </a:r>
          </a:p>
          <a:p>
            <a:pPr lvl="1"/>
            <a:r>
              <a:rPr lang="en-US" dirty="0" err="1" smtClean="0"/>
              <a:t>getNext</a:t>
            </a:r>
            <a:r>
              <a:rPr lang="en-US" dirty="0" smtClean="0"/>
              <a:t>()					// Return the next node</a:t>
            </a:r>
          </a:p>
          <a:p>
            <a:pPr lvl="1"/>
            <a:r>
              <a:rPr lang="en-US" dirty="0" err="1" smtClean="0"/>
              <a:t>getData</a:t>
            </a:r>
            <a:r>
              <a:rPr lang="en-US" dirty="0" smtClean="0"/>
              <a:t>()					// Return the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Node next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LinkedList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addTail(int</a:t>
            </a:r>
            <a:r>
              <a:rPr lang="en-US" dirty="0" smtClean="0"/>
              <a:t> data)</a:t>
            </a:r>
          </a:p>
          <a:p>
            <a:pPr lvl="1"/>
            <a:r>
              <a:rPr lang="en-US" dirty="0" err="1" smtClean="0"/>
              <a:t>addHead(int</a:t>
            </a:r>
            <a:r>
              <a:rPr lang="en-US" dirty="0" smtClean="0"/>
              <a:t> data)</a:t>
            </a:r>
          </a:p>
          <a:p>
            <a:pPr lvl="1"/>
            <a:r>
              <a:rPr lang="en-US" dirty="0" err="1" smtClean="0"/>
              <a:t>removeNode(int</a:t>
            </a:r>
            <a:r>
              <a:rPr lang="en-US" dirty="0" smtClean="0"/>
              <a:t> index)</a:t>
            </a:r>
          </a:p>
          <a:p>
            <a:pPr lvl="1"/>
            <a:r>
              <a:rPr lang="en-US" dirty="0" err="1" smtClean="0"/>
              <a:t>getSize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Node head</a:t>
            </a:r>
          </a:p>
          <a:p>
            <a:pPr lvl="1"/>
            <a:r>
              <a:rPr lang="en-US" dirty="0" smtClean="0"/>
              <a:t>Node tail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addTail(int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dirty="0" smtClean="0"/>
              <a:t>)	  // Adds to the end of the list</a:t>
            </a:r>
          </a:p>
          <a:p>
            <a:pPr lvl="1"/>
            <a:r>
              <a:rPr lang="en-US" dirty="0" err="1" smtClean="0"/>
              <a:t>addHead(int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dirty="0" smtClean="0"/>
              <a:t>)  // Adds to the head of the list</a:t>
            </a:r>
          </a:p>
          <a:p>
            <a:endParaRPr lang="en-US" dirty="0" smtClean="0"/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Node head</a:t>
            </a:r>
          </a:p>
          <a:p>
            <a:pPr lvl="1"/>
            <a:r>
              <a:rPr lang="en-US" dirty="0" smtClean="0"/>
              <a:t>Node tail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2003415" cy="6879819"/>
          </a:xfrm>
          <a:prstGeom prst="rect">
            <a:avLst/>
          </a:prstGeom>
          <a:solidFill>
            <a:srgbClr val="2159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403" y="1488136"/>
            <a:ext cx="5862314" cy="1485957"/>
          </a:xfrm>
        </p:spPr>
        <p:txBody>
          <a:bodyPr>
            <a:normAutofit/>
          </a:bodyPr>
          <a:lstStyle/>
          <a:p>
            <a:pPr lvl="2">
              <a:buFont typeface="Wingdings" charset="2"/>
              <a:buChar char="§"/>
            </a:pPr>
            <a:r>
              <a:rPr lang="en-US" sz="2000" dirty="0" smtClean="0"/>
              <a:t>Arrays/Linked Lists and Challenge 1</a:t>
            </a:r>
          </a:p>
          <a:p>
            <a:pPr lvl="2">
              <a:buFont typeface="Wingdings" charset="2"/>
              <a:buChar char="§"/>
            </a:pPr>
            <a:r>
              <a:rPr lang="en-US" sz="2000" dirty="0" smtClean="0"/>
              <a:t>Big O-notation</a:t>
            </a:r>
          </a:p>
          <a:p>
            <a:pPr lvl="2">
              <a:buFont typeface="Wingdings" charset="2"/>
              <a:buChar char="§"/>
            </a:pPr>
            <a:endParaRPr lang="en-US" sz="2000" dirty="0" smtClean="0"/>
          </a:p>
          <a:p>
            <a:pPr lvl="2">
              <a:buFont typeface="Wingdings" charset="2"/>
              <a:buChar char="§"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CEF4C2A1-3B18-1748-8284-1BB293E462F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9109" y="1494370"/>
            <a:ext cx="1650286" cy="5104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36393A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36393A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36393A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36393A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36393A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r">
              <a:buNone/>
            </a:pPr>
            <a:r>
              <a:rPr lang="en-US" sz="2600" dirty="0" smtClean="0">
                <a:solidFill>
                  <a:srgbClr val="E3F5FB"/>
                </a:solidFill>
                <a:latin typeface="Helvetica"/>
                <a:cs typeface="Helvetica"/>
              </a:rPr>
              <a:t>Day 1</a:t>
            </a:r>
          </a:p>
          <a:p>
            <a:pPr marL="457200" lvl="1" indent="0" algn="r">
              <a:buNone/>
            </a:pPr>
            <a:endParaRPr lang="en-US" sz="2200" dirty="0" smtClean="0">
              <a:solidFill>
                <a:srgbClr val="E3F5FB"/>
              </a:solidFill>
            </a:endParaRPr>
          </a:p>
          <a:p>
            <a:pPr marL="457200" lvl="1" indent="0" algn="r">
              <a:buNone/>
            </a:pPr>
            <a:endParaRPr lang="en-US" sz="2200" dirty="0">
              <a:solidFill>
                <a:srgbClr val="E3F5FB"/>
              </a:solidFill>
            </a:endParaRPr>
          </a:p>
          <a:p>
            <a:pPr marL="457200" lvl="1" indent="0" algn="r">
              <a:buNone/>
            </a:pPr>
            <a:r>
              <a:rPr lang="en-US" sz="2600" dirty="0" smtClean="0">
                <a:solidFill>
                  <a:srgbClr val="E3F5FB"/>
                </a:solidFill>
                <a:latin typeface="Helvetica"/>
                <a:cs typeface="Helvetica"/>
              </a:rPr>
              <a:t>Day 2</a:t>
            </a:r>
          </a:p>
          <a:p>
            <a:pPr marL="457200" lvl="1" indent="0" algn="r">
              <a:buNone/>
            </a:pPr>
            <a:endParaRPr lang="en-US" sz="2200" dirty="0" smtClean="0">
              <a:solidFill>
                <a:srgbClr val="E3F5FB"/>
              </a:solidFill>
            </a:endParaRPr>
          </a:p>
          <a:p>
            <a:pPr marL="457200" lvl="1" indent="0" algn="r">
              <a:buNone/>
            </a:pPr>
            <a:r>
              <a:rPr lang="en-US" sz="2600" dirty="0" smtClean="0">
                <a:solidFill>
                  <a:srgbClr val="E3F5FB"/>
                </a:solidFill>
                <a:latin typeface="Helvetica"/>
                <a:cs typeface="Helvetica"/>
              </a:rPr>
              <a:t>Day 3</a:t>
            </a:r>
          </a:p>
          <a:p>
            <a:pPr marL="457200" lvl="1" indent="0" algn="r">
              <a:buNone/>
            </a:pPr>
            <a:endParaRPr lang="en-US" sz="2200" dirty="0" smtClean="0">
              <a:solidFill>
                <a:srgbClr val="E3F5FB"/>
              </a:solidFill>
            </a:endParaRPr>
          </a:p>
          <a:p>
            <a:pPr marL="457200" lvl="1" indent="0" algn="r">
              <a:buNone/>
            </a:pPr>
            <a:endParaRPr lang="en-US" sz="2200" dirty="0">
              <a:solidFill>
                <a:srgbClr val="E3F5FB"/>
              </a:solidFill>
            </a:endParaRPr>
          </a:p>
          <a:p>
            <a:pPr marL="457200" lvl="1" indent="0" algn="r">
              <a:buNone/>
            </a:pPr>
            <a:endParaRPr lang="en-US" sz="2200" dirty="0" smtClean="0">
              <a:solidFill>
                <a:srgbClr val="E3F5FB"/>
              </a:solidFill>
            </a:endParaRPr>
          </a:p>
          <a:p>
            <a:pPr marL="457200" lvl="1" indent="0" algn="r">
              <a:buNone/>
            </a:pPr>
            <a:r>
              <a:rPr lang="en-US" sz="2600" dirty="0" smtClean="0">
                <a:solidFill>
                  <a:srgbClr val="E3F5FB"/>
                </a:solidFill>
                <a:latin typeface="Helvetica"/>
                <a:cs typeface="Helvetica"/>
              </a:rPr>
              <a:t>Day 4</a:t>
            </a:r>
          </a:p>
          <a:p>
            <a:pPr marL="457200" lvl="1" indent="0" algn="r">
              <a:buNone/>
            </a:pPr>
            <a:endParaRPr lang="en-US" sz="2400" dirty="0" smtClean="0">
              <a:solidFill>
                <a:srgbClr val="E3F5FB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12404" y="2926091"/>
            <a:ext cx="5739291" cy="72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36393A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36393A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36393A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36393A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36393A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charset="2"/>
              <a:buChar char="§"/>
            </a:pPr>
            <a:r>
              <a:rPr lang="en-US" sz="2000" dirty="0" smtClean="0">
                <a:solidFill>
                  <a:srgbClr val="444A49"/>
                </a:solidFill>
              </a:rPr>
              <a:t>Stacks/Queues and Challenge 2</a:t>
            </a:r>
          </a:p>
          <a:p>
            <a:pPr lvl="2">
              <a:buFont typeface="Wingdings" charset="2"/>
              <a:buChar char="§"/>
            </a:pPr>
            <a:endParaRPr lang="en-US" sz="2000" dirty="0" smtClean="0">
              <a:solidFill>
                <a:srgbClr val="444A49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312404" y="3911505"/>
            <a:ext cx="5739291" cy="2018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36393A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36393A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36393A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36393A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36393A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charset="2"/>
              <a:buChar char="§"/>
            </a:pPr>
            <a:r>
              <a:rPr lang="en-US" sz="2000" dirty="0" smtClean="0">
                <a:solidFill>
                  <a:srgbClr val="444A49"/>
                </a:solidFill>
              </a:rPr>
              <a:t>Binary Trees and searching</a:t>
            </a:r>
          </a:p>
          <a:p>
            <a:pPr lvl="2">
              <a:buFont typeface="Wingdings" charset="2"/>
              <a:buChar char="§"/>
            </a:pPr>
            <a:r>
              <a:rPr lang="en-US" sz="2000" dirty="0" smtClean="0">
                <a:solidFill>
                  <a:srgbClr val="444A49"/>
                </a:solidFill>
              </a:rPr>
              <a:t>Hash Tables</a:t>
            </a:r>
          </a:p>
          <a:p>
            <a:pPr lvl="2">
              <a:buFont typeface="Wingdings" charset="2"/>
              <a:buChar char="§"/>
            </a:pPr>
            <a:r>
              <a:rPr lang="en-US" sz="2000" dirty="0" smtClean="0">
                <a:solidFill>
                  <a:srgbClr val="444A49"/>
                </a:solidFill>
              </a:rPr>
              <a:t>Priority Queues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312404" y="5762292"/>
            <a:ext cx="5823881" cy="1009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36393A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36393A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36393A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36393A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36393A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charset="2"/>
              <a:buChar char="§"/>
            </a:pPr>
            <a:r>
              <a:rPr lang="en-US" sz="2000" dirty="0" smtClean="0">
                <a:solidFill>
                  <a:srgbClr val="444A49"/>
                </a:solidFill>
              </a:rPr>
              <a:t>How to write a spell checker and Challenge 3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LinkedListDriver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the main</a:t>
            </a:r>
          </a:p>
          <a:p>
            <a:pPr lvl="1"/>
            <a:r>
              <a:rPr lang="en-US" dirty="0" smtClean="0"/>
              <a:t>Add 5 objects 1,2,3,4,5</a:t>
            </a:r>
          </a:p>
          <a:p>
            <a:pPr lvl="1"/>
            <a:r>
              <a:rPr lang="en-US" dirty="0" smtClean="0"/>
              <a:t>Print list</a:t>
            </a:r>
          </a:p>
          <a:p>
            <a:pPr lvl="1"/>
            <a:r>
              <a:rPr lang="en-US" dirty="0" smtClean="0"/>
              <a:t>Get size</a:t>
            </a:r>
          </a:p>
          <a:p>
            <a:pPr lvl="1"/>
            <a:r>
              <a:rPr lang="en-US" dirty="0" smtClean="0"/>
              <a:t>Remove third element</a:t>
            </a:r>
          </a:p>
          <a:p>
            <a:pPr lvl="1"/>
            <a:r>
              <a:rPr lang="en-US" dirty="0" smtClean="0"/>
              <a:t>Get size</a:t>
            </a:r>
          </a:p>
          <a:p>
            <a:pPr lvl="1"/>
            <a:r>
              <a:rPr lang="en-US" dirty="0" smtClean="0"/>
              <a:t>Print list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err="1" smtClean="0"/>
              <a:t>LinkedList</a:t>
            </a:r>
            <a:r>
              <a:rPr lang="en-US" dirty="0" smtClean="0"/>
              <a:t> list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17789" y="1905000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14082" y="1905000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15934" y="1905000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27584" y="1921390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76976" y="1905000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5" idx="1"/>
          </p:cNvCxnSpPr>
          <p:nvPr/>
        </p:nvCxnSpPr>
        <p:spPr>
          <a:xfrm flipV="1">
            <a:off x="5730941" y="2206679"/>
            <a:ext cx="186848" cy="1639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3"/>
            <a:endCxn id="6" idx="1"/>
          </p:cNvCxnSpPr>
          <p:nvPr/>
        </p:nvCxnSpPr>
        <p:spPr>
          <a:xfrm>
            <a:off x="6521146" y="2206679"/>
            <a:ext cx="192936" cy="1588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3"/>
            <a:endCxn id="7" idx="1"/>
          </p:cNvCxnSpPr>
          <p:nvPr/>
        </p:nvCxnSpPr>
        <p:spPr>
          <a:xfrm>
            <a:off x="7317439" y="2206679"/>
            <a:ext cx="198495" cy="1588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3"/>
            <a:endCxn id="9" idx="1"/>
          </p:cNvCxnSpPr>
          <p:nvPr/>
        </p:nvCxnSpPr>
        <p:spPr>
          <a:xfrm>
            <a:off x="8119291" y="2206679"/>
            <a:ext cx="157685" cy="1588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17789" y="3572135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15934" y="3572135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27584" y="3588525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276976" y="3572135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  <a:endCxn id="18" idx="1"/>
          </p:cNvCxnSpPr>
          <p:nvPr/>
        </p:nvCxnSpPr>
        <p:spPr>
          <a:xfrm flipV="1">
            <a:off x="5730941" y="3873814"/>
            <a:ext cx="186848" cy="1639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0" idx="3"/>
            <a:endCxn id="22" idx="1"/>
          </p:cNvCxnSpPr>
          <p:nvPr/>
        </p:nvCxnSpPr>
        <p:spPr>
          <a:xfrm>
            <a:off x="8119291" y="3873814"/>
            <a:ext cx="157685" cy="1588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8" idx="3"/>
            <a:endCxn id="20" idx="1"/>
          </p:cNvCxnSpPr>
          <p:nvPr/>
        </p:nvCxnSpPr>
        <p:spPr>
          <a:xfrm>
            <a:off x="6521146" y="3873814"/>
            <a:ext cx="994788" cy="1588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1: Implement Linked List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9588" y="2030197"/>
            <a:ext cx="305851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Driver</a:t>
            </a:r>
          </a:p>
          <a:p>
            <a:endParaRPr lang="en-US" dirty="0" smtClean="0">
              <a:latin typeface="Helvetica Light"/>
              <a:cs typeface="Helvetica Light"/>
            </a:endParaRPr>
          </a:p>
          <a:p>
            <a:r>
              <a:rPr lang="en-US" dirty="0" smtClean="0">
                <a:latin typeface="Helvetica Light"/>
                <a:cs typeface="Helvetica Light"/>
              </a:rPr>
              <a:t>In the main</a:t>
            </a:r>
          </a:p>
          <a:p>
            <a:pPr lvl="1"/>
            <a:r>
              <a:rPr lang="en-US" dirty="0" smtClean="0">
                <a:latin typeface="Helvetica Light"/>
                <a:cs typeface="Helvetica Light"/>
              </a:rPr>
              <a:t>Add 5 objects 1,2,3,4,5</a:t>
            </a:r>
          </a:p>
          <a:p>
            <a:pPr lvl="1"/>
            <a:r>
              <a:rPr lang="en-US" dirty="0" smtClean="0">
                <a:latin typeface="Helvetica Light"/>
                <a:cs typeface="Helvetica Light"/>
              </a:rPr>
              <a:t>Print list</a:t>
            </a:r>
          </a:p>
          <a:p>
            <a:pPr lvl="1"/>
            <a:r>
              <a:rPr lang="en-US" dirty="0" smtClean="0">
                <a:latin typeface="Helvetica Light"/>
                <a:cs typeface="Helvetica Light"/>
              </a:rPr>
              <a:t>Get size</a:t>
            </a:r>
          </a:p>
          <a:p>
            <a:pPr lvl="1"/>
            <a:r>
              <a:rPr lang="en-US" dirty="0" smtClean="0">
                <a:latin typeface="Helvetica Light"/>
                <a:cs typeface="Helvetica Light"/>
              </a:rPr>
              <a:t>Remove third element</a:t>
            </a:r>
          </a:p>
          <a:p>
            <a:pPr lvl="1"/>
            <a:r>
              <a:rPr lang="en-US" dirty="0" smtClean="0">
                <a:latin typeface="Helvetica Light"/>
                <a:cs typeface="Helvetica Light"/>
              </a:rPr>
              <a:t>Get size</a:t>
            </a:r>
          </a:p>
          <a:p>
            <a:pPr lvl="1"/>
            <a:r>
              <a:rPr lang="en-US" dirty="0" smtClean="0">
                <a:latin typeface="Helvetica Light"/>
                <a:cs typeface="Helvetica Light"/>
              </a:rPr>
              <a:t>Print list</a:t>
            </a:r>
          </a:p>
          <a:p>
            <a:pPr lvl="1"/>
            <a:endParaRPr lang="en-US" dirty="0" smtClean="0">
              <a:latin typeface="Helvetica Light"/>
              <a:cs typeface="Helvetica Light"/>
            </a:endParaRPr>
          </a:p>
          <a:p>
            <a:r>
              <a:rPr lang="en-US" dirty="0" smtClean="0">
                <a:latin typeface="Helvetica Light"/>
                <a:cs typeface="Helvetica Light"/>
              </a:rPr>
              <a:t>Variables</a:t>
            </a:r>
          </a:p>
          <a:p>
            <a:pPr lvl="1"/>
            <a:r>
              <a:rPr lang="en-US" dirty="0" err="1" smtClean="0">
                <a:latin typeface="Helvetica Light"/>
                <a:cs typeface="Helvetica Light"/>
              </a:rPr>
              <a:t>LinkedList</a:t>
            </a:r>
            <a:r>
              <a:rPr lang="en-US" dirty="0" smtClean="0">
                <a:latin typeface="Helvetica Light"/>
                <a:cs typeface="Helvetica Light"/>
              </a:rPr>
              <a:t> list</a:t>
            </a:r>
          </a:p>
          <a:p>
            <a:endParaRPr lang="en-US" dirty="0" smtClean="0">
              <a:latin typeface="Helvetica Light"/>
              <a:cs typeface="Helvetica Light"/>
            </a:endParaRPr>
          </a:p>
          <a:p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1634" y="2030197"/>
            <a:ext cx="25446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 Light"/>
                <a:cs typeface="Helvetica Light"/>
              </a:rPr>
              <a:t>LinkedList</a:t>
            </a:r>
            <a:endParaRPr lang="en-US" dirty="0" smtClean="0">
              <a:latin typeface="Helvetica Light"/>
              <a:cs typeface="Helvetica Light"/>
            </a:endParaRPr>
          </a:p>
          <a:p>
            <a:endParaRPr lang="en-US" dirty="0" smtClean="0">
              <a:latin typeface="Helvetica Light"/>
              <a:cs typeface="Helvetica Light"/>
            </a:endParaRPr>
          </a:p>
          <a:p>
            <a:r>
              <a:rPr lang="en-US" dirty="0" smtClean="0">
                <a:latin typeface="Helvetica Light"/>
                <a:cs typeface="Helvetica Light"/>
              </a:rPr>
              <a:t>Methods</a:t>
            </a:r>
          </a:p>
          <a:p>
            <a:pPr lvl="1"/>
            <a:r>
              <a:rPr lang="en-US" dirty="0" err="1" smtClean="0">
                <a:latin typeface="Helvetica Light"/>
                <a:cs typeface="Helvetica Light"/>
              </a:rPr>
              <a:t>addTail(int</a:t>
            </a:r>
            <a:r>
              <a:rPr lang="en-US" dirty="0" smtClean="0">
                <a:latin typeface="Helvetica Light"/>
                <a:cs typeface="Helvetica Light"/>
              </a:rPr>
              <a:t> data)</a:t>
            </a:r>
          </a:p>
          <a:p>
            <a:pPr lvl="1"/>
            <a:r>
              <a:rPr lang="en-US" dirty="0" err="1" smtClean="0">
                <a:latin typeface="Helvetica Light"/>
                <a:cs typeface="Helvetica Light"/>
              </a:rPr>
              <a:t>addHead(int</a:t>
            </a:r>
            <a:r>
              <a:rPr lang="en-US" dirty="0" smtClean="0">
                <a:latin typeface="Helvetica Light"/>
                <a:cs typeface="Helvetica Light"/>
              </a:rPr>
              <a:t> data)</a:t>
            </a:r>
          </a:p>
          <a:p>
            <a:endParaRPr lang="en-US" dirty="0" smtClean="0">
              <a:latin typeface="Helvetica Light"/>
              <a:cs typeface="Helvetica Light"/>
            </a:endParaRPr>
          </a:p>
          <a:p>
            <a:r>
              <a:rPr lang="en-US" dirty="0" smtClean="0">
                <a:latin typeface="Helvetica Light"/>
                <a:cs typeface="Helvetica Light"/>
              </a:rPr>
              <a:t>Variables</a:t>
            </a:r>
          </a:p>
          <a:p>
            <a:pPr lvl="1"/>
            <a:r>
              <a:rPr lang="en-US" dirty="0" smtClean="0">
                <a:latin typeface="Helvetica Light"/>
                <a:cs typeface="Helvetica Light"/>
              </a:rPr>
              <a:t>Node head</a:t>
            </a:r>
          </a:p>
          <a:p>
            <a:pPr lvl="1"/>
            <a:r>
              <a:rPr lang="en-US" dirty="0" smtClean="0">
                <a:latin typeface="Helvetica Light"/>
                <a:cs typeface="Helvetica Light"/>
              </a:rPr>
              <a:t>Node tail</a:t>
            </a:r>
          </a:p>
          <a:p>
            <a:pPr lvl="1"/>
            <a:r>
              <a:rPr lang="en-US" dirty="0" err="1" smtClean="0">
                <a:latin typeface="Helvetica Light"/>
                <a:cs typeface="Helvetica Light"/>
              </a:rPr>
              <a:t>int</a:t>
            </a:r>
            <a:r>
              <a:rPr lang="en-US" dirty="0" smtClean="0">
                <a:latin typeface="Helvetica Light"/>
                <a:cs typeface="Helvetica Light"/>
              </a:rPr>
              <a:t> size</a:t>
            </a:r>
          </a:p>
          <a:p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1280" y="2030197"/>
            <a:ext cx="26474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Node</a:t>
            </a:r>
          </a:p>
          <a:p>
            <a:endParaRPr lang="en-US" dirty="0" smtClean="0">
              <a:latin typeface="Helvetica Light"/>
              <a:cs typeface="Helvetica Light"/>
            </a:endParaRPr>
          </a:p>
          <a:p>
            <a:r>
              <a:rPr lang="en-US" dirty="0" smtClean="0">
                <a:latin typeface="Helvetica Light"/>
                <a:cs typeface="Helvetica Light"/>
              </a:rPr>
              <a:t>Methods</a:t>
            </a:r>
          </a:p>
          <a:p>
            <a:pPr lvl="1"/>
            <a:r>
              <a:rPr lang="en-US" dirty="0" err="1" smtClean="0">
                <a:latin typeface="Helvetica Light"/>
                <a:cs typeface="Helvetica Light"/>
              </a:rPr>
              <a:t>Node(int</a:t>
            </a:r>
            <a:r>
              <a:rPr lang="en-US" dirty="0" smtClean="0">
                <a:latin typeface="Helvetica Light"/>
                <a:cs typeface="Helvetica Light"/>
              </a:rPr>
              <a:t> data)</a:t>
            </a:r>
          </a:p>
          <a:p>
            <a:pPr lvl="1"/>
            <a:r>
              <a:rPr lang="en-US" dirty="0" err="1" smtClean="0">
                <a:latin typeface="Helvetica Light"/>
                <a:cs typeface="Helvetica Light"/>
              </a:rPr>
              <a:t>setNext(Node</a:t>
            </a:r>
            <a:r>
              <a:rPr lang="en-US" dirty="0" smtClean="0">
                <a:latin typeface="Helvetica Light"/>
                <a:cs typeface="Helvetica Light"/>
              </a:rPr>
              <a:t> next)</a:t>
            </a:r>
          </a:p>
          <a:p>
            <a:pPr lvl="1"/>
            <a:r>
              <a:rPr lang="en-US" dirty="0" err="1" smtClean="0">
                <a:latin typeface="Helvetica Light"/>
                <a:cs typeface="Helvetica Light"/>
              </a:rPr>
              <a:t>getNext</a:t>
            </a:r>
            <a:r>
              <a:rPr lang="en-US" dirty="0" smtClean="0">
                <a:latin typeface="Helvetica Light"/>
                <a:cs typeface="Helvetica Light"/>
              </a:rPr>
              <a:t>()</a:t>
            </a:r>
          </a:p>
          <a:p>
            <a:pPr lvl="1"/>
            <a:r>
              <a:rPr lang="en-US" dirty="0" err="1" smtClean="0">
                <a:latin typeface="Helvetica Light"/>
                <a:cs typeface="Helvetica Light"/>
              </a:rPr>
              <a:t>getData</a:t>
            </a:r>
            <a:r>
              <a:rPr lang="en-US" dirty="0" smtClean="0">
                <a:latin typeface="Helvetica Light"/>
                <a:cs typeface="Helvetica Light"/>
              </a:rPr>
              <a:t>()</a:t>
            </a:r>
          </a:p>
          <a:p>
            <a:pPr lvl="1"/>
            <a:endParaRPr lang="en-US" dirty="0" smtClean="0">
              <a:latin typeface="Helvetica Light"/>
              <a:cs typeface="Helvetica Light"/>
            </a:endParaRPr>
          </a:p>
          <a:p>
            <a:r>
              <a:rPr lang="en-US" dirty="0" smtClean="0">
                <a:latin typeface="Helvetica Light"/>
                <a:cs typeface="Helvetica Light"/>
              </a:rPr>
              <a:t>Variables</a:t>
            </a:r>
          </a:p>
          <a:p>
            <a:pPr lvl="1"/>
            <a:r>
              <a:rPr lang="en-US" dirty="0" smtClean="0">
                <a:latin typeface="Helvetica Light"/>
                <a:cs typeface="Helvetica Light"/>
              </a:rPr>
              <a:t>Node next</a:t>
            </a:r>
          </a:p>
          <a:p>
            <a:pPr lvl="1"/>
            <a:r>
              <a:rPr lang="en-US" dirty="0" err="1" smtClean="0">
                <a:latin typeface="Helvetica Light"/>
                <a:cs typeface="Helvetica Light"/>
              </a:rPr>
              <a:t>int</a:t>
            </a:r>
            <a:r>
              <a:rPr lang="en-US" dirty="0" smtClean="0">
                <a:latin typeface="Helvetica Light"/>
                <a:cs typeface="Helvetica Light"/>
              </a:rPr>
              <a:t> data</a:t>
            </a:r>
          </a:p>
          <a:p>
            <a:endParaRPr lang="en-US" dirty="0">
              <a:latin typeface="Helvetica Light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 Implementation: Stacks </a:t>
            </a:r>
            <a:r>
              <a:rPr lang="en-US" dirty="0"/>
              <a:t>and </a:t>
            </a:r>
            <a:r>
              <a:rPr lang="en-US" dirty="0" smtClean="0"/>
              <a:t>Queues</a:t>
            </a:r>
          </a:p>
          <a:p>
            <a:endParaRPr lang="en-US" sz="1600" dirty="0" smtClean="0"/>
          </a:p>
          <a:p>
            <a:r>
              <a:rPr lang="en-US" dirty="0" smtClean="0"/>
              <a:t>Challenge: Palindromes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0948" y="1417639"/>
            <a:ext cx="9144000" cy="0"/>
          </a:xfrm>
          <a:prstGeom prst="line">
            <a:avLst/>
          </a:prstGeom>
          <a:ln>
            <a:solidFill>
              <a:srgbClr val="21596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LinkedLists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Last-in First-out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Like a stack of paper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Methods</a:t>
            </a:r>
          </a:p>
          <a:p>
            <a:pPr marL="742950" lvl="2" indent="-342900"/>
            <a:r>
              <a:rPr lang="en-US" dirty="0" smtClean="0"/>
              <a:t>Push</a:t>
            </a:r>
          </a:p>
          <a:p>
            <a:pPr marL="742950" lvl="2" indent="-342900"/>
            <a:r>
              <a:rPr lang="en-US" dirty="0" smtClean="0"/>
              <a:t>Top/get</a:t>
            </a:r>
          </a:p>
          <a:p>
            <a:pPr marL="742950" lvl="2" indent="-342900"/>
            <a:r>
              <a:rPr lang="en-US" dirty="0" smtClean="0"/>
              <a:t>Pop</a:t>
            </a:r>
          </a:p>
          <a:p>
            <a:pPr marL="742950" lvl="2" indent="-342900"/>
            <a:r>
              <a:rPr lang="en-US" dirty="0" smtClean="0"/>
              <a:t>Is empty</a:t>
            </a:r>
          </a:p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25177" y="523439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25177" y="4342627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25177" y="3450859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25177" y="2559091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6303569" y="1637483"/>
            <a:ext cx="958891" cy="884325"/>
          </a:xfrm>
          <a:prstGeom prst="curvedConnector3">
            <a:avLst>
              <a:gd name="adj1" fmla="val 16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>
            <a:off x="8016521" y="1700626"/>
            <a:ext cx="958890" cy="758043"/>
          </a:xfrm>
          <a:prstGeom prst="curvedConnector3">
            <a:avLst>
              <a:gd name="adj1" fmla="val 160"/>
            </a:avLst>
          </a:prstGeom>
          <a:ln>
            <a:solidFill>
              <a:schemeClr val="accent5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40852" y="3029723"/>
            <a:ext cx="884325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40852" y="1802401"/>
            <a:ext cx="69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Push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2690" y="1802401"/>
            <a:ext cx="59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Pop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7959" y="2660391"/>
            <a:ext cx="55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Get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75398" y="4055403"/>
            <a:ext cx="1120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 Light"/>
                <a:cs typeface="Helvetica Light"/>
              </a:rPr>
              <a:t>isEmpty</a:t>
            </a:r>
            <a:r>
              <a:rPr lang="en-US" dirty="0" smtClean="0">
                <a:latin typeface="Helvetica Light"/>
                <a:cs typeface="Helvetica Light"/>
              </a:rPr>
              <a:t>?</a:t>
            </a:r>
          </a:p>
          <a:p>
            <a:r>
              <a:rPr lang="en-US" dirty="0" smtClean="0">
                <a:latin typeface="Helvetica Light"/>
                <a:cs typeface="Helvetica Light"/>
              </a:rPr>
              <a:t>	no</a:t>
            </a:r>
            <a:endParaRPr lang="en-US" dirty="0">
              <a:latin typeface="Helvetica Light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104E-6 -1.40343E-6 L 0.07756 -0.32677 " pathEditMode="relative" ptsTypes="AA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/>
      <p:bldP spid="13" grpId="0"/>
      <p:bldP spid="14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First-in First-out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Like a queue or line in a store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Methods</a:t>
            </a:r>
          </a:p>
          <a:p>
            <a:pPr marL="742950" lvl="2" indent="-342900"/>
            <a:r>
              <a:rPr lang="en-US" dirty="0" smtClean="0"/>
              <a:t>Push</a:t>
            </a:r>
          </a:p>
          <a:p>
            <a:pPr marL="742950" lvl="2" indent="-342900"/>
            <a:r>
              <a:rPr lang="en-US" dirty="0" smtClean="0"/>
              <a:t>Top/get</a:t>
            </a:r>
          </a:p>
          <a:p>
            <a:pPr marL="742950" lvl="2" indent="-342900"/>
            <a:r>
              <a:rPr lang="en-US" dirty="0" smtClean="0"/>
              <a:t>Pop</a:t>
            </a:r>
          </a:p>
          <a:p>
            <a:pPr marL="742950" lvl="2" indent="-342900"/>
            <a:r>
              <a:rPr lang="en-US" dirty="0" smtClean="0"/>
              <a:t>Is empty</a:t>
            </a:r>
          </a:p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42284" y="4788511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42284" y="3896743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42284" y="300497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2284" y="2113207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457959" y="2583839"/>
            <a:ext cx="884325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75066" y="2214507"/>
            <a:ext cx="55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Get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14" name="Straight Arrow Connector 13"/>
          <p:cNvCxnSpPr>
            <a:stCxn id="7" idx="0"/>
          </p:cNvCxnSpPr>
          <p:nvPr/>
        </p:nvCxnSpPr>
        <p:spPr>
          <a:xfrm rot="16200000" flipV="1">
            <a:off x="7390980" y="1716018"/>
            <a:ext cx="783999" cy="1037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V="1">
            <a:off x="7380601" y="6067089"/>
            <a:ext cx="783999" cy="1037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15677" y="5941497"/>
            <a:ext cx="69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Push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15677" y="1600200"/>
            <a:ext cx="59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Pop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75398" y="4055403"/>
            <a:ext cx="1120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 Light"/>
                <a:cs typeface="Helvetica Light"/>
              </a:rPr>
              <a:t>isEmpty</a:t>
            </a:r>
            <a:r>
              <a:rPr lang="en-US" dirty="0" smtClean="0">
                <a:latin typeface="Helvetica Light"/>
                <a:cs typeface="Helvetica Light"/>
              </a:rPr>
              <a:t>?</a:t>
            </a:r>
          </a:p>
          <a:p>
            <a:r>
              <a:rPr lang="en-US" dirty="0" smtClean="0">
                <a:latin typeface="Helvetica Light"/>
                <a:cs typeface="Helvetica Light"/>
              </a:rPr>
              <a:t>	no</a:t>
            </a:r>
            <a:endParaRPr lang="en-US" dirty="0">
              <a:latin typeface="Helvetica Light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22E-7 5.04863E-6 L -9.76922E-7 -0.29666 " pathEditMode="relative" ptsTypes="AA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2" grpId="0"/>
      <p:bldP spid="17" grpId="0"/>
      <p:bldP spid="18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17866" cy="4525963"/>
          </a:xfrm>
        </p:spPr>
        <p:txBody>
          <a:bodyPr/>
          <a:lstStyle/>
          <a:p>
            <a:r>
              <a:rPr lang="en-US" dirty="0" smtClean="0"/>
              <a:t>A priority queue is a queue where the topmost item has the highest priority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Heaps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42284" y="4788511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= 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42284" y="3896743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= 24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42284" y="300497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= 53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2284" y="2113207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 84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rot="16200000" flipV="1">
            <a:off x="7390980" y="1716018"/>
            <a:ext cx="783999" cy="1037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V="1">
            <a:off x="7380601" y="6067089"/>
            <a:ext cx="783999" cy="1037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15677" y="5941497"/>
            <a:ext cx="69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Push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15677" y="1600200"/>
            <a:ext cx="59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Pop</a:t>
            </a:r>
            <a:endParaRPr lang="en-US" dirty="0">
              <a:latin typeface="Helvetica Light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Heaps are binary trees (talk about tomorrow) with priorities</a:t>
            </a:r>
          </a:p>
          <a:p>
            <a:endParaRPr lang="en-US" dirty="0" smtClean="0"/>
          </a:p>
          <a:p>
            <a:r>
              <a:rPr lang="en-US" dirty="0" smtClean="0"/>
              <a:t>Min-Heap</a:t>
            </a:r>
          </a:p>
          <a:p>
            <a:r>
              <a:rPr lang="en-US" dirty="0" smtClean="0"/>
              <a:t>Max-Heap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of Fun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25715" y="1863522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5330" y="3084009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56984" y="3084009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3562" y="4732226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7098" y="4732226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65216" y="4732226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1"/>
            <a:endCxn id="5" idx="0"/>
          </p:cNvCxnSpPr>
          <p:nvPr/>
        </p:nvCxnSpPr>
        <p:spPr>
          <a:xfrm rot="10800000" flipV="1">
            <a:off x="2841215" y="2309405"/>
            <a:ext cx="1284501" cy="77460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0"/>
          </p:cNvCxnSpPr>
          <p:nvPr/>
        </p:nvCxnSpPr>
        <p:spPr>
          <a:xfrm>
            <a:off x="5017483" y="2309406"/>
            <a:ext cx="1485385" cy="77460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  <a:endCxn id="7" idx="0"/>
          </p:cNvCxnSpPr>
          <p:nvPr/>
        </p:nvCxnSpPr>
        <p:spPr>
          <a:xfrm rot="10800000" flipV="1">
            <a:off x="1949446" y="3529892"/>
            <a:ext cx="445884" cy="12023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8" idx="0"/>
          </p:cNvCxnSpPr>
          <p:nvPr/>
        </p:nvCxnSpPr>
        <p:spPr>
          <a:xfrm>
            <a:off x="3287098" y="3529893"/>
            <a:ext cx="445884" cy="12023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  <a:endCxn id="9" idx="0"/>
          </p:cNvCxnSpPr>
          <p:nvPr/>
        </p:nvCxnSpPr>
        <p:spPr>
          <a:xfrm rot="10800000" flipV="1">
            <a:off x="5611100" y="3529892"/>
            <a:ext cx="445884" cy="12023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49445" y="1617076"/>
            <a:ext cx="174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Max-Heap: Highest Priority</a:t>
            </a:r>
            <a:endParaRPr lang="en-US" dirty="0">
              <a:latin typeface="Helvetica Light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insert</a:t>
            </a:r>
          </a:p>
          <a:p>
            <a:pPr lvl="2"/>
            <a:r>
              <a:rPr lang="en-US" dirty="0" smtClean="0"/>
              <a:t>Adds to the bottom and bubbles up</a:t>
            </a:r>
          </a:p>
          <a:p>
            <a:pPr lvl="1"/>
            <a:r>
              <a:rPr lang="en-US" dirty="0" err="1" smtClean="0"/>
              <a:t>removeMax</a:t>
            </a:r>
            <a:endParaRPr lang="en-US" dirty="0" smtClean="0"/>
          </a:p>
          <a:p>
            <a:pPr lvl="2"/>
            <a:r>
              <a:rPr lang="en-US" dirty="0" smtClean="0"/>
              <a:t>Replace with bottom and bubble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Arrays </a:t>
            </a:r>
            <a:r>
              <a:rPr lang="en-US" dirty="0"/>
              <a:t>and Linked</a:t>
            </a:r>
            <a:r>
              <a:rPr lang="en-US" dirty="0" smtClean="0"/>
              <a:t> Lists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O-notation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Challenge: Build a </a:t>
            </a:r>
            <a:r>
              <a:rPr lang="en-US" dirty="0" err="1" smtClean="0"/>
              <a:t>LinkedList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948" y="1417639"/>
            <a:ext cx="9144000" cy="0"/>
          </a:xfrm>
          <a:prstGeom prst="line">
            <a:avLst/>
          </a:prstGeom>
          <a:ln>
            <a:solidFill>
              <a:srgbClr val="21596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25715" y="1863522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5330" y="3084009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56984" y="3084009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3562" y="4732226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7098" y="4732226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65216" y="4732226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1"/>
            <a:endCxn id="5" idx="0"/>
          </p:cNvCxnSpPr>
          <p:nvPr/>
        </p:nvCxnSpPr>
        <p:spPr>
          <a:xfrm rot="10800000" flipV="1">
            <a:off x="2841215" y="2309405"/>
            <a:ext cx="1284501" cy="77460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0"/>
          </p:cNvCxnSpPr>
          <p:nvPr/>
        </p:nvCxnSpPr>
        <p:spPr>
          <a:xfrm>
            <a:off x="5017483" y="2309406"/>
            <a:ext cx="1485385" cy="77460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  <a:endCxn id="7" idx="0"/>
          </p:cNvCxnSpPr>
          <p:nvPr/>
        </p:nvCxnSpPr>
        <p:spPr>
          <a:xfrm rot="10800000" flipV="1">
            <a:off x="1949446" y="3529892"/>
            <a:ext cx="445884" cy="12023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87098" y="3529893"/>
            <a:ext cx="445884" cy="12023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  <a:endCxn id="9" idx="0"/>
          </p:cNvCxnSpPr>
          <p:nvPr/>
        </p:nvCxnSpPr>
        <p:spPr>
          <a:xfrm rot="10800000" flipV="1">
            <a:off x="5611100" y="3529892"/>
            <a:ext cx="445884" cy="12023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48752" y="4732225"/>
            <a:ext cx="891768" cy="89176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948752" y="3505200"/>
            <a:ext cx="445884" cy="12023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003" y="1540356"/>
            <a:ext cx="1659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Add at bottom</a:t>
            </a:r>
          </a:p>
          <a:p>
            <a:r>
              <a:rPr lang="en-US" dirty="0" smtClean="0">
                <a:latin typeface="Helvetica Light"/>
                <a:cs typeface="Helvetica Light"/>
              </a:rPr>
              <a:t>Bubble up</a:t>
            </a:r>
            <a:endParaRPr lang="en-US" dirty="0">
              <a:latin typeface="Helvetica Light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2979E-7 -2.33441E-6 L -0.10151 -0.234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-1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6412E-6 1.94535E-7 L 0.10168 0.2350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51 -0.23483 L -0.30921 -0.41871 " pathEditMode="relative" ptsTypes="AA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023 L 0.211 0.18388 " pathEditMode="relative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" grpId="0" animBg="1"/>
      <p:bldP spid="1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Max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25715" y="1863522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5330" y="3084009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56984" y="3084009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3562" y="4732226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7098" y="4732226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65216" y="4732226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1"/>
            <a:endCxn id="5" idx="0"/>
          </p:cNvCxnSpPr>
          <p:nvPr/>
        </p:nvCxnSpPr>
        <p:spPr>
          <a:xfrm rot="10800000" flipV="1">
            <a:off x="2841215" y="2309405"/>
            <a:ext cx="1284501" cy="77460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0"/>
          </p:cNvCxnSpPr>
          <p:nvPr/>
        </p:nvCxnSpPr>
        <p:spPr>
          <a:xfrm>
            <a:off x="5017483" y="2309406"/>
            <a:ext cx="1485385" cy="77460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  <a:endCxn id="7" idx="0"/>
          </p:cNvCxnSpPr>
          <p:nvPr/>
        </p:nvCxnSpPr>
        <p:spPr>
          <a:xfrm rot="10800000" flipV="1">
            <a:off x="1949446" y="3529892"/>
            <a:ext cx="445884" cy="12023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8" idx="0"/>
          </p:cNvCxnSpPr>
          <p:nvPr/>
        </p:nvCxnSpPr>
        <p:spPr>
          <a:xfrm>
            <a:off x="3287098" y="3529893"/>
            <a:ext cx="445884" cy="12023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  <a:endCxn id="9" idx="0"/>
          </p:cNvCxnSpPr>
          <p:nvPr/>
        </p:nvCxnSpPr>
        <p:spPr>
          <a:xfrm rot="10800000" flipV="1">
            <a:off x="5611100" y="3529892"/>
            <a:ext cx="445884" cy="12023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4752" y="1561163"/>
            <a:ext cx="3237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Replace max with min</a:t>
            </a:r>
          </a:p>
          <a:p>
            <a:r>
              <a:rPr lang="en-US" dirty="0" smtClean="0">
                <a:latin typeface="Helvetica Light"/>
                <a:cs typeface="Helvetica Light"/>
              </a:rPr>
              <a:t>Bubble down the largest path</a:t>
            </a:r>
            <a:endParaRPr lang="en-US" dirty="0">
              <a:latin typeface="Helvetica Light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264E-6 4.67809E-7 L -0.11054 -0.41825 " pathEditMode="relative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53 -0.41825 L 0.09717 -0.23761 " pathEditMode="relative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2074E-6 -2.24178E-6 L -0.20788 -0.18087 " pathEditMode="relative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2: Implement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94966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Using a stack, test whether a word is a palindrome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Two classes: </a:t>
            </a:r>
            <a:r>
              <a:rPr lang="en-US" dirty="0" err="1" smtClean="0"/>
              <a:t>PalidromeDriver</a:t>
            </a:r>
            <a:r>
              <a:rPr lang="en-US" dirty="0" smtClean="0"/>
              <a:t>, Stack</a:t>
            </a:r>
          </a:p>
          <a:p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9381" y="4695559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5674" y="4695559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57526" y="4695559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9176" y="4711949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18568" y="4695559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4" idx="1"/>
          </p:cNvCxnSpPr>
          <p:nvPr/>
        </p:nvCxnSpPr>
        <p:spPr>
          <a:xfrm flipV="1">
            <a:off x="772533" y="4997238"/>
            <a:ext cx="186848" cy="1639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4" idx="3"/>
            <a:endCxn id="5" idx="1"/>
          </p:cNvCxnSpPr>
          <p:nvPr/>
        </p:nvCxnSpPr>
        <p:spPr>
          <a:xfrm>
            <a:off x="1562738" y="4997238"/>
            <a:ext cx="192936" cy="1588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3"/>
            <a:endCxn id="6" idx="1"/>
          </p:cNvCxnSpPr>
          <p:nvPr/>
        </p:nvCxnSpPr>
        <p:spPr>
          <a:xfrm>
            <a:off x="2359031" y="4997238"/>
            <a:ext cx="198495" cy="1588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3"/>
            <a:endCxn id="8" idx="1"/>
          </p:cNvCxnSpPr>
          <p:nvPr/>
        </p:nvCxnSpPr>
        <p:spPr>
          <a:xfrm>
            <a:off x="3160883" y="4997238"/>
            <a:ext cx="157685" cy="1588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09948" y="5752994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09949" y="5149637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09949" y="4546280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09949" y="3942923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09948" y="3339566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874461" y="4695559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670754" y="4695559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472606" y="4695559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084256" y="4711949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233648" y="4695559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3"/>
            <a:endCxn id="26" idx="1"/>
          </p:cNvCxnSpPr>
          <p:nvPr/>
        </p:nvCxnSpPr>
        <p:spPr>
          <a:xfrm flipV="1">
            <a:off x="5687613" y="4997238"/>
            <a:ext cx="186848" cy="1639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6" idx="3"/>
            <a:endCxn id="27" idx="1"/>
          </p:cNvCxnSpPr>
          <p:nvPr/>
        </p:nvCxnSpPr>
        <p:spPr>
          <a:xfrm>
            <a:off x="6477818" y="4997238"/>
            <a:ext cx="192936" cy="1588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7" idx="3"/>
            <a:endCxn id="28" idx="1"/>
          </p:cNvCxnSpPr>
          <p:nvPr/>
        </p:nvCxnSpPr>
        <p:spPr>
          <a:xfrm>
            <a:off x="7274111" y="4997238"/>
            <a:ext cx="198495" cy="1588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8" idx="3"/>
            <a:endCxn id="30" idx="1"/>
          </p:cNvCxnSpPr>
          <p:nvPr/>
        </p:nvCxnSpPr>
        <p:spPr>
          <a:xfrm>
            <a:off x="8075963" y="4997238"/>
            <a:ext cx="157685" cy="1588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Stack()			</a:t>
            </a:r>
            <a:r>
              <a:rPr lang="en-US" smtClean="0"/>
              <a:t>		/</a:t>
            </a:r>
            <a:r>
              <a:rPr lang="en-US" dirty="0" smtClean="0"/>
              <a:t>/ Creates </a:t>
            </a:r>
            <a:r>
              <a:rPr lang="en-US" dirty="0" err="1" smtClean="0"/>
              <a:t>LinkedList</a:t>
            </a:r>
            <a:endParaRPr lang="en-US" dirty="0" smtClean="0"/>
          </a:p>
          <a:p>
            <a:pPr lvl="1"/>
            <a:r>
              <a:rPr lang="en-US" dirty="0" err="1" smtClean="0"/>
              <a:t>push(char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)		     // Adds letters</a:t>
            </a:r>
          </a:p>
          <a:p>
            <a:pPr lvl="1"/>
            <a:r>
              <a:rPr lang="en-US" dirty="0" smtClean="0"/>
              <a:t>pop()						// Pops off first node</a:t>
            </a:r>
          </a:p>
          <a:p>
            <a:pPr lvl="1"/>
            <a:r>
              <a:rPr lang="en-US" dirty="0" smtClean="0"/>
              <a:t>top()						// Gets first node</a:t>
            </a:r>
          </a:p>
          <a:p>
            <a:pPr lvl="1"/>
            <a:r>
              <a:rPr lang="en-US" dirty="0" err="1" smtClean="0"/>
              <a:t>isEmpty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err="1" smtClean="0"/>
              <a:t>LinkedList</a:t>
            </a:r>
            <a:r>
              <a:rPr lang="en-US" dirty="0" smtClean="0"/>
              <a:t>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PalindromeDriver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Scans in a word</a:t>
            </a:r>
          </a:p>
          <a:p>
            <a:r>
              <a:rPr lang="en-US" dirty="0" smtClean="0"/>
              <a:t>Creates a stack object</a:t>
            </a:r>
          </a:p>
          <a:p>
            <a:r>
              <a:rPr lang="en-US" dirty="0" smtClean="0"/>
              <a:t>Pop the letters off of the stack</a:t>
            </a:r>
          </a:p>
          <a:p>
            <a:r>
              <a:rPr lang="en-US" dirty="0" smtClean="0"/>
              <a:t>Check whether the original word and the popped word are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3705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Driver</a:t>
            </a:r>
          </a:p>
          <a:p>
            <a:endParaRPr lang="en-US" dirty="0" smtClean="0"/>
          </a:p>
          <a:p>
            <a:r>
              <a:rPr lang="en-US" dirty="0" smtClean="0"/>
              <a:t>Scans in a word</a:t>
            </a:r>
          </a:p>
          <a:p>
            <a:r>
              <a:rPr lang="en-US" dirty="0" smtClean="0"/>
              <a:t>Creates a stack object</a:t>
            </a:r>
          </a:p>
          <a:p>
            <a:r>
              <a:rPr lang="en-US" dirty="0" smtClean="0"/>
              <a:t>Pop the letters off of the stack</a:t>
            </a:r>
          </a:p>
          <a:p>
            <a:r>
              <a:rPr lang="en-US" dirty="0" smtClean="0"/>
              <a:t>Check whether the original word and the popped word are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3305" y="1752600"/>
            <a:ext cx="4103705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Stack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>
              <a:solidFill>
                <a:srgbClr val="444A49"/>
              </a:solidFill>
              <a:latin typeface="Helvetica Light"/>
              <a:cs typeface="Helvetica Ligh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Methods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Stack()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push(char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ch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pop()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top()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isEmpty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()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444A49"/>
              </a:solidFill>
              <a:effectLst/>
              <a:uLnTx/>
              <a:uFillTx/>
              <a:latin typeface="Helvetica Light"/>
              <a:ea typeface="+mn-ea"/>
              <a:cs typeface="Helvetica Ligh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Variables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LinkedList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4A49"/>
              </a:solidFill>
              <a:effectLst/>
              <a:uLnTx/>
              <a:uFillTx/>
              <a:latin typeface="Helvetica Light"/>
              <a:ea typeface="+mn-ea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Hashing and Searching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0948" y="1417639"/>
            <a:ext cx="9144000" cy="0"/>
          </a:xfrm>
          <a:prstGeom prst="line">
            <a:avLst/>
          </a:prstGeom>
          <a:ln>
            <a:solidFill>
              <a:srgbClr val="21596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smtClean="0"/>
              <a:t>Priority Queue</a:t>
            </a:r>
          </a:p>
          <a:p>
            <a:r>
              <a:rPr lang="en-US" dirty="0" smtClean="0"/>
              <a:t>Heap</a:t>
            </a:r>
          </a:p>
          <a:p>
            <a:endParaRPr lang="en-US" dirty="0" smtClean="0"/>
          </a:p>
          <a:p>
            <a:r>
              <a:rPr lang="en-US" dirty="0" smtClean="0"/>
              <a:t>Palindrome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25716" y="1417638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5331" y="263812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56985" y="263812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3563" y="4286342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7099" y="4286342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65217" y="4286342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1"/>
            <a:endCxn id="5" idx="0"/>
          </p:cNvCxnSpPr>
          <p:nvPr/>
        </p:nvCxnSpPr>
        <p:spPr>
          <a:xfrm rot="10800000" flipV="1">
            <a:off x="2841216" y="1863521"/>
            <a:ext cx="1284501" cy="77460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0"/>
          </p:cNvCxnSpPr>
          <p:nvPr/>
        </p:nvCxnSpPr>
        <p:spPr>
          <a:xfrm>
            <a:off x="5017484" y="1863522"/>
            <a:ext cx="1485385" cy="77460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7" idx="0"/>
          </p:cNvCxnSpPr>
          <p:nvPr/>
        </p:nvCxnSpPr>
        <p:spPr>
          <a:xfrm rot="10800000" flipV="1">
            <a:off x="1949447" y="3084008"/>
            <a:ext cx="445884" cy="12023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8" idx="0"/>
          </p:cNvCxnSpPr>
          <p:nvPr/>
        </p:nvCxnSpPr>
        <p:spPr>
          <a:xfrm>
            <a:off x="3287099" y="3084009"/>
            <a:ext cx="445884" cy="12023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9" idx="0"/>
          </p:cNvCxnSpPr>
          <p:nvPr/>
        </p:nvCxnSpPr>
        <p:spPr>
          <a:xfrm rot="10800000" flipV="1">
            <a:off x="5611101" y="3084008"/>
            <a:ext cx="445884" cy="12023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49446" y="5775218"/>
            <a:ext cx="592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Linked List where each node has a left and a right node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6574" y="162489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Parent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3527" y="4710821"/>
            <a:ext cx="633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Leaf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3527" y="2714677"/>
            <a:ext cx="15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Internal Node</a:t>
            </a:r>
            <a:endParaRPr lang="en-US" dirty="0">
              <a:latin typeface="Helvetica Light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through Tree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25716" y="1417638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5331" y="263812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56985" y="263812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3563" y="4286342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7099" y="4286342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65217" y="4286342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1"/>
            <a:endCxn id="5" idx="0"/>
          </p:cNvCxnSpPr>
          <p:nvPr/>
        </p:nvCxnSpPr>
        <p:spPr>
          <a:xfrm rot="10800000" flipV="1">
            <a:off x="2841216" y="1863521"/>
            <a:ext cx="1284501" cy="77460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0"/>
          </p:cNvCxnSpPr>
          <p:nvPr/>
        </p:nvCxnSpPr>
        <p:spPr>
          <a:xfrm>
            <a:off x="5017484" y="1863522"/>
            <a:ext cx="1485385" cy="77460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7" idx="0"/>
          </p:cNvCxnSpPr>
          <p:nvPr/>
        </p:nvCxnSpPr>
        <p:spPr>
          <a:xfrm rot="10800000" flipV="1">
            <a:off x="1949447" y="3084008"/>
            <a:ext cx="445884" cy="12023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8" idx="0"/>
          </p:cNvCxnSpPr>
          <p:nvPr/>
        </p:nvCxnSpPr>
        <p:spPr>
          <a:xfrm>
            <a:off x="3287099" y="3084009"/>
            <a:ext cx="445884" cy="12023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9" idx="0"/>
          </p:cNvCxnSpPr>
          <p:nvPr/>
        </p:nvCxnSpPr>
        <p:spPr>
          <a:xfrm rot="10800000" flipV="1">
            <a:off x="5611101" y="3084008"/>
            <a:ext cx="445884" cy="12023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1580174" y="1612826"/>
            <a:ext cx="1706925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6056985" y="1609649"/>
            <a:ext cx="1706925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4246" y="1686008"/>
            <a:ext cx="95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Smaller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2869" y="1678856"/>
            <a:ext cx="86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Larger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99705" y="5747908"/>
            <a:ext cx="15954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Helvetica Light"/>
                <a:cs typeface="Helvetica Light"/>
              </a:rPr>
              <a:t>O(log</a:t>
            </a:r>
            <a:r>
              <a:rPr lang="en-US" sz="3000" dirty="0" smtClean="0">
                <a:latin typeface="Helvetica Light"/>
                <a:cs typeface="Helvetica Light"/>
              </a:rPr>
              <a:t> </a:t>
            </a:r>
            <a:r>
              <a:rPr lang="en-US" sz="3000" dirty="0" err="1" smtClean="0">
                <a:latin typeface="Helvetica Light"/>
                <a:cs typeface="Helvetica Light"/>
              </a:rPr>
              <a:t>n</a:t>
            </a:r>
            <a:r>
              <a:rPr lang="en-US" sz="3000" dirty="0" smtClean="0">
                <a:latin typeface="Helvetica Light"/>
                <a:cs typeface="Helvetica Light"/>
              </a:rPr>
              <a:t>)</a:t>
            </a:r>
            <a:endParaRPr lang="en-US" sz="3000" dirty="0">
              <a:latin typeface="Helvetica Light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Locations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75512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2067280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2959048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ABC</a:t>
            </a:r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4742584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512</a:t>
            </a:r>
            <a:endParaRPr lang="en-US" sz="3000" dirty="0"/>
          </a:p>
        </p:txBody>
      </p:sp>
      <p:sp>
        <p:nvSpPr>
          <p:cNvPr id="10" name="Rectangle 9"/>
          <p:cNvSpPr/>
          <p:nvPr/>
        </p:nvSpPr>
        <p:spPr>
          <a:xfrm>
            <a:off x="5634352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12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75519" y="2259499"/>
            <a:ext cx="55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0x0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5288" y="2259499"/>
            <a:ext cx="55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0x1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5627" y="2259499"/>
            <a:ext cx="55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0x2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41984" y="22594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…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1024" y="2259499"/>
            <a:ext cx="55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0xF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44792" y="2259499"/>
            <a:ext cx="68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0x10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26120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0x2</a:t>
            </a:r>
            <a:endParaRPr lang="en-US" sz="3000" dirty="0"/>
          </a:p>
        </p:txBody>
      </p:sp>
      <p:sp>
        <p:nvSpPr>
          <p:cNvPr id="18" name="Rectangle 17"/>
          <p:cNvSpPr/>
          <p:nvPr/>
        </p:nvSpPr>
        <p:spPr>
          <a:xfrm>
            <a:off x="7417888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9" name="TextBox 18"/>
          <p:cNvSpPr txBox="1"/>
          <p:nvPr/>
        </p:nvSpPr>
        <p:spPr>
          <a:xfrm>
            <a:off x="6636143" y="2259499"/>
            <a:ext cx="68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0x11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70358" y="2259499"/>
            <a:ext cx="68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0x12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50194" y="4693951"/>
            <a:ext cx="359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 hexadecimal  = Starts with “0x”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best way to search through an entire tree?</a:t>
            </a:r>
          </a:p>
          <a:p>
            <a:endParaRPr lang="en-US" dirty="0" smtClean="0"/>
          </a:p>
          <a:p>
            <a:r>
              <a:rPr lang="en-US" dirty="0" smtClean="0"/>
              <a:t>Breadth First</a:t>
            </a:r>
          </a:p>
          <a:p>
            <a:r>
              <a:rPr lang="en-US" dirty="0" smtClean="0"/>
              <a:t>Depth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direction and go until you can’t go further</a:t>
            </a:r>
          </a:p>
          <a:p>
            <a:endParaRPr lang="en-US" dirty="0" smtClean="0"/>
          </a:p>
          <a:p>
            <a:r>
              <a:rPr lang="en-US" dirty="0" smtClean="0"/>
              <a:t>Pre-order, In-order, Post-order</a:t>
            </a:r>
          </a:p>
          <a:p>
            <a:pPr lvl="1"/>
            <a:r>
              <a:rPr lang="en-US" dirty="0" smtClean="0"/>
              <a:t>Pre-order is the easiest to see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</a:t>
            </a: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25716" y="1417638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5331" y="263812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56985" y="263812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3563" y="4286342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7099" y="4286342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65217" y="4286342"/>
            <a:ext cx="891768" cy="89176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1"/>
            <a:endCxn id="5" idx="0"/>
          </p:cNvCxnSpPr>
          <p:nvPr/>
        </p:nvCxnSpPr>
        <p:spPr>
          <a:xfrm rot="10800000" flipV="1">
            <a:off x="2841216" y="1863521"/>
            <a:ext cx="1284501" cy="77460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0"/>
          </p:cNvCxnSpPr>
          <p:nvPr/>
        </p:nvCxnSpPr>
        <p:spPr>
          <a:xfrm>
            <a:off x="5017484" y="1863522"/>
            <a:ext cx="1485385" cy="77460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7" idx="0"/>
          </p:cNvCxnSpPr>
          <p:nvPr/>
        </p:nvCxnSpPr>
        <p:spPr>
          <a:xfrm rot="10800000" flipV="1">
            <a:off x="1949447" y="3084008"/>
            <a:ext cx="445884" cy="12023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8" idx="0"/>
          </p:cNvCxnSpPr>
          <p:nvPr/>
        </p:nvCxnSpPr>
        <p:spPr>
          <a:xfrm>
            <a:off x="3287099" y="3084009"/>
            <a:ext cx="445884" cy="12023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9" idx="0"/>
          </p:cNvCxnSpPr>
          <p:nvPr/>
        </p:nvCxnSpPr>
        <p:spPr>
          <a:xfrm rot="10800000" flipV="1">
            <a:off x="5611101" y="3084008"/>
            <a:ext cx="445884" cy="12023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2841215" y="1863522"/>
            <a:ext cx="1284501" cy="7746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1949446" y="3084009"/>
            <a:ext cx="445884" cy="12023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87098" y="3084010"/>
            <a:ext cx="445884" cy="12023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732983" y="1194696"/>
            <a:ext cx="392733" cy="445883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2240048" y="3685176"/>
            <a:ext cx="756448" cy="4458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V="1">
            <a:off x="2685932" y="3685176"/>
            <a:ext cx="756448" cy="4458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287098" y="2309407"/>
            <a:ext cx="1284501" cy="3287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17483" y="1863523"/>
            <a:ext cx="1485385" cy="7746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 flipV="1">
            <a:off x="5611100" y="3084009"/>
            <a:ext cx="445884" cy="12023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2093E-6 1.29226E-6 L -0.17924 0.151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" y="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926 0.15132 L -0.26698 0.4768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" y="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698 0.47663 L -0.17926 0.1513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-16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924 0.15123 L -0.06489 0.47638 " pathEditMode="relative" ptsTypes="AA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96 0.4764 L -0.17891 0.15155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924 0.15123 L 0.00018 -0.00023 " pathEditMode="relative" ptsTypes="AA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23 L 0.21713 0.1756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12 0.17561 L 0.13635 0.4768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" y="1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everything next to you before you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25716" y="1417638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5331" y="263812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56985" y="263812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3563" y="4286342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7099" y="4286342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65217" y="4286342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1"/>
            <a:endCxn id="5" idx="0"/>
          </p:cNvCxnSpPr>
          <p:nvPr/>
        </p:nvCxnSpPr>
        <p:spPr>
          <a:xfrm rot="10800000" flipV="1">
            <a:off x="2841216" y="1863521"/>
            <a:ext cx="1284501" cy="77460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0"/>
          </p:cNvCxnSpPr>
          <p:nvPr/>
        </p:nvCxnSpPr>
        <p:spPr>
          <a:xfrm>
            <a:off x="5017484" y="1863522"/>
            <a:ext cx="1485385" cy="77460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7" idx="0"/>
          </p:cNvCxnSpPr>
          <p:nvPr/>
        </p:nvCxnSpPr>
        <p:spPr>
          <a:xfrm rot="10800000" flipV="1">
            <a:off x="1949447" y="3084008"/>
            <a:ext cx="445884" cy="12023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8" idx="0"/>
          </p:cNvCxnSpPr>
          <p:nvPr/>
        </p:nvCxnSpPr>
        <p:spPr>
          <a:xfrm>
            <a:off x="3287099" y="3084009"/>
            <a:ext cx="445884" cy="12023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9" idx="0"/>
          </p:cNvCxnSpPr>
          <p:nvPr/>
        </p:nvCxnSpPr>
        <p:spPr>
          <a:xfrm rot="10800000" flipV="1">
            <a:off x="5611101" y="3084008"/>
            <a:ext cx="445884" cy="12023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125717" y="1403982"/>
            <a:ext cx="891768" cy="89176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395332" y="2624469"/>
            <a:ext cx="891768" cy="89176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56986" y="2624469"/>
            <a:ext cx="891768" cy="89176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503563" y="4286341"/>
            <a:ext cx="891768" cy="89176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287100" y="4286341"/>
            <a:ext cx="891768" cy="89176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165217" y="4286341"/>
            <a:ext cx="891768" cy="89176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85800" y="2459980"/>
            <a:ext cx="7572178" cy="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5800" y="3918857"/>
            <a:ext cx="7572178" cy="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8" grpId="0" animBg="1"/>
      <p:bldP spid="29" grpId="0" animBg="1"/>
      <p:bldP spid="3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or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Breadth first is more efficient when the solution is close to the parent node</a:t>
            </a:r>
          </a:p>
          <a:p>
            <a:endParaRPr lang="en-US" dirty="0" smtClean="0"/>
          </a:p>
          <a:p>
            <a:r>
              <a:rPr lang="en-US" dirty="0" smtClean="0"/>
              <a:t>Depth first is more efficient when the tree is wide or has many 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Problem</a:t>
            </a:r>
            <a:r>
              <a:rPr lang="en-US" dirty="0" smtClean="0"/>
              <a:t>: BFS or DFS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823622"/>
          </a:xfrm>
        </p:spPr>
        <p:txBody>
          <a:bodyPr/>
          <a:lstStyle/>
          <a:p>
            <a:r>
              <a:rPr lang="en-US" dirty="0" smtClean="0"/>
              <a:t>You have a family tree with you great-great grandfather as the parent node.</a:t>
            </a:r>
          </a:p>
          <a:p>
            <a:pPr lvl="1"/>
            <a:r>
              <a:rPr lang="en-US" dirty="0" smtClean="0"/>
              <a:t>Find your brother on the tree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782772"/>
            <a:ext cx="8229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§"/>
            </a:pPr>
            <a:r>
              <a:rPr lang="en-US" sz="3200" dirty="0" smtClean="0">
                <a:solidFill>
                  <a:srgbClr val="444A49"/>
                </a:solidFill>
                <a:latin typeface="Helvetica Light"/>
                <a:cs typeface="Helvetica Light"/>
              </a:rPr>
              <a:t> You have a tree connecting every city in North America with NYC as the parent</a:t>
            </a:r>
          </a:p>
          <a:p>
            <a:pPr lvl="1">
              <a:buFont typeface="Wingdings" charset="2"/>
              <a:buChar char="§"/>
            </a:pPr>
            <a:r>
              <a:rPr lang="en-US" sz="2800" dirty="0" smtClean="0">
                <a:solidFill>
                  <a:srgbClr val="444A49"/>
                </a:solidFill>
                <a:latin typeface="Helvetica Light"/>
                <a:cs typeface="Helvetica Light"/>
              </a:rPr>
              <a:t>You want to find Newark</a:t>
            </a:r>
          </a:p>
          <a:p>
            <a:endParaRPr lang="en-US" dirty="0">
              <a:solidFill>
                <a:srgbClr val="444A49"/>
              </a:solidFill>
              <a:latin typeface="Helvetica Light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22021"/>
          </a:xfrm>
        </p:spPr>
        <p:txBody>
          <a:bodyPr/>
          <a:lstStyle/>
          <a:p>
            <a:r>
              <a:rPr lang="en-US" dirty="0" smtClean="0"/>
              <a:t>What is the best way of searching 200 tests to distribute to students?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822222"/>
            <a:ext cx="8229600" cy="12228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Linear search: </a:t>
            </a:r>
          </a:p>
          <a:p>
            <a:pPr marL="800100" lvl="1" indent="-342900">
              <a:spcBef>
                <a:spcPct val="20000"/>
              </a:spcBef>
              <a:buFont typeface="Wingdings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O(n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Wingdings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O(n^2) total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45082"/>
            <a:ext cx="8229600" cy="1601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Merge sort: </a:t>
            </a:r>
          </a:p>
          <a:p>
            <a:pPr marL="800100" lvl="1" indent="-342900">
              <a:spcBef>
                <a:spcPct val="20000"/>
              </a:spcBef>
              <a:buFont typeface="Wingdings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O(n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 log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) sort </a:t>
            </a:r>
          </a:p>
          <a:p>
            <a:pPr marL="800100" lvl="1" indent="-342900">
              <a:spcBef>
                <a:spcPct val="20000"/>
              </a:spcBef>
              <a:buFont typeface="Wingdings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O(log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)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 </a:t>
            </a:r>
            <a:r>
              <a:rPr lang="en-US" sz="3200" dirty="0" smtClean="0">
                <a:solidFill>
                  <a:srgbClr val="444A49"/>
                </a:solidFill>
                <a:latin typeface="Helvetica Light"/>
                <a:cs typeface="Helvetica Light"/>
              </a:rPr>
              <a:t>binary search</a:t>
            </a:r>
          </a:p>
          <a:p>
            <a:pPr marL="800100" lvl="1" indent="-342900">
              <a:spcBef>
                <a:spcPct val="20000"/>
              </a:spcBef>
              <a:buFont typeface="Wingdings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O(n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 log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) total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tests were placed into 100 buckets based on the last two digits of the student </a:t>
            </a:r>
            <a:r>
              <a:rPr lang="en-US" dirty="0" err="1" smtClean="0"/>
              <a:t>ID’s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O(n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Searching would then take O(1)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could you store usernames using the same bucket ideas?</a:t>
            </a:r>
          </a:p>
          <a:p>
            <a:endParaRPr lang="en-US" dirty="0" smtClean="0"/>
          </a:p>
          <a:p>
            <a:r>
              <a:rPr lang="en-US" dirty="0" smtClean="0"/>
              <a:t>Array[26]</a:t>
            </a:r>
          </a:p>
          <a:p>
            <a:pPr lvl="1"/>
            <a:r>
              <a:rPr lang="en-US" dirty="0" smtClean="0"/>
              <a:t>Akira in hashTable[0] and Julia in hashTable[9]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75512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H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2067280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E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2959048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3850816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4742584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O</a:t>
            </a:r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5634352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!</a:t>
            </a:r>
            <a:endParaRPr lang="en-US" sz="3000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048071" y="4126558"/>
            <a:ext cx="1148238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7440" y="4701471"/>
            <a:ext cx="203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Memory Location:</a:t>
            </a:r>
          </a:p>
          <a:p>
            <a:r>
              <a:rPr lang="en-US" dirty="0" smtClean="0">
                <a:latin typeface="Helvetica Light"/>
                <a:cs typeface="Helvetica Light"/>
              </a:rPr>
              <a:t>0x4548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36496" y="4478694"/>
            <a:ext cx="4283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Light"/>
                <a:cs typeface="Helvetica Light"/>
              </a:rPr>
              <a:t>Name[3] is calculated as memory location 0x4548 + 3</a:t>
            </a:r>
            <a:endParaRPr lang="en-US" sz="2400" dirty="0">
              <a:latin typeface="Helvetica Light"/>
              <a:cs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7440" y="1417638"/>
            <a:ext cx="384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Light"/>
                <a:cs typeface="Helvetica Light"/>
              </a:rPr>
              <a:t>char[] hello = new char[6];</a:t>
            </a:r>
            <a:endParaRPr lang="en-US" sz="2400" dirty="0">
              <a:latin typeface="Helvetica Light"/>
              <a:cs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2154" y="2259499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55728" y="2259499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1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1181" y="2259499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2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1984" y="2259499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3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6138" y="2259499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4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7395" y="2259499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5</a:t>
            </a:r>
            <a:endParaRPr lang="en-US" dirty="0">
              <a:latin typeface="Helvetica Light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there are two users with the names Tucker and TJ?</a:t>
            </a:r>
          </a:p>
          <a:p>
            <a:pPr lvl="1"/>
            <a:r>
              <a:rPr lang="en-US" dirty="0" smtClean="0"/>
              <a:t>They could not both be in hashTable[19]</a:t>
            </a:r>
          </a:p>
          <a:p>
            <a:pPr lvl="1"/>
            <a:r>
              <a:rPr lang="en-US" dirty="0" smtClean="0"/>
              <a:t>Collision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 avoid collisions, we can store </a:t>
            </a:r>
            <a:r>
              <a:rPr lang="en-US" dirty="0" err="1" smtClean="0"/>
              <a:t>LinkedLists</a:t>
            </a:r>
            <a:r>
              <a:rPr lang="en-US" dirty="0" smtClean="0"/>
              <a:t> in each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99248" y="2429337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0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2791016" y="2429337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1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3682784" y="2429337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2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4574552" y="2429337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3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5466320" y="2429337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4</a:t>
            </a:r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6358088" y="2429337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5</a:t>
            </a:r>
            <a:endParaRPr lang="en-US" sz="3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54354" y="2732499"/>
            <a:ext cx="1044894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08489" y="4797433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08489" y="4194076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08488" y="3590719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Aa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2187406" y="3455912"/>
            <a:ext cx="269614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26752" y="4195664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926751" y="3592307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3105669" y="3457500"/>
            <a:ext cx="269614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20991" y="4797433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Cz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820991" y="4194076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820990" y="3590719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Cq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3999908" y="3455912"/>
            <a:ext cx="269614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726412" y="3589925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4905330" y="3455118"/>
            <a:ext cx="269614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632376" y="4196458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Ep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32375" y="3593101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5811293" y="3458294"/>
            <a:ext cx="269614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524684" y="4800609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Fw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524684" y="4197252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524683" y="3593895"/>
            <a:ext cx="603357" cy="603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Fh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6703601" y="3459088"/>
            <a:ext cx="269614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the </a:t>
            </a:r>
            <a:r>
              <a:rPr lang="en-US" dirty="0" err="1" smtClean="0"/>
              <a:t>LinkedLists</a:t>
            </a:r>
            <a:r>
              <a:rPr lang="en-US" dirty="0" smtClean="0"/>
              <a:t> = </a:t>
            </a:r>
            <a:r>
              <a:rPr lang="en-US" dirty="0" err="1" smtClean="0"/>
              <a:t>O(n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LinkedLists</a:t>
            </a:r>
            <a:r>
              <a:rPr lang="en-US" dirty="0" smtClean="0"/>
              <a:t> should be small</a:t>
            </a:r>
          </a:p>
          <a:p>
            <a:pPr lvl="1"/>
            <a:r>
              <a:rPr lang="en-US" dirty="0" smtClean="0"/>
              <a:t>Make the arrays large</a:t>
            </a:r>
          </a:p>
          <a:p>
            <a:pPr lvl="1"/>
            <a:r>
              <a:rPr lang="en-US" dirty="0" smtClean="0"/>
              <a:t>Use different </a:t>
            </a:r>
            <a:r>
              <a:rPr lang="en-US" dirty="0" err="1" smtClean="0"/>
              <a:t>hashs</a:t>
            </a:r>
            <a:r>
              <a:rPr lang="en-US" dirty="0" smtClean="0"/>
              <a:t> to evenly distribute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36313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Complexity is better</a:t>
            </a:r>
          </a:p>
          <a:p>
            <a:pPr lvl="1"/>
            <a:r>
              <a:rPr lang="en-US" dirty="0" smtClean="0"/>
              <a:t>Use all letters, not just the first</a:t>
            </a:r>
          </a:p>
          <a:p>
            <a:pPr lvl="1"/>
            <a:r>
              <a:rPr lang="en-US" dirty="0" smtClean="0"/>
              <a:t>Use a birthday, not a birth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63335"/>
            <a:ext cx="8229600" cy="2441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444A49"/>
              </a:solidFill>
              <a:effectLst/>
              <a:uLnTx/>
              <a:uFillTx/>
              <a:latin typeface="Helvetica Light"/>
              <a:ea typeface="+mn-ea"/>
              <a:cs typeface="Helvetica Ligh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Use each letter of a name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Hash = </a:t>
            </a:r>
          </a:p>
          <a:p>
            <a:pPr marL="1200150" lvl="2" indent="-285750">
              <a:spcBef>
                <a:spcPct val="20000"/>
              </a:spcBef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(s[0]*31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 + s[1]*31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 + …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s[n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]*31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A49"/>
                </a:solidFill>
                <a:effectLst/>
                <a:uLnTx/>
                <a:uFillTx/>
                <a:latin typeface="Helvetica Light"/>
                <a:ea typeface="+mn-ea"/>
                <a:cs typeface="Helvetica Light"/>
              </a:rPr>
              <a:t>) % length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444A49"/>
              </a:solidFill>
              <a:effectLst/>
              <a:uLnTx/>
              <a:uFillTx/>
              <a:latin typeface="Helvetica Light"/>
              <a:ea typeface="+mn-ea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Tomorrow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Spell check using hash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HashDriver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hash table of size 15451</a:t>
            </a:r>
          </a:p>
          <a:p>
            <a:r>
              <a:rPr lang="en-US" dirty="0" smtClean="0"/>
              <a:t>Add dictionary to hash table</a:t>
            </a:r>
          </a:p>
          <a:p>
            <a:r>
              <a:rPr lang="en-US" dirty="0" smtClean="0"/>
              <a:t>Check if the words are in the hash table</a:t>
            </a:r>
          </a:p>
          <a:p>
            <a:r>
              <a:rPr lang="en-US" dirty="0" smtClean="0"/>
              <a:t>Suggest possible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Spell Check</a:t>
            </a:r>
          </a:p>
          <a:p>
            <a:endParaRPr lang="en-US" sz="1600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the spell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56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0948" y="1417639"/>
            <a:ext cx="9144000" cy="0"/>
          </a:xfrm>
          <a:prstGeom prst="line">
            <a:avLst/>
          </a:prstGeom>
          <a:ln>
            <a:solidFill>
              <a:srgbClr val="21596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4: Implement Spell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classes</a:t>
            </a:r>
          </a:p>
          <a:p>
            <a:pPr lvl="1"/>
            <a:r>
              <a:rPr lang="en-US" dirty="0" err="1" smtClean="0"/>
              <a:t>HashDriver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HashNode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HashNode(String</a:t>
            </a:r>
            <a:r>
              <a:rPr lang="en-US" dirty="0" smtClean="0"/>
              <a:t> name)			// Overload if needed</a:t>
            </a:r>
          </a:p>
          <a:p>
            <a:pPr lvl="1"/>
            <a:r>
              <a:rPr lang="en-US" dirty="0" err="1" smtClean="0"/>
              <a:t>setNext(HashNode</a:t>
            </a:r>
            <a:r>
              <a:rPr lang="en-US" dirty="0" smtClean="0"/>
              <a:t> next)</a:t>
            </a:r>
          </a:p>
          <a:p>
            <a:pPr lvl="1"/>
            <a:r>
              <a:rPr lang="en-US" dirty="0" err="1" smtClean="0"/>
              <a:t>getNext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String word</a:t>
            </a:r>
          </a:p>
          <a:p>
            <a:pPr lvl="1"/>
            <a:r>
              <a:rPr lang="en-US" dirty="0" err="1" smtClean="0"/>
              <a:t>HashNode</a:t>
            </a:r>
            <a:r>
              <a:rPr lang="en-US" dirty="0" smtClean="0"/>
              <a:t>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HashLinkedList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HashLinkedList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contains(String</a:t>
            </a:r>
            <a:r>
              <a:rPr lang="en-US" dirty="0" smtClean="0"/>
              <a:t> word)</a:t>
            </a:r>
          </a:p>
          <a:p>
            <a:pPr lvl="1"/>
            <a:r>
              <a:rPr lang="en-US" dirty="0" err="1" smtClean="0"/>
              <a:t>addNode(String</a:t>
            </a:r>
            <a:r>
              <a:rPr lang="en-US" dirty="0" smtClean="0"/>
              <a:t> word)</a:t>
            </a:r>
          </a:p>
          <a:p>
            <a:endParaRPr lang="en-US" dirty="0" smtClean="0"/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err="1" smtClean="0"/>
              <a:t>HashNode</a:t>
            </a:r>
            <a:r>
              <a:rPr lang="en-US" dirty="0" smtClean="0"/>
              <a:t> parent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3553233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H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1742992" y="1769697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E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2931734" y="3657324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4733940" y="3999117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6120771" y="2215581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O</a:t>
            </a:r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7620563" y="39225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!</a:t>
            </a:r>
            <a:endParaRPr lang="en-US" sz="3000" dirty="0"/>
          </a:p>
        </p:txBody>
      </p:sp>
      <p:cxnSp>
        <p:nvCxnSpPr>
          <p:cNvPr id="13" name="Shape 12"/>
          <p:cNvCxnSpPr>
            <a:stCxn id="5" idx="3"/>
            <a:endCxn id="6" idx="1"/>
          </p:cNvCxnSpPr>
          <p:nvPr/>
        </p:nvCxnSpPr>
        <p:spPr>
          <a:xfrm>
            <a:off x="2634760" y="2215581"/>
            <a:ext cx="296974" cy="1887627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3"/>
            <a:endCxn id="5" idx="1"/>
          </p:cNvCxnSpPr>
          <p:nvPr/>
        </p:nvCxnSpPr>
        <p:spPr>
          <a:xfrm flipV="1">
            <a:off x="1348968" y="2215581"/>
            <a:ext cx="394024" cy="1783536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3"/>
            <a:endCxn id="7" idx="1"/>
          </p:cNvCxnSpPr>
          <p:nvPr/>
        </p:nvCxnSpPr>
        <p:spPr>
          <a:xfrm>
            <a:off x="3823502" y="4103208"/>
            <a:ext cx="910438" cy="341793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3"/>
            <a:endCxn id="8" idx="1"/>
          </p:cNvCxnSpPr>
          <p:nvPr/>
        </p:nvCxnSpPr>
        <p:spPr>
          <a:xfrm flipV="1">
            <a:off x="5625708" y="2661465"/>
            <a:ext cx="495063" cy="1783536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8" idx="3"/>
            <a:endCxn id="9" idx="1"/>
          </p:cNvCxnSpPr>
          <p:nvPr/>
        </p:nvCxnSpPr>
        <p:spPr>
          <a:xfrm>
            <a:off x="7012539" y="2661465"/>
            <a:ext cx="608024" cy="1706984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7200" y="5257637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0x4548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500550" y="4851319"/>
            <a:ext cx="812636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65148" y="3473307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0x4683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1808498" y="3066989"/>
            <a:ext cx="812636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53890" y="5360934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0x4200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2997240" y="4954616"/>
            <a:ext cx="812636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33940" y="5747929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0x7986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5400000" flipH="1" flipV="1">
            <a:off x="4777290" y="5341611"/>
            <a:ext cx="812636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0771" y="3919191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0x8364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6164121" y="3512873"/>
            <a:ext cx="812636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42719" y="5626969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0x2648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7686069" y="5220651"/>
            <a:ext cx="812636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799698" y="1323813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null</a:t>
            </a:r>
            <a:endParaRPr lang="en-US" sz="3000" dirty="0"/>
          </a:p>
        </p:txBody>
      </p:sp>
      <p:sp>
        <p:nvSpPr>
          <p:cNvPr id="50" name="TextBox 49"/>
          <p:cNvSpPr txBox="1"/>
          <p:nvPr/>
        </p:nvSpPr>
        <p:spPr>
          <a:xfrm>
            <a:off x="7821854" y="3028217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0x6389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7865204" y="2621899"/>
            <a:ext cx="812636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9" idx="0"/>
            <a:endCxn id="49" idx="1"/>
          </p:cNvCxnSpPr>
          <p:nvPr/>
        </p:nvCxnSpPr>
        <p:spPr>
          <a:xfrm rot="16200000" flipV="1">
            <a:off x="6856639" y="2712756"/>
            <a:ext cx="2152868" cy="266749"/>
          </a:xfrm>
          <a:prstGeom prst="curvedConnector4">
            <a:avLst>
              <a:gd name="adj1" fmla="val 33369"/>
              <a:gd name="adj2" fmla="val 252853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11195" y="1253411"/>
            <a:ext cx="5040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Helvetica Light"/>
                <a:cs typeface="Helvetica Light"/>
              </a:rPr>
              <a:t>LinkedList</a:t>
            </a:r>
            <a:r>
              <a:rPr lang="en-US" sz="2400" dirty="0" smtClean="0">
                <a:latin typeface="Helvetica Light"/>
                <a:cs typeface="Helvetica Light"/>
              </a:rPr>
              <a:t> hello = new </a:t>
            </a:r>
            <a:r>
              <a:rPr lang="en-US" sz="2400" dirty="0" err="1" smtClean="0">
                <a:latin typeface="Helvetica Light"/>
                <a:cs typeface="Helvetica Light"/>
              </a:rPr>
              <a:t>LinkedList</a:t>
            </a:r>
            <a:r>
              <a:rPr lang="en-US" sz="2400" dirty="0" smtClean="0">
                <a:latin typeface="Helvetica Light"/>
                <a:cs typeface="Helvetica Light"/>
              </a:rPr>
              <a:t>();</a:t>
            </a:r>
            <a:endParaRPr lang="en-US" sz="2400" dirty="0">
              <a:latin typeface="Helvetica Light"/>
              <a:cs typeface="Helvetica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95032" y="1323812"/>
            <a:ext cx="891768" cy="8917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null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HashDriver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hash table of size 15451 (init the linked lists)</a:t>
            </a:r>
          </a:p>
          <a:p>
            <a:r>
              <a:rPr lang="en-US" dirty="0" smtClean="0"/>
              <a:t>Read through the dictionary and add all the words (use a hash)</a:t>
            </a:r>
          </a:p>
          <a:p>
            <a:r>
              <a:rPr lang="en-US" dirty="0" smtClean="0"/>
              <a:t>Read through a text file to spell check and find the words that are not in the hash table</a:t>
            </a:r>
          </a:p>
          <a:p>
            <a:r>
              <a:rPr lang="en-US" dirty="0" smtClean="0"/>
              <a:t>Suggest possible words (switching, adding, and removing letters)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toHash(String</a:t>
            </a:r>
            <a:r>
              <a:rPr lang="en-US" dirty="0" smtClean="0"/>
              <a:t> a)</a:t>
            </a:r>
          </a:p>
          <a:p>
            <a:endParaRPr lang="en-US" dirty="0" smtClean="0"/>
          </a:p>
          <a:p>
            <a:r>
              <a:rPr lang="en-US" dirty="0" smtClean="0"/>
              <a:t>Take each letter and multiply it by a multiple of 23 then mod 15451</a:t>
            </a:r>
          </a:p>
          <a:p>
            <a:endParaRPr lang="en-US" dirty="0" smtClean="0"/>
          </a:p>
          <a:p>
            <a:r>
              <a:rPr lang="en-US" dirty="0" smtClean="0"/>
              <a:t>Example: </a:t>
            </a:r>
          </a:p>
          <a:p>
            <a:pPr lvl="2"/>
            <a:r>
              <a:rPr lang="en-US" dirty="0" smtClean="0"/>
              <a:t>ace = (a*23</a:t>
            </a:r>
            <a:r>
              <a:rPr lang="en-US" baseline="30000" dirty="0" smtClean="0"/>
              <a:t>0</a:t>
            </a:r>
            <a:r>
              <a:rPr lang="en-US" dirty="0" smtClean="0"/>
              <a:t> + </a:t>
            </a:r>
            <a:r>
              <a:rPr lang="en-US" dirty="0" err="1" smtClean="0"/>
              <a:t>c</a:t>
            </a:r>
            <a:r>
              <a:rPr lang="en-US" dirty="0" smtClean="0"/>
              <a:t>*23</a:t>
            </a:r>
            <a:r>
              <a:rPr lang="en-US" baseline="30000" dirty="0" smtClean="0"/>
              <a:t>1</a:t>
            </a:r>
            <a:r>
              <a:rPr lang="en-US" dirty="0" smtClean="0"/>
              <a:t> + </a:t>
            </a:r>
            <a:r>
              <a:rPr lang="en-US" dirty="0" err="1" smtClean="0"/>
              <a:t>e</a:t>
            </a:r>
            <a:r>
              <a:rPr lang="en-US" dirty="0" smtClean="0"/>
              <a:t>*23</a:t>
            </a:r>
            <a:r>
              <a:rPr lang="en-US" baseline="30000" dirty="0" smtClean="0"/>
              <a:t>2</a:t>
            </a:r>
            <a:r>
              <a:rPr lang="en-US" dirty="0" smtClean="0"/>
              <a:t>) % 15451</a:t>
            </a:r>
            <a:endParaRPr lang="en-US" baseline="30000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public static String </a:t>
            </a:r>
            <a:r>
              <a:rPr lang="en-US" dirty="0" err="1" smtClean="0"/>
              <a:t>suggest(String</a:t>
            </a:r>
            <a:r>
              <a:rPr lang="en-US" dirty="0" smtClean="0"/>
              <a:t> a, </a:t>
            </a:r>
            <a:r>
              <a:rPr lang="en-US" dirty="0" err="1" smtClean="0"/>
              <a:t>HashLinkedList</a:t>
            </a:r>
            <a:r>
              <a:rPr lang="en-US" dirty="0" smtClean="0"/>
              <a:t>[] hash)</a:t>
            </a:r>
          </a:p>
          <a:p>
            <a:endParaRPr lang="en-US" dirty="0" smtClean="0"/>
          </a:p>
          <a:p>
            <a:r>
              <a:rPr lang="en-US" dirty="0" smtClean="0"/>
              <a:t>Remove each letter one at a time and check if that is a word</a:t>
            </a:r>
          </a:p>
          <a:p>
            <a:r>
              <a:rPr lang="en-US" dirty="0" smtClean="0"/>
              <a:t>Add every letter in each position and check if that is a word</a:t>
            </a:r>
          </a:p>
          <a:p>
            <a:r>
              <a:rPr lang="en-US" dirty="0" smtClean="0"/>
              <a:t>Swap every adjacent letters and check if that is a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75512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H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2067280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E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2959048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3850816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4742584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O</a:t>
            </a:r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5634352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!</a:t>
            </a:r>
            <a:endParaRPr lang="en-US" sz="3000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048071" y="4126558"/>
            <a:ext cx="1148238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7440" y="4701471"/>
            <a:ext cx="203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Memory Location:</a:t>
            </a:r>
          </a:p>
          <a:p>
            <a:r>
              <a:rPr lang="en-US" dirty="0" smtClean="0">
                <a:latin typeface="Helvetica Light"/>
                <a:cs typeface="Helvetica Light"/>
              </a:rPr>
              <a:t>0x4548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36496" y="4478694"/>
            <a:ext cx="428363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Helvetica Light"/>
                <a:cs typeface="Helvetica Light"/>
              </a:rPr>
              <a:t>ArrayLists</a:t>
            </a:r>
            <a:r>
              <a:rPr lang="en-US" sz="2400" dirty="0" smtClean="0">
                <a:latin typeface="Helvetica Light"/>
                <a:cs typeface="Helvetica Light"/>
              </a:rPr>
              <a:t> have extra space allocated, so they can dynamically change size</a:t>
            </a:r>
            <a:endParaRPr lang="en-US" sz="2400" dirty="0">
              <a:latin typeface="Helvetica Light"/>
              <a:cs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2154" y="2259499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55728" y="2259499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1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1181" y="2259499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2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1984" y="2259499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3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6138" y="2259499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4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7395" y="2259499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5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26120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3" name="Rectangle 22"/>
          <p:cNvSpPr/>
          <p:nvPr/>
        </p:nvSpPr>
        <p:spPr>
          <a:xfrm>
            <a:off x="7417888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4" name="TextBox 23"/>
          <p:cNvSpPr txBox="1"/>
          <p:nvPr/>
        </p:nvSpPr>
        <p:spPr>
          <a:xfrm>
            <a:off x="6817303" y="2259499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6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63628" y="2259499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7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7440" y="1417638"/>
            <a:ext cx="6518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Helvetica Light"/>
                <a:cs typeface="Helvetica Light"/>
              </a:rPr>
              <a:t>ArrayList</a:t>
            </a:r>
            <a:r>
              <a:rPr lang="en-US" sz="2400" dirty="0" smtClean="0">
                <a:latin typeface="Helvetica Light"/>
                <a:cs typeface="Helvetica Light"/>
              </a:rPr>
              <a:t>&lt;Type&gt; list = new </a:t>
            </a:r>
            <a:r>
              <a:rPr lang="en-US" sz="2400" dirty="0" err="1" smtClean="0">
                <a:latin typeface="Helvetica Light"/>
                <a:cs typeface="Helvetica Light"/>
              </a:rPr>
              <a:t>ArrayList</a:t>
            </a:r>
            <a:r>
              <a:rPr lang="en-US" sz="2400" dirty="0" smtClean="0">
                <a:latin typeface="Helvetica Light"/>
                <a:cs typeface="Helvetica Light"/>
              </a:rPr>
              <a:t>&lt;Type&gt;();</a:t>
            </a:r>
            <a:endParaRPr lang="en-US" sz="2400" dirty="0">
              <a:latin typeface="Helvetica Light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Deletion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75512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H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2067280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E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2959048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3850816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4742584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O</a:t>
            </a:r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5634352" y="26614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!</a:t>
            </a:r>
            <a:endParaRPr lang="en-US" sz="3000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1293481" y="2334344"/>
            <a:ext cx="654242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75512" y="5036509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H</a:t>
            </a:r>
            <a:endParaRPr lang="en-US" sz="3000" dirty="0"/>
          </a:p>
        </p:txBody>
      </p:sp>
      <p:sp>
        <p:nvSpPr>
          <p:cNvPr id="17" name="Rectangle 16"/>
          <p:cNvSpPr/>
          <p:nvPr/>
        </p:nvSpPr>
        <p:spPr>
          <a:xfrm>
            <a:off x="2067280" y="5036509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</a:t>
            </a:r>
            <a:endParaRPr lang="en-US" sz="3000" dirty="0"/>
          </a:p>
        </p:txBody>
      </p:sp>
      <p:sp>
        <p:nvSpPr>
          <p:cNvPr id="18" name="Rectangle 17"/>
          <p:cNvSpPr/>
          <p:nvPr/>
        </p:nvSpPr>
        <p:spPr>
          <a:xfrm>
            <a:off x="2959048" y="5036509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</a:t>
            </a:r>
            <a:endParaRPr lang="en-US" sz="3000" dirty="0"/>
          </a:p>
        </p:txBody>
      </p:sp>
      <p:sp>
        <p:nvSpPr>
          <p:cNvPr id="19" name="Rectangle 18"/>
          <p:cNvSpPr/>
          <p:nvPr/>
        </p:nvSpPr>
        <p:spPr>
          <a:xfrm>
            <a:off x="3850816" y="5036509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O</a:t>
            </a:r>
            <a:endParaRPr lang="en-US" sz="3000" dirty="0"/>
          </a:p>
        </p:txBody>
      </p:sp>
      <p:sp>
        <p:nvSpPr>
          <p:cNvPr id="20" name="Rectangle 19"/>
          <p:cNvSpPr/>
          <p:nvPr/>
        </p:nvSpPr>
        <p:spPr>
          <a:xfrm>
            <a:off x="4742584" y="5036509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!</a:t>
            </a:r>
            <a:endParaRPr lang="en-US" sz="3000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1291893" y="4708594"/>
            <a:ext cx="654242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25784" y="2008017"/>
            <a:ext cx="3605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Light"/>
                <a:cs typeface="Helvetica Light"/>
              </a:rPr>
              <a:t>Need to shift all element!</a:t>
            </a:r>
            <a:endParaRPr lang="en-US" sz="2400" dirty="0">
              <a:latin typeface="Helvetica Light"/>
              <a:cs typeface="Helvetica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34352" y="5036509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cxnSp>
        <p:nvCxnSpPr>
          <p:cNvPr id="29" name="Straight Arrow Connector 28"/>
          <p:cNvCxnSpPr>
            <a:stCxn id="6" idx="2"/>
            <a:endCxn id="17" idx="0"/>
          </p:cNvCxnSpPr>
          <p:nvPr/>
        </p:nvCxnSpPr>
        <p:spPr>
          <a:xfrm rot="5400000">
            <a:off x="2217410" y="3848987"/>
            <a:ext cx="1483276" cy="89176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18" idx="0"/>
          </p:cNvCxnSpPr>
          <p:nvPr/>
        </p:nvCxnSpPr>
        <p:spPr>
          <a:xfrm rot="5400000">
            <a:off x="3109178" y="3848987"/>
            <a:ext cx="1483276" cy="89176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  <a:endCxn id="19" idx="0"/>
          </p:cNvCxnSpPr>
          <p:nvPr/>
        </p:nvCxnSpPr>
        <p:spPr>
          <a:xfrm rot="5400000">
            <a:off x="4000946" y="3848987"/>
            <a:ext cx="1483276" cy="89176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20" idx="0"/>
          </p:cNvCxnSpPr>
          <p:nvPr/>
        </p:nvCxnSpPr>
        <p:spPr>
          <a:xfrm rot="5400000">
            <a:off x="4892714" y="3848987"/>
            <a:ext cx="1483276" cy="89176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Deletion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C2A1-3B18-1748-8284-1BB293E462F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3553233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H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1742992" y="1769697"/>
            <a:ext cx="891768" cy="8917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E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2931734" y="3657324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4733940" y="3999117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6120771" y="2215581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O</a:t>
            </a:r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7620563" y="3922565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!</a:t>
            </a:r>
            <a:endParaRPr lang="en-US" sz="3000" dirty="0"/>
          </a:p>
        </p:txBody>
      </p:sp>
      <p:cxnSp>
        <p:nvCxnSpPr>
          <p:cNvPr id="13" name="Shape 12"/>
          <p:cNvCxnSpPr>
            <a:stCxn id="5" idx="3"/>
            <a:endCxn id="6" idx="1"/>
          </p:cNvCxnSpPr>
          <p:nvPr/>
        </p:nvCxnSpPr>
        <p:spPr>
          <a:xfrm>
            <a:off x="2634760" y="2215581"/>
            <a:ext cx="296974" cy="1887627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3"/>
            <a:endCxn id="5" idx="1"/>
          </p:cNvCxnSpPr>
          <p:nvPr/>
        </p:nvCxnSpPr>
        <p:spPr>
          <a:xfrm flipV="1">
            <a:off x="1348968" y="2215581"/>
            <a:ext cx="394024" cy="1783536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3"/>
            <a:endCxn id="7" idx="1"/>
          </p:cNvCxnSpPr>
          <p:nvPr/>
        </p:nvCxnSpPr>
        <p:spPr>
          <a:xfrm>
            <a:off x="3823502" y="4103208"/>
            <a:ext cx="910438" cy="341793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3"/>
            <a:endCxn id="8" idx="1"/>
          </p:cNvCxnSpPr>
          <p:nvPr/>
        </p:nvCxnSpPr>
        <p:spPr>
          <a:xfrm flipV="1">
            <a:off x="5625708" y="2661465"/>
            <a:ext cx="495063" cy="1783536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8" idx="3"/>
            <a:endCxn id="9" idx="1"/>
          </p:cNvCxnSpPr>
          <p:nvPr/>
        </p:nvCxnSpPr>
        <p:spPr>
          <a:xfrm>
            <a:off x="7012539" y="2661465"/>
            <a:ext cx="608024" cy="1706984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7200" y="5257637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0x4548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500550" y="4851319"/>
            <a:ext cx="812636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65148" y="3473307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0x4683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1808498" y="3066989"/>
            <a:ext cx="812636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53890" y="5360934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0x4200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2997240" y="4954616"/>
            <a:ext cx="812636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33940" y="5747929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0x7986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5400000" flipH="1" flipV="1">
            <a:off x="4777290" y="5341611"/>
            <a:ext cx="812636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0771" y="3919191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0x8364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6164121" y="3512873"/>
            <a:ext cx="812636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42719" y="5626969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0x2648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7686069" y="5220651"/>
            <a:ext cx="812636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799698" y="1323813"/>
            <a:ext cx="891768" cy="8917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null</a:t>
            </a:r>
            <a:endParaRPr lang="en-US" sz="3000" dirty="0"/>
          </a:p>
        </p:txBody>
      </p:sp>
      <p:sp>
        <p:nvSpPr>
          <p:cNvPr id="50" name="TextBox 49"/>
          <p:cNvSpPr txBox="1"/>
          <p:nvPr/>
        </p:nvSpPr>
        <p:spPr>
          <a:xfrm>
            <a:off x="7821854" y="3028217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0x6389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7865204" y="2621899"/>
            <a:ext cx="812636" cy="15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9" idx="0"/>
            <a:endCxn id="49" idx="1"/>
          </p:cNvCxnSpPr>
          <p:nvPr/>
        </p:nvCxnSpPr>
        <p:spPr>
          <a:xfrm rot="16200000" flipV="1">
            <a:off x="6856639" y="2712756"/>
            <a:ext cx="2152868" cy="266749"/>
          </a:xfrm>
          <a:prstGeom prst="curvedConnector4">
            <a:avLst>
              <a:gd name="adj1" fmla="val 33369"/>
              <a:gd name="adj2" fmla="val 252853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Structu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DataStructures.thmx</Template>
  <TotalTime>1340</TotalTime>
  <Words>1993</Words>
  <Application>Microsoft Macintosh PowerPoint</Application>
  <PresentationFormat>On-screen Show (4:3)</PresentationFormat>
  <Paragraphs>660</Paragraphs>
  <Slides>63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DataStructures</vt:lpstr>
      <vt:lpstr>Introduction to Data Structures</vt:lpstr>
      <vt:lpstr>Goals</vt:lpstr>
      <vt:lpstr>Day 1</vt:lpstr>
      <vt:lpstr>Memory Locations</vt:lpstr>
      <vt:lpstr>Arrays</vt:lpstr>
      <vt:lpstr>Linked Lists</vt:lpstr>
      <vt:lpstr>ArrayList</vt:lpstr>
      <vt:lpstr>Array Deletion</vt:lpstr>
      <vt:lpstr>Linked Lists Deletion</vt:lpstr>
      <vt:lpstr>Linked Lists Deletion</vt:lpstr>
      <vt:lpstr>Linked Lists</vt:lpstr>
      <vt:lpstr>Big O Notation</vt:lpstr>
      <vt:lpstr>Big O Notation</vt:lpstr>
      <vt:lpstr>Array vs Linked List</vt:lpstr>
      <vt:lpstr>Problem: Array or Linked List</vt:lpstr>
      <vt:lpstr>Challenge 1: Create a LinkedList</vt:lpstr>
      <vt:lpstr>Node Class</vt:lpstr>
      <vt:lpstr>LinkedList Class</vt:lpstr>
      <vt:lpstr>LinkedList Class</vt:lpstr>
      <vt:lpstr>LinkedListDriver Class</vt:lpstr>
      <vt:lpstr>Challenge 1: Implement Linked List</vt:lpstr>
      <vt:lpstr>Day 2</vt:lpstr>
      <vt:lpstr>Review LinkedLists</vt:lpstr>
      <vt:lpstr>Stacks</vt:lpstr>
      <vt:lpstr>Queues</vt:lpstr>
      <vt:lpstr>Priority Queues</vt:lpstr>
      <vt:lpstr>Heaps</vt:lpstr>
      <vt:lpstr>Heaps of Fun</vt:lpstr>
      <vt:lpstr>Heap</vt:lpstr>
      <vt:lpstr>Insert</vt:lpstr>
      <vt:lpstr>Remove Max</vt:lpstr>
      <vt:lpstr>Problem 2: Implement Stack</vt:lpstr>
      <vt:lpstr>Stack</vt:lpstr>
      <vt:lpstr>PalindromeDriver</vt:lpstr>
      <vt:lpstr>Palindrome</vt:lpstr>
      <vt:lpstr>Day 3</vt:lpstr>
      <vt:lpstr>Review</vt:lpstr>
      <vt:lpstr>Binary Trees</vt:lpstr>
      <vt:lpstr>Searching through Tree</vt:lpstr>
      <vt:lpstr>Searching Algorithms</vt:lpstr>
      <vt:lpstr>Depth First Search</vt:lpstr>
      <vt:lpstr>Pre-order</vt:lpstr>
      <vt:lpstr>Breadth First</vt:lpstr>
      <vt:lpstr>Breadth First</vt:lpstr>
      <vt:lpstr>BFS or DFS</vt:lpstr>
      <vt:lpstr>Problem: BFS or DFS</vt:lpstr>
      <vt:lpstr>Searching</vt:lpstr>
      <vt:lpstr>Buckets</vt:lpstr>
      <vt:lpstr>Hash Table</vt:lpstr>
      <vt:lpstr>Collisions</vt:lpstr>
      <vt:lpstr>Hash Table</vt:lpstr>
      <vt:lpstr>Minimizing Collisions</vt:lpstr>
      <vt:lpstr>Hash</vt:lpstr>
      <vt:lpstr>Tomorrow</vt:lpstr>
      <vt:lpstr>HashDriver Class</vt:lpstr>
      <vt:lpstr>Day 4</vt:lpstr>
      <vt:lpstr>Problem 4: Implement Spell Check</vt:lpstr>
      <vt:lpstr>HashNode Class</vt:lpstr>
      <vt:lpstr>HashLinkedList Class</vt:lpstr>
      <vt:lpstr>HashDriver Class</vt:lpstr>
      <vt:lpstr>Hash Method</vt:lpstr>
      <vt:lpstr>Suggest Method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Jules</dc:creator>
  <cp:lastModifiedBy>Jules</cp:lastModifiedBy>
  <cp:revision>120</cp:revision>
  <dcterms:created xsi:type="dcterms:W3CDTF">2015-05-26T14:48:59Z</dcterms:created>
  <dcterms:modified xsi:type="dcterms:W3CDTF">2015-05-26T14:50:08Z</dcterms:modified>
</cp:coreProperties>
</file>