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7"/>
    <a:srgbClr val="FFD9D9"/>
    <a:srgbClr val="801616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7" autoAdjust="0"/>
    <p:restoredTop sz="94660"/>
  </p:normalViewPr>
  <p:slideViewPr>
    <p:cSldViewPr snapToGrid="0">
      <p:cViewPr>
        <p:scale>
          <a:sx n="100" d="100"/>
          <a:sy n="100" d="100"/>
        </p:scale>
        <p:origin x="1949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5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5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6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3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èche : bas 35">
            <a:extLst>
              <a:ext uri="{FF2B5EF4-FFF2-40B4-BE49-F238E27FC236}">
                <a16:creationId xmlns:a16="http://schemas.microsoft.com/office/drawing/2014/main" id="{D3CC2E9F-D1D5-481C-8A93-0F52DFF5CD5A}"/>
              </a:ext>
            </a:extLst>
          </p:cNvPr>
          <p:cNvSpPr/>
          <p:nvPr/>
        </p:nvSpPr>
        <p:spPr>
          <a:xfrm>
            <a:off x="9373755" y="10254732"/>
            <a:ext cx="566928" cy="40918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virage 33">
            <a:extLst>
              <a:ext uri="{FF2B5EF4-FFF2-40B4-BE49-F238E27FC236}">
                <a16:creationId xmlns:a16="http://schemas.microsoft.com/office/drawing/2014/main" id="{AE64D4AC-C11F-48A7-963C-7EE22263A090}"/>
              </a:ext>
            </a:extLst>
          </p:cNvPr>
          <p:cNvSpPr/>
          <p:nvPr/>
        </p:nvSpPr>
        <p:spPr>
          <a:xfrm rot="10800000" flipH="1">
            <a:off x="2501166" y="12186228"/>
            <a:ext cx="5816825" cy="1104102"/>
          </a:xfrm>
          <a:prstGeom prst="bentArrow">
            <a:avLst/>
          </a:prstGeom>
          <a:solidFill>
            <a:srgbClr val="80161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BC0CE5B-DF73-4AF6-914F-428B740A9386}"/>
              </a:ext>
            </a:extLst>
          </p:cNvPr>
          <p:cNvSpPr/>
          <p:nvPr/>
        </p:nvSpPr>
        <p:spPr>
          <a:xfrm>
            <a:off x="3874007" y="1713271"/>
            <a:ext cx="7122439" cy="1013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4E54E9-2B82-4334-A39E-2820FD50581B}"/>
              </a:ext>
            </a:extLst>
          </p:cNvPr>
          <p:cNvSpPr/>
          <p:nvPr/>
        </p:nvSpPr>
        <p:spPr>
          <a:xfrm>
            <a:off x="8317992" y="1702652"/>
            <a:ext cx="2678455" cy="1013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Fonctions de normalisations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D89401F-DA1A-4785-B624-5BF06091BBDF}"/>
              </a:ext>
            </a:extLst>
          </p:cNvPr>
          <p:cNvSpPr/>
          <p:nvPr/>
        </p:nvSpPr>
        <p:spPr>
          <a:xfrm>
            <a:off x="4892566" y="4697558"/>
            <a:ext cx="4700751" cy="10262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A36B9A6-98C3-45A6-A742-54D154A1A5E4}"/>
              </a:ext>
            </a:extLst>
          </p:cNvPr>
          <p:cNvSpPr/>
          <p:nvPr/>
        </p:nvSpPr>
        <p:spPr>
          <a:xfrm>
            <a:off x="7291188" y="4697558"/>
            <a:ext cx="2302129" cy="10262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Mode de normalisation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9D823EF-BD20-4138-82CB-6345DB3F0BF4}"/>
              </a:ext>
            </a:extLst>
          </p:cNvPr>
          <p:cNvSpPr/>
          <p:nvPr/>
        </p:nvSpPr>
        <p:spPr>
          <a:xfrm>
            <a:off x="4892566" y="7675050"/>
            <a:ext cx="4259317" cy="1021080"/>
          </a:xfrm>
          <a:prstGeom prst="roundRect">
            <a:avLst/>
          </a:prstGeom>
          <a:solidFill>
            <a:srgbClr val="FFE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E4AF6B2-4CCE-42B3-B1E9-2A507F23B682}"/>
              </a:ext>
            </a:extLst>
          </p:cNvPr>
          <p:cNvSpPr/>
          <p:nvPr/>
        </p:nvSpPr>
        <p:spPr>
          <a:xfrm>
            <a:off x="1616398" y="10633208"/>
            <a:ext cx="4926292" cy="1719075"/>
          </a:xfrm>
          <a:prstGeom prst="roundRect">
            <a:avLst/>
          </a:prstGeom>
          <a:solidFill>
            <a:srgbClr val="FF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A0E56CB0-48F4-4CAB-95F0-8269870A51DA}"/>
              </a:ext>
            </a:extLst>
          </p:cNvPr>
          <p:cNvSpPr/>
          <p:nvPr/>
        </p:nvSpPr>
        <p:spPr>
          <a:xfrm rot="3728720">
            <a:off x="4901835" y="7705743"/>
            <a:ext cx="566928" cy="2004663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BDEE726-34DF-4CA0-98FC-B8ACE820DF8F}"/>
              </a:ext>
            </a:extLst>
          </p:cNvPr>
          <p:cNvSpPr/>
          <p:nvPr/>
        </p:nvSpPr>
        <p:spPr>
          <a:xfrm rot="17831133">
            <a:off x="6760641" y="7670529"/>
            <a:ext cx="566928" cy="2101740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41EE0DB3-C8BA-49BB-82C3-46453792A0DD}"/>
              </a:ext>
            </a:extLst>
          </p:cNvPr>
          <p:cNvSpPr/>
          <p:nvPr/>
        </p:nvSpPr>
        <p:spPr>
          <a:xfrm>
            <a:off x="5812536" y="7383272"/>
            <a:ext cx="566928" cy="1137990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D67458D8-6450-4876-9C24-80BF809483B5}"/>
              </a:ext>
            </a:extLst>
          </p:cNvPr>
          <p:cNvSpPr/>
          <p:nvPr/>
        </p:nvSpPr>
        <p:spPr>
          <a:xfrm>
            <a:off x="5812536" y="4395216"/>
            <a:ext cx="566928" cy="1828800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8DEDACD-F8CA-471E-B7B1-E2591E34F60D}"/>
              </a:ext>
            </a:extLst>
          </p:cNvPr>
          <p:cNvSpPr/>
          <p:nvPr/>
        </p:nvSpPr>
        <p:spPr>
          <a:xfrm>
            <a:off x="4553712" y="381000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8337528B-4F68-4BCC-A959-0E1597FC95E7}"/>
              </a:ext>
            </a:extLst>
          </p:cNvPr>
          <p:cNvSpPr/>
          <p:nvPr/>
        </p:nvSpPr>
        <p:spPr>
          <a:xfrm>
            <a:off x="5812536" y="1407160"/>
            <a:ext cx="566928" cy="1828800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9CA24FD-5C36-4CA0-8081-E50492AD2EC6}"/>
              </a:ext>
            </a:extLst>
          </p:cNvPr>
          <p:cNvSpPr/>
          <p:nvPr/>
        </p:nvSpPr>
        <p:spPr>
          <a:xfrm>
            <a:off x="3874008" y="1705864"/>
            <a:ext cx="4443984" cy="1021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FONCTION DE DISTRIBUTION NORMALE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14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0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CCA62F-AFA7-4ED5-B1CD-1F3E4207B94B}"/>
              </a:ext>
            </a:extLst>
          </p:cNvPr>
          <p:cNvSpPr/>
          <p:nvPr/>
        </p:nvSpPr>
        <p:spPr>
          <a:xfrm>
            <a:off x="4553712" y="3369056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</a:t>
            </a:r>
          </a:p>
          <a:p>
            <a:pPr algn="ctr"/>
            <a:r>
              <a:rPr lang="fr-FR" sz="1100" b="1" dirty="0">
                <a:latin typeface="Bahnschrift SemiBold" panose="020B0502040204020203" pitchFamily="34" charset="0"/>
              </a:rPr>
              <a:t>(Distribution des colonnes normalisée)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FB7D98A-6DD3-43B9-9C11-2A139F1121BD}"/>
              </a:ext>
            </a:extLst>
          </p:cNvPr>
          <p:cNvSpPr/>
          <p:nvPr/>
        </p:nvSpPr>
        <p:spPr>
          <a:xfrm>
            <a:off x="4892566" y="4695952"/>
            <a:ext cx="2406868" cy="1021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NORMALISATION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1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6F79165-CA7C-4AA4-B5DF-4B4C4824FB74}"/>
              </a:ext>
            </a:extLst>
          </p:cNvPr>
          <p:cNvSpPr/>
          <p:nvPr/>
        </p:nvSpPr>
        <p:spPr>
          <a:xfrm>
            <a:off x="4553712" y="6357112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 NORMALISÉ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DA934F5-D040-4428-9EA5-27DF225EAF58}"/>
              </a:ext>
            </a:extLst>
          </p:cNvPr>
          <p:cNvSpPr/>
          <p:nvPr/>
        </p:nvSpPr>
        <p:spPr>
          <a:xfrm>
            <a:off x="4892566" y="7678262"/>
            <a:ext cx="2406868" cy="10210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TRAIN &amp; TEST SET</a:t>
            </a:r>
          </a:p>
          <a:p>
            <a:pPr algn="ctr"/>
            <a:endParaRPr lang="fr-FR" sz="10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0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CF3D77D-6BD8-4F45-987B-E0403278CFEF}"/>
              </a:ext>
            </a:extLst>
          </p:cNvPr>
          <p:cNvSpPr/>
          <p:nvPr/>
        </p:nvSpPr>
        <p:spPr>
          <a:xfrm>
            <a:off x="1082083" y="9167213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TRAIN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4500 lignes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948032A-7FFA-4F84-A9B0-92FECE7F2B52}"/>
              </a:ext>
            </a:extLst>
          </p:cNvPr>
          <p:cNvSpPr/>
          <p:nvPr/>
        </p:nvSpPr>
        <p:spPr>
          <a:xfrm>
            <a:off x="8108395" y="9167213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TEST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1000 lignes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CCCC3D8B-BB40-4439-A032-19B12EE5DBC1}"/>
              </a:ext>
            </a:extLst>
          </p:cNvPr>
          <p:cNvSpPr/>
          <p:nvPr/>
        </p:nvSpPr>
        <p:spPr>
          <a:xfrm>
            <a:off x="2340907" y="10254732"/>
            <a:ext cx="566928" cy="2034489"/>
          </a:xfrm>
          <a:prstGeom prst="downArrow">
            <a:avLst/>
          </a:prstGeom>
          <a:solidFill>
            <a:srgbClr val="80161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8ABF04D-4391-487A-B820-5131EC58314D}"/>
              </a:ext>
            </a:extLst>
          </p:cNvPr>
          <p:cNvSpPr/>
          <p:nvPr/>
        </p:nvSpPr>
        <p:spPr>
          <a:xfrm>
            <a:off x="1616398" y="10633208"/>
            <a:ext cx="2015946" cy="171907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DNN MODEL TRAINING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5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5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70DE601-C6A6-4F71-B532-6C2713761734}"/>
              </a:ext>
            </a:extLst>
          </p:cNvPr>
          <p:cNvSpPr/>
          <p:nvPr/>
        </p:nvSpPr>
        <p:spPr>
          <a:xfrm>
            <a:off x="3632344" y="10633208"/>
            <a:ext cx="2910346" cy="171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Nombre de couches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Nombre de neurones par couches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Fonctions d’activations des neurones</a:t>
            </a:r>
          </a:p>
          <a:p>
            <a:r>
              <a:rPr lang="fr-FR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Dropouts</a:t>
            </a:r>
            <a:endParaRPr lang="fr-F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Learning rate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06D742F-BA83-4417-AF50-60911260BA35}"/>
              </a:ext>
            </a:extLst>
          </p:cNvPr>
          <p:cNvSpPr/>
          <p:nvPr/>
        </p:nvSpPr>
        <p:spPr>
          <a:xfrm>
            <a:off x="7291188" y="7675050"/>
            <a:ext cx="1860695" cy="1021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Taille du test set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8710D701-42F2-4DCB-B9DD-82FD51D910BE}"/>
              </a:ext>
            </a:extLst>
          </p:cNvPr>
          <p:cNvSpPr/>
          <p:nvPr/>
        </p:nvSpPr>
        <p:spPr>
          <a:xfrm>
            <a:off x="8872702" y="12174738"/>
            <a:ext cx="1569034" cy="1569034"/>
          </a:xfrm>
          <a:prstGeom prst="flowChartConnector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DNN MODEL</a:t>
            </a:r>
          </a:p>
          <a:p>
            <a:pPr algn="ctr"/>
            <a:r>
              <a:rPr lang="fr-FR" sz="1400" b="1" dirty="0"/>
              <a:t>(entraîné)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F3AAE04-00EC-44BC-B34F-CD6245AE6AD7}"/>
              </a:ext>
            </a:extLst>
          </p:cNvPr>
          <p:cNvSpPr/>
          <p:nvPr/>
        </p:nvSpPr>
        <p:spPr>
          <a:xfrm>
            <a:off x="8114931" y="14546345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PREDICED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 colonnes x 1000 lignes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A187C3E-DCF1-465E-BE0E-C6DD115F67F8}"/>
              </a:ext>
            </a:extLst>
          </p:cNvPr>
          <p:cNvSpPr/>
          <p:nvPr/>
        </p:nvSpPr>
        <p:spPr>
          <a:xfrm>
            <a:off x="8108395" y="15602636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ERROR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 colonnes x 1000 lignes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19D84C9-3956-4241-9579-3E3E7630C12F}"/>
              </a:ext>
            </a:extLst>
          </p:cNvPr>
          <p:cNvSpPr/>
          <p:nvPr/>
        </p:nvSpPr>
        <p:spPr>
          <a:xfrm>
            <a:off x="8114931" y="16658927"/>
            <a:ext cx="3084576" cy="541252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AUTRES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22103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9EE0F17-7081-45CB-9D49-81A55761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15" y="932046"/>
            <a:ext cx="3334293" cy="49756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8C8533-122F-4697-9AE9-A5B6DB4A5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" y="6574774"/>
            <a:ext cx="5809348" cy="41694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C09A0C-B567-4A83-BF72-E4551786C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" y="932047"/>
            <a:ext cx="7429408" cy="4975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79B33B2-33FB-4DBE-9F82-5328CC6C4F20}"/>
              </a:ext>
            </a:extLst>
          </p:cNvPr>
          <p:cNvSpPr txBox="1"/>
          <p:nvPr/>
        </p:nvSpPr>
        <p:spPr>
          <a:xfrm>
            <a:off x="2689604" y="423279"/>
            <a:ext cx="3635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Distribution of label values [footfall]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AC2218-4EBA-486E-9ACC-12DA95C5C46F}"/>
              </a:ext>
            </a:extLst>
          </p:cNvPr>
          <p:cNvSpPr txBox="1"/>
          <p:nvPr/>
        </p:nvSpPr>
        <p:spPr>
          <a:xfrm>
            <a:off x="8298215" y="440237"/>
            <a:ext cx="3334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fr-FR" dirty="0" err="1"/>
              <a:t>Correlation</a:t>
            </a:r>
            <a:r>
              <a:rPr lang="fr-FR" dirty="0"/>
              <a:t> matrix of the dataset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70FECD-084C-4257-BB40-6642AC5CA060}"/>
              </a:ext>
            </a:extLst>
          </p:cNvPr>
          <p:cNvSpPr txBox="1"/>
          <p:nvPr/>
        </p:nvSpPr>
        <p:spPr>
          <a:xfrm>
            <a:off x="1965995" y="6207848"/>
            <a:ext cx="366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Resume</a:t>
            </a:r>
            <a:r>
              <a:rPr lang="fr-FR" dirty="0"/>
              <a:t> of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DNN training</a:t>
            </a:r>
          </a:p>
        </p:txBody>
      </p:sp>
    </p:spTree>
    <p:extLst>
      <p:ext uri="{BB962C8B-B14F-4D97-AF65-F5344CB8AC3E}">
        <p14:creationId xmlns:p14="http://schemas.microsoft.com/office/powerpoint/2010/main" val="920583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147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Pierrat</dc:creator>
  <cp:lastModifiedBy>Jules Pierrat</cp:lastModifiedBy>
  <cp:revision>14</cp:revision>
  <dcterms:created xsi:type="dcterms:W3CDTF">2022-09-12T10:13:21Z</dcterms:created>
  <dcterms:modified xsi:type="dcterms:W3CDTF">2022-09-12T22:33:37Z</dcterms:modified>
</cp:coreProperties>
</file>