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EE"/>
    <a:srgbClr val="F3F3F3"/>
    <a:srgbClr val="EFEEE3"/>
    <a:srgbClr val="F6B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91022" autoAdjust="0"/>
  </p:normalViewPr>
  <p:slideViewPr>
    <p:cSldViewPr snapToGrid="0" snapToObjects="1">
      <p:cViewPr>
        <p:scale>
          <a:sx n="112" d="100"/>
          <a:sy n="112" d="100"/>
        </p:scale>
        <p:origin x="112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4747-1B71-FD45-BC6E-B4FFDD4DE27E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E71-A608-1342-88A0-BBF25533F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9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1853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3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08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9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48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On a utilisé scrum donc on a des sprint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Les sprint servent un objectif ciblé et gllobal à tout les menbres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Pour s’organiser on fait une réu à chaque fin de sprint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On a aussi des réu tout les deux jours pour voir si ça avance bien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Autour de la fonctionnalité principale gravite des fonctionnalité obtionnelle qu’on répoertorie grace au systme de tiquet de la forge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Ces fonctionnalité ne sont attribué à personnes, elle permette de pas se faire chier si on a finit en avance et que les autre on pas besoin d’aide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Certaines fonctionnalité ne pouvait être entièrement fonctionnele de bout en bout en un seul sprint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Nous avons donc utilisé des test Junit pour pouvoir valider leurs accomplissement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 la fin de chaque sprint on balance la version stable sur le site pour avoir une sauegarde</a:t>
            </a:r>
          </a:p>
        </p:txBody>
      </p:sp>
    </p:spTree>
    <p:extLst>
      <p:ext uri="{BB962C8B-B14F-4D97-AF65-F5344CB8AC3E}">
        <p14:creationId xmlns:p14="http://schemas.microsoft.com/office/powerpoint/2010/main" val="208142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La transparence est l’un des pilliers de scrum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Elle implqiue que tout soit bien définit pour chacun des acteurs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Pour cela nous avons nottament créer des mini tutoriel sur la forge ou le drive 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Nous avons égalment utilisé un base de donnée communes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Il étant néenmoins possible de créer une bases personnelle pour tester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Le premier Sprint avait pour objectif d’opérer cette transparence.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Il s’agissait de s’assurer que chacun des menbres pouvait gfaire tourner le projet sur sa machine afin de pouvoir travailler sur des bases communes.</a:t>
            </a:r>
          </a:p>
        </p:txBody>
      </p:sp>
    </p:spTree>
    <p:extLst>
      <p:ext uri="{BB962C8B-B14F-4D97-AF65-F5344CB8AC3E}">
        <p14:creationId xmlns:p14="http://schemas.microsoft.com/office/powerpoint/2010/main" val="4919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9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On as attribué des roles de sorte que personne n’est la responsabilité d’un truc tout seul 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On as utilisé trello et s’book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On a attribué trois roles spéciaux : 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scrum master c’est le BG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Directeur : il trnache sur l’importance des fonctionnalité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Responsable de rendu : il vérifie les deadline et s’assure que les rendu on bien était fait</a:t>
            </a:r>
          </a:p>
        </p:txBody>
      </p:sp>
    </p:spTree>
    <p:extLst>
      <p:ext uri="{BB962C8B-B14F-4D97-AF65-F5344CB8AC3E}">
        <p14:creationId xmlns:p14="http://schemas.microsoft.com/office/powerpoint/2010/main" val="9112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</p:spTree>
    <p:extLst>
      <p:ext uri="{BB962C8B-B14F-4D97-AF65-F5344CB8AC3E}">
        <p14:creationId xmlns:p14="http://schemas.microsoft.com/office/powerpoint/2010/main" val="17320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69214"/>
            <a:ext cx="5657850" cy="26746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3341716"/>
            <a:ext cx="5657850" cy="85725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325755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445769"/>
            <a:ext cx="1800225" cy="17145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2194560"/>
            <a:ext cx="1800225" cy="2534343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4844840"/>
            <a:ext cx="1472912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4844840"/>
            <a:ext cx="2614613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fr" sz="750" smtClean="0">
                <a:solidFill>
                  <a:schemeClr val="dk2"/>
                </a:solidFill>
              </a:rPr>
              <a:pPr/>
              <a:t>‹#›</a:t>
            </a:fld>
            <a:endParaRPr lang="fr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3" y="4844840"/>
            <a:ext cx="1390652" cy="273844"/>
          </a:xfrm>
        </p:spPr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8242" y="4844840"/>
            <a:ext cx="738014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3483" y="4844840"/>
            <a:ext cx="2712827" cy="273844"/>
          </a:xfrm>
        </p:spPr>
        <p:txBody>
          <a:bodyPr/>
          <a:lstStyle/>
          <a:p>
            <a:r>
              <a:rPr lang="en-US" dirty="0" err="1" smtClean="0"/>
              <a:t>Soutenance</a:t>
            </a:r>
            <a:r>
              <a:rPr lang="en-US" dirty="0" smtClean="0"/>
              <a:t> </a:t>
            </a:r>
            <a:r>
              <a:rPr lang="en-US" dirty="0" err="1" smtClean="0"/>
              <a:t>Symp'le</a:t>
            </a:r>
            <a:r>
              <a:rPr lang="en-US" dirty="0" smtClean="0"/>
              <a:t> Event Manger</a:t>
            </a:r>
          </a:p>
        </p:txBody>
      </p:sp>
    </p:spTree>
    <p:extLst>
      <p:ext uri="{BB962C8B-B14F-4D97-AF65-F5344CB8AC3E}">
        <p14:creationId xmlns:p14="http://schemas.microsoft.com/office/powerpoint/2010/main" val="409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EE3"/>
            </a:gs>
            <a:gs pos="59000">
              <a:srgbClr val="FAF9EE"/>
            </a:gs>
            <a:gs pos="100000">
              <a:srgbClr val="EFEEE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00600"/>
            <a:ext cx="6858001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6858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4844840"/>
            <a:ext cx="13906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4844840"/>
            <a:ext cx="27128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4844840"/>
            <a:ext cx="738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fr" sz="750" smtClean="0"/>
              <a:pPr/>
              <a:t>‹#›</a:t>
            </a:fld>
            <a:endParaRPr lang="fr" sz="75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0608" y="73354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8" r:id="rId2"/>
    <p:sldLayoutId id="2147483765" r:id="rId3"/>
    <p:sldLayoutId id="21474837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" y="149789"/>
            <a:ext cx="1437338" cy="9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13" y="2307691"/>
            <a:ext cx="931576" cy="41506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-2" y="1039665"/>
            <a:ext cx="6858000" cy="113775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fr" sz="1800" dirty="0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Présentation Architecture et Gestion de Projet</a:t>
            </a:r>
          </a:p>
          <a:p>
            <a:pPr algn="ctr"/>
            <a:endParaRPr lang="fr" sz="1800" b="1" dirty="0">
              <a:solidFill>
                <a:srgbClr val="434343"/>
              </a:solidFill>
              <a:latin typeface="+mj-lt"/>
              <a:ea typeface="Ubuntu"/>
              <a:cs typeface="Ubuntu"/>
              <a:sym typeface="Ubuntu"/>
            </a:endParaRPr>
          </a:p>
          <a:p>
            <a:pPr algn="ctr"/>
            <a:r>
              <a:rPr lang="fr" sz="2400" b="1" dirty="0" err="1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Symp’le</a:t>
            </a:r>
            <a:r>
              <a:rPr lang="fr" sz="2400" b="1" dirty="0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 Event Manager</a:t>
            </a:r>
          </a:p>
        </p:txBody>
      </p:sp>
      <p:sp>
        <p:nvSpPr>
          <p:cNvPr id="10" name="Shape 56"/>
          <p:cNvSpPr txBox="1"/>
          <p:nvPr/>
        </p:nvSpPr>
        <p:spPr>
          <a:xfrm>
            <a:off x="648119" y="2921775"/>
            <a:ext cx="5561763" cy="28150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numCol="1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sz="1350" b="1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Groupe O</a:t>
            </a:r>
            <a:endParaRPr sz="1350" b="1" dirty="0">
              <a:latin typeface="+mn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Soutenance</a:t>
            </a:r>
            <a:r>
              <a:rPr lang="en-US" dirty="0" smtClean="0"/>
              <a:t> </a:t>
            </a:r>
            <a:r>
              <a:rPr lang="en-US" dirty="0" err="1" smtClean="0"/>
              <a:t>Symp'le</a:t>
            </a:r>
            <a:r>
              <a:rPr lang="en-US" dirty="0" smtClean="0"/>
              <a:t> Event Manger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1</a:t>
            </a:fld>
            <a:endParaRPr lang="fr" sz="750" dirty="0"/>
          </a:p>
        </p:txBody>
      </p:sp>
      <p:sp>
        <p:nvSpPr>
          <p:cNvPr id="8" name="ZoneTexte 7"/>
          <p:cNvSpPr txBox="1"/>
          <p:nvPr/>
        </p:nvSpPr>
        <p:spPr>
          <a:xfrm>
            <a:off x="1193151" y="3340686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Clément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sym typeface="Ubuntu"/>
              </a:rPr>
              <a:t>Blaise</a:t>
            </a:r>
            <a:endParaRPr lang="fr-FR" sz="1050" dirty="0"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35296" y="3340347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Tom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sym typeface="Ubuntu"/>
              </a:rPr>
              <a:t>Dusseaux</a:t>
            </a:r>
            <a:endParaRPr lang="fr-FR" sz="1050" dirty="0">
              <a:latin typeface="+mn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683881" y="3343365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Alix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sym typeface="Ubuntu"/>
              </a:rPr>
              <a:t>Gonnot</a:t>
            </a:r>
            <a:endParaRPr lang="fr-FR" sz="1050" dirty="0">
              <a:latin typeface="+mn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426027" y="3340686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Jordan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Martin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171392" y="3342945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Landry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sym typeface="Ubuntu"/>
              </a:rPr>
              <a:t>Lebatto</a:t>
            </a:r>
            <a:endParaRPr lang="fr-FR" sz="1050" dirty="0">
              <a:latin typeface="+mn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916759" y="3340347"/>
            <a:ext cx="718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ea typeface="Ubuntu"/>
                <a:cs typeface="Ubuntu"/>
                <a:sym typeface="Ubuntu"/>
              </a:rPr>
              <a:t>Jules</a:t>
            </a:r>
          </a:p>
          <a:p>
            <a:pPr algn="ctr"/>
            <a:r>
              <a:rPr lang="fr" sz="1050" dirty="0">
                <a:solidFill>
                  <a:srgbClr val="555555"/>
                </a:solidFill>
                <a:latin typeface="+mn-lt"/>
                <a:sym typeface="Ubuntu"/>
              </a:rPr>
              <a:t>Sauvinet</a:t>
            </a:r>
            <a:endParaRPr lang="fr-FR" sz="105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554565" y="2129031"/>
            <a:ext cx="3991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latin typeface="+mj-lt"/>
              </a:rPr>
              <a:t>Merci de votre attention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9130" y="662609"/>
            <a:ext cx="4068417" cy="119269"/>
          </a:xfrm>
          <a:prstGeom prst="rect">
            <a:avLst/>
          </a:prstGeom>
          <a:solidFill>
            <a:srgbClr val="FAF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1795" y="513803"/>
            <a:ext cx="1437338" cy="9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27" y="4262187"/>
            <a:ext cx="931576" cy="4150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55"/>
          <p:cNvSpPr txBox="1"/>
          <p:nvPr/>
        </p:nvSpPr>
        <p:spPr>
          <a:xfrm>
            <a:off x="2995910" y="3448785"/>
            <a:ext cx="3229410" cy="8134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endParaRPr lang="fr" sz="1800" b="1" dirty="0">
              <a:solidFill>
                <a:srgbClr val="434343"/>
              </a:solidFill>
              <a:latin typeface="+mj-lt"/>
              <a:ea typeface="Ubuntu"/>
              <a:cs typeface="Ubuntu"/>
              <a:sym typeface="Ubuntu"/>
            </a:endParaRPr>
          </a:p>
          <a:p>
            <a:pPr algn="ctr"/>
            <a:r>
              <a:rPr lang="fr" sz="2400" b="1" dirty="0" err="1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Symp’le</a:t>
            </a:r>
            <a:r>
              <a:rPr lang="fr" sz="2400" b="1" dirty="0">
                <a:solidFill>
                  <a:srgbClr val="434343"/>
                </a:solidFill>
                <a:latin typeface="+mj-lt"/>
                <a:ea typeface="Ubuntu"/>
                <a:cs typeface="Ubuntu"/>
                <a:sym typeface="Ubuntu"/>
              </a:rPr>
              <a:t> Event Manager</a:t>
            </a:r>
          </a:p>
        </p:txBody>
      </p:sp>
    </p:spTree>
    <p:extLst>
      <p:ext uri="{BB962C8B-B14F-4D97-AF65-F5344CB8AC3E}">
        <p14:creationId xmlns:p14="http://schemas.microsoft.com/office/powerpoint/2010/main" val="16968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1" y="1174627"/>
            <a:ext cx="6100405" cy="2949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ZoneTexte 1"/>
          <p:cNvSpPr txBox="1"/>
          <p:nvPr/>
        </p:nvSpPr>
        <p:spPr>
          <a:xfrm>
            <a:off x="696835" y="2031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L’application</a:t>
            </a:r>
            <a:endParaRPr lang="fr-FR" sz="2800" b="1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2</a:t>
            </a:fld>
            <a:endParaRPr lang="fr" sz="75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3</a:t>
            </a:fld>
            <a:endParaRPr lang="fr" sz="75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73358" t="2712" b="78115"/>
          <a:stretch/>
        </p:blipFill>
        <p:spPr>
          <a:xfrm>
            <a:off x="460210" y="2132182"/>
            <a:ext cx="1704675" cy="926156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096927" y="894671"/>
            <a:ext cx="4590000" cy="3317698"/>
            <a:chOff x="2795902" y="421243"/>
            <a:chExt cx="6120000" cy="4423597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/>
            <a:srcRect l="45238" t="4694" r="44562" b="81584"/>
            <a:stretch/>
          </p:blipFill>
          <p:spPr>
            <a:xfrm>
              <a:off x="5510519" y="421243"/>
              <a:ext cx="756080" cy="767893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/>
            <a:srcRect t="21144"/>
            <a:stretch/>
          </p:blipFill>
          <p:spPr>
            <a:xfrm>
              <a:off x="2795902" y="1201480"/>
              <a:ext cx="6120000" cy="3643360"/>
            </a:xfrm>
            <a:prstGeom prst="rect">
              <a:avLst/>
            </a:prstGeom>
          </p:spPr>
        </p:pic>
      </p:grpSp>
      <p:sp>
        <p:nvSpPr>
          <p:cNvPr id="5" name="Forme libre 4"/>
          <p:cNvSpPr/>
          <p:nvPr/>
        </p:nvSpPr>
        <p:spPr>
          <a:xfrm>
            <a:off x="3691315" y="3573081"/>
            <a:ext cx="1255133" cy="370432"/>
          </a:xfrm>
          <a:custGeom>
            <a:avLst/>
            <a:gdLst>
              <a:gd name="connsiteX0" fmla="*/ 226032 w 1702086"/>
              <a:gd name="connsiteY0" fmla="*/ 164387 h 503434"/>
              <a:gd name="connsiteX1" fmla="*/ 0 w 1702086"/>
              <a:gd name="connsiteY1" fmla="*/ 164387 h 503434"/>
              <a:gd name="connsiteX2" fmla="*/ 109591 w 1702086"/>
              <a:gd name="connsiteY2" fmla="*/ 503434 h 503434"/>
              <a:gd name="connsiteX3" fmla="*/ 1654140 w 1702086"/>
              <a:gd name="connsiteY3" fmla="*/ 246580 h 503434"/>
              <a:gd name="connsiteX4" fmla="*/ 1702086 w 1702086"/>
              <a:gd name="connsiteY4" fmla="*/ 178086 h 503434"/>
              <a:gd name="connsiteX5" fmla="*/ 1702086 w 1702086"/>
              <a:gd name="connsiteY5" fmla="*/ 0 h 503434"/>
              <a:gd name="connsiteX6" fmla="*/ 431515 w 1702086"/>
              <a:gd name="connsiteY6" fmla="*/ 160962 h 503434"/>
              <a:gd name="connsiteX7" fmla="*/ 226032 w 1702086"/>
              <a:gd name="connsiteY7" fmla="*/ 164387 h 503434"/>
              <a:gd name="connsiteX0" fmla="*/ 213332 w 1689386"/>
              <a:gd name="connsiteY0" fmla="*/ 164387 h 503434"/>
              <a:gd name="connsiteX1" fmla="*/ 0 w 1689386"/>
              <a:gd name="connsiteY1" fmla="*/ 154862 h 503434"/>
              <a:gd name="connsiteX2" fmla="*/ 96891 w 1689386"/>
              <a:gd name="connsiteY2" fmla="*/ 503434 h 503434"/>
              <a:gd name="connsiteX3" fmla="*/ 1641440 w 1689386"/>
              <a:gd name="connsiteY3" fmla="*/ 246580 h 503434"/>
              <a:gd name="connsiteX4" fmla="*/ 1689386 w 1689386"/>
              <a:gd name="connsiteY4" fmla="*/ 178086 h 503434"/>
              <a:gd name="connsiteX5" fmla="*/ 1689386 w 1689386"/>
              <a:gd name="connsiteY5" fmla="*/ 0 h 503434"/>
              <a:gd name="connsiteX6" fmla="*/ 418815 w 1689386"/>
              <a:gd name="connsiteY6" fmla="*/ 160962 h 503434"/>
              <a:gd name="connsiteX7" fmla="*/ 213332 w 1689386"/>
              <a:gd name="connsiteY7" fmla="*/ 164387 h 503434"/>
              <a:gd name="connsiteX0" fmla="*/ 248257 w 1689386"/>
              <a:gd name="connsiteY0" fmla="*/ 154862 h 503434"/>
              <a:gd name="connsiteX1" fmla="*/ 0 w 1689386"/>
              <a:gd name="connsiteY1" fmla="*/ 154862 h 503434"/>
              <a:gd name="connsiteX2" fmla="*/ 96891 w 1689386"/>
              <a:gd name="connsiteY2" fmla="*/ 503434 h 503434"/>
              <a:gd name="connsiteX3" fmla="*/ 1641440 w 1689386"/>
              <a:gd name="connsiteY3" fmla="*/ 246580 h 503434"/>
              <a:gd name="connsiteX4" fmla="*/ 1689386 w 1689386"/>
              <a:gd name="connsiteY4" fmla="*/ 178086 h 503434"/>
              <a:gd name="connsiteX5" fmla="*/ 1689386 w 1689386"/>
              <a:gd name="connsiteY5" fmla="*/ 0 h 503434"/>
              <a:gd name="connsiteX6" fmla="*/ 418815 w 1689386"/>
              <a:gd name="connsiteY6" fmla="*/ 160962 h 503434"/>
              <a:gd name="connsiteX7" fmla="*/ 248257 w 1689386"/>
              <a:gd name="connsiteY7" fmla="*/ 154862 h 503434"/>
              <a:gd name="connsiteX0" fmla="*/ 222857 w 1663986"/>
              <a:gd name="connsiteY0" fmla="*/ 154862 h 503434"/>
              <a:gd name="connsiteX1" fmla="*/ 0 w 1663986"/>
              <a:gd name="connsiteY1" fmla="*/ 158037 h 503434"/>
              <a:gd name="connsiteX2" fmla="*/ 71491 w 1663986"/>
              <a:gd name="connsiteY2" fmla="*/ 503434 h 503434"/>
              <a:gd name="connsiteX3" fmla="*/ 1616040 w 1663986"/>
              <a:gd name="connsiteY3" fmla="*/ 246580 h 503434"/>
              <a:gd name="connsiteX4" fmla="*/ 1663986 w 1663986"/>
              <a:gd name="connsiteY4" fmla="*/ 178086 h 503434"/>
              <a:gd name="connsiteX5" fmla="*/ 1663986 w 1663986"/>
              <a:gd name="connsiteY5" fmla="*/ 0 h 503434"/>
              <a:gd name="connsiteX6" fmla="*/ 393415 w 1663986"/>
              <a:gd name="connsiteY6" fmla="*/ 160962 h 503434"/>
              <a:gd name="connsiteX7" fmla="*/ 222857 w 1663986"/>
              <a:gd name="connsiteY7" fmla="*/ 154862 h 503434"/>
              <a:gd name="connsiteX0" fmla="*/ 222857 w 1673511"/>
              <a:gd name="connsiteY0" fmla="*/ 154862 h 503434"/>
              <a:gd name="connsiteX1" fmla="*/ 0 w 1673511"/>
              <a:gd name="connsiteY1" fmla="*/ 158037 h 503434"/>
              <a:gd name="connsiteX2" fmla="*/ 71491 w 1673511"/>
              <a:gd name="connsiteY2" fmla="*/ 503434 h 503434"/>
              <a:gd name="connsiteX3" fmla="*/ 1616040 w 1673511"/>
              <a:gd name="connsiteY3" fmla="*/ 246580 h 503434"/>
              <a:gd name="connsiteX4" fmla="*/ 1673511 w 1673511"/>
              <a:gd name="connsiteY4" fmla="*/ 203486 h 503434"/>
              <a:gd name="connsiteX5" fmla="*/ 1663986 w 1673511"/>
              <a:gd name="connsiteY5" fmla="*/ 0 h 503434"/>
              <a:gd name="connsiteX6" fmla="*/ 393415 w 1673511"/>
              <a:gd name="connsiteY6" fmla="*/ 160962 h 503434"/>
              <a:gd name="connsiteX7" fmla="*/ 222857 w 1673511"/>
              <a:gd name="connsiteY7" fmla="*/ 154862 h 503434"/>
              <a:gd name="connsiteX0" fmla="*/ 222857 w 1673511"/>
              <a:gd name="connsiteY0" fmla="*/ 145337 h 493909"/>
              <a:gd name="connsiteX1" fmla="*/ 0 w 1673511"/>
              <a:gd name="connsiteY1" fmla="*/ 148512 h 493909"/>
              <a:gd name="connsiteX2" fmla="*/ 71491 w 1673511"/>
              <a:gd name="connsiteY2" fmla="*/ 493909 h 493909"/>
              <a:gd name="connsiteX3" fmla="*/ 1616040 w 1673511"/>
              <a:gd name="connsiteY3" fmla="*/ 237055 h 493909"/>
              <a:gd name="connsiteX4" fmla="*/ 1673511 w 1673511"/>
              <a:gd name="connsiteY4" fmla="*/ 193961 h 493909"/>
              <a:gd name="connsiteX5" fmla="*/ 1673511 w 1673511"/>
              <a:gd name="connsiteY5" fmla="*/ 0 h 493909"/>
              <a:gd name="connsiteX6" fmla="*/ 393415 w 1673511"/>
              <a:gd name="connsiteY6" fmla="*/ 151437 h 493909"/>
              <a:gd name="connsiteX7" fmla="*/ 222857 w 1673511"/>
              <a:gd name="connsiteY7" fmla="*/ 145337 h 49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3511" h="493909">
                <a:moveTo>
                  <a:pt x="222857" y="145337"/>
                </a:moveTo>
                <a:lnTo>
                  <a:pt x="0" y="148512"/>
                </a:lnTo>
                <a:lnTo>
                  <a:pt x="71491" y="493909"/>
                </a:lnTo>
                <a:lnTo>
                  <a:pt x="1616040" y="237055"/>
                </a:lnTo>
                <a:lnTo>
                  <a:pt x="1673511" y="193961"/>
                </a:lnTo>
                <a:lnTo>
                  <a:pt x="1673511" y="0"/>
                </a:lnTo>
                <a:lnTo>
                  <a:pt x="393415" y="151437"/>
                </a:lnTo>
                <a:lnTo>
                  <a:pt x="222857" y="14533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0"/>
          </a:p>
        </p:txBody>
      </p:sp>
      <p:sp>
        <p:nvSpPr>
          <p:cNvPr id="13" name="ZoneTexte 12"/>
          <p:cNvSpPr txBox="1"/>
          <p:nvPr/>
        </p:nvSpPr>
        <p:spPr>
          <a:xfrm>
            <a:off x="696835" y="203134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Architecture générale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024330" y="2063919"/>
            <a:ext cx="986337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DAO</a:t>
            </a:r>
          </a:p>
        </p:txBody>
      </p:sp>
      <p:sp>
        <p:nvSpPr>
          <p:cNvPr id="3" name="Cube 2"/>
          <p:cNvSpPr/>
          <p:nvPr/>
        </p:nvSpPr>
        <p:spPr>
          <a:xfrm>
            <a:off x="4033471" y="1379323"/>
            <a:ext cx="886211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MVC</a:t>
            </a:r>
            <a:endParaRPr lang="fr-FR" sz="1350" dirty="0">
              <a:solidFill>
                <a:srgbClr val="434343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2069690" y="1383675"/>
            <a:ext cx="976194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 err="1">
                <a:solidFill>
                  <a:srgbClr val="434343"/>
                </a:solidFill>
              </a:rPr>
              <a:t>Factory</a:t>
            </a:r>
            <a:endParaRPr lang="fr" sz="1350" dirty="0">
              <a:solidFill>
                <a:srgbClr val="434343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420947" y="2880037"/>
            <a:ext cx="866149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Proxy</a:t>
            </a:r>
            <a:endParaRPr lang="fr" sz="1050" dirty="0">
              <a:solidFill>
                <a:srgbClr val="434343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4786307" y="2882050"/>
            <a:ext cx="1051158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Singleton</a:t>
            </a:r>
            <a:endParaRPr lang="fr-FR" sz="1050" dirty="0">
              <a:solidFill>
                <a:srgbClr val="434343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2640938" y="3460450"/>
            <a:ext cx="2047622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Front</a:t>
            </a:r>
            <a:r>
              <a:rPr lang="fr" sz="1050" b="1" dirty="0">
                <a:solidFill>
                  <a:srgbClr val="434343"/>
                </a:solidFill>
              </a:rPr>
              <a:t> </a:t>
            </a:r>
            <a:r>
              <a:rPr lang="fr" sz="1350" dirty="0">
                <a:solidFill>
                  <a:srgbClr val="434343"/>
                </a:solidFill>
              </a:rPr>
              <a:t>Controller</a:t>
            </a:r>
          </a:p>
        </p:txBody>
      </p:sp>
      <p:sp>
        <p:nvSpPr>
          <p:cNvPr id="9" name="Cube 8"/>
          <p:cNvSpPr/>
          <p:nvPr/>
        </p:nvSpPr>
        <p:spPr>
          <a:xfrm>
            <a:off x="1153780" y="2063917"/>
            <a:ext cx="919271" cy="398755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Helper</a:t>
            </a:r>
            <a:endParaRPr lang="fr-FR" sz="1050" dirty="0">
              <a:solidFill>
                <a:srgbClr val="434343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2838385" y="2211841"/>
            <a:ext cx="1570589" cy="552123"/>
          </a:xfrm>
          <a:prstGeom prst="cub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100" b="1" dirty="0">
                <a:solidFill>
                  <a:srgbClr val="434343"/>
                </a:solidFill>
              </a:rPr>
              <a:t>IOC</a:t>
            </a:r>
            <a:endParaRPr lang="fr" sz="2100" b="1" dirty="0">
              <a:solidFill>
                <a:srgbClr val="434343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4</a:t>
            </a:fld>
            <a:endParaRPr lang="fr" sz="750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696835" y="203134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Design patterns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61867" y="1145084"/>
            <a:ext cx="5691348" cy="2983704"/>
          </a:xfrm>
          <a:prstGeom prst="arc">
            <a:avLst>
              <a:gd name="adj1" fmla="val 10798382"/>
              <a:gd name="adj2" fmla="val 9814570"/>
            </a:avLst>
          </a:prstGeom>
          <a:noFill/>
          <a:ln w="76200" cap="flat" cmpd="sng">
            <a:solidFill>
              <a:srgbClr val="F6B26B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7" name="Shape 117"/>
          <p:cNvSpPr txBox="1"/>
          <p:nvPr/>
        </p:nvSpPr>
        <p:spPr>
          <a:xfrm>
            <a:off x="4967906" y="950909"/>
            <a:ext cx="899550" cy="4070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5</a:t>
            </a:fld>
            <a:endParaRPr lang="fr" sz="75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grpSp>
        <p:nvGrpSpPr>
          <p:cNvPr id="12" name="Groupe 11"/>
          <p:cNvGrpSpPr/>
          <p:nvPr/>
        </p:nvGrpSpPr>
        <p:grpSpPr>
          <a:xfrm>
            <a:off x="132752" y="2127976"/>
            <a:ext cx="1188000" cy="1028210"/>
            <a:chOff x="177002" y="2673672"/>
            <a:chExt cx="1584000" cy="1370947"/>
          </a:xfrm>
        </p:grpSpPr>
        <p:sp>
          <p:nvSpPr>
            <p:cNvPr id="6" name="Ellipse 5"/>
            <p:cNvSpPr/>
            <p:nvPr/>
          </p:nvSpPr>
          <p:spPr>
            <a:xfrm>
              <a:off x="177002" y="2712619"/>
              <a:ext cx="1584000" cy="133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82" y="2673672"/>
              <a:ext cx="720000" cy="72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0" y="2727672"/>
              <a:ext cx="720000" cy="72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8" y="3032625"/>
              <a:ext cx="720000" cy="72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0" y="3186072"/>
              <a:ext cx="720000" cy="720000"/>
            </a:xfrm>
            <a:prstGeom prst="rect">
              <a:avLst/>
            </a:prstGeom>
          </p:spPr>
        </p:pic>
      </p:grpSp>
      <p:cxnSp>
        <p:nvCxnSpPr>
          <p:cNvPr id="9" name="Connecteur droit avec flèche 8"/>
          <p:cNvCxnSpPr/>
          <p:nvPr/>
        </p:nvCxnSpPr>
        <p:spPr>
          <a:xfrm>
            <a:off x="3122610" y="2739409"/>
            <a:ext cx="3023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 vers le bas 10"/>
          <p:cNvSpPr/>
          <p:nvPr/>
        </p:nvSpPr>
        <p:spPr>
          <a:xfrm rot="10800000">
            <a:off x="6115507" y="1275142"/>
            <a:ext cx="215800" cy="1208368"/>
          </a:xfrm>
          <a:prstGeom prst="downArrow">
            <a:avLst>
              <a:gd name="adj1" fmla="val 50000"/>
              <a:gd name="adj2" fmla="val 73963"/>
            </a:avLst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1502794" y="2693303"/>
            <a:ext cx="3023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2014965" y="2337021"/>
            <a:ext cx="830628" cy="695510"/>
            <a:chOff x="5033918" y="2670707"/>
            <a:chExt cx="1584000" cy="1370947"/>
          </a:xfrm>
        </p:grpSpPr>
        <p:sp>
          <p:nvSpPr>
            <p:cNvPr id="52" name="Ellipse 51"/>
            <p:cNvSpPr/>
            <p:nvPr/>
          </p:nvSpPr>
          <p:spPr>
            <a:xfrm>
              <a:off x="5033918" y="2709654"/>
              <a:ext cx="1584000" cy="133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398" y="2670707"/>
              <a:ext cx="720000" cy="720000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736" y="2724707"/>
              <a:ext cx="720000" cy="720000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494" y="3029660"/>
              <a:ext cx="720000" cy="720000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736" y="3183107"/>
              <a:ext cx="720000" cy="720000"/>
            </a:xfrm>
            <a:prstGeom prst="rect">
              <a:avLst/>
            </a:prstGeom>
          </p:spPr>
        </p:pic>
      </p:grpSp>
      <p:cxnSp>
        <p:nvCxnSpPr>
          <p:cNvPr id="57" name="Connecteur droit avec flèche 56"/>
          <p:cNvCxnSpPr/>
          <p:nvPr/>
        </p:nvCxnSpPr>
        <p:spPr>
          <a:xfrm>
            <a:off x="5182619" y="2711561"/>
            <a:ext cx="30230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Shape 197"/>
          <p:cNvGrpSpPr/>
          <p:nvPr/>
        </p:nvGrpSpPr>
        <p:grpSpPr>
          <a:xfrm>
            <a:off x="5559366" y="2295367"/>
            <a:ext cx="1181195" cy="813197"/>
            <a:chOff x="2440775" y="2000250"/>
            <a:chExt cx="3500400" cy="2226368"/>
          </a:xfrm>
        </p:grpSpPr>
        <p:sp>
          <p:nvSpPr>
            <p:cNvPr id="74" name="Shape 198"/>
            <p:cNvSpPr/>
            <p:nvPr/>
          </p:nvSpPr>
          <p:spPr>
            <a:xfrm>
              <a:off x="2440775" y="3759518"/>
              <a:ext cx="3500400" cy="467099"/>
            </a:xfrm>
            <a:prstGeom prst="trapezoid">
              <a:avLst>
                <a:gd name="adj" fmla="val 73923"/>
              </a:avLst>
            </a:prstGeom>
            <a:solidFill>
              <a:srgbClr val="666666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4343"/>
                </a:solidFill>
              </a:endParaRPr>
            </a:p>
          </p:txBody>
        </p:sp>
        <p:sp>
          <p:nvSpPr>
            <p:cNvPr id="75" name="Shape 199"/>
            <p:cNvSpPr/>
            <p:nvPr/>
          </p:nvSpPr>
          <p:spPr>
            <a:xfrm>
              <a:off x="2786675" y="2000250"/>
              <a:ext cx="2808600" cy="1655999"/>
            </a:xfrm>
            <a:prstGeom prst="rect">
              <a:avLst/>
            </a:prstGeom>
            <a:solidFill>
              <a:srgbClr val="666666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4343"/>
                </a:solidFill>
              </a:endParaRPr>
            </a:p>
          </p:txBody>
        </p:sp>
        <p:sp>
          <p:nvSpPr>
            <p:cNvPr id="76" name="Shape 200"/>
            <p:cNvSpPr/>
            <p:nvPr/>
          </p:nvSpPr>
          <p:spPr>
            <a:xfrm>
              <a:off x="2932475" y="2125769"/>
              <a:ext cx="2516999" cy="14052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4343"/>
                </a:solidFill>
              </a:endParaRPr>
            </a:p>
          </p:txBody>
        </p:sp>
      </p:grpSp>
      <p:pic>
        <p:nvPicPr>
          <p:cNvPr id="1038" name="Picture 14" descr="red, sign, green, icon, right, mark, symbol, mi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61" y="2419983"/>
            <a:ext cx="390855" cy="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/>
          <p:cNvGrpSpPr/>
          <p:nvPr/>
        </p:nvGrpSpPr>
        <p:grpSpPr>
          <a:xfrm>
            <a:off x="3567981" y="2165903"/>
            <a:ext cx="1441931" cy="1238714"/>
            <a:chOff x="2449855" y="1989371"/>
            <a:chExt cx="1922574" cy="1651618"/>
          </a:xfrm>
        </p:grpSpPr>
        <p:grpSp>
          <p:nvGrpSpPr>
            <p:cNvPr id="17" name="Groupe 16"/>
            <p:cNvGrpSpPr/>
            <p:nvPr/>
          </p:nvGrpSpPr>
          <p:grpSpPr>
            <a:xfrm>
              <a:off x="2449855" y="1989371"/>
              <a:ext cx="1922574" cy="1651618"/>
              <a:chOff x="2338886" y="2573400"/>
              <a:chExt cx="1922574" cy="1651618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2420255" y="2573400"/>
                <a:ext cx="936000" cy="800774"/>
                <a:chOff x="2420255" y="2573400"/>
                <a:chExt cx="936000" cy="800774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420255" y="2654174"/>
                  <a:ext cx="936000" cy="72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/>
                </a:p>
              </p:txBody>
            </p:sp>
            <p:pic>
              <p:nvPicPr>
                <p:cNvPr id="46" name="Image 4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9863" y="2573400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e 14"/>
              <p:cNvGrpSpPr/>
              <p:nvPr/>
            </p:nvGrpSpPr>
            <p:grpSpPr>
              <a:xfrm>
                <a:off x="3325460" y="3188903"/>
                <a:ext cx="936000" cy="746553"/>
                <a:chOff x="3325460" y="3188903"/>
                <a:chExt cx="936000" cy="746553"/>
              </a:xfrm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3325460" y="3215456"/>
                  <a:ext cx="936000" cy="72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/>
                </a:p>
              </p:txBody>
            </p:sp>
            <p:pic>
              <p:nvPicPr>
                <p:cNvPr id="48" name="Image 4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9352" y="3188903"/>
                  <a:ext cx="540000" cy="5400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e 15"/>
              <p:cNvGrpSpPr/>
              <p:nvPr/>
            </p:nvGrpSpPr>
            <p:grpSpPr>
              <a:xfrm>
                <a:off x="2338886" y="3424244"/>
                <a:ext cx="936000" cy="800774"/>
                <a:chOff x="2338886" y="3424244"/>
                <a:chExt cx="936000" cy="800774"/>
              </a:xfrm>
            </p:grpSpPr>
            <p:sp>
              <p:nvSpPr>
                <p:cNvPr id="49" name="Ellipse 48"/>
                <p:cNvSpPr/>
                <p:nvPr/>
              </p:nvSpPr>
              <p:spPr>
                <a:xfrm>
                  <a:off x="2338886" y="3505018"/>
                  <a:ext cx="936000" cy="72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50"/>
                </a:p>
              </p:txBody>
            </p:sp>
            <p:pic>
              <p:nvPicPr>
                <p:cNvPr id="50" name="Image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8494" y="3424244"/>
                  <a:ext cx="540000" cy="540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597" y="2809427"/>
              <a:ext cx="540000" cy="540000"/>
            </a:xfrm>
            <a:prstGeom prst="rect">
              <a:avLst/>
            </a:prstGeom>
          </p:spPr>
        </p:pic>
      </p:grp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154" y="1046760"/>
            <a:ext cx="1407767" cy="43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6">
            <a:alphaModFix/>
          </a:blip>
          <a:srcRect t="23609" b="24458"/>
          <a:stretch/>
        </p:blipFill>
        <p:spPr>
          <a:xfrm>
            <a:off x="4424993" y="2093008"/>
            <a:ext cx="777728" cy="44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1518523" y="3143092"/>
            <a:ext cx="20409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 smtClean="0"/>
              <a:t>Réunion </a:t>
            </a:r>
            <a:r>
              <a:rPr lang="fr-FR" sz="1350" dirty="0"/>
              <a:t>tous les 2 jours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96835" y="203134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Gestion de projet - </a:t>
            </a:r>
            <a:r>
              <a:rPr lang="fr-FR" sz="2800" b="1" dirty="0" err="1" smtClean="0">
                <a:latin typeface="+mj-lt"/>
              </a:rPr>
              <a:t>Scrum</a:t>
            </a:r>
            <a:endParaRPr lang="fr-FR" sz="2800" b="1" dirty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088" y="968204"/>
            <a:ext cx="1128520" cy="643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ZoneTexte 57"/>
          <p:cNvSpPr txBox="1"/>
          <p:nvPr/>
        </p:nvSpPr>
        <p:spPr>
          <a:xfrm>
            <a:off x="2662925" y="3751956"/>
            <a:ext cx="18101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smtClean="0"/>
              <a:t>Sprint d’une semaine</a:t>
            </a:r>
            <a:endParaRPr lang="fr-FR" sz="13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" grpId="0" animBg="1"/>
      <p:bldP spid="10" grpId="1"/>
      <p:bldP spid="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196465" y="2971348"/>
            <a:ext cx="6247445" cy="1071653"/>
            <a:chOff x="261950" y="3381375"/>
            <a:chExt cx="8329926" cy="1428870"/>
          </a:xfrm>
        </p:grpSpPr>
        <p:grpSp>
          <p:nvGrpSpPr>
            <p:cNvPr id="141" name="Shape 141"/>
            <p:cNvGrpSpPr/>
            <p:nvPr/>
          </p:nvGrpSpPr>
          <p:grpSpPr>
            <a:xfrm>
              <a:off x="552122" y="4060181"/>
              <a:ext cx="8039753" cy="750063"/>
              <a:chOff x="552122" y="4060181"/>
              <a:chExt cx="8039753" cy="750063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552122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1921207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9DAF8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>
                <a:off x="3290291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4CCCC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54" name="Shape 154"/>
              <p:cNvGrpSpPr/>
              <p:nvPr/>
            </p:nvGrpSpPr>
            <p:grpSpPr>
              <a:xfrm>
                <a:off x="4659375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55" name="Shape 155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58" name="Shape 158"/>
              <p:cNvGrpSpPr/>
              <p:nvPr/>
            </p:nvGrpSpPr>
            <p:grpSpPr>
              <a:xfrm>
                <a:off x="4659375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59" name="Shape 159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EAD3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62" name="Shape 162"/>
              <p:cNvGrpSpPr/>
              <p:nvPr/>
            </p:nvGrpSpPr>
            <p:grpSpPr>
              <a:xfrm>
                <a:off x="6028459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63" name="Shape 163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66" name="Shape 166"/>
              <p:cNvGrpSpPr/>
              <p:nvPr/>
            </p:nvGrpSpPr>
            <p:grpSpPr>
              <a:xfrm>
                <a:off x="7412591" y="4060181"/>
                <a:ext cx="1179284" cy="750063"/>
                <a:chOff x="2440775" y="2000250"/>
                <a:chExt cx="3500400" cy="2226368"/>
              </a:xfrm>
            </p:grpSpPr>
            <p:sp>
              <p:nvSpPr>
                <p:cNvPr id="167" name="Shape 167"/>
                <p:cNvSpPr/>
                <p:nvPr/>
              </p:nvSpPr>
              <p:spPr>
                <a:xfrm>
                  <a:off x="2440775" y="3759518"/>
                  <a:ext cx="3500400" cy="467099"/>
                </a:xfrm>
                <a:prstGeom prst="trapezoid">
                  <a:avLst>
                    <a:gd name="adj" fmla="val 73923"/>
                  </a:avLst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2786675" y="2000250"/>
                  <a:ext cx="2808600" cy="1655999"/>
                </a:xfrm>
                <a:prstGeom prst="rect">
                  <a:avLst/>
                </a:prstGeom>
                <a:solidFill>
                  <a:srgbClr val="666666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2932475" y="2125769"/>
                  <a:ext cx="2516999" cy="1405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2E9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>
                    <a:solidFill>
                      <a:srgbClr val="434343"/>
                    </a:solidFill>
                  </a:endParaRPr>
                </a:p>
              </p:txBody>
            </p:sp>
          </p:grpSp>
        </p:grpSp>
        <p:sp>
          <p:nvSpPr>
            <p:cNvPr id="170" name="Shape 170"/>
            <p:cNvSpPr txBox="1"/>
            <p:nvPr/>
          </p:nvSpPr>
          <p:spPr>
            <a:xfrm>
              <a:off x="261950" y="3381375"/>
              <a:ext cx="1428900" cy="41669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r>
                <a:rPr lang="fr" sz="1350" b="1" dirty="0">
                  <a:solidFill>
                    <a:srgbClr val="434343"/>
                  </a:solidFill>
                  <a:latin typeface="+mj-lt"/>
                  <a:ea typeface="Ubuntu"/>
                  <a:cs typeface="Ubuntu"/>
                  <a:sym typeface="Ubuntu"/>
                </a:rPr>
                <a:t>1er Sprint</a:t>
              </a:r>
            </a:p>
          </p:txBody>
        </p:sp>
      </p:grp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62" y="1149200"/>
            <a:ext cx="3196677" cy="1515120"/>
          </a:xfrm>
          <a:prstGeom prst="rect">
            <a:avLst/>
          </a:prstGeom>
          <a:ln w="1905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2" name="Shape 172"/>
          <p:cNvGrpSpPr/>
          <p:nvPr/>
        </p:nvGrpSpPr>
        <p:grpSpPr>
          <a:xfrm>
            <a:off x="414987" y="3476851"/>
            <a:ext cx="6029815" cy="562547"/>
            <a:chOff x="552122" y="4060181"/>
            <a:chExt cx="8039753" cy="750063"/>
          </a:xfrm>
        </p:grpSpPr>
        <p:grpSp>
          <p:nvGrpSpPr>
            <p:cNvPr id="173" name="Shape 173"/>
            <p:cNvGrpSpPr/>
            <p:nvPr/>
          </p:nvGrpSpPr>
          <p:grpSpPr>
            <a:xfrm>
              <a:off x="552122" y="4060181"/>
              <a:ext cx="1179284" cy="750063"/>
              <a:chOff x="2440775" y="2000250"/>
              <a:chExt cx="3500400" cy="2226368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>
              <a:off x="1921207" y="4060181"/>
              <a:ext cx="1179284" cy="750063"/>
              <a:chOff x="2440775" y="2000250"/>
              <a:chExt cx="3500400" cy="22263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1" name="Shape 181"/>
            <p:cNvGrpSpPr/>
            <p:nvPr/>
          </p:nvGrpSpPr>
          <p:grpSpPr>
            <a:xfrm>
              <a:off x="3290291" y="4060181"/>
              <a:ext cx="1179284" cy="750063"/>
              <a:chOff x="2440775" y="2000250"/>
              <a:chExt cx="3500400" cy="2226368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4659375" y="4060181"/>
              <a:ext cx="1179284" cy="750063"/>
              <a:chOff x="2440775" y="2000250"/>
              <a:chExt cx="3500400" cy="2226368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4659375" y="4060181"/>
              <a:ext cx="1179284" cy="750063"/>
              <a:chOff x="2440775" y="2000250"/>
              <a:chExt cx="3500400" cy="2226368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6028459" y="4060181"/>
              <a:ext cx="1179284" cy="750063"/>
              <a:chOff x="2440775" y="2000250"/>
              <a:chExt cx="3500400" cy="2226368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97" name="Shape 197"/>
            <p:cNvGrpSpPr/>
            <p:nvPr/>
          </p:nvGrpSpPr>
          <p:grpSpPr>
            <a:xfrm>
              <a:off x="7412591" y="4060181"/>
              <a:ext cx="1179284" cy="750063"/>
              <a:chOff x="2440775" y="2000250"/>
              <a:chExt cx="3500400" cy="2226368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2440775" y="3759518"/>
                <a:ext cx="3500400" cy="467099"/>
              </a:xfrm>
              <a:prstGeom prst="trapezoid">
                <a:avLst>
                  <a:gd name="adj" fmla="val 73923"/>
                </a:avLst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86675" y="2000250"/>
                <a:ext cx="2808600" cy="1655999"/>
              </a:xfrm>
              <a:prstGeom prst="rect">
                <a:avLst/>
              </a:prstGeom>
              <a:solidFill>
                <a:srgbClr val="666666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932475" y="2125769"/>
                <a:ext cx="2516999" cy="1405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6</a:t>
            </a:fld>
            <a:endParaRPr lang="fr" sz="75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2373055" y="2211289"/>
            <a:ext cx="2111897" cy="507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" sz="1350" dirty="0">
                <a:solidFill>
                  <a:srgbClr val="434343"/>
                </a:solidFill>
              </a:rPr>
              <a:t>Procédure de mise en place de l’environnement</a:t>
            </a:r>
            <a:endParaRPr lang="fr-FR" sz="1050" dirty="0">
              <a:solidFill>
                <a:srgbClr val="434343"/>
              </a:solidFill>
            </a:endParaRPr>
          </a:p>
        </p:txBody>
      </p:sp>
      <p:pic>
        <p:nvPicPr>
          <p:cNvPr id="110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2" y="1070185"/>
            <a:ext cx="6336163" cy="3003134"/>
          </a:xfrm>
          <a:prstGeom prst="rect">
            <a:avLst/>
          </a:prstGeom>
          <a:ln w="1905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9" name="ZoneTexte 68"/>
          <p:cNvSpPr txBox="1"/>
          <p:nvPr/>
        </p:nvSpPr>
        <p:spPr>
          <a:xfrm>
            <a:off x="696835" y="203134"/>
            <a:ext cx="548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Gestion de projet – Transparence (1)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7</a:t>
            </a:fld>
            <a:endParaRPr lang="fr" sz="75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966608" y="1423639"/>
            <a:ext cx="2091522" cy="2618385"/>
            <a:chOff x="1447464" y="1015439"/>
            <a:chExt cx="2305942" cy="2886819"/>
          </a:xfrm>
        </p:grpSpPr>
        <p:grpSp>
          <p:nvGrpSpPr>
            <p:cNvPr id="7" name="Shape 201"/>
            <p:cNvGrpSpPr/>
            <p:nvPr/>
          </p:nvGrpSpPr>
          <p:grpSpPr>
            <a:xfrm>
              <a:off x="1447464" y="1155709"/>
              <a:ext cx="1317175" cy="2746549"/>
              <a:chOff x="6365650" y="595575"/>
              <a:chExt cx="1317175" cy="2746549"/>
            </a:xfrm>
          </p:grpSpPr>
          <p:grpSp>
            <p:nvGrpSpPr>
              <p:cNvPr id="8" name="Shape 202"/>
              <p:cNvGrpSpPr/>
              <p:nvPr/>
            </p:nvGrpSpPr>
            <p:grpSpPr>
              <a:xfrm>
                <a:off x="6365650" y="595575"/>
                <a:ext cx="497050" cy="689874"/>
                <a:chOff x="6710325" y="691000"/>
                <a:chExt cx="497050" cy="689874"/>
              </a:xfrm>
            </p:grpSpPr>
            <p:sp>
              <p:nvSpPr>
                <p:cNvPr id="15" name="Shape 203"/>
                <p:cNvSpPr/>
                <p:nvPr/>
              </p:nvSpPr>
              <p:spPr>
                <a:xfrm>
                  <a:off x="6710325" y="1089129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6" name="Shape 204"/>
                <p:cNvSpPr/>
                <p:nvPr/>
              </p:nvSpPr>
              <p:spPr>
                <a:xfrm>
                  <a:off x="6710325" y="88718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7" name="Shape 205"/>
                <p:cNvSpPr/>
                <p:nvPr/>
              </p:nvSpPr>
              <p:spPr>
                <a:xfrm>
                  <a:off x="6710325" y="69100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  <p:grpSp>
            <p:nvGrpSpPr>
              <p:cNvPr id="9" name="Shape 206"/>
              <p:cNvGrpSpPr/>
              <p:nvPr/>
            </p:nvGrpSpPr>
            <p:grpSpPr>
              <a:xfrm>
                <a:off x="6365650" y="2652250"/>
                <a:ext cx="497050" cy="689874"/>
                <a:chOff x="6710325" y="691000"/>
                <a:chExt cx="497050" cy="689874"/>
              </a:xfrm>
            </p:grpSpPr>
            <p:sp>
              <p:nvSpPr>
                <p:cNvPr id="12" name="Shape 207"/>
                <p:cNvSpPr/>
                <p:nvPr/>
              </p:nvSpPr>
              <p:spPr>
                <a:xfrm>
                  <a:off x="6710325" y="1089129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3" name="Shape 208"/>
                <p:cNvSpPr/>
                <p:nvPr/>
              </p:nvSpPr>
              <p:spPr>
                <a:xfrm>
                  <a:off x="6710325" y="88718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14" name="Shape 209"/>
                <p:cNvSpPr/>
                <p:nvPr/>
              </p:nvSpPr>
              <p:spPr>
                <a:xfrm>
                  <a:off x="6710325" y="69100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  <p:cxnSp>
            <p:nvCxnSpPr>
              <p:cNvPr id="10" name="Shape 210"/>
              <p:cNvCxnSpPr/>
              <p:nvPr/>
            </p:nvCxnSpPr>
            <p:spPr>
              <a:xfrm rot="10800000">
                <a:off x="7045324" y="929300"/>
                <a:ext cx="637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1" name="Shape 211"/>
              <p:cNvCxnSpPr/>
              <p:nvPr/>
            </p:nvCxnSpPr>
            <p:spPr>
              <a:xfrm rot="10800000">
                <a:off x="7045324" y="2986700"/>
                <a:ext cx="637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18" name="Shape 212"/>
            <p:cNvGrpSpPr/>
            <p:nvPr/>
          </p:nvGrpSpPr>
          <p:grpSpPr>
            <a:xfrm>
              <a:off x="2946233" y="1015439"/>
              <a:ext cx="807173" cy="2878452"/>
              <a:chOff x="7828043" y="430899"/>
              <a:chExt cx="807173" cy="2878452"/>
            </a:xfrm>
          </p:grpSpPr>
          <p:grpSp>
            <p:nvGrpSpPr>
              <p:cNvPr id="19" name="Shape 213"/>
              <p:cNvGrpSpPr/>
              <p:nvPr/>
            </p:nvGrpSpPr>
            <p:grpSpPr>
              <a:xfrm>
                <a:off x="7828043" y="430899"/>
                <a:ext cx="807173" cy="777754"/>
                <a:chOff x="10755399" y="1103787"/>
                <a:chExt cx="665820" cy="855427"/>
              </a:xfrm>
            </p:grpSpPr>
            <p:sp>
              <p:nvSpPr>
                <p:cNvPr id="38" name="Shape 214"/>
                <p:cNvSpPr/>
                <p:nvPr/>
              </p:nvSpPr>
              <p:spPr>
                <a:xfrm>
                  <a:off x="10755399" y="1103787"/>
                  <a:ext cx="665820" cy="586385"/>
                </a:xfrm>
                <a:prstGeom prst="irregularSeal1">
                  <a:avLst/>
                </a:prstGeom>
                <a:solidFill>
                  <a:srgbClr val="5B0F00"/>
                </a:solidFill>
                <a:ln>
                  <a:noFill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grpSp>
              <p:nvGrpSpPr>
                <p:cNvPr id="39" name="Shape 215"/>
                <p:cNvGrpSpPr/>
                <p:nvPr/>
              </p:nvGrpSpPr>
              <p:grpSpPr>
                <a:xfrm>
                  <a:off x="10863088" y="1282219"/>
                  <a:ext cx="450299" cy="676995"/>
                  <a:chOff x="10863088" y="1282219"/>
                  <a:chExt cx="450299" cy="676995"/>
                </a:xfrm>
              </p:grpSpPr>
              <p:sp>
                <p:nvSpPr>
                  <p:cNvPr id="40" name="Shape 216"/>
                  <p:cNvSpPr/>
                  <p:nvPr/>
                </p:nvSpPr>
                <p:spPr>
                  <a:xfrm>
                    <a:off x="10863088" y="1575814"/>
                    <a:ext cx="450299" cy="383400"/>
                  </a:xfrm>
                  <a:prstGeom prst="round2SameRect">
                    <a:avLst>
                      <a:gd name="adj1" fmla="val 50000"/>
                      <a:gd name="adj2" fmla="val 6381"/>
                    </a:avLst>
                  </a:prstGeom>
                  <a:solidFill>
                    <a:srgbClr val="6FA8DC"/>
                  </a:solidFill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050"/>
                  </a:p>
                </p:txBody>
              </p:sp>
              <p:sp>
                <p:nvSpPr>
                  <p:cNvPr id="41" name="Shape 217"/>
                  <p:cNvSpPr/>
                  <p:nvPr/>
                </p:nvSpPr>
                <p:spPr>
                  <a:xfrm>
                    <a:off x="10917795" y="1292442"/>
                    <a:ext cx="341100" cy="383400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rgbClr val="6FA8DC"/>
                  </a:solidFill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050"/>
                  </a:p>
                </p:txBody>
              </p:sp>
              <p:sp>
                <p:nvSpPr>
                  <p:cNvPr id="42" name="Shape 218"/>
                  <p:cNvSpPr/>
                  <p:nvPr/>
                </p:nvSpPr>
                <p:spPr>
                  <a:xfrm rot="5400000">
                    <a:off x="11019948" y="1164169"/>
                    <a:ext cx="136800" cy="372900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5B0F00"/>
                  </a:solidFill>
                  <a:ln w="28575" cap="flat" cmpd="sng">
                    <a:solidFill>
                      <a:srgbClr val="5B0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050"/>
                  </a:p>
                </p:txBody>
              </p:sp>
            </p:grpSp>
          </p:grpSp>
          <p:grpSp>
            <p:nvGrpSpPr>
              <p:cNvPr id="20" name="Shape 219"/>
              <p:cNvGrpSpPr/>
              <p:nvPr/>
            </p:nvGrpSpPr>
            <p:grpSpPr>
              <a:xfrm>
                <a:off x="7945404" y="2652259"/>
                <a:ext cx="572465" cy="657092"/>
                <a:chOff x="7870841" y="2115139"/>
                <a:chExt cx="520044" cy="682977"/>
              </a:xfrm>
            </p:grpSpPr>
            <p:sp>
              <p:nvSpPr>
                <p:cNvPr id="27" name="Shape 220"/>
                <p:cNvSpPr/>
                <p:nvPr/>
              </p:nvSpPr>
              <p:spPr>
                <a:xfrm>
                  <a:off x="7903178" y="2115139"/>
                  <a:ext cx="455699" cy="526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90000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grpSp>
              <p:nvGrpSpPr>
                <p:cNvPr id="28" name="Shape 221"/>
                <p:cNvGrpSpPr/>
                <p:nvPr/>
              </p:nvGrpSpPr>
              <p:grpSpPr>
                <a:xfrm>
                  <a:off x="7870841" y="2129299"/>
                  <a:ext cx="520044" cy="668817"/>
                  <a:chOff x="7870841" y="2129299"/>
                  <a:chExt cx="520044" cy="668817"/>
                </a:xfrm>
              </p:grpSpPr>
              <p:grpSp>
                <p:nvGrpSpPr>
                  <p:cNvPr id="29" name="Shape 222"/>
                  <p:cNvGrpSpPr/>
                  <p:nvPr/>
                </p:nvGrpSpPr>
                <p:grpSpPr>
                  <a:xfrm>
                    <a:off x="7870841" y="2167284"/>
                    <a:ext cx="520044" cy="630832"/>
                    <a:chOff x="4381200" y="1156475"/>
                    <a:chExt cx="381600" cy="462724"/>
                  </a:xfrm>
                </p:grpSpPr>
                <p:sp>
                  <p:nvSpPr>
                    <p:cNvPr id="36" name="Shape 223"/>
                    <p:cNvSpPr/>
                    <p:nvPr/>
                  </p:nvSpPr>
                  <p:spPr>
                    <a:xfrm>
                      <a:off x="4381200" y="1353100"/>
                      <a:ext cx="381600" cy="266099"/>
                    </a:xfrm>
                    <a:prstGeom prst="round2SameRect">
                      <a:avLst>
                        <a:gd name="adj1" fmla="val 50000"/>
                        <a:gd name="adj2" fmla="val 6381"/>
                      </a:avLst>
                    </a:prstGeom>
                    <a:solidFill>
                      <a:srgbClr val="6FA8DC"/>
                    </a:solidFill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68569" tIns="68569" rIns="68569" bIns="68569" anchor="ctr" anchorCtr="0">
                      <a:noAutofit/>
                    </a:bodyPr>
                    <a:lstStyle/>
                    <a:p>
                      <a:endParaRPr sz="1050"/>
                    </a:p>
                  </p:txBody>
                </p:sp>
                <p:sp>
                  <p:nvSpPr>
                    <p:cNvPr id="37" name="Shape 224"/>
                    <p:cNvSpPr/>
                    <p:nvPr/>
                  </p:nvSpPr>
                  <p:spPr>
                    <a:xfrm>
                      <a:off x="4427550" y="1156475"/>
                      <a:ext cx="288899" cy="266099"/>
                    </a:xfrm>
                    <a:prstGeom prst="smileyFace">
                      <a:avLst>
                        <a:gd name="adj" fmla="val 4653"/>
                      </a:avLst>
                    </a:prstGeom>
                    <a:solidFill>
                      <a:srgbClr val="6FA8DC"/>
                    </a:solidFill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68569" tIns="68569" rIns="68569" bIns="68569" anchor="ctr" anchorCtr="0">
                      <a:noAutofit/>
                    </a:bodyPr>
                    <a:lstStyle/>
                    <a:p>
                      <a:endParaRPr sz="1050"/>
                    </a:p>
                  </p:txBody>
                </p:sp>
              </p:grpSp>
              <p:grpSp>
                <p:nvGrpSpPr>
                  <p:cNvPr id="30" name="Shape 225"/>
                  <p:cNvGrpSpPr/>
                  <p:nvPr/>
                </p:nvGrpSpPr>
                <p:grpSpPr>
                  <a:xfrm>
                    <a:off x="7949463" y="2129299"/>
                    <a:ext cx="362944" cy="102791"/>
                    <a:chOff x="2068150" y="4733275"/>
                    <a:chExt cx="520575" cy="147349"/>
                  </a:xfrm>
                </p:grpSpPr>
                <p:sp>
                  <p:nvSpPr>
                    <p:cNvPr id="31" name="Shape 226"/>
                    <p:cNvSpPr/>
                    <p:nvPr/>
                  </p:nvSpPr>
                  <p:spPr>
                    <a:xfrm>
                      <a:off x="2068150" y="4733275"/>
                      <a:ext cx="520575" cy="14427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0823" h="5771" extrusionOk="0">
                          <a:moveTo>
                            <a:pt x="0" y="5771"/>
                          </a:moveTo>
                          <a:lnTo>
                            <a:pt x="8205" y="5771"/>
                          </a:lnTo>
                          <a:lnTo>
                            <a:pt x="10766" y="1335"/>
                          </a:lnTo>
                          <a:lnTo>
                            <a:pt x="13221" y="5586"/>
                          </a:lnTo>
                          <a:lnTo>
                            <a:pt x="20823" y="5586"/>
                          </a:lnTo>
                          <a:lnTo>
                            <a:pt x="16127" y="1810"/>
                          </a:lnTo>
                          <a:lnTo>
                            <a:pt x="9676" y="0"/>
                          </a:lnTo>
                          <a:close/>
                        </a:path>
                      </a:pathLst>
                    </a:custGeom>
                    <a:solidFill>
                      <a:srgbClr val="990000"/>
                    </a:solidFill>
                    <a:ln>
                      <a:noFill/>
                    </a:ln>
                  </p:spPr>
                </p:sp>
                <p:cxnSp>
                  <p:nvCxnSpPr>
                    <p:cNvPr id="32" name="Shape 227"/>
                    <p:cNvCxnSpPr/>
                    <p:nvPr/>
                  </p:nvCxnSpPr>
                  <p:spPr>
                    <a:xfrm>
                      <a:off x="2394150" y="4878975"/>
                      <a:ext cx="1545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3" name="Shape 228"/>
                    <p:cNvCxnSpPr/>
                    <p:nvPr/>
                  </p:nvCxnSpPr>
                  <p:spPr>
                    <a:xfrm>
                      <a:off x="2328450" y="4767225"/>
                      <a:ext cx="65700" cy="113399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4" name="Shape 229"/>
                    <p:cNvCxnSpPr/>
                    <p:nvPr/>
                  </p:nvCxnSpPr>
                  <p:spPr>
                    <a:xfrm>
                      <a:off x="2112000" y="4878975"/>
                      <a:ext cx="1614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cxnSp>
                  <p:nvCxnSpPr>
                    <p:cNvPr id="35" name="Shape 230"/>
                    <p:cNvCxnSpPr/>
                    <p:nvPr/>
                  </p:nvCxnSpPr>
                  <p:spPr>
                    <a:xfrm rot="10800000" flipH="1">
                      <a:off x="2267600" y="4772175"/>
                      <a:ext cx="62100" cy="106799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</p:grpSp>
            </p:grpSp>
          </p:grpSp>
          <p:cxnSp>
            <p:nvCxnSpPr>
              <p:cNvPr id="22" name="Shape 235"/>
              <p:cNvCxnSpPr/>
              <p:nvPr/>
            </p:nvCxnSpPr>
            <p:spPr>
              <a:xfrm>
                <a:off x="8231637" y="1284850"/>
                <a:ext cx="294771" cy="24478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3" name="Shape 236"/>
              <p:cNvCxnSpPr/>
              <p:nvPr/>
            </p:nvCxnSpPr>
            <p:spPr>
              <a:xfrm flipH="1">
                <a:off x="8231638" y="2310970"/>
                <a:ext cx="294770" cy="28128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</p:grpSp>
      </p:grpSp>
      <p:grpSp>
        <p:nvGrpSpPr>
          <p:cNvPr id="45" name="Shape 212"/>
          <p:cNvGrpSpPr/>
          <p:nvPr/>
        </p:nvGrpSpPr>
        <p:grpSpPr>
          <a:xfrm>
            <a:off x="3255203" y="1434235"/>
            <a:ext cx="1372264" cy="2610798"/>
            <a:chOff x="7122266" y="430899"/>
            <a:chExt cx="1512948" cy="2878455"/>
          </a:xfrm>
        </p:grpSpPr>
        <p:grpSp>
          <p:nvGrpSpPr>
            <p:cNvPr id="46" name="Shape 213"/>
            <p:cNvGrpSpPr/>
            <p:nvPr/>
          </p:nvGrpSpPr>
          <p:grpSpPr>
            <a:xfrm>
              <a:off x="7828041" y="430899"/>
              <a:ext cx="807173" cy="777753"/>
              <a:chOff x="10755398" y="1103788"/>
              <a:chExt cx="665820" cy="855426"/>
            </a:xfrm>
          </p:grpSpPr>
          <p:sp>
            <p:nvSpPr>
              <p:cNvPr id="65" name="Shape 214"/>
              <p:cNvSpPr/>
              <p:nvPr/>
            </p:nvSpPr>
            <p:spPr>
              <a:xfrm>
                <a:off x="10755398" y="1103788"/>
                <a:ext cx="665820" cy="586385"/>
              </a:xfrm>
              <a:prstGeom prst="irregularSeal1">
                <a:avLst/>
              </a:prstGeom>
              <a:solidFill>
                <a:srgbClr val="5B0F00"/>
              </a:solidFill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grpSp>
            <p:nvGrpSpPr>
              <p:cNvPr id="66" name="Shape 215"/>
              <p:cNvGrpSpPr/>
              <p:nvPr/>
            </p:nvGrpSpPr>
            <p:grpSpPr>
              <a:xfrm>
                <a:off x="10863084" y="1282219"/>
                <a:ext cx="450299" cy="676995"/>
                <a:chOff x="10863084" y="1282219"/>
                <a:chExt cx="450299" cy="676995"/>
              </a:xfrm>
            </p:grpSpPr>
            <p:sp>
              <p:nvSpPr>
                <p:cNvPr id="67" name="Shape 216"/>
                <p:cNvSpPr/>
                <p:nvPr/>
              </p:nvSpPr>
              <p:spPr>
                <a:xfrm>
                  <a:off x="10863084" y="1575814"/>
                  <a:ext cx="450299" cy="383400"/>
                </a:xfrm>
                <a:prstGeom prst="round2SameRect">
                  <a:avLst>
                    <a:gd name="adj1" fmla="val 50000"/>
                    <a:gd name="adj2" fmla="val 6381"/>
                  </a:avLst>
                </a:prstGeom>
                <a:solidFill>
                  <a:srgbClr val="6FA8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68" name="Shape 217"/>
                <p:cNvSpPr/>
                <p:nvPr/>
              </p:nvSpPr>
              <p:spPr>
                <a:xfrm>
                  <a:off x="10917795" y="1292442"/>
                  <a:ext cx="341100" cy="383400"/>
                </a:xfrm>
                <a:prstGeom prst="smileyFace">
                  <a:avLst>
                    <a:gd name="adj" fmla="val 4653"/>
                  </a:avLst>
                </a:prstGeom>
                <a:solidFill>
                  <a:srgbClr val="6FA8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69" name="Shape 218"/>
                <p:cNvSpPr/>
                <p:nvPr/>
              </p:nvSpPr>
              <p:spPr>
                <a:xfrm rot="5400000">
                  <a:off x="11019948" y="1164169"/>
                  <a:ext cx="136800" cy="372900"/>
                </a:xfrm>
                <a:prstGeom prst="moon">
                  <a:avLst>
                    <a:gd name="adj" fmla="val 50000"/>
                  </a:avLst>
                </a:prstGeom>
                <a:solidFill>
                  <a:srgbClr val="5B0F00"/>
                </a:solidFill>
                <a:ln w="28575" cap="flat" cmpd="sng">
                  <a:solidFill>
                    <a:srgbClr val="5B0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</p:grpSp>
        <p:grpSp>
          <p:nvGrpSpPr>
            <p:cNvPr id="47" name="Shape 219"/>
            <p:cNvGrpSpPr/>
            <p:nvPr/>
          </p:nvGrpSpPr>
          <p:grpSpPr>
            <a:xfrm>
              <a:off x="7945403" y="2652260"/>
              <a:ext cx="572465" cy="657094"/>
              <a:chOff x="7870840" y="2115140"/>
              <a:chExt cx="520044" cy="682979"/>
            </a:xfrm>
          </p:grpSpPr>
          <p:sp>
            <p:nvSpPr>
              <p:cNvPr id="54" name="Shape 220"/>
              <p:cNvSpPr/>
              <p:nvPr/>
            </p:nvSpPr>
            <p:spPr>
              <a:xfrm>
                <a:off x="7903180" y="2115140"/>
                <a:ext cx="455699" cy="526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9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grpSp>
            <p:nvGrpSpPr>
              <p:cNvPr id="55" name="Shape 221"/>
              <p:cNvGrpSpPr/>
              <p:nvPr/>
            </p:nvGrpSpPr>
            <p:grpSpPr>
              <a:xfrm>
                <a:off x="7870840" y="2129299"/>
                <a:ext cx="520044" cy="668820"/>
                <a:chOff x="7870840" y="2129299"/>
                <a:chExt cx="520044" cy="668820"/>
              </a:xfrm>
            </p:grpSpPr>
            <p:grpSp>
              <p:nvGrpSpPr>
                <p:cNvPr id="56" name="Shape 222"/>
                <p:cNvGrpSpPr/>
                <p:nvPr/>
              </p:nvGrpSpPr>
              <p:grpSpPr>
                <a:xfrm>
                  <a:off x="7870840" y="2167283"/>
                  <a:ext cx="520044" cy="630836"/>
                  <a:chOff x="4381199" y="1156474"/>
                  <a:chExt cx="381600" cy="462727"/>
                </a:xfrm>
              </p:grpSpPr>
              <p:sp>
                <p:nvSpPr>
                  <p:cNvPr id="63" name="Shape 223"/>
                  <p:cNvSpPr/>
                  <p:nvPr/>
                </p:nvSpPr>
                <p:spPr>
                  <a:xfrm>
                    <a:off x="4381199" y="1353102"/>
                    <a:ext cx="381600" cy="266099"/>
                  </a:xfrm>
                  <a:prstGeom prst="round2SameRect">
                    <a:avLst>
                      <a:gd name="adj1" fmla="val 50000"/>
                      <a:gd name="adj2" fmla="val 6381"/>
                    </a:avLst>
                  </a:prstGeom>
                  <a:solidFill>
                    <a:srgbClr val="6FA8DC"/>
                  </a:solidFill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050"/>
                  </a:p>
                </p:txBody>
              </p:sp>
              <p:sp>
                <p:nvSpPr>
                  <p:cNvPr id="64" name="Shape 224"/>
                  <p:cNvSpPr/>
                  <p:nvPr/>
                </p:nvSpPr>
                <p:spPr>
                  <a:xfrm>
                    <a:off x="4427552" y="1156474"/>
                    <a:ext cx="288899" cy="266100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rgbClr val="6FA8DC"/>
                  </a:solidFill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68569" tIns="68569" rIns="68569" bIns="68569" anchor="ctr" anchorCtr="0">
                    <a:noAutofit/>
                  </a:bodyPr>
                  <a:lstStyle/>
                  <a:p>
                    <a:endParaRPr sz="1050"/>
                  </a:p>
                </p:txBody>
              </p:sp>
            </p:grpSp>
            <p:grpSp>
              <p:nvGrpSpPr>
                <p:cNvPr id="57" name="Shape 225"/>
                <p:cNvGrpSpPr/>
                <p:nvPr/>
              </p:nvGrpSpPr>
              <p:grpSpPr>
                <a:xfrm>
                  <a:off x="7949463" y="2129299"/>
                  <a:ext cx="362944" cy="102791"/>
                  <a:chOff x="2068150" y="4733275"/>
                  <a:chExt cx="520575" cy="147349"/>
                </a:xfrm>
              </p:grpSpPr>
              <p:sp>
                <p:nvSpPr>
                  <p:cNvPr id="58" name="Shape 226"/>
                  <p:cNvSpPr/>
                  <p:nvPr/>
                </p:nvSpPr>
                <p:spPr>
                  <a:xfrm>
                    <a:off x="2068150" y="4733275"/>
                    <a:ext cx="520575" cy="144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23" h="5771" extrusionOk="0">
                        <a:moveTo>
                          <a:pt x="0" y="5771"/>
                        </a:moveTo>
                        <a:lnTo>
                          <a:pt x="8205" y="5771"/>
                        </a:lnTo>
                        <a:lnTo>
                          <a:pt x="10766" y="1335"/>
                        </a:lnTo>
                        <a:lnTo>
                          <a:pt x="13221" y="5586"/>
                        </a:lnTo>
                        <a:lnTo>
                          <a:pt x="20823" y="5586"/>
                        </a:lnTo>
                        <a:lnTo>
                          <a:pt x="16127" y="1810"/>
                        </a:lnTo>
                        <a:lnTo>
                          <a:pt x="9676" y="0"/>
                        </a:lnTo>
                        <a:close/>
                      </a:path>
                    </a:pathLst>
                  </a:custGeom>
                  <a:solidFill>
                    <a:srgbClr val="990000"/>
                  </a:solidFill>
                  <a:ln>
                    <a:noFill/>
                  </a:ln>
                </p:spPr>
              </p:sp>
              <p:cxnSp>
                <p:nvCxnSpPr>
                  <p:cNvPr id="59" name="Shape 227"/>
                  <p:cNvCxnSpPr/>
                  <p:nvPr/>
                </p:nvCxnSpPr>
                <p:spPr>
                  <a:xfrm>
                    <a:off x="2394150" y="4878975"/>
                    <a:ext cx="1545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0" name="Shape 228"/>
                  <p:cNvCxnSpPr/>
                  <p:nvPr/>
                </p:nvCxnSpPr>
                <p:spPr>
                  <a:xfrm>
                    <a:off x="2328450" y="4767225"/>
                    <a:ext cx="65700" cy="113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1" name="Shape 229"/>
                  <p:cNvCxnSpPr/>
                  <p:nvPr/>
                </p:nvCxnSpPr>
                <p:spPr>
                  <a:xfrm>
                    <a:off x="2112000" y="4878975"/>
                    <a:ext cx="1614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" name="Shape 230"/>
                  <p:cNvCxnSpPr/>
                  <p:nvPr/>
                </p:nvCxnSpPr>
                <p:spPr>
                  <a:xfrm rot="10800000" flipH="1">
                    <a:off x="2267600" y="4772175"/>
                    <a:ext cx="62100" cy="1067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grpSp>
          <p:nvGrpSpPr>
            <p:cNvPr id="48" name="Shape 231"/>
            <p:cNvGrpSpPr/>
            <p:nvPr/>
          </p:nvGrpSpPr>
          <p:grpSpPr>
            <a:xfrm>
              <a:off x="7122266" y="1571914"/>
              <a:ext cx="497050" cy="689873"/>
              <a:chOff x="5866741" y="676739"/>
              <a:chExt cx="497050" cy="689873"/>
            </a:xfrm>
          </p:grpSpPr>
          <p:sp>
            <p:nvSpPr>
              <p:cNvPr id="51" name="Shape 232"/>
              <p:cNvSpPr/>
              <p:nvPr/>
            </p:nvSpPr>
            <p:spPr>
              <a:xfrm>
                <a:off x="5866741" y="1074867"/>
                <a:ext cx="497050" cy="291745"/>
              </a:xfrm>
              <a:prstGeom prst="flowChartMagneticDisk">
                <a:avLst/>
              </a:prstGeom>
              <a:solidFill>
                <a:srgbClr val="92D050"/>
              </a:solidFill>
              <a:ln w="1905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2" name="Shape 233"/>
              <p:cNvSpPr/>
              <p:nvPr/>
            </p:nvSpPr>
            <p:spPr>
              <a:xfrm>
                <a:off x="5866741" y="872919"/>
                <a:ext cx="497050" cy="291745"/>
              </a:xfrm>
              <a:prstGeom prst="flowChartMagneticDisk">
                <a:avLst/>
              </a:prstGeom>
              <a:solidFill>
                <a:srgbClr val="92D050"/>
              </a:solidFill>
              <a:ln w="1905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3" name="Shape 234"/>
              <p:cNvSpPr/>
              <p:nvPr/>
            </p:nvSpPr>
            <p:spPr>
              <a:xfrm>
                <a:off x="5866741" y="676739"/>
                <a:ext cx="497050" cy="291745"/>
              </a:xfrm>
              <a:prstGeom prst="flowChartMagneticDisk">
                <a:avLst/>
              </a:prstGeom>
              <a:solidFill>
                <a:srgbClr val="92D050"/>
              </a:solidFill>
              <a:ln w="1905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49" name="Shape 235"/>
            <p:cNvCxnSpPr/>
            <p:nvPr/>
          </p:nvCxnSpPr>
          <p:spPr>
            <a:xfrm flipH="1">
              <a:off x="7945404" y="1284850"/>
              <a:ext cx="286233" cy="268515"/>
            </a:xfrm>
            <a:prstGeom prst="straightConnector1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" name="Shape 236"/>
            <p:cNvCxnSpPr/>
            <p:nvPr/>
          </p:nvCxnSpPr>
          <p:spPr>
            <a:xfrm>
              <a:off x="7945404" y="2243239"/>
              <a:ext cx="286233" cy="349011"/>
            </a:xfrm>
            <a:prstGeom prst="straightConnector1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grpSp>
        <p:nvGrpSpPr>
          <p:cNvPr id="80" name="Groupe 79"/>
          <p:cNvGrpSpPr/>
          <p:nvPr/>
        </p:nvGrpSpPr>
        <p:grpSpPr>
          <a:xfrm>
            <a:off x="4555889" y="1549630"/>
            <a:ext cx="1224874" cy="2491159"/>
            <a:chOff x="6299933" y="1208921"/>
            <a:chExt cx="1350446" cy="2746549"/>
          </a:xfrm>
        </p:grpSpPr>
        <p:grpSp>
          <p:nvGrpSpPr>
            <p:cNvPr id="44" name="Shape 201"/>
            <p:cNvGrpSpPr/>
            <p:nvPr/>
          </p:nvGrpSpPr>
          <p:grpSpPr>
            <a:xfrm>
              <a:off x="6299933" y="1208921"/>
              <a:ext cx="1350446" cy="2746549"/>
              <a:chOff x="5512254" y="595575"/>
              <a:chExt cx="1350446" cy="2746549"/>
            </a:xfrm>
          </p:grpSpPr>
          <p:grpSp>
            <p:nvGrpSpPr>
              <p:cNvPr id="70" name="Shape 202"/>
              <p:cNvGrpSpPr/>
              <p:nvPr/>
            </p:nvGrpSpPr>
            <p:grpSpPr>
              <a:xfrm>
                <a:off x="6365650" y="595575"/>
                <a:ext cx="497050" cy="689874"/>
                <a:chOff x="6710325" y="691000"/>
                <a:chExt cx="497050" cy="689874"/>
              </a:xfrm>
            </p:grpSpPr>
            <p:sp>
              <p:nvSpPr>
                <p:cNvPr id="77" name="Shape 203"/>
                <p:cNvSpPr/>
                <p:nvPr/>
              </p:nvSpPr>
              <p:spPr>
                <a:xfrm>
                  <a:off x="6710325" y="1089129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78" name="Shape 204"/>
                <p:cNvSpPr/>
                <p:nvPr/>
              </p:nvSpPr>
              <p:spPr>
                <a:xfrm>
                  <a:off x="6710325" y="88718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79" name="Shape 205"/>
                <p:cNvSpPr/>
                <p:nvPr/>
              </p:nvSpPr>
              <p:spPr>
                <a:xfrm>
                  <a:off x="6710325" y="69100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  <p:grpSp>
            <p:nvGrpSpPr>
              <p:cNvPr id="71" name="Shape 206"/>
              <p:cNvGrpSpPr/>
              <p:nvPr/>
            </p:nvGrpSpPr>
            <p:grpSpPr>
              <a:xfrm>
                <a:off x="6365650" y="2652250"/>
                <a:ext cx="497050" cy="689874"/>
                <a:chOff x="6710325" y="691000"/>
                <a:chExt cx="497050" cy="689874"/>
              </a:xfrm>
            </p:grpSpPr>
            <p:sp>
              <p:nvSpPr>
                <p:cNvPr id="74" name="Shape 207"/>
                <p:cNvSpPr/>
                <p:nvPr/>
              </p:nvSpPr>
              <p:spPr>
                <a:xfrm>
                  <a:off x="6710325" y="1089129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75" name="Shape 208"/>
                <p:cNvSpPr/>
                <p:nvPr/>
              </p:nvSpPr>
              <p:spPr>
                <a:xfrm>
                  <a:off x="6710325" y="88718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  <p:sp>
              <p:nvSpPr>
                <p:cNvPr id="76" name="Shape 209"/>
                <p:cNvSpPr/>
                <p:nvPr/>
              </p:nvSpPr>
              <p:spPr>
                <a:xfrm>
                  <a:off x="6710325" y="691000"/>
                  <a:ext cx="497050" cy="291745"/>
                </a:xfrm>
                <a:prstGeom prst="flowChartMagneticDisk">
                  <a:avLst/>
                </a:prstGeom>
                <a:solidFill>
                  <a:srgbClr val="EAD1DC"/>
                </a:solidFill>
                <a:ln w="19050" cap="flat" cmpd="sng">
                  <a:solidFill>
                    <a:srgbClr val="A64D7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68569" rIns="68569" bIns="68569" anchor="ctr" anchorCtr="0">
                  <a:noAutofit/>
                </a:bodyPr>
                <a:lstStyle/>
                <a:p>
                  <a:endParaRPr sz="1050"/>
                </a:p>
              </p:txBody>
            </p:sp>
          </p:grpSp>
          <p:cxnSp>
            <p:nvCxnSpPr>
              <p:cNvPr id="72" name="Shape 210"/>
              <p:cNvCxnSpPr/>
              <p:nvPr/>
            </p:nvCxnSpPr>
            <p:spPr>
              <a:xfrm flipV="1">
                <a:off x="5512254" y="929299"/>
                <a:ext cx="637200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81" name="Shape 210"/>
            <p:cNvCxnSpPr/>
            <p:nvPr/>
          </p:nvCxnSpPr>
          <p:spPr>
            <a:xfrm flipV="1">
              <a:off x="6303522" y="3590140"/>
              <a:ext cx="637200" cy="1"/>
            </a:xfrm>
            <a:prstGeom prst="straightConnector1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6" name="ZoneTexte 5"/>
          <p:cNvSpPr txBox="1"/>
          <p:nvPr/>
        </p:nvSpPr>
        <p:spPr>
          <a:xfrm>
            <a:off x="3780328" y="2596428"/>
            <a:ext cx="307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BDD commune </a:t>
            </a:r>
            <a:r>
              <a:rPr lang="fr-FR" sz="1600" dirty="0" smtClean="0"/>
              <a:t>(</a:t>
            </a:r>
            <a:r>
              <a:rPr lang="fr-FR" sz="1600" dirty="0" err="1" smtClean="0"/>
              <a:t>dev</a:t>
            </a:r>
            <a:r>
              <a:rPr lang="fr-FR" sz="1600" dirty="0" smtClean="0"/>
              <a:t> &amp; </a:t>
            </a:r>
            <a:r>
              <a:rPr lang="fr-FR" sz="1600" dirty="0" err="1" smtClean="0"/>
              <a:t>prod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34697" y="4099908"/>
            <a:ext cx="29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BDD </a:t>
            </a:r>
            <a:r>
              <a:rPr lang="fr-FR" dirty="0" smtClean="0"/>
              <a:t>individuelle (</a:t>
            </a:r>
            <a:r>
              <a:rPr lang="fr-FR" dirty="0" err="1" smtClean="0"/>
              <a:t>dev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696835" y="203134"/>
            <a:ext cx="547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Gestion de projet – Transparence (2)</a:t>
            </a:r>
            <a:endParaRPr lang="fr-F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7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8</a:t>
            </a:fld>
            <a:endParaRPr lang="fr" sz="75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grpSp>
        <p:nvGrpSpPr>
          <p:cNvPr id="12" name="Groupe 11"/>
          <p:cNvGrpSpPr/>
          <p:nvPr/>
        </p:nvGrpSpPr>
        <p:grpSpPr>
          <a:xfrm>
            <a:off x="3535048" y="1125252"/>
            <a:ext cx="3011555" cy="2000456"/>
            <a:chOff x="4713393" y="732276"/>
            <a:chExt cx="4015406" cy="2667275"/>
          </a:xfrm>
        </p:grpSpPr>
        <p:sp>
          <p:nvSpPr>
            <p:cNvPr id="7" name="Bulle ronde 6"/>
            <p:cNvSpPr/>
            <p:nvPr/>
          </p:nvSpPr>
          <p:spPr>
            <a:xfrm>
              <a:off x="4713393" y="732276"/>
              <a:ext cx="4015406" cy="2667275"/>
            </a:xfrm>
            <a:prstGeom prst="wedgeEllipseCallout">
              <a:avLst>
                <a:gd name="adj1" fmla="val -64502"/>
                <a:gd name="adj2" fmla="val 22572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250" name="Shape 2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5145" y="1136264"/>
              <a:ext cx="2139463" cy="1301312"/>
            </a:xfrm>
            <a:prstGeom prst="ellipse">
              <a:avLst/>
            </a:prstGeom>
            <a:ln>
              <a:noFill/>
            </a:ln>
            <a:effectLst>
              <a:glow>
                <a:schemeClr val="bg1">
                  <a:alpha val="11000"/>
                </a:schemeClr>
              </a:glow>
              <a:outerShdw blurRad="266700" sx="101000" sy="101000" algn="ctr" rotWithShape="0">
                <a:prstClr val="black">
                  <a:alpha val="5000"/>
                </a:prstClr>
              </a:outerShdw>
              <a:softEdge rad="50800"/>
            </a:effectLst>
          </p:spPr>
        </p:pic>
        <p:pic>
          <p:nvPicPr>
            <p:cNvPr id="17" name="Shape 1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7195" y="2242627"/>
              <a:ext cx="2495594" cy="763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545" y="1501184"/>
              <a:ext cx="741443" cy="74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711761" y="1817448"/>
            <a:ext cx="2216969" cy="2016547"/>
            <a:chOff x="407556" y="1342204"/>
            <a:chExt cx="1622387" cy="1475717"/>
          </a:xfrm>
        </p:grpSpPr>
        <p:grpSp>
          <p:nvGrpSpPr>
            <p:cNvPr id="20" name="Groupe 19"/>
            <p:cNvGrpSpPr/>
            <p:nvPr/>
          </p:nvGrpSpPr>
          <p:grpSpPr>
            <a:xfrm>
              <a:off x="407556" y="1342204"/>
              <a:ext cx="1622387" cy="1475717"/>
              <a:chOff x="138615" y="2568902"/>
              <a:chExt cx="1622387" cy="1475717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177002" y="2712619"/>
                <a:ext cx="1584000" cy="133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9" y="256890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557" y="262290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615" y="299986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57" y="3072619"/>
                <a:ext cx="720000" cy="720000"/>
              </a:xfrm>
              <a:prstGeom prst="rect">
                <a:avLst/>
              </a:prstGeom>
            </p:spPr>
          </p:pic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351" y="1460827"/>
              <a:ext cx="720000" cy="720000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648" y="1874975"/>
              <a:ext cx="720000" cy="720000"/>
            </a:xfrm>
            <a:prstGeom prst="rect">
              <a:avLst/>
            </a:prstGeom>
          </p:spPr>
        </p:pic>
      </p:grpSp>
      <p:cxnSp>
        <p:nvCxnSpPr>
          <p:cNvPr id="30" name="Connecteur droit avec flèche 29"/>
          <p:cNvCxnSpPr>
            <a:endCxn id="37" idx="2"/>
          </p:cNvCxnSpPr>
          <p:nvPr/>
        </p:nvCxnSpPr>
        <p:spPr>
          <a:xfrm flipH="1" flipV="1">
            <a:off x="563521" y="1812868"/>
            <a:ext cx="439555" cy="5665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4" idx="2"/>
          </p:cNvCxnSpPr>
          <p:nvPr/>
        </p:nvCxnSpPr>
        <p:spPr>
          <a:xfrm flipH="1">
            <a:off x="888844" y="3390220"/>
            <a:ext cx="314852" cy="3524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38" idx="2"/>
          </p:cNvCxnSpPr>
          <p:nvPr/>
        </p:nvCxnSpPr>
        <p:spPr>
          <a:xfrm flipV="1">
            <a:off x="2707268" y="1918653"/>
            <a:ext cx="322381" cy="5316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90602" y="1165882"/>
            <a:ext cx="945838" cy="6469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434343"/>
                </a:solidFill>
              </a:rPr>
              <a:t>Scrum</a:t>
            </a:r>
            <a:r>
              <a:rPr lang="fr-FR" sz="1600" dirty="0">
                <a:solidFill>
                  <a:srgbClr val="434343"/>
                </a:solidFill>
              </a:rPr>
              <a:t> master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2556730" y="1271667"/>
            <a:ext cx="945838" cy="6469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434343"/>
                </a:solidFill>
              </a:rPr>
              <a:t>Product </a:t>
            </a:r>
            <a:r>
              <a:rPr lang="fr-FR" sz="1600" dirty="0" err="1">
                <a:solidFill>
                  <a:srgbClr val="434343"/>
                </a:solidFill>
              </a:rPr>
              <a:t>owner</a:t>
            </a:r>
            <a:endParaRPr lang="fr-FR" sz="1600" dirty="0">
              <a:solidFill>
                <a:srgbClr val="434343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0602" y="3975010"/>
            <a:ext cx="1286558" cy="374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434343"/>
                </a:solidFill>
              </a:rPr>
              <a:t>Intégrateur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1337095" y="3501807"/>
            <a:ext cx="945838" cy="374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434343"/>
                </a:solidFill>
              </a:rPr>
              <a:t>Testeurs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96835" y="203134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Gestion de projet – Les rôles</a:t>
            </a:r>
            <a:endParaRPr lang="fr-FR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07/12/2015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" sz="750"/>
              <a:pPr/>
              <a:t>9</a:t>
            </a:fld>
            <a:endParaRPr lang="fr" sz="75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Symp'le Event Manger</a:t>
            </a:r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96835" y="203134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+mj-lt"/>
              </a:rPr>
              <a:t>Bilan</a:t>
            </a:r>
            <a:endParaRPr lang="fr-FR" sz="28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835" y="1366759"/>
            <a:ext cx="4378122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organisation</a:t>
            </a:r>
          </a:p>
          <a:p>
            <a:endParaRPr lang="fr-F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Retard sur le premier sprint</a:t>
            </a:r>
          </a:p>
          <a:p>
            <a:endParaRPr lang="fr-F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Problème matériel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fr-F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fonctionnelle</a:t>
            </a:r>
            <a:endParaRPr lang="fr-F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460</Words>
  <Application>Microsoft Macintosh PowerPoint</Application>
  <PresentationFormat>Personnalisé</PresentationFormat>
  <Paragraphs>101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Ubuntu</vt:lpstr>
      <vt:lpstr>Arial</vt:lpstr>
      <vt:lpstr>Rétrospection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Jordan Martin</cp:lastModifiedBy>
  <cp:revision>70</cp:revision>
  <dcterms:modified xsi:type="dcterms:W3CDTF">2015-12-07T09:14:35Z</dcterms:modified>
</cp:coreProperties>
</file>