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4017" r:id="rId4"/>
  </p:sldMasterIdLst>
  <p:notesMasterIdLst>
    <p:notesMasterId r:id="rId25"/>
  </p:notesMasterIdLst>
  <p:handoutMasterIdLst>
    <p:handoutMasterId r:id="rId26"/>
  </p:handoutMasterIdLst>
  <p:sldIdLst>
    <p:sldId id="260" r:id="rId5"/>
    <p:sldId id="262" r:id="rId6"/>
    <p:sldId id="261" r:id="rId7"/>
    <p:sldId id="263" r:id="rId8"/>
    <p:sldId id="272" r:id="rId9"/>
    <p:sldId id="264" r:id="rId10"/>
    <p:sldId id="265" r:id="rId11"/>
    <p:sldId id="267" r:id="rId12"/>
    <p:sldId id="266" r:id="rId13"/>
    <p:sldId id="268" r:id="rId14"/>
    <p:sldId id="270" r:id="rId15"/>
    <p:sldId id="271" r:id="rId16"/>
    <p:sldId id="273" r:id="rId17"/>
    <p:sldId id="274" r:id="rId18"/>
    <p:sldId id="275" r:id="rId19"/>
    <p:sldId id="276" r:id="rId20"/>
    <p:sldId id="278" r:id="rId21"/>
    <p:sldId id="277"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47" autoAdjust="0"/>
    <p:restoredTop sz="94660"/>
  </p:normalViewPr>
  <p:slideViewPr>
    <p:cSldViewPr snapToGrid="0">
      <p:cViewPr varScale="1">
        <p:scale>
          <a:sx n="114" d="100"/>
          <a:sy n="114" d="100"/>
        </p:scale>
        <p:origin x="296" y="17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8" d="100"/>
          <a:sy n="88"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CE37904-F8A2-4E51-8C8D-2EB9E27B435C}" type="datetime1">
              <a:rPr lang="fr-FR" smtClean="0"/>
              <a:t>28/04/2020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A45484C-7992-44E9-9002-213D76072A08}" type="slidenum">
              <a:rPr lang="fr-FR" smtClean="0"/>
              <a:t>‹N°›</a:t>
            </a:fld>
            <a:endParaRPr lang="fr-FR"/>
          </a:p>
        </p:txBody>
      </p:sp>
    </p:spTree>
    <p:extLst>
      <p:ext uri="{BB962C8B-B14F-4D97-AF65-F5344CB8AC3E}">
        <p14:creationId xmlns:p14="http://schemas.microsoft.com/office/powerpoint/2010/main" val="25159216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B870E99-AA52-4646-AE77-854CDBAA685F}" type="datetime1">
              <a:rPr lang="fr-FR" noProof="0" smtClean="0"/>
              <a:t>28/04/2020</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524A772-5D94-4F12-8B86-44D4FB26368F}" type="slidenum">
              <a:rPr lang="fr-FR" noProof="0" smtClean="0"/>
              <a:t>‹N°›</a:t>
            </a:fld>
            <a:endParaRPr lang="fr-FR" noProof="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B524A772-5D94-4F12-8B86-44D4FB26368F}" type="slidenum">
              <a:rPr lang="fr-FR" smtClean="0"/>
              <a:t>1</a:t>
            </a:fld>
            <a:endParaRPr lang="fr-FR"/>
          </a:p>
        </p:txBody>
      </p:sp>
    </p:spTree>
    <p:extLst>
      <p:ext uri="{BB962C8B-B14F-4D97-AF65-F5344CB8AC3E}">
        <p14:creationId xmlns:p14="http://schemas.microsoft.com/office/powerpoint/2010/main" val="51741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rtl="0"/>
            <a:fld id="{62B7EA91-2EBD-204A-8128-E4824F9FA4FB}" type="datetime1">
              <a:rPr lang="fr-FR" noProof="0" smtClean="0"/>
              <a:t>28/04/2020</a:t>
            </a:fld>
            <a:endParaRPr lang="fr-FR" noProof="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rtl="0"/>
            <a:endParaRPr lang="fr-FR" noProof="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rtl="0"/>
            <a:fld id="{D57F1E4F-1CFF-5643-939E-217C01CDF565}" type="slidenum">
              <a:rPr lang="fr-FR" noProof="0" smtClean="0"/>
              <a:pPr rtl="0"/>
              <a:t>‹N°›</a:t>
            </a:fld>
            <a:endParaRPr lang="fr-FR" noProof="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202260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B892ECED-DFF1-674B-94C0-7169D4494C31}" type="datetime1">
              <a:rPr lang="fr-FR" noProof="0" smtClean="0"/>
              <a:t>28/04/2020</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2038853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AA2A6F5C-1A26-5149-8615-27A78218467A}" type="datetime1">
              <a:rPr lang="fr-FR" noProof="0" smtClean="0"/>
              <a:t>28/04/2020</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3239673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rte de nom">
    <p:spTree>
      <p:nvGrpSpPr>
        <p:cNvPr id="1" name=""/>
        <p:cNvGrpSpPr/>
        <p:nvPr/>
      </p:nvGrpSpPr>
      <p:grpSpPr>
        <a:xfrm>
          <a:off x="0" y="0"/>
          <a:ext cx="0" cy="0"/>
          <a:chOff x="0" y="0"/>
          <a:chExt cx="0" cy="0"/>
        </a:xfrm>
      </p:grpSpPr>
      <p:sp>
        <p:nvSpPr>
          <p:cNvPr id="2" name="Titre 1"/>
          <p:cNvSpPr>
            <a:spLocks noGrp="1"/>
          </p:cNvSpPr>
          <p:nvPr>
            <p:ph type="title"/>
          </p:nvPr>
        </p:nvSpPr>
        <p:spPr>
          <a:xfrm>
            <a:off x="1484313" y="3308581"/>
            <a:ext cx="10018709" cy="1468800"/>
          </a:xfrm>
        </p:spPr>
        <p:txBody>
          <a:bodyPr rtlCol="0" anchor="b">
            <a:normAutofit/>
          </a:bodyPr>
          <a:lstStyle>
            <a:lvl1pPr algn="r">
              <a:defRPr sz="24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1484312" y="4777381"/>
            <a:ext cx="10018711" cy="860400"/>
          </a:xfrm>
        </p:spPr>
        <p:txBody>
          <a:bodyPr rtlCol="0"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10CFC584-66A9-B444-9724-4771CC279C07}" type="datetime1">
              <a:rPr lang="fr-FR" noProof="0" smtClean="0"/>
              <a:t>28/04/2020</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1899164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6F96E94E-C2C6-5F40-A4C5-4EFB1B7C5B0F}" type="datetime1">
              <a:rPr lang="fr-FR" noProof="0" smtClean="0"/>
              <a:t>28/04/2020</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370714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rtl="0"/>
            <a:fld id="{8141FE1F-406C-0044-91E1-AAB1B5EBA8D4}" type="datetime1">
              <a:rPr lang="fr-FR" noProof="0" smtClean="0"/>
              <a:t>28/04/2020</a:t>
            </a:fld>
            <a:endParaRPr lang="fr-FR" noProof="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rtl="0"/>
            <a:endParaRPr lang="fr-FR" noProof="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rtl="0"/>
            <a:fld id="{D57F1E4F-1CFF-5643-939E-217C01CDF565}" type="slidenum">
              <a:rPr lang="fr-FR" noProof="0" smtClean="0"/>
              <a:pPr rtl="0"/>
              <a:t>‹N°›</a:t>
            </a:fld>
            <a:endParaRPr lang="fr-FR" noProof="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507886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rtl="0"/>
            <a:fld id="{1B19E157-30B9-A248-917D-E9AEB7F9E6FA}" type="datetime1">
              <a:rPr lang="fr-FR" noProof="0" smtClean="0"/>
              <a:t>28/04/2020</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7" name="Slide Number Placeholder 6"/>
          <p:cNvSpPr>
            <a:spLocks noGrp="1"/>
          </p:cNvSpPr>
          <p:nvPr>
            <p:ph type="sldNum" sz="quarter" idx="12"/>
          </p:nvPr>
        </p:nvSpPr>
        <p:spPr/>
        <p:txBody>
          <a:body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139722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rtl="0"/>
            <a:fld id="{427025EF-A4C2-9D47-B911-064257CBBFC6}" type="datetime1">
              <a:rPr lang="fr-FR" noProof="0" smtClean="0"/>
              <a:t>28/04/2020</a:t>
            </a:fld>
            <a:endParaRPr lang="fr-FR" noProof="0"/>
          </a:p>
        </p:txBody>
      </p:sp>
      <p:sp>
        <p:nvSpPr>
          <p:cNvPr id="8" name="Footer Placeholder 7"/>
          <p:cNvSpPr>
            <a:spLocks noGrp="1"/>
          </p:cNvSpPr>
          <p:nvPr>
            <p:ph type="ftr" sz="quarter" idx="11"/>
          </p:nvPr>
        </p:nvSpPr>
        <p:spPr/>
        <p:txBody>
          <a:bodyPr/>
          <a:lstStyle/>
          <a:p>
            <a:pPr rtl="0"/>
            <a:endParaRPr lang="fr-FR" noProof="0"/>
          </a:p>
        </p:txBody>
      </p:sp>
      <p:sp>
        <p:nvSpPr>
          <p:cNvPr id="9" name="Slide Number Placeholder 8"/>
          <p:cNvSpPr>
            <a:spLocks noGrp="1"/>
          </p:cNvSpPr>
          <p:nvPr>
            <p:ph type="sldNum" sz="quarter" idx="12"/>
          </p:nvPr>
        </p:nvSpPr>
        <p:spPr/>
        <p:txBody>
          <a:body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117976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rtl="0"/>
            <a:fld id="{4FCED8F7-AF59-C54F-AC14-CAB391782696}" type="datetime1">
              <a:rPr lang="fr-FR" noProof="0" smtClean="0"/>
              <a:t>28/04/2020</a:t>
            </a:fld>
            <a:endParaRPr lang="fr-FR" noProof="0"/>
          </a:p>
        </p:txBody>
      </p:sp>
      <p:sp>
        <p:nvSpPr>
          <p:cNvPr id="4" name="Footer Placeholder 3"/>
          <p:cNvSpPr>
            <a:spLocks noGrp="1"/>
          </p:cNvSpPr>
          <p:nvPr>
            <p:ph type="ftr" sz="quarter" idx="11"/>
          </p:nvPr>
        </p:nvSpPr>
        <p:spPr/>
        <p:txBody>
          <a:bodyPr/>
          <a:lstStyle/>
          <a:p>
            <a:pPr rtl="0"/>
            <a:endParaRPr lang="fr-FR" noProof="0"/>
          </a:p>
        </p:txBody>
      </p:sp>
      <p:sp>
        <p:nvSpPr>
          <p:cNvPr id="5" name="Slide Number Placeholder 4"/>
          <p:cNvSpPr>
            <a:spLocks noGrp="1"/>
          </p:cNvSpPr>
          <p:nvPr>
            <p:ph type="sldNum" sz="quarter" idx="12"/>
          </p:nvPr>
        </p:nvSpPr>
        <p:spPr/>
        <p:txBody>
          <a:body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1542243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F7BCE6D8-9057-7140-8205-01CF3F86E601}" type="datetime1">
              <a:rPr lang="fr-FR" noProof="0" smtClean="0"/>
              <a:t>28/04/2020</a:t>
            </a:fld>
            <a:endParaRPr lang="fr-FR" noProof="0"/>
          </a:p>
        </p:txBody>
      </p:sp>
      <p:sp>
        <p:nvSpPr>
          <p:cNvPr id="3" name="Footer Placeholder 2"/>
          <p:cNvSpPr>
            <a:spLocks noGrp="1"/>
          </p:cNvSpPr>
          <p:nvPr>
            <p:ph type="ftr" sz="quarter" idx="11"/>
          </p:nvPr>
        </p:nvSpPr>
        <p:spPr/>
        <p:txBody>
          <a:bodyPr/>
          <a:lstStyle/>
          <a:p>
            <a:pPr rtl="0"/>
            <a:endParaRPr lang="fr-FR" noProof="0"/>
          </a:p>
        </p:txBody>
      </p:sp>
      <p:sp>
        <p:nvSpPr>
          <p:cNvPr id="4" name="Slide Number Placeholder 3"/>
          <p:cNvSpPr>
            <a:spLocks noGrp="1"/>
          </p:cNvSpPr>
          <p:nvPr>
            <p:ph type="sldNum" sz="quarter" idx="12"/>
          </p:nvPr>
        </p:nvSpPr>
        <p:spPr/>
        <p:txBody>
          <a:body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893959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rtl="0"/>
            <a:fld id="{81BF7F35-61AA-A94D-8BCA-6CECD7F562BB}" type="datetime1">
              <a:rPr lang="fr-FR" noProof="0" smtClean="0"/>
              <a:t>28/04/2020</a:t>
            </a:fld>
            <a:endParaRPr lang="fr-FR" noProof="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rtl="0"/>
            <a:endParaRPr lang="fr-FR" noProof="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rtl="0"/>
            <a:fld id="{D57F1E4F-1CFF-5643-939E-217C01CDF565}" type="slidenum">
              <a:rPr lang="fr-FR" noProof="0" smtClean="0"/>
              <a:pPr rtl="0"/>
              <a:t>‹N°›</a:t>
            </a:fld>
            <a:endParaRPr lang="fr-FR" noProof="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5588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rtl="0"/>
            <a:fld id="{D577F8DE-05C6-7640-8851-12C7F9649845}" type="datetime1">
              <a:rPr lang="fr-FR" noProof="0" smtClean="0"/>
              <a:t>28/04/2020</a:t>
            </a:fld>
            <a:endParaRPr lang="fr-FR" noProof="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rtl="0"/>
            <a:fld id="{D57F1E4F-1CFF-5643-939E-217C01CDF565}" type="slidenum">
              <a:rPr lang="fr-FR" noProof="0" smtClean="0"/>
              <a:pPr rtl="0"/>
              <a:t>‹N°›</a:t>
            </a:fld>
            <a:endParaRPr lang="fr-FR" noProof="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625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rtl="0"/>
            <a:fld id="{5E536051-74AC-B243-AD2F-F4939B4846DD}" type="datetime1">
              <a:rPr lang="fr-FR" noProof="0" smtClean="0"/>
              <a:t>28/04/2020</a:t>
            </a:fld>
            <a:endParaRPr lang="fr-FR" noProof="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rtl="0"/>
            <a:endParaRPr lang="fr-FR" noProof="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rtl="0"/>
            <a:fld id="{D57F1E4F-1CFF-5643-939E-217C01CDF565}" type="slidenum">
              <a:rPr lang="fr-FR" noProof="0" smtClean="0"/>
              <a:pPr rtl="0"/>
              <a:t>‹N°›</a:t>
            </a:fld>
            <a:endParaRPr lang="fr-FR" noProof="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7253020"/>
      </p:ext>
    </p:extLst>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 id="2147484029" r:id="rId12"/>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2" pos="9216" userDrawn="1">
          <p15:clr>
            <a:srgbClr val="F26B43"/>
          </p15:clr>
        </p15:guide>
        <p15:guide id="13" pos="1248" userDrawn="1">
          <p15:clr>
            <a:srgbClr val="F26B43"/>
          </p15:clr>
        </p15:guide>
        <p15:guide id="14" pos="1152" userDrawn="1">
          <p15:clr>
            <a:srgbClr val="F26B43"/>
          </p15:clr>
        </p15:guide>
        <p15:guide id="15" orient="horz" pos="1368" userDrawn="1">
          <p15:clr>
            <a:srgbClr val="F26B43"/>
          </p15:clr>
        </p15:guide>
        <p15:guide id="16" orient="horz" pos="1440" userDrawn="1">
          <p15:clr>
            <a:srgbClr val="F26B43"/>
          </p15:clr>
        </p15:guide>
        <p15:guide id="17" orient="horz" pos="3696" userDrawn="1">
          <p15:clr>
            <a:srgbClr val="F26B43"/>
          </p15:clr>
        </p15:guide>
        <p15:guide id="18" orient="horz" pos="432" userDrawn="1">
          <p15:clr>
            <a:srgbClr val="F26B43"/>
          </p15:clr>
        </p15:guide>
        <p15:guide id="19" orient="horz" pos="1512" userDrawn="1">
          <p15:clr>
            <a:srgbClr val="F26B43"/>
          </p15:clr>
        </p15:guide>
        <p15:guide id="20" pos="6912" userDrawn="1">
          <p15:clr>
            <a:srgbClr val="F26B43"/>
          </p15:clr>
        </p15:guide>
        <p15:guide id="21" pos="936" userDrawn="1">
          <p15:clr>
            <a:srgbClr val="F26B43"/>
          </p15:clr>
        </p15:guide>
        <p15:guide id="22" pos="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svg"/><Relationship Id="rId7"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jp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sv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8.png"/><Relationship Id="rId5" Type="http://schemas.openxmlformats.org/officeDocument/2006/relationships/image" Target="../media/image18.png"/><Relationship Id="rId10" Type="http://schemas.openxmlformats.org/officeDocument/2006/relationships/image" Target="../media/image27.png"/><Relationship Id="rId4" Type="http://schemas.openxmlformats.org/officeDocument/2006/relationships/image" Target="../media/image17.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4.svg"/><Relationship Id="rId7"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32.png"/><Relationship Id="rId5" Type="http://schemas.openxmlformats.org/officeDocument/2006/relationships/image" Target="../media/image20.png"/><Relationship Id="rId10" Type="http://schemas.openxmlformats.org/officeDocument/2006/relationships/image" Target="../media/image31.png"/><Relationship Id="rId4" Type="http://schemas.openxmlformats.org/officeDocument/2006/relationships/image" Target="../media/image19.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4.svg"/><Relationship Id="rId7"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36.png"/><Relationship Id="rId5" Type="http://schemas.openxmlformats.org/officeDocument/2006/relationships/image" Target="../media/image22.png"/><Relationship Id="rId10" Type="http://schemas.openxmlformats.org/officeDocument/2006/relationships/image" Target="../media/image35.png"/><Relationship Id="rId4" Type="http://schemas.openxmlformats.org/officeDocument/2006/relationships/image" Target="../media/image21.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4.svg"/><Relationship Id="rId7"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40.png"/><Relationship Id="rId5" Type="http://schemas.openxmlformats.org/officeDocument/2006/relationships/image" Target="../media/image24.jpg"/><Relationship Id="rId10" Type="http://schemas.openxmlformats.org/officeDocument/2006/relationships/image" Target="../media/image39.png"/><Relationship Id="rId4" Type="http://schemas.openxmlformats.org/officeDocument/2006/relationships/image" Target="../media/image23.png"/><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6.jp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ites.google.com/site/rgraphiques/home?authuser=0" TargetMode="External"/><Relationship Id="rId2" Type="http://schemas.openxmlformats.org/officeDocument/2006/relationships/hyperlink" Target="https://datahub.io/collections/footbal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hyperlink" Target="http://www.edu.upmc.fr/c2i/ressources/latex/aide-memoire.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3"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4"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06" name="Rectangle 105">
            <a:extLst>
              <a:ext uri="{FF2B5EF4-FFF2-40B4-BE49-F238E27FC236}">
                <a16:creationId xmlns:a16="http://schemas.microsoft.com/office/drawing/2014/main" id="{B709ADC9-6EAF-4268-9415-1ED5ECFA2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Image 83" descr="Une image contenant vert, boule, football, jeu&#10;&#10;Description générée automatiquement">
            <a:extLst>
              <a:ext uri="{FF2B5EF4-FFF2-40B4-BE49-F238E27FC236}">
                <a16:creationId xmlns:a16="http://schemas.microsoft.com/office/drawing/2014/main" id="{804DE660-D041-924D-9AE1-A41D2C94DF67}"/>
              </a:ext>
            </a:extLst>
          </p:cNvPr>
          <p:cNvPicPr>
            <a:picLocks noChangeAspect="1"/>
          </p:cNvPicPr>
          <p:nvPr/>
        </p:nvPicPr>
        <p:blipFill rotWithShape="1">
          <a:blip r:embed="rId3">
            <a:alphaModFix amt="40000"/>
          </a:blip>
          <a:srcRect t="8" b="15405"/>
          <a:stretch/>
        </p:blipFill>
        <p:spPr>
          <a:xfrm>
            <a:off x="20" y="-1300"/>
            <a:ext cx="12191980" cy="6859300"/>
          </a:xfrm>
          <a:prstGeom prst="rect">
            <a:avLst/>
          </a:prstGeom>
        </p:spPr>
      </p:pic>
      <p:sp>
        <p:nvSpPr>
          <p:cNvPr id="2" name="Titre 1">
            <a:extLst>
              <a:ext uri="{FF2B5EF4-FFF2-40B4-BE49-F238E27FC236}">
                <a16:creationId xmlns:a16="http://schemas.microsoft.com/office/drawing/2014/main" id="{652CD06E-EB43-4697-A9C1-290232C3BAD6}"/>
              </a:ext>
            </a:extLst>
          </p:cNvPr>
          <p:cNvSpPr>
            <a:spLocks noGrp="1"/>
          </p:cNvSpPr>
          <p:nvPr>
            <p:ph type="title"/>
          </p:nvPr>
        </p:nvSpPr>
        <p:spPr>
          <a:xfrm>
            <a:off x="1909630" y="2948713"/>
            <a:ext cx="8361229" cy="2098226"/>
          </a:xfrm>
        </p:spPr>
        <p:txBody>
          <a:bodyPr vert="horz" lIns="91440" tIns="45720" rIns="91440" bIns="45720" rtlCol="0" anchor="b">
            <a:noAutofit/>
          </a:bodyPr>
          <a:lstStyle/>
          <a:p>
            <a:pPr algn="ctr"/>
            <a:r>
              <a:rPr lang="en-US" sz="6600" u="sng" cap="all" dirty="0">
                <a:solidFill>
                  <a:schemeClr val="tx1"/>
                </a:solidFill>
                <a:latin typeface="Modern No. 20" panose="02070704070505020303" pitchFamily="18" charset="77"/>
              </a:rPr>
              <a:t>FOOTBALL &amp; </a:t>
            </a:r>
            <a:r>
              <a:rPr lang="en-US" sz="6600" u="sng" cap="all" dirty="0" err="1">
                <a:solidFill>
                  <a:schemeClr val="tx1"/>
                </a:solidFill>
                <a:latin typeface="Modern No. 20" panose="02070704070505020303" pitchFamily="18" charset="77"/>
              </a:rPr>
              <a:t>Statistiques</a:t>
            </a:r>
            <a:r>
              <a:rPr lang="en-US" sz="6600" u="sng" cap="all" dirty="0">
                <a:solidFill>
                  <a:schemeClr val="tx1"/>
                </a:solidFill>
                <a:latin typeface="Modern No. 20" panose="02070704070505020303" pitchFamily="18" charset="77"/>
              </a:rPr>
              <a:t> :</a:t>
            </a:r>
            <a:br>
              <a:rPr lang="en-US" sz="6000" u="sng" cap="all" dirty="0">
                <a:solidFill>
                  <a:schemeClr val="tx1"/>
                </a:solidFill>
                <a:latin typeface="Modern No. 20" panose="02070704070505020303" pitchFamily="18" charset="77"/>
              </a:rPr>
            </a:br>
            <a:br>
              <a:rPr lang="en-US" sz="6000" u="sng" cap="all" dirty="0">
                <a:solidFill>
                  <a:schemeClr val="tx1"/>
                </a:solidFill>
                <a:latin typeface="Modern No. 20" panose="02070704070505020303" pitchFamily="18" charset="77"/>
              </a:rPr>
            </a:br>
            <a:r>
              <a:rPr lang="en-US" sz="3600" cap="all" dirty="0">
                <a:solidFill>
                  <a:schemeClr val="tx1"/>
                </a:solidFill>
                <a:latin typeface="Modern No. 20" panose="02070704070505020303" pitchFamily="18" charset="77"/>
              </a:rPr>
              <a:t>Gagne-t-on plus </a:t>
            </a:r>
            <a:r>
              <a:rPr lang="en-US" sz="3600" cap="all" dirty="0" err="1">
                <a:solidFill>
                  <a:schemeClr val="tx1"/>
                </a:solidFill>
                <a:latin typeface="Modern No. 20" panose="02070704070505020303" pitchFamily="18" charset="77"/>
              </a:rPr>
              <a:t>à</a:t>
            </a:r>
            <a:r>
              <a:rPr lang="en-US" sz="3600" cap="all" dirty="0">
                <a:solidFill>
                  <a:schemeClr val="tx1"/>
                </a:solidFill>
                <a:latin typeface="Modern No. 20" panose="02070704070505020303" pitchFamily="18" charset="77"/>
              </a:rPr>
              <a:t> domicile </a:t>
            </a:r>
            <a:r>
              <a:rPr lang="en-US" sz="3600" cap="all" dirty="0" err="1">
                <a:solidFill>
                  <a:schemeClr val="tx1"/>
                </a:solidFill>
                <a:latin typeface="Modern No. 20" panose="02070704070505020303" pitchFamily="18" charset="77"/>
              </a:rPr>
              <a:t>ou</a:t>
            </a:r>
            <a:r>
              <a:rPr lang="en-US" sz="3600" cap="all" dirty="0">
                <a:solidFill>
                  <a:schemeClr val="tx1"/>
                </a:solidFill>
                <a:latin typeface="Modern No. 20" panose="02070704070505020303" pitchFamily="18" charset="77"/>
              </a:rPr>
              <a:t> </a:t>
            </a:r>
            <a:r>
              <a:rPr lang="en-US" sz="3600" cap="all" dirty="0" err="1">
                <a:solidFill>
                  <a:schemeClr val="tx1"/>
                </a:solidFill>
                <a:latin typeface="Modern No. 20" panose="02070704070505020303" pitchFamily="18" charset="77"/>
              </a:rPr>
              <a:t>à</a:t>
            </a:r>
            <a:r>
              <a:rPr lang="en-US" sz="3600" cap="all" dirty="0">
                <a:solidFill>
                  <a:schemeClr val="tx1"/>
                </a:solidFill>
                <a:latin typeface="Modern No. 20" panose="02070704070505020303" pitchFamily="18" charset="77"/>
              </a:rPr>
              <a:t> </a:t>
            </a:r>
            <a:r>
              <a:rPr lang="en-US" sz="3600" cap="all" dirty="0" err="1">
                <a:solidFill>
                  <a:schemeClr val="tx1"/>
                </a:solidFill>
                <a:latin typeface="Modern No. 20" panose="02070704070505020303" pitchFamily="18" charset="77"/>
              </a:rPr>
              <a:t>l’extérieur</a:t>
            </a:r>
            <a:r>
              <a:rPr lang="en-US" sz="3600" cap="all" dirty="0">
                <a:solidFill>
                  <a:schemeClr val="tx1"/>
                </a:solidFill>
                <a:latin typeface="Modern No. 20" panose="02070704070505020303" pitchFamily="18" charset="77"/>
              </a:rPr>
              <a:t> ?</a:t>
            </a:r>
          </a:p>
        </p:txBody>
      </p:sp>
      <p:sp>
        <p:nvSpPr>
          <p:cNvPr id="96" name="Espace réservé du numéro de diapositive 95">
            <a:extLst>
              <a:ext uri="{FF2B5EF4-FFF2-40B4-BE49-F238E27FC236}">
                <a16:creationId xmlns:a16="http://schemas.microsoft.com/office/drawing/2014/main" id="{6D071D1D-34E6-0943-AB33-EA857ED72DE8}"/>
              </a:ext>
            </a:extLst>
          </p:cNvPr>
          <p:cNvSpPr>
            <a:spLocks noGrp="1"/>
          </p:cNvSpPr>
          <p:nvPr>
            <p:ph type="sldNum" sz="quarter" idx="12"/>
          </p:nvPr>
        </p:nvSpPr>
        <p:spPr/>
        <p:txBody>
          <a:bodyPr/>
          <a:lstStyle/>
          <a:p>
            <a:pPr rtl="0"/>
            <a:fld id="{D57F1E4F-1CFF-5643-939E-217C01CDF565}" type="slidenum">
              <a:rPr lang="fr-FR" noProof="0" smtClean="0"/>
              <a:pPr rtl="0"/>
              <a:t>1</a:t>
            </a:fld>
            <a:endParaRPr lang="fr-FR" noProof="0"/>
          </a:p>
        </p:txBody>
      </p:sp>
      <p:pic>
        <p:nvPicPr>
          <p:cNvPr id="99" name="Graphique 98" descr="Ballon de foot">
            <a:extLst>
              <a:ext uri="{FF2B5EF4-FFF2-40B4-BE49-F238E27FC236}">
                <a16:creationId xmlns:a16="http://schemas.microsoft.com/office/drawing/2014/main" id="{29364674-587A-8043-BD7C-E17EE32B18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01459" y="5636940"/>
            <a:ext cx="914400" cy="914400"/>
          </a:xfrm>
          <a:prstGeom prst="rect">
            <a:avLst/>
          </a:prstGeom>
        </p:spPr>
      </p:pic>
      <p:sp>
        <p:nvSpPr>
          <p:cNvPr id="100" name="ZoneTexte 99">
            <a:extLst>
              <a:ext uri="{FF2B5EF4-FFF2-40B4-BE49-F238E27FC236}">
                <a16:creationId xmlns:a16="http://schemas.microsoft.com/office/drawing/2014/main" id="{0C054C10-2AC4-8340-9CF8-387A67B94A20}"/>
              </a:ext>
            </a:extLst>
          </p:cNvPr>
          <p:cNvSpPr txBox="1"/>
          <p:nvPr/>
        </p:nvSpPr>
        <p:spPr>
          <a:xfrm>
            <a:off x="587829" y="5538336"/>
            <a:ext cx="2939142" cy="923330"/>
          </a:xfrm>
          <a:prstGeom prst="rect">
            <a:avLst/>
          </a:prstGeom>
          <a:noFill/>
        </p:spPr>
        <p:txBody>
          <a:bodyPr wrap="square" rtlCol="0">
            <a:spAutoFit/>
          </a:bodyPr>
          <a:lstStyle/>
          <a:p>
            <a:r>
              <a:rPr lang="fr-FR" dirty="0">
                <a:latin typeface="Modern No. 20" panose="02070704070505020303" pitchFamily="18" charset="77"/>
              </a:rPr>
              <a:t>BOGLIETTO Lucas</a:t>
            </a:r>
          </a:p>
          <a:p>
            <a:r>
              <a:rPr lang="fr-FR" dirty="0">
                <a:latin typeface="Modern No. 20" panose="02070704070505020303" pitchFamily="18" charset="77"/>
              </a:rPr>
              <a:t>PAOLI Dorian</a:t>
            </a:r>
          </a:p>
          <a:p>
            <a:r>
              <a:rPr lang="fr-FR" dirty="0">
                <a:latin typeface="Modern No. 20" panose="02070704070505020303" pitchFamily="18" charset="77"/>
              </a:rPr>
              <a:t>TERRIER Jules</a:t>
            </a:r>
          </a:p>
        </p:txBody>
      </p:sp>
      <p:sp>
        <p:nvSpPr>
          <p:cNvPr id="101" name="ZoneTexte 100">
            <a:extLst>
              <a:ext uri="{FF2B5EF4-FFF2-40B4-BE49-F238E27FC236}">
                <a16:creationId xmlns:a16="http://schemas.microsoft.com/office/drawing/2014/main" id="{18ED33B1-9FC2-B844-8DA3-D479F8633850}"/>
              </a:ext>
            </a:extLst>
          </p:cNvPr>
          <p:cNvSpPr txBox="1"/>
          <p:nvPr/>
        </p:nvSpPr>
        <p:spPr>
          <a:xfrm>
            <a:off x="6917650" y="5672370"/>
            <a:ext cx="3275012" cy="646331"/>
          </a:xfrm>
          <a:prstGeom prst="rect">
            <a:avLst/>
          </a:prstGeom>
          <a:noFill/>
        </p:spPr>
        <p:txBody>
          <a:bodyPr wrap="square" rtlCol="0">
            <a:spAutoFit/>
          </a:bodyPr>
          <a:lstStyle/>
          <a:p>
            <a:r>
              <a:rPr lang="fr-FR" dirty="0">
                <a:latin typeface="Modern No. 20" panose="02070704070505020303" pitchFamily="18" charset="77"/>
              </a:rPr>
              <a:t>M1 Ingénierie Mathématiques</a:t>
            </a:r>
          </a:p>
          <a:p>
            <a:r>
              <a:rPr lang="fr-FR" dirty="0">
                <a:latin typeface="Modern No. 20" panose="02070704070505020303" pitchFamily="18" charset="77"/>
              </a:rPr>
              <a:t>Université Côte d’Azur</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ZoneTexte 4">
            <a:extLst>
              <a:ext uri="{FF2B5EF4-FFF2-40B4-BE49-F238E27FC236}">
                <a16:creationId xmlns:a16="http://schemas.microsoft.com/office/drawing/2014/main" id="{CED870F8-EC30-6A46-BBF3-2BD2D090453A}"/>
              </a:ext>
            </a:extLst>
          </p:cNvPr>
          <p:cNvSpPr txBox="1"/>
          <p:nvPr/>
        </p:nvSpPr>
        <p:spPr>
          <a:xfrm>
            <a:off x="1054162" y="212272"/>
            <a:ext cx="10368643" cy="1569660"/>
          </a:xfrm>
          <a:prstGeom prst="rect">
            <a:avLst/>
          </a:prstGeom>
          <a:noFill/>
        </p:spPr>
        <p:txBody>
          <a:bodyPr wrap="square" rtlCol="0">
            <a:spAutoFit/>
          </a:bodyPr>
          <a:lstStyle/>
          <a:p>
            <a:r>
              <a:rPr lang="fr-FR" sz="3600" u="sng" dirty="0">
                <a:latin typeface="Modern No. 20" panose="02070704070505020303" pitchFamily="18" charset="77"/>
              </a:rPr>
              <a:t>I. La Ligue 1 :</a:t>
            </a:r>
          </a:p>
          <a:p>
            <a:r>
              <a:rPr lang="fr-FR" sz="3600" dirty="0">
                <a:latin typeface="Modern No. 20" panose="02070704070505020303" pitchFamily="18" charset="77"/>
              </a:rPr>
              <a:t>	</a:t>
            </a:r>
            <a:r>
              <a:rPr lang="fr-FR" sz="3600" u="sng" dirty="0">
                <a:latin typeface="Modern No. 20" panose="02070704070505020303" pitchFamily="18" charset="77"/>
              </a:rPr>
              <a:t>b) Test de </a:t>
            </a:r>
            <a:r>
              <a:rPr lang="fr-FR" sz="3600" u="sng" dirty="0" err="1">
                <a:latin typeface="Modern No. 20" panose="02070704070505020303" pitchFamily="18" charset="77"/>
              </a:rPr>
              <a:t>Student</a:t>
            </a:r>
            <a:r>
              <a:rPr lang="fr-FR" sz="3600" u="sng" dirty="0">
                <a:latin typeface="Modern No. 20" panose="02070704070505020303" pitchFamily="18" charset="77"/>
              </a:rPr>
              <a:t> </a:t>
            </a:r>
          </a:p>
          <a:p>
            <a:endParaRPr lang="fr-FR" sz="2400" dirty="0">
              <a:latin typeface="Modern No. 20" panose="02070704070505020303" pitchFamily="18" charset="77"/>
            </a:endParaRPr>
          </a:p>
        </p:txBody>
      </p:sp>
      <p:sp>
        <p:nvSpPr>
          <p:cNvPr id="2" name="Espace réservé du numéro de diapositive 1">
            <a:extLst>
              <a:ext uri="{FF2B5EF4-FFF2-40B4-BE49-F238E27FC236}">
                <a16:creationId xmlns:a16="http://schemas.microsoft.com/office/drawing/2014/main" id="{E24EADBA-A61E-C642-A7EA-94C9A5BA9380}"/>
              </a:ext>
            </a:extLst>
          </p:cNvPr>
          <p:cNvSpPr>
            <a:spLocks noGrp="1"/>
          </p:cNvSpPr>
          <p:nvPr>
            <p:ph type="sldNum" sz="quarter" idx="12"/>
          </p:nvPr>
        </p:nvSpPr>
        <p:spPr/>
        <p:txBody>
          <a:bodyPr/>
          <a:lstStyle/>
          <a:p>
            <a:pPr rtl="0"/>
            <a:fld id="{D57F1E4F-1CFF-5643-939E-217C01CDF565}" type="slidenum">
              <a:rPr lang="fr-FR" noProof="0" smtClean="0"/>
              <a:pPr rtl="0"/>
              <a:t>10</a:t>
            </a:fld>
            <a:endParaRPr lang="fr-FR" noProof="0"/>
          </a:p>
        </p:txBody>
      </p:sp>
      <p:pic>
        <p:nvPicPr>
          <p:cNvPr id="8" name="Graphique 7" descr="Ballon de foot">
            <a:extLst>
              <a:ext uri="{FF2B5EF4-FFF2-40B4-BE49-F238E27FC236}">
                <a16:creationId xmlns:a16="http://schemas.microsoft.com/office/drawing/2014/main" id="{86525F57-DA2B-2B4E-9583-F0D5FE9AA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08405" y="5664180"/>
            <a:ext cx="914400" cy="914400"/>
          </a:xfrm>
          <a:prstGeom prst="rect">
            <a:avLst/>
          </a:prstGeom>
        </p:spPr>
      </p:pic>
      <p:pic>
        <p:nvPicPr>
          <p:cNvPr id="6" name="Image 5" descr="Une image contenant dessin&#10;&#10;Description générée automatiquement">
            <a:extLst>
              <a:ext uri="{FF2B5EF4-FFF2-40B4-BE49-F238E27FC236}">
                <a16:creationId xmlns:a16="http://schemas.microsoft.com/office/drawing/2014/main" id="{DCF34192-54B4-6D4C-AD38-0A5DD06B27C8}"/>
              </a:ext>
            </a:extLst>
          </p:cNvPr>
          <p:cNvPicPr>
            <a:picLocks noChangeAspect="1"/>
          </p:cNvPicPr>
          <p:nvPr/>
        </p:nvPicPr>
        <p:blipFill>
          <a:blip r:embed="rId4"/>
          <a:stretch>
            <a:fillRect/>
          </a:stretch>
        </p:blipFill>
        <p:spPr>
          <a:xfrm>
            <a:off x="5321300" y="3975060"/>
            <a:ext cx="1549400" cy="368300"/>
          </a:xfrm>
          <a:prstGeom prst="rect">
            <a:avLst/>
          </a:prstGeom>
        </p:spPr>
      </p:pic>
      <p:sp>
        <p:nvSpPr>
          <p:cNvPr id="10" name="ZoneTexte 9">
            <a:extLst>
              <a:ext uri="{FF2B5EF4-FFF2-40B4-BE49-F238E27FC236}">
                <a16:creationId xmlns:a16="http://schemas.microsoft.com/office/drawing/2014/main" id="{9C69E0D6-5FE1-004A-8FC0-6C2E8118774F}"/>
              </a:ext>
            </a:extLst>
          </p:cNvPr>
          <p:cNvSpPr txBox="1"/>
          <p:nvPr/>
        </p:nvSpPr>
        <p:spPr>
          <a:xfrm>
            <a:off x="1054162" y="4658627"/>
            <a:ext cx="10727872" cy="461665"/>
          </a:xfrm>
          <a:prstGeom prst="rect">
            <a:avLst/>
          </a:prstGeom>
          <a:noFill/>
        </p:spPr>
        <p:txBody>
          <a:bodyPr wrap="square" rtlCol="0">
            <a:spAutoFit/>
          </a:bodyPr>
          <a:lstStyle/>
          <a:p>
            <a:r>
              <a:rPr lang="fr-FR" sz="2400" dirty="0">
                <a:latin typeface="Modern No. 20" panose="02070704070505020303" pitchFamily="18" charset="77"/>
              </a:rPr>
              <a:t>La région de rejet est donnée par :</a:t>
            </a:r>
          </a:p>
        </p:txBody>
      </p:sp>
      <p:pic>
        <p:nvPicPr>
          <p:cNvPr id="12" name="Image 11" descr="Une image contenant dessin&#10;&#10;Description générée automatiquement">
            <a:extLst>
              <a:ext uri="{FF2B5EF4-FFF2-40B4-BE49-F238E27FC236}">
                <a16:creationId xmlns:a16="http://schemas.microsoft.com/office/drawing/2014/main" id="{2B1DB189-97BF-A049-85E9-07316F6B5DF2}"/>
              </a:ext>
            </a:extLst>
          </p:cNvPr>
          <p:cNvPicPr>
            <a:picLocks noChangeAspect="1"/>
          </p:cNvPicPr>
          <p:nvPr/>
        </p:nvPicPr>
        <p:blipFill>
          <a:blip r:embed="rId5"/>
          <a:stretch>
            <a:fillRect/>
          </a:stretch>
        </p:blipFill>
        <p:spPr>
          <a:xfrm>
            <a:off x="4902200" y="5168880"/>
            <a:ext cx="2387600" cy="495300"/>
          </a:xfrm>
          <a:prstGeom prst="rect">
            <a:avLst/>
          </a:prstGeom>
        </p:spPr>
      </p:pic>
      <p:sp>
        <p:nvSpPr>
          <p:cNvPr id="13" name="ZoneTexte 12">
            <a:extLst>
              <a:ext uri="{FF2B5EF4-FFF2-40B4-BE49-F238E27FC236}">
                <a16:creationId xmlns:a16="http://schemas.microsoft.com/office/drawing/2014/main" id="{AB4930CE-4DC6-824C-8D22-B209A399C026}"/>
              </a:ext>
            </a:extLst>
          </p:cNvPr>
          <p:cNvSpPr txBox="1"/>
          <p:nvPr/>
        </p:nvSpPr>
        <p:spPr>
          <a:xfrm>
            <a:off x="1054162" y="3325533"/>
            <a:ext cx="10727872" cy="738664"/>
          </a:xfrm>
          <a:prstGeom prst="rect">
            <a:avLst/>
          </a:prstGeom>
          <a:noFill/>
        </p:spPr>
        <p:txBody>
          <a:bodyPr wrap="square" rtlCol="0">
            <a:spAutoFit/>
          </a:bodyPr>
          <a:lstStyle/>
          <a:p>
            <a:r>
              <a:rPr lang="fr-FR" sz="2400" dirty="0">
                <a:latin typeface="Modern No. 20" panose="02070704070505020303" pitchFamily="18" charset="77"/>
              </a:rPr>
              <a:t>À l’aide de la table de </a:t>
            </a:r>
            <a:r>
              <a:rPr lang="fr-FR" sz="2400" dirty="0" err="1">
                <a:latin typeface="Modern No. 20" panose="02070704070505020303" pitchFamily="18" charset="77"/>
              </a:rPr>
              <a:t>Student</a:t>
            </a:r>
            <a:r>
              <a:rPr lang="fr-FR" sz="2400" dirty="0">
                <a:latin typeface="Modern No. 20" panose="02070704070505020303" pitchFamily="18" charset="77"/>
              </a:rPr>
              <a:t>, nous avons le quantile suivant, au seuil de 5% : </a:t>
            </a:r>
          </a:p>
          <a:p>
            <a:endParaRPr lang="fr-FR" dirty="0"/>
          </a:p>
        </p:txBody>
      </p:sp>
      <p:sp>
        <p:nvSpPr>
          <p:cNvPr id="16" name="ZoneTexte 15">
            <a:extLst>
              <a:ext uri="{FF2B5EF4-FFF2-40B4-BE49-F238E27FC236}">
                <a16:creationId xmlns:a16="http://schemas.microsoft.com/office/drawing/2014/main" id="{D72BC480-68A5-BB4A-BC7A-6CEB3949743B}"/>
              </a:ext>
            </a:extLst>
          </p:cNvPr>
          <p:cNvSpPr txBox="1"/>
          <p:nvPr/>
        </p:nvSpPr>
        <p:spPr>
          <a:xfrm>
            <a:off x="1070490" y="1459848"/>
            <a:ext cx="10352315" cy="461665"/>
          </a:xfrm>
          <a:prstGeom prst="rect">
            <a:avLst/>
          </a:prstGeom>
          <a:noFill/>
        </p:spPr>
        <p:txBody>
          <a:bodyPr wrap="square" rtlCol="0">
            <a:spAutoFit/>
          </a:bodyPr>
          <a:lstStyle/>
          <a:p>
            <a:r>
              <a:rPr lang="fr-FR" sz="2400" dirty="0">
                <a:latin typeface="Modern No. 20" panose="02070704070505020303" pitchFamily="18" charset="77"/>
              </a:rPr>
              <a:t>La statistique de test est :</a:t>
            </a:r>
            <a:endParaRPr lang="fr-FR" dirty="0">
              <a:latin typeface="Modern No. 20" panose="02070704070505020303" pitchFamily="18" charset="77"/>
            </a:endParaRPr>
          </a:p>
        </p:txBody>
      </p:sp>
      <p:pic>
        <p:nvPicPr>
          <p:cNvPr id="18" name="Image 17" descr="Une image contenant objet, horloge&#10;&#10;Description générée automatiquement">
            <a:extLst>
              <a:ext uri="{FF2B5EF4-FFF2-40B4-BE49-F238E27FC236}">
                <a16:creationId xmlns:a16="http://schemas.microsoft.com/office/drawing/2014/main" id="{7BAFEE6A-9D49-AC4B-91C4-A8498CFC7CB2}"/>
              </a:ext>
            </a:extLst>
          </p:cNvPr>
          <p:cNvPicPr>
            <a:picLocks noChangeAspect="1"/>
          </p:cNvPicPr>
          <p:nvPr/>
        </p:nvPicPr>
        <p:blipFill>
          <a:blip r:embed="rId6"/>
          <a:stretch>
            <a:fillRect/>
          </a:stretch>
        </p:blipFill>
        <p:spPr>
          <a:xfrm>
            <a:off x="4343900" y="1464323"/>
            <a:ext cx="2527300" cy="1054100"/>
          </a:xfrm>
          <a:prstGeom prst="rect">
            <a:avLst/>
          </a:prstGeom>
        </p:spPr>
      </p:pic>
      <p:pic>
        <p:nvPicPr>
          <p:cNvPr id="20" name="Image 19" descr="Une image contenant dessin&#10;&#10;Description générée automatiquement">
            <a:extLst>
              <a:ext uri="{FF2B5EF4-FFF2-40B4-BE49-F238E27FC236}">
                <a16:creationId xmlns:a16="http://schemas.microsoft.com/office/drawing/2014/main" id="{9FB681F3-B6AA-7448-A418-35CD153CD553}"/>
              </a:ext>
            </a:extLst>
          </p:cNvPr>
          <p:cNvPicPr>
            <a:picLocks noChangeAspect="1"/>
          </p:cNvPicPr>
          <p:nvPr/>
        </p:nvPicPr>
        <p:blipFill>
          <a:blip r:embed="rId7"/>
          <a:stretch>
            <a:fillRect/>
          </a:stretch>
        </p:blipFill>
        <p:spPr>
          <a:xfrm>
            <a:off x="4343900" y="2567011"/>
            <a:ext cx="2108200" cy="419100"/>
          </a:xfrm>
          <a:prstGeom prst="rect">
            <a:avLst/>
          </a:prstGeom>
        </p:spPr>
      </p:pic>
      <p:sp>
        <p:nvSpPr>
          <p:cNvPr id="14" name="ZoneTexte 13">
            <a:extLst>
              <a:ext uri="{FF2B5EF4-FFF2-40B4-BE49-F238E27FC236}">
                <a16:creationId xmlns:a16="http://schemas.microsoft.com/office/drawing/2014/main" id="{EDDD55D0-BDD2-6749-8248-8A09E0CFE841}"/>
              </a:ext>
            </a:extLst>
          </p:cNvPr>
          <p:cNvSpPr txBox="1"/>
          <p:nvPr/>
        </p:nvSpPr>
        <p:spPr>
          <a:xfrm>
            <a:off x="1070490" y="5758313"/>
            <a:ext cx="9232839" cy="461665"/>
          </a:xfrm>
          <a:prstGeom prst="rect">
            <a:avLst/>
          </a:prstGeom>
          <a:noFill/>
        </p:spPr>
        <p:txBody>
          <a:bodyPr wrap="square" rtlCol="0">
            <a:spAutoFit/>
          </a:bodyPr>
          <a:lstStyle/>
          <a:p>
            <a:r>
              <a:rPr lang="fr-FR" sz="2400" dirty="0" err="1">
                <a:latin typeface="Modern No. 20" panose="02070704070505020303" pitchFamily="18" charset="77"/>
              </a:rPr>
              <a:t>T</a:t>
            </a:r>
            <a:r>
              <a:rPr lang="fr-FR" sz="2400" dirty="0">
                <a:latin typeface="Modern No. 20" panose="02070704070505020303" pitchFamily="18" charset="77"/>
              </a:rPr>
              <a:t> appartient à la région de rejet donc on peut rejeter H0.</a:t>
            </a:r>
          </a:p>
        </p:txBody>
      </p:sp>
    </p:spTree>
    <p:extLst>
      <p:ext uri="{BB962C8B-B14F-4D97-AF65-F5344CB8AC3E}">
        <p14:creationId xmlns:p14="http://schemas.microsoft.com/office/powerpoint/2010/main" val="3925987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ZoneTexte 4">
            <a:extLst>
              <a:ext uri="{FF2B5EF4-FFF2-40B4-BE49-F238E27FC236}">
                <a16:creationId xmlns:a16="http://schemas.microsoft.com/office/drawing/2014/main" id="{CED870F8-EC30-6A46-BBF3-2BD2D090453A}"/>
              </a:ext>
            </a:extLst>
          </p:cNvPr>
          <p:cNvSpPr txBox="1"/>
          <p:nvPr/>
        </p:nvSpPr>
        <p:spPr>
          <a:xfrm>
            <a:off x="1054162" y="212272"/>
            <a:ext cx="10368643" cy="2677656"/>
          </a:xfrm>
          <a:prstGeom prst="rect">
            <a:avLst/>
          </a:prstGeom>
          <a:noFill/>
        </p:spPr>
        <p:txBody>
          <a:bodyPr wrap="square" rtlCol="0">
            <a:spAutoFit/>
          </a:bodyPr>
          <a:lstStyle/>
          <a:p>
            <a:r>
              <a:rPr lang="fr-FR" sz="3600" u="sng" dirty="0">
                <a:latin typeface="Modern No. 20" panose="02070704070505020303" pitchFamily="18" charset="77"/>
              </a:rPr>
              <a:t>II. Les 5 grands championnats Européens :</a:t>
            </a:r>
          </a:p>
          <a:p>
            <a:r>
              <a:rPr lang="fr-FR" sz="3600" dirty="0">
                <a:latin typeface="Modern No. 20" panose="02070704070505020303" pitchFamily="18" charset="77"/>
              </a:rPr>
              <a:t>	</a:t>
            </a:r>
            <a:endParaRPr lang="fr-FR" sz="2400" dirty="0">
              <a:latin typeface="Modern No. 20" panose="02070704070505020303" pitchFamily="18" charset="77"/>
            </a:endParaRPr>
          </a:p>
          <a:p>
            <a:r>
              <a:rPr lang="fr-FR" sz="2400" dirty="0">
                <a:latin typeface="Modern No. 20" panose="02070704070505020303" pitchFamily="18" charset="77"/>
              </a:rPr>
              <a:t>Après avoir travaillé sur la Ligue 1, nous nous sommes demandés ce qu’il se passait dans les 4 autres championnats Européens. Toujours sur le même principe, avec les moyennes des victoires à domicile ainsi qu’à l’extérieure, nous avons effectué des tests. </a:t>
            </a:r>
          </a:p>
        </p:txBody>
      </p:sp>
      <p:sp>
        <p:nvSpPr>
          <p:cNvPr id="2" name="Espace réservé du numéro de diapositive 1">
            <a:extLst>
              <a:ext uri="{FF2B5EF4-FFF2-40B4-BE49-F238E27FC236}">
                <a16:creationId xmlns:a16="http://schemas.microsoft.com/office/drawing/2014/main" id="{E24EADBA-A61E-C642-A7EA-94C9A5BA9380}"/>
              </a:ext>
            </a:extLst>
          </p:cNvPr>
          <p:cNvSpPr>
            <a:spLocks noGrp="1"/>
          </p:cNvSpPr>
          <p:nvPr>
            <p:ph type="sldNum" sz="quarter" idx="12"/>
          </p:nvPr>
        </p:nvSpPr>
        <p:spPr/>
        <p:txBody>
          <a:bodyPr/>
          <a:lstStyle/>
          <a:p>
            <a:pPr rtl="0"/>
            <a:fld id="{D57F1E4F-1CFF-5643-939E-217C01CDF565}" type="slidenum">
              <a:rPr lang="fr-FR" noProof="0" smtClean="0"/>
              <a:pPr rtl="0"/>
              <a:t>11</a:t>
            </a:fld>
            <a:endParaRPr lang="fr-FR" noProof="0"/>
          </a:p>
        </p:txBody>
      </p:sp>
      <p:pic>
        <p:nvPicPr>
          <p:cNvPr id="8" name="Graphique 7" descr="Ballon de foot">
            <a:extLst>
              <a:ext uri="{FF2B5EF4-FFF2-40B4-BE49-F238E27FC236}">
                <a16:creationId xmlns:a16="http://schemas.microsoft.com/office/drawing/2014/main" id="{86525F57-DA2B-2B4E-9583-F0D5FE9AA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08405" y="5664180"/>
            <a:ext cx="914400" cy="914400"/>
          </a:xfrm>
          <a:prstGeom prst="rect">
            <a:avLst/>
          </a:prstGeom>
        </p:spPr>
      </p:pic>
      <p:pic>
        <p:nvPicPr>
          <p:cNvPr id="6" name="Image 5" descr="Une image contenant dessin&#10;&#10;Description générée automatiquement">
            <a:extLst>
              <a:ext uri="{FF2B5EF4-FFF2-40B4-BE49-F238E27FC236}">
                <a16:creationId xmlns:a16="http://schemas.microsoft.com/office/drawing/2014/main" id="{0BAC2D1C-C550-E342-9962-B4F4FB812F10}"/>
              </a:ext>
            </a:extLst>
          </p:cNvPr>
          <p:cNvPicPr>
            <a:picLocks noChangeAspect="1"/>
          </p:cNvPicPr>
          <p:nvPr/>
        </p:nvPicPr>
        <p:blipFill>
          <a:blip r:embed="rId4"/>
          <a:stretch>
            <a:fillRect/>
          </a:stretch>
        </p:blipFill>
        <p:spPr>
          <a:xfrm>
            <a:off x="1054162" y="3102200"/>
            <a:ext cx="1999281" cy="1199569"/>
          </a:xfrm>
          <a:prstGeom prst="rect">
            <a:avLst/>
          </a:prstGeom>
        </p:spPr>
      </p:pic>
      <p:pic>
        <p:nvPicPr>
          <p:cNvPr id="9" name="Image 8" descr="Une image contenant alimentation, signe&#10;&#10;Description générée automatiquement">
            <a:extLst>
              <a:ext uri="{FF2B5EF4-FFF2-40B4-BE49-F238E27FC236}">
                <a16:creationId xmlns:a16="http://schemas.microsoft.com/office/drawing/2014/main" id="{E5EE8C38-1B57-AC47-A07B-9D7405F0E5B7}"/>
              </a:ext>
            </a:extLst>
          </p:cNvPr>
          <p:cNvPicPr>
            <a:picLocks noChangeAspect="1"/>
          </p:cNvPicPr>
          <p:nvPr/>
        </p:nvPicPr>
        <p:blipFill>
          <a:blip r:embed="rId5"/>
          <a:stretch>
            <a:fillRect/>
          </a:stretch>
        </p:blipFill>
        <p:spPr>
          <a:xfrm>
            <a:off x="905215" y="4703543"/>
            <a:ext cx="2297174" cy="960637"/>
          </a:xfrm>
          <a:prstGeom prst="rect">
            <a:avLst/>
          </a:prstGeom>
        </p:spPr>
      </p:pic>
      <p:pic>
        <p:nvPicPr>
          <p:cNvPr id="11" name="Image 10" descr="Une image contenant alimentation, fleur&#10;&#10;Description générée automatiquement">
            <a:extLst>
              <a:ext uri="{FF2B5EF4-FFF2-40B4-BE49-F238E27FC236}">
                <a16:creationId xmlns:a16="http://schemas.microsoft.com/office/drawing/2014/main" id="{BC834AE3-B381-3E49-9E42-40B7A66AF10C}"/>
              </a:ext>
            </a:extLst>
          </p:cNvPr>
          <p:cNvPicPr>
            <a:picLocks noChangeAspect="1"/>
          </p:cNvPicPr>
          <p:nvPr/>
        </p:nvPicPr>
        <p:blipFill>
          <a:blip r:embed="rId6"/>
          <a:stretch>
            <a:fillRect/>
          </a:stretch>
        </p:blipFill>
        <p:spPr>
          <a:xfrm>
            <a:off x="3524250" y="3102200"/>
            <a:ext cx="1999281" cy="1199569"/>
          </a:xfrm>
          <a:prstGeom prst="rect">
            <a:avLst/>
          </a:prstGeom>
        </p:spPr>
      </p:pic>
      <p:pic>
        <p:nvPicPr>
          <p:cNvPr id="13" name="Image 12">
            <a:extLst>
              <a:ext uri="{FF2B5EF4-FFF2-40B4-BE49-F238E27FC236}">
                <a16:creationId xmlns:a16="http://schemas.microsoft.com/office/drawing/2014/main" id="{073217BF-4C05-B94A-AE3A-E4B91FFD8018}"/>
              </a:ext>
            </a:extLst>
          </p:cNvPr>
          <p:cNvPicPr>
            <a:picLocks noChangeAspect="1"/>
          </p:cNvPicPr>
          <p:nvPr/>
        </p:nvPicPr>
        <p:blipFill>
          <a:blip r:embed="rId7"/>
          <a:stretch>
            <a:fillRect/>
          </a:stretch>
        </p:blipFill>
        <p:spPr>
          <a:xfrm>
            <a:off x="3604047" y="4392157"/>
            <a:ext cx="1839686" cy="1839686"/>
          </a:xfrm>
          <a:prstGeom prst="rect">
            <a:avLst/>
          </a:prstGeom>
        </p:spPr>
      </p:pic>
      <p:pic>
        <p:nvPicPr>
          <p:cNvPr id="15" name="Image 14">
            <a:extLst>
              <a:ext uri="{FF2B5EF4-FFF2-40B4-BE49-F238E27FC236}">
                <a16:creationId xmlns:a16="http://schemas.microsoft.com/office/drawing/2014/main" id="{79245BAE-6A13-2647-B134-FD7AAD6ED9B9}"/>
              </a:ext>
            </a:extLst>
          </p:cNvPr>
          <p:cNvPicPr>
            <a:picLocks noChangeAspect="1"/>
          </p:cNvPicPr>
          <p:nvPr/>
        </p:nvPicPr>
        <p:blipFill>
          <a:blip r:embed="rId8"/>
          <a:stretch>
            <a:fillRect/>
          </a:stretch>
        </p:blipFill>
        <p:spPr>
          <a:xfrm>
            <a:off x="5994338" y="3102200"/>
            <a:ext cx="1839687" cy="1226458"/>
          </a:xfrm>
          <a:prstGeom prst="rect">
            <a:avLst/>
          </a:prstGeom>
        </p:spPr>
      </p:pic>
      <p:pic>
        <p:nvPicPr>
          <p:cNvPr id="18" name="Image 17" descr="Une image contenant dessin, signe, table&#10;&#10;Description générée automatiquement">
            <a:extLst>
              <a:ext uri="{FF2B5EF4-FFF2-40B4-BE49-F238E27FC236}">
                <a16:creationId xmlns:a16="http://schemas.microsoft.com/office/drawing/2014/main" id="{50700FB9-953C-4A4C-8722-3B4738162E9B}"/>
              </a:ext>
            </a:extLst>
          </p:cNvPr>
          <p:cNvPicPr>
            <a:picLocks noChangeAspect="1"/>
          </p:cNvPicPr>
          <p:nvPr/>
        </p:nvPicPr>
        <p:blipFill>
          <a:blip r:embed="rId9"/>
          <a:stretch>
            <a:fillRect/>
          </a:stretch>
        </p:blipFill>
        <p:spPr>
          <a:xfrm>
            <a:off x="6250120" y="4540930"/>
            <a:ext cx="1328121" cy="1997762"/>
          </a:xfrm>
          <a:prstGeom prst="rect">
            <a:avLst/>
          </a:prstGeom>
        </p:spPr>
      </p:pic>
      <p:pic>
        <p:nvPicPr>
          <p:cNvPr id="21" name="Image 20">
            <a:extLst>
              <a:ext uri="{FF2B5EF4-FFF2-40B4-BE49-F238E27FC236}">
                <a16:creationId xmlns:a16="http://schemas.microsoft.com/office/drawing/2014/main" id="{38D917A7-3174-2943-83FD-844D618DB52C}"/>
              </a:ext>
            </a:extLst>
          </p:cNvPr>
          <p:cNvPicPr>
            <a:picLocks noChangeAspect="1"/>
          </p:cNvPicPr>
          <p:nvPr/>
        </p:nvPicPr>
        <p:blipFill>
          <a:blip r:embed="rId10"/>
          <a:stretch>
            <a:fillRect/>
          </a:stretch>
        </p:blipFill>
        <p:spPr>
          <a:xfrm>
            <a:off x="8304832" y="3067791"/>
            <a:ext cx="1999281" cy="1332854"/>
          </a:xfrm>
          <a:prstGeom prst="rect">
            <a:avLst/>
          </a:prstGeom>
        </p:spPr>
      </p:pic>
      <p:pic>
        <p:nvPicPr>
          <p:cNvPr id="23" name="Image 22" descr="Une image contenant dessin&#10;&#10;Description générée automatiquement">
            <a:extLst>
              <a:ext uri="{FF2B5EF4-FFF2-40B4-BE49-F238E27FC236}">
                <a16:creationId xmlns:a16="http://schemas.microsoft.com/office/drawing/2014/main" id="{2B547941-388D-654B-9534-7A1C5ACA1FF7}"/>
              </a:ext>
            </a:extLst>
          </p:cNvPr>
          <p:cNvPicPr>
            <a:picLocks noChangeAspect="1"/>
          </p:cNvPicPr>
          <p:nvPr/>
        </p:nvPicPr>
        <p:blipFill>
          <a:blip r:embed="rId11"/>
          <a:stretch>
            <a:fillRect/>
          </a:stretch>
        </p:blipFill>
        <p:spPr>
          <a:xfrm>
            <a:off x="8373897" y="4536541"/>
            <a:ext cx="1813543" cy="2002151"/>
          </a:xfrm>
          <a:prstGeom prst="rect">
            <a:avLst/>
          </a:prstGeom>
        </p:spPr>
      </p:pic>
    </p:spTree>
    <p:extLst>
      <p:ext uri="{BB962C8B-B14F-4D97-AF65-F5344CB8AC3E}">
        <p14:creationId xmlns:p14="http://schemas.microsoft.com/office/powerpoint/2010/main" val="3727596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ZoneTexte 4">
            <a:extLst>
              <a:ext uri="{FF2B5EF4-FFF2-40B4-BE49-F238E27FC236}">
                <a16:creationId xmlns:a16="http://schemas.microsoft.com/office/drawing/2014/main" id="{CED870F8-EC30-6A46-BBF3-2BD2D090453A}"/>
              </a:ext>
            </a:extLst>
          </p:cNvPr>
          <p:cNvSpPr txBox="1"/>
          <p:nvPr/>
        </p:nvSpPr>
        <p:spPr>
          <a:xfrm>
            <a:off x="1054162" y="212272"/>
            <a:ext cx="10368643" cy="5447645"/>
          </a:xfrm>
          <a:prstGeom prst="rect">
            <a:avLst/>
          </a:prstGeom>
          <a:noFill/>
        </p:spPr>
        <p:txBody>
          <a:bodyPr wrap="square" rtlCol="0">
            <a:spAutoFit/>
          </a:bodyPr>
          <a:lstStyle/>
          <a:p>
            <a:r>
              <a:rPr lang="fr-FR" sz="3600" u="sng" dirty="0">
                <a:latin typeface="Modern No. 20" panose="02070704070505020303" pitchFamily="18" charset="77"/>
              </a:rPr>
              <a:t>II. Les 5 grands championnats Européens :</a:t>
            </a:r>
            <a:endParaRPr lang="fr-FR" sz="2400" u="sng" dirty="0">
              <a:latin typeface="Modern No. 20" panose="02070704070505020303" pitchFamily="18" charset="77"/>
            </a:endParaRPr>
          </a:p>
          <a:p>
            <a:r>
              <a:rPr lang="fr-FR" sz="2400" dirty="0">
                <a:latin typeface="Modern No. 20" panose="02070704070505020303" pitchFamily="18" charset="77"/>
              </a:rPr>
              <a:t>	</a:t>
            </a:r>
            <a:r>
              <a:rPr lang="fr-FR" sz="3600" u="sng" dirty="0">
                <a:latin typeface="Modern No. 20" panose="02070704070505020303" pitchFamily="18" charset="77"/>
              </a:rPr>
              <a:t>a)  Test de </a:t>
            </a:r>
            <a:r>
              <a:rPr lang="fr-FR" sz="3600" u="sng" dirty="0" err="1">
                <a:latin typeface="Modern No. 20" panose="02070704070505020303" pitchFamily="18" charset="77"/>
              </a:rPr>
              <a:t>Student</a:t>
            </a:r>
            <a:endParaRPr lang="fr-FR" sz="3600" u="sng" dirty="0">
              <a:latin typeface="Modern No. 20" panose="02070704070505020303" pitchFamily="18" charset="77"/>
            </a:endParaRPr>
          </a:p>
          <a:p>
            <a:endParaRPr lang="fr-FR" sz="3600" u="sng" dirty="0">
              <a:latin typeface="Modern No. 20" panose="02070704070505020303" pitchFamily="18" charset="77"/>
            </a:endParaRPr>
          </a:p>
          <a:p>
            <a:r>
              <a:rPr lang="fr-FR" sz="2400" dirty="0">
                <a:latin typeface="Modern No. 20" panose="02070704070505020303" pitchFamily="18" charset="77"/>
              </a:rPr>
              <a:t>De la même manière que pour la Ligue 1, nous avons procédé à un test de </a:t>
            </a:r>
            <a:r>
              <a:rPr lang="fr-FR" sz="2400" dirty="0" err="1">
                <a:latin typeface="Modern No. 20" panose="02070704070505020303" pitchFamily="18" charset="77"/>
              </a:rPr>
              <a:t>Student</a:t>
            </a:r>
            <a:r>
              <a:rPr lang="fr-FR" sz="2400" dirty="0">
                <a:latin typeface="Modern No. 20" panose="02070704070505020303" pitchFamily="18" charset="77"/>
              </a:rPr>
              <a:t> pour chaque championnat Européens sur R;</a:t>
            </a:r>
          </a:p>
          <a:p>
            <a:endParaRPr lang="fr-FR" sz="2400" dirty="0">
              <a:latin typeface="Modern No. 20" panose="02070704070505020303" pitchFamily="18" charset="77"/>
            </a:endParaRPr>
          </a:p>
          <a:p>
            <a:r>
              <a:rPr lang="fr-FR" sz="2400" dirty="0">
                <a:latin typeface="Modern No. 20" panose="02070704070505020303" pitchFamily="18" charset="77"/>
              </a:rPr>
              <a:t>Premier League </a:t>
            </a:r>
            <a:r>
              <a:rPr lang="fr-FR" sz="2400" dirty="0" err="1">
                <a:latin typeface="Modern No. 20" panose="02070704070505020303" pitchFamily="18" charset="77"/>
              </a:rPr>
              <a:t>Anlgaise</a:t>
            </a:r>
            <a:r>
              <a:rPr lang="fr-FR" sz="2400" dirty="0">
                <a:latin typeface="Modern No. 20" panose="02070704070505020303" pitchFamily="18" charset="77"/>
              </a:rPr>
              <a:t> :</a:t>
            </a:r>
          </a:p>
          <a:p>
            <a:endParaRPr lang="fr-FR" sz="2400" dirty="0">
              <a:latin typeface="Modern No. 20" panose="02070704070505020303" pitchFamily="18" charset="77"/>
            </a:endParaRPr>
          </a:p>
          <a:p>
            <a:r>
              <a:rPr lang="fr-FR" sz="2400" dirty="0">
                <a:latin typeface="Modern No. 20" panose="02070704070505020303" pitchFamily="18" charset="77"/>
              </a:rPr>
              <a:t>La stat de test :</a:t>
            </a:r>
          </a:p>
          <a:p>
            <a:endParaRPr lang="fr-FR" sz="2400" dirty="0">
              <a:latin typeface="Modern No. 20" panose="02070704070505020303" pitchFamily="18" charset="77"/>
            </a:endParaRPr>
          </a:p>
          <a:p>
            <a:r>
              <a:rPr lang="fr-FR" sz="2400" dirty="0">
                <a:latin typeface="Modern No. 20" panose="02070704070505020303" pitchFamily="18" charset="77"/>
              </a:rPr>
              <a:t>Le quantile au seuil de 5% nous donne la région de rejet :</a:t>
            </a:r>
          </a:p>
          <a:p>
            <a:endParaRPr lang="fr-FR" sz="2400" dirty="0">
              <a:latin typeface="Modern No. 20" panose="02070704070505020303" pitchFamily="18" charset="77"/>
            </a:endParaRPr>
          </a:p>
          <a:p>
            <a:r>
              <a:rPr lang="fr-FR" sz="2400" dirty="0">
                <a:latin typeface="Modern No. 20" panose="02070704070505020303" pitchFamily="18" charset="77"/>
              </a:rPr>
              <a:t>La stat de test </a:t>
            </a:r>
            <a:r>
              <a:rPr lang="fr-FR" sz="2400" dirty="0" err="1">
                <a:latin typeface="Modern No. 20" panose="02070704070505020303" pitchFamily="18" charset="77"/>
              </a:rPr>
              <a:t>T</a:t>
            </a:r>
            <a:r>
              <a:rPr lang="fr-FR" sz="2400" dirty="0">
                <a:latin typeface="Modern No. 20" panose="02070704070505020303" pitchFamily="18" charset="77"/>
              </a:rPr>
              <a:t> appartient à R, donc on peut rejeter H0. </a:t>
            </a:r>
          </a:p>
        </p:txBody>
      </p:sp>
      <p:sp>
        <p:nvSpPr>
          <p:cNvPr id="2" name="Espace réservé du numéro de diapositive 1">
            <a:extLst>
              <a:ext uri="{FF2B5EF4-FFF2-40B4-BE49-F238E27FC236}">
                <a16:creationId xmlns:a16="http://schemas.microsoft.com/office/drawing/2014/main" id="{E24EADBA-A61E-C642-A7EA-94C9A5BA9380}"/>
              </a:ext>
            </a:extLst>
          </p:cNvPr>
          <p:cNvSpPr>
            <a:spLocks noGrp="1"/>
          </p:cNvSpPr>
          <p:nvPr>
            <p:ph type="sldNum" sz="quarter" idx="12"/>
          </p:nvPr>
        </p:nvSpPr>
        <p:spPr/>
        <p:txBody>
          <a:bodyPr/>
          <a:lstStyle/>
          <a:p>
            <a:pPr rtl="0"/>
            <a:fld id="{D57F1E4F-1CFF-5643-939E-217C01CDF565}" type="slidenum">
              <a:rPr lang="fr-FR" noProof="0" smtClean="0"/>
              <a:pPr rtl="0"/>
              <a:t>12</a:t>
            </a:fld>
            <a:endParaRPr lang="fr-FR" noProof="0"/>
          </a:p>
        </p:txBody>
      </p:sp>
      <p:pic>
        <p:nvPicPr>
          <p:cNvPr id="8" name="Graphique 7" descr="Ballon de foot">
            <a:extLst>
              <a:ext uri="{FF2B5EF4-FFF2-40B4-BE49-F238E27FC236}">
                <a16:creationId xmlns:a16="http://schemas.microsoft.com/office/drawing/2014/main" id="{86525F57-DA2B-2B4E-9583-F0D5FE9AA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08405" y="5664180"/>
            <a:ext cx="914400" cy="914400"/>
          </a:xfrm>
          <a:prstGeom prst="rect">
            <a:avLst/>
          </a:prstGeom>
        </p:spPr>
      </p:pic>
      <p:pic>
        <p:nvPicPr>
          <p:cNvPr id="20" name="Image 19" descr="Une image contenant dessin&#10;&#10;Description générée automatiquement">
            <a:extLst>
              <a:ext uri="{FF2B5EF4-FFF2-40B4-BE49-F238E27FC236}">
                <a16:creationId xmlns:a16="http://schemas.microsoft.com/office/drawing/2014/main" id="{28B2AE06-CBCE-E247-8987-5DCF8DD77A12}"/>
              </a:ext>
            </a:extLst>
          </p:cNvPr>
          <p:cNvPicPr>
            <a:picLocks noChangeAspect="1"/>
          </p:cNvPicPr>
          <p:nvPr/>
        </p:nvPicPr>
        <p:blipFill>
          <a:blip r:embed="rId4"/>
          <a:stretch>
            <a:fillRect/>
          </a:stretch>
        </p:blipFill>
        <p:spPr>
          <a:xfrm>
            <a:off x="8975633" y="3029085"/>
            <a:ext cx="1999281" cy="1199569"/>
          </a:xfrm>
          <a:prstGeom prst="rect">
            <a:avLst/>
          </a:prstGeom>
        </p:spPr>
      </p:pic>
      <p:pic>
        <p:nvPicPr>
          <p:cNvPr id="22" name="Image 21" descr="Une image contenant alimentation, signe&#10;&#10;Description générée automatiquement">
            <a:extLst>
              <a:ext uri="{FF2B5EF4-FFF2-40B4-BE49-F238E27FC236}">
                <a16:creationId xmlns:a16="http://schemas.microsoft.com/office/drawing/2014/main" id="{27A588A3-8874-4E4B-AEA8-68A54904A833}"/>
              </a:ext>
            </a:extLst>
          </p:cNvPr>
          <p:cNvPicPr>
            <a:picLocks noChangeAspect="1"/>
          </p:cNvPicPr>
          <p:nvPr/>
        </p:nvPicPr>
        <p:blipFill>
          <a:blip r:embed="rId5"/>
          <a:stretch>
            <a:fillRect/>
          </a:stretch>
        </p:blipFill>
        <p:spPr>
          <a:xfrm>
            <a:off x="8826686" y="4617828"/>
            <a:ext cx="2297174" cy="960637"/>
          </a:xfrm>
          <a:prstGeom prst="rect">
            <a:avLst/>
          </a:prstGeom>
        </p:spPr>
      </p:pic>
      <p:pic>
        <p:nvPicPr>
          <p:cNvPr id="11" name="Image 10">
            <a:extLst>
              <a:ext uri="{FF2B5EF4-FFF2-40B4-BE49-F238E27FC236}">
                <a16:creationId xmlns:a16="http://schemas.microsoft.com/office/drawing/2014/main" id="{47C2828E-105C-E347-8018-F0F6DA1B576D}"/>
              </a:ext>
            </a:extLst>
          </p:cNvPr>
          <p:cNvPicPr>
            <a:picLocks noChangeAspect="1"/>
          </p:cNvPicPr>
          <p:nvPr/>
        </p:nvPicPr>
        <p:blipFill>
          <a:blip r:embed="rId6"/>
          <a:stretch>
            <a:fillRect/>
          </a:stretch>
        </p:blipFill>
        <p:spPr>
          <a:xfrm>
            <a:off x="4464901" y="2634862"/>
            <a:ext cx="4163265" cy="485898"/>
          </a:xfrm>
          <a:prstGeom prst="rect">
            <a:avLst/>
          </a:prstGeom>
        </p:spPr>
      </p:pic>
      <p:pic>
        <p:nvPicPr>
          <p:cNvPr id="13" name="Image 12" descr="Une image contenant dessin&#10;&#10;Description générée automatiquement">
            <a:extLst>
              <a:ext uri="{FF2B5EF4-FFF2-40B4-BE49-F238E27FC236}">
                <a16:creationId xmlns:a16="http://schemas.microsoft.com/office/drawing/2014/main" id="{06CE360D-128F-1B48-9514-EBB0C6E5D041}"/>
              </a:ext>
            </a:extLst>
          </p:cNvPr>
          <p:cNvPicPr>
            <a:picLocks noChangeAspect="1"/>
          </p:cNvPicPr>
          <p:nvPr/>
        </p:nvPicPr>
        <p:blipFill>
          <a:blip r:embed="rId7"/>
          <a:stretch>
            <a:fillRect/>
          </a:stretch>
        </p:blipFill>
        <p:spPr>
          <a:xfrm>
            <a:off x="4919872" y="4887528"/>
            <a:ext cx="2030570" cy="421235"/>
          </a:xfrm>
          <a:prstGeom prst="rect">
            <a:avLst/>
          </a:prstGeom>
        </p:spPr>
      </p:pic>
      <p:pic>
        <p:nvPicPr>
          <p:cNvPr id="4" name="Image 3" descr="Une image contenant dessin&#10;&#10;Description générée automatiquement">
            <a:extLst>
              <a:ext uri="{FF2B5EF4-FFF2-40B4-BE49-F238E27FC236}">
                <a16:creationId xmlns:a16="http://schemas.microsoft.com/office/drawing/2014/main" id="{8AFDB45E-0216-D24B-BA23-3502F858460D}"/>
              </a:ext>
            </a:extLst>
          </p:cNvPr>
          <p:cNvPicPr>
            <a:picLocks noChangeAspect="1"/>
          </p:cNvPicPr>
          <p:nvPr/>
        </p:nvPicPr>
        <p:blipFill>
          <a:blip r:embed="rId8"/>
          <a:stretch>
            <a:fillRect/>
          </a:stretch>
        </p:blipFill>
        <p:spPr>
          <a:xfrm>
            <a:off x="3216368" y="3702605"/>
            <a:ext cx="1703504" cy="464592"/>
          </a:xfrm>
          <a:prstGeom prst="rect">
            <a:avLst/>
          </a:prstGeom>
        </p:spPr>
      </p:pic>
      <p:pic>
        <p:nvPicPr>
          <p:cNvPr id="7" name="Image 6" descr="Une image contenant dessin&#10;&#10;Description générée automatiquement">
            <a:extLst>
              <a:ext uri="{FF2B5EF4-FFF2-40B4-BE49-F238E27FC236}">
                <a16:creationId xmlns:a16="http://schemas.microsoft.com/office/drawing/2014/main" id="{C9F52F26-8CD8-024E-A731-D8FA6F5FA24A}"/>
              </a:ext>
            </a:extLst>
          </p:cNvPr>
          <p:cNvPicPr>
            <a:picLocks noChangeAspect="1"/>
          </p:cNvPicPr>
          <p:nvPr/>
        </p:nvPicPr>
        <p:blipFill>
          <a:blip r:embed="rId9"/>
          <a:stretch>
            <a:fillRect/>
          </a:stretch>
        </p:blipFill>
        <p:spPr>
          <a:xfrm>
            <a:off x="4438881" y="3153423"/>
            <a:ext cx="1912589" cy="359217"/>
          </a:xfrm>
          <a:prstGeom prst="rect">
            <a:avLst/>
          </a:prstGeom>
        </p:spPr>
      </p:pic>
      <p:pic>
        <p:nvPicPr>
          <p:cNvPr id="10" name="Image 9" descr="Une image contenant dessin&#10;&#10;Description générée automatiquement">
            <a:extLst>
              <a:ext uri="{FF2B5EF4-FFF2-40B4-BE49-F238E27FC236}">
                <a16:creationId xmlns:a16="http://schemas.microsoft.com/office/drawing/2014/main" id="{3781B12A-B4C7-8440-B3C5-FB0979894356}"/>
              </a:ext>
            </a:extLst>
          </p:cNvPr>
          <p:cNvPicPr>
            <a:picLocks noChangeAspect="1"/>
          </p:cNvPicPr>
          <p:nvPr/>
        </p:nvPicPr>
        <p:blipFill>
          <a:blip r:embed="rId10"/>
          <a:stretch>
            <a:fillRect/>
          </a:stretch>
        </p:blipFill>
        <p:spPr>
          <a:xfrm>
            <a:off x="6351470" y="3036625"/>
            <a:ext cx="1912589" cy="441367"/>
          </a:xfrm>
          <a:prstGeom prst="rect">
            <a:avLst/>
          </a:prstGeom>
        </p:spPr>
      </p:pic>
      <p:pic>
        <p:nvPicPr>
          <p:cNvPr id="15" name="Image 14">
            <a:extLst>
              <a:ext uri="{FF2B5EF4-FFF2-40B4-BE49-F238E27FC236}">
                <a16:creationId xmlns:a16="http://schemas.microsoft.com/office/drawing/2014/main" id="{2EDCDB5F-FA66-F844-8BDC-645579D2D582}"/>
              </a:ext>
            </a:extLst>
          </p:cNvPr>
          <p:cNvPicPr>
            <a:picLocks noChangeAspect="1"/>
          </p:cNvPicPr>
          <p:nvPr/>
        </p:nvPicPr>
        <p:blipFill>
          <a:blip r:embed="rId11"/>
          <a:stretch>
            <a:fillRect/>
          </a:stretch>
        </p:blipFill>
        <p:spPr>
          <a:xfrm>
            <a:off x="4548453" y="5872189"/>
            <a:ext cx="3380059" cy="401897"/>
          </a:xfrm>
          <a:prstGeom prst="rect">
            <a:avLst/>
          </a:prstGeom>
        </p:spPr>
      </p:pic>
    </p:spTree>
    <p:extLst>
      <p:ext uri="{BB962C8B-B14F-4D97-AF65-F5344CB8AC3E}">
        <p14:creationId xmlns:p14="http://schemas.microsoft.com/office/powerpoint/2010/main" val="3127765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ZoneTexte 4">
            <a:extLst>
              <a:ext uri="{FF2B5EF4-FFF2-40B4-BE49-F238E27FC236}">
                <a16:creationId xmlns:a16="http://schemas.microsoft.com/office/drawing/2014/main" id="{CED870F8-EC30-6A46-BBF3-2BD2D090453A}"/>
              </a:ext>
            </a:extLst>
          </p:cNvPr>
          <p:cNvSpPr txBox="1"/>
          <p:nvPr/>
        </p:nvSpPr>
        <p:spPr>
          <a:xfrm>
            <a:off x="1054162" y="212272"/>
            <a:ext cx="10368643" cy="2308324"/>
          </a:xfrm>
          <a:prstGeom prst="rect">
            <a:avLst/>
          </a:prstGeom>
          <a:noFill/>
        </p:spPr>
        <p:txBody>
          <a:bodyPr wrap="square" rtlCol="0">
            <a:spAutoFit/>
          </a:bodyPr>
          <a:lstStyle/>
          <a:p>
            <a:r>
              <a:rPr lang="fr-FR" sz="3600" u="sng" dirty="0">
                <a:latin typeface="Modern No. 20" panose="02070704070505020303" pitchFamily="18" charset="77"/>
              </a:rPr>
              <a:t>II. Les 5 grands championnats Européens :</a:t>
            </a:r>
            <a:endParaRPr lang="fr-FR" sz="2400" u="sng" dirty="0">
              <a:latin typeface="Modern No. 20" panose="02070704070505020303" pitchFamily="18" charset="77"/>
            </a:endParaRPr>
          </a:p>
          <a:p>
            <a:r>
              <a:rPr lang="fr-FR" sz="2400" dirty="0">
                <a:latin typeface="Modern No. 20" panose="02070704070505020303" pitchFamily="18" charset="77"/>
              </a:rPr>
              <a:t>	</a:t>
            </a:r>
            <a:r>
              <a:rPr lang="fr-FR" sz="3600" u="sng" dirty="0">
                <a:latin typeface="Modern No. 20" panose="02070704070505020303" pitchFamily="18" charset="77"/>
              </a:rPr>
              <a:t>a)  Test de </a:t>
            </a:r>
            <a:r>
              <a:rPr lang="fr-FR" sz="3600" u="sng" dirty="0" err="1">
                <a:latin typeface="Modern No. 20" panose="02070704070505020303" pitchFamily="18" charset="77"/>
              </a:rPr>
              <a:t>Student</a:t>
            </a:r>
            <a:endParaRPr lang="fr-FR" sz="3600" u="sng" dirty="0">
              <a:latin typeface="Modern No. 20" panose="02070704070505020303" pitchFamily="18" charset="77"/>
            </a:endParaRPr>
          </a:p>
          <a:p>
            <a:endParaRPr lang="fr-FR" sz="2400" dirty="0">
              <a:latin typeface="Modern No. 20" panose="02070704070505020303" pitchFamily="18" charset="77"/>
            </a:endParaRPr>
          </a:p>
          <a:p>
            <a:r>
              <a:rPr lang="fr-FR" sz="2400" dirty="0">
                <a:latin typeface="Modern No. 20" panose="02070704070505020303" pitchFamily="18" charset="77"/>
              </a:rPr>
              <a:t>Bundesliga Allemande : 18 équipes sur 6 saisons, donc 1836 matchs</a:t>
            </a:r>
          </a:p>
          <a:p>
            <a:r>
              <a:rPr lang="fr-FR" sz="2400" dirty="0">
                <a:latin typeface="Modern No. 20" panose="02070704070505020303" pitchFamily="18" charset="77"/>
              </a:rPr>
              <a:t>Avec le même code que pour la Premier League, sous R, nous avons obtenu :</a:t>
            </a:r>
          </a:p>
        </p:txBody>
      </p:sp>
      <p:sp>
        <p:nvSpPr>
          <p:cNvPr id="2" name="Espace réservé du numéro de diapositive 1">
            <a:extLst>
              <a:ext uri="{FF2B5EF4-FFF2-40B4-BE49-F238E27FC236}">
                <a16:creationId xmlns:a16="http://schemas.microsoft.com/office/drawing/2014/main" id="{E24EADBA-A61E-C642-A7EA-94C9A5BA9380}"/>
              </a:ext>
            </a:extLst>
          </p:cNvPr>
          <p:cNvSpPr>
            <a:spLocks noGrp="1"/>
          </p:cNvSpPr>
          <p:nvPr>
            <p:ph type="sldNum" sz="quarter" idx="12"/>
          </p:nvPr>
        </p:nvSpPr>
        <p:spPr/>
        <p:txBody>
          <a:bodyPr/>
          <a:lstStyle/>
          <a:p>
            <a:pPr rtl="0"/>
            <a:fld id="{D57F1E4F-1CFF-5643-939E-217C01CDF565}" type="slidenum">
              <a:rPr lang="fr-FR" noProof="0" smtClean="0"/>
              <a:pPr rtl="0"/>
              <a:t>13</a:t>
            </a:fld>
            <a:endParaRPr lang="fr-FR" noProof="0"/>
          </a:p>
        </p:txBody>
      </p:sp>
      <p:pic>
        <p:nvPicPr>
          <p:cNvPr id="8" name="Graphique 7" descr="Ballon de foot">
            <a:extLst>
              <a:ext uri="{FF2B5EF4-FFF2-40B4-BE49-F238E27FC236}">
                <a16:creationId xmlns:a16="http://schemas.microsoft.com/office/drawing/2014/main" id="{86525F57-DA2B-2B4E-9583-F0D5FE9AA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08405" y="5664180"/>
            <a:ext cx="914400" cy="914400"/>
          </a:xfrm>
          <a:prstGeom prst="rect">
            <a:avLst/>
          </a:prstGeom>
        </p:spPr>
      </p:pic>
      <p:pic>
        <p:nvPicPr>
          <p:cNvPr id="11" name="Image 10" descr="Une image contenant alimentation, fleur&#10;&#10;Description générée automatiquement">
            <a:extLst>
              <a:ext uri="{FF2B5EF4-FFF2-40B4-BE49-F238E27FC236}">
                <a16:creationId xmlns:a16="http://schemas.microsoft.com/office/drawing/2014/main" id="{BB3C96A8-0DC9-E643-A1CE-20D11C16D459}"/>
              </a:ext>
            </a:extLst>
          </p:cNvPr>
          <p:cNvPicPr>
            <a:picLocks noChangeAspect="1"/>
          </p:cNvPicPr>
          <p:nvPr/>
        </p:nvPicPr>
        <p:blipFill>
          <a:blip r:embed="rId4"/>
          <a:stretch>
            <a:fillRect/>
          </a:stretch>
        </p:blipFill>
        <p:spPr>
          <a:xfrm>
            <a:off x="9579840" y="2658913"/>
            <a:ext cx="1999281" cy="1199569"/>
          </a:xfrm>
          <a:prstGeom prst="rect">
            <a:avLst/>
          </a:prstGeom>
        </p:spPr>
      </p:pic>
      <p:pic>
        <p:nvPicPr>
          <p:cNvPr id="12" name="Image 11">
            <a:extLst>
              <a:ext uri="{FF2B5EF4-FFF2-40B4-BE49-F238E27FC236}">
                <a16:creationId xmlns:a16="http://schemas.microsoft.com/office/drawing/2014/main" id="{046B57AD-F2B1-F045-90F8-67484EB06B9B}"/>
              </a:ext>
            </a:extLst>
          </p:cNvPr>
          <p:cNvPicPr>
            <a:picLocks noChangeAspect="1"/>
          </p:cNvPicPr>
          <p:nvPr/>
        </p:nvPicPr>
        <p:blipFill>
          <a:blip r:embed="rId5"/>
          <a:stretch>
            <a:fillRect/>
          </a:stretch>
        </p:blipFill>
        <p:spPr>
          <a:xfrm>
            <a:off x="9657566" y="3958761"/>
            <a:ext cx="1839686" cy="1839686"/>
          </a:xfrm>
          <a:prstGeom prst="rect">
            <a:avLst/>
          </a:prstGeom>
        </p:spPr>
      </p:pic>
      <p:sp>
        <p:nvSpPr>
          <p:cNvPr id="15" name="ZoneTexte 14">
            <a:extLst>
              <a:ext uri="{FF2B5EF4-FFF2-40B4-BE49-F238E27FC236}">
                <a16:creationId xmlns:a16="http://schemas.microsoft.com/office/drawing/2014/main" id="{BB5788E5-007D-2946-A602-6050BE9C2895}"/>
              </a:ext>
            </a:extLst>
          </p:cNvPr>
          <p:cNvSpPr txBox="1"/>
          <p:nvPr/>
        </p:nvSpPr>
        <p:spPr>
          <a:xfrm>
            <a:off x="1054162" y="3561365"/>
            <a:ext cx="8155152" cy="1938992"/>
          </a:xfrm>
          <a:prstGeom prst="rect">
            <a:avLst/>
          </a:prstGeom>
          <a:noFill/>
        </p:spPr>
        <p:txBody>
          <a:bodyPr wrap="square" rtlCol="0">
            <a:spAutoFit/>
          </a:bodyPr>
          <a:lstStyle/>
          <a:p>
            <a:r>
              <a:rPr lang="fr-FR" sz="2400" dirty="0">
                <a:latin typeface="Modern No. 20" panose="02070704070505020303" pitchFamily="18" charset="77"/>
              </a:rPr>
              <a:t>La stat de test :</a:t>
            </a:r>
          </a:p>
          <a:p>
            <a:endParaRPr lang="fr-FR" sz="2400" dirty="0">
              <a:latin typeface="Modern No. 20" panose="02070704070505020303" pitchFamily="18" charset="77"/>
            </a:endParaRPr>
          </a:p>
          <a:p>
            <a:r>
              <a:rPr lang="fr-FR" sz="2400" dirty="0">
                <a:latin typeface="Modern No. 20" panose="02070704070505020303" pitchFamily="18" charset="77"/>
              </a:rPr>
              <a:t>La région de rejet étant toujours la même :</a:t>
            </a:r>
          </a:p>
          <a:p>
            <a:endParaRPr lang="fr-FR" sz="2400" dirty="0">
              <a:latin typeface="Modern No. 20" panose="02070704070505020303" pitchFamily="18" charset="77"/>
            </a:endParaRPr>
          </a:p>
          <a:p>
            <a:r>
              <a:rPr lang="fr-FR" sz="2400" dirty="0">
                <a:latin typeface="Modern No. 20" panose="02070704070505020303" pitchFamily="18" charset="77"/>
              </a:rPr>
              <a:t>La stat de test </a:t>
            </a:r>
            <a:r>
              <a:rPr lang="fr-FR" sz="2400" dirty="0" err="1">
                <a:latin typeface="Modern No. 20" panose="02070704070505020303" pitchFamily="18" charset="77"/>
              </a:rPr>
              <a:t>T</a:t>
            </a:r>
            <a:r>
              <a:rPr lang="fr-FR" sz="2400" dirty="0">
                <a:latin typeface="Modern No. 20" panose="02070704070505020303" pitchFamily="18" charset="77"/>
              </a:rPr>
              <a:t> appartient à R, donc on peut rejeter H0. </a:t>
            </a:r>
          </a:p>
        </p:txBody>
      </p:sp>
      <p:pic>
        <p:nvPicPr>
          <p:cNvPr id="18" name="Image 17">
            <a:extLst>
              <a:ext uri="{FF2B5EF4-FFF2-40B4-BE49-F238E27FC236}">
                <a16:creationId xmlns:a16="http://schemas.microsoft.com/office/drawing/2014/main" id="{44B2DB63-D253-5848-98E1-359AC59BFF43}"/>
              </a:ext>
            </a:extLst>
          </p:cNvPr>
          <p:cNvPicPr>
            <a:picLocks noChangeAspect="1"/>
          </p:cNvPicPr>
          <p:nvPr/>
        </p:nvPicPr>
        <p:blipFill>
          <a:blip r:embed="rId6"/>
          <a:stretch>
            <a:fillRect/>
          </a:stretch>
        </p:blipFill>
        <p:spPr>
          <a:xfrm>
            <a:off x="2428974" y="2504051"/>
            <a:ext cx="4136718" cy="482800"/>
          </a:xfrm>
          <a:prstGeom prst="rect">
            <a:avLst/>
          </a:prstGeom>
        </p:spPr>
      </p:pic>
      <p:pic>
        <p:nvPicPr>
          <p:cNvPr id="24" name="Image 23" descr="Une image contenant dessin&#10;&#10;Description générée automatiquement">
            <a:extLst>
              <a:ext uri="{FF2B5EF4-FFF2-40B4-BE49-F238E27FC236}">
                <a16:creationId xmlns:a16="http://schemas.microsoft.com/office/drawing/2014/main" id="{1273C4C0-7845-614E-BC77-F5B81B55A01A}"/>
              </a:ext>
            </a:extLst>
          </p:cNvPr>
          <p:cNvPicPr>
            <a:picLocks noChangeAspect="1"/>
          </p:cNvPicPr>
          <p:nvPr/>
        </p:nvPicPr>
        <p:blipFill>
          <a:blip r:embed="rId7"/>
          <a:stretch>
            <a:fillRect/>
          </a:stretch>
        </p:blipFill>
        <p:spPr>
          <a:xfrm>
            <a:off x="1366667" y="2995201"/>
            <a:ext cx="2124614" cy="484368"/>
          </a:xfrm>
          <a:prstGeom prst="rect">
            <a:avLst/>
          </a:prstGeom>
        </p:spPr>
      </p:pic>
      <p:pic>
        <p:nvPicPr>
          <p:cNvPr id="26" name="Image 25" descr="Une image contenant dessin&#10;&#10;Description générée automatiquement">
            <a:extLst>
              <a:ext uri="{FF2B5EF4-FFF2-40B4-BE49-F238E27FC236}">
                <a16:creationId xmlns:a16="http://schemas.microsoft.com/office/drawing/2014/main" id="{1341ED89-0F96-F84C-8029-27D490249FD7}"/>
              </a:ext>
            </a:extLst>
          </p:cNvPr>
          <p:cNvPicPr>
            <a:picLocks noChangeAspect="1"/>
          </p:cNvPicPr>
          <p:nvPr/>
        </p:nvPicPr>
        <p:blipFill>
          <a:blip r:embed="rId8"/>
          <a:stretch>
            <a:fillRect/>
          </a:stretch>
        </p:blipFill>
        <p:spPr>
          <a:xfrm>
            <a:off x="4644397" y="2995201"/>
            <a:ext cx="2255486" cy="467045"/>
          </a:xfrm>
          <a:prstGeom prst="rect">
            <a:avLst/>
          </a:prstGeom>
        </p:spPr>
      </p:pic>
      <p:pic>
        <p:nvPicPr>
          <p:cNvPr id="16" name="Image 15" descr="Une image contenant dessin&#10;&#10;Description générée automatiquement">
            <a:extLst>
              <a:ext uri="{FF2B5EF4-FFF2-40B4-BE49-F238E27FC236}">
                <a16:creationId xmlns:a16="http://schemas.microsoft.com/office/drawing/2014/main" id="{01E3EF69-0767-1444-9D82-F1B2254AD1C5}"/>
              </a:ext>
            </a:extLst>
          </p:cNvPr>
          <p:cNvPicPr>
            <a:picLocks noChangeAspect="1"/>
          </p:cNvPicPr>
          <p:nvPr/>
        </p:nvPicPr>
        <p:blipFill>
          <a:blip r:embed="rId9"/>
          <a:stretch>
            <a:fillRect/>
          </a:stretch>
        </p:blipFill>
        <p:spPr>
          <a:xfrm>
            <a:off x="4869313" y="4667986"/>
            <a:ext cx="2030570" cy="421235"/>
          </a:xfrm>
          <a:prstGeom prst="rect">
            <a:avLst/>
          </a:prstGeom>
        </p:spPr>
      </p:pic>
      <p:pic>
        <p:nvPicPr>
          <p:cNvPr id="4" name="Image 3">
            <a:extLst>
              <a:ext uri="{FF2B5EF4-FFF2-40B4-BE49-F238E27FC236}">
                <a16:creationId xmlns:a16="http://schemas.microsoft.com/office/drawing/2014/main" id="{B711946A-6127-864B-9F54-A5784A4942BF}"/>
              </a:ext>
            </a:extLst>
          </p:cNvPr>
          <p:cNvPicPr>
            <a:picLocks noChangeAspect="1"/>
          </p:cNvPicPr>
          <p:nvPr/>
        </p:nvPicPr>
        <p:blipFill>
          <a:blip r:embed="rId10"/>
          <a:stretch>
            <a:fillRect/>
          </a:stretch>
        </p:blipFill>
        <p:spPr>
          <a:xfrm>
            <a:off x="3491281" y="3661632"/>
            <a:ext cx="1841500" cy="393700"/>
          </a:xfrm>
          <a:prstGeom prst="rect">
            <a:avLst/>
          </a:prstGeom>
        </p:spPr>
      </p:pic>
      <p:pic>
        <p:nvPicPr>
          <p:cNvPr id="7" name="Image 6">
            <a:extLst>
              <a:ext uri="{FF2B5EF4-FFF2-40B4-BE49-F238E27FC236}">
                <a16:creationId xmlns:a16="http://schemas.microsoft.com/office/drawing/2014/main" id="{1453383E-0C90-1F4B-8F69-01C49A01F385}"/>
              </a:ext>
            </a:extLst>
          </p:cNvPr>
          <p:cNvPicPr>
            <a:picLocks noChangeAspect="1"/>
          </p:cNvPicPr>
          <p:nvPr/>
        </p:nvPicPr>
        <p:blipFill>
          <a:blip r:embed="rId11"/>
          <a:stretch>
            <a:fillRect/>
          </a:stretch>
        </p:blipFill>
        <p:spPr>
          <a:xfrm>
            <a:off x="4003418" y="5701874"/>
            <a:ext cx="4059229" cy="414207"/>
          </a:xfrm>
          <a:prstGeom prst="rect">
            <a:avLst/>
          </a:prstGeom>
        </p:spPr>
      </p:pic>
    </p:spTree>
    <p:extLst>
      <p:ext uri="{BB962C8B-B14F-4D97-AF65-F5344CB8AC3E}">
        <p14:creationId xmlns:p14="http://schemas.microsoft.com/office/powerpoint/2010/main" val="1989117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ZoneTexte 4">
            <a:extLst>
              <a:ext uri="{FF2B5EF4-FFF2-40B4-BE49-F238E27FC236}">
                <a16:creationId xmlns:a16="http://schemas.microsoft.com/office/drawing/2014/main" id="{CED870F8-EC30-6A46-BBF3-2BD2D090453A}"/>
              </a:ext>
            </a:extLst>
          </p:cNvPr>
          <p:cNvSpPr txBox="1"/>
          <p:nvPr/>
        </p:nvSpPr>
        <p:spPr>
          <a:xfrm>
            <a:off x="1054162" y="212272"/>
            <a:ext cx="10368643" cy="2308324"/>
          </a:xfrm>
          <a:prstGeom prst="rect">
            <a:avLst/>
          </a:prstGeom>
          <a:noFill/>
        </p:spPr>
        <p:txBody>
          <a:bodyPr wrap="square" rtlCol="0">
            <a:spAutoFit/>
          </a:bodyPr>
          <a:lstStyle/>
          <a:p>
            <a:r>
              <a:rPr lang="fr-FR" sz="3600" u="sng" dirty="0">
                <a:latin typeface="Modern No. 20" panose="02070704070505020303" pitchFamily="18" charset="77"/>
              </a:rPr>
              <a:t>II. Les 5 grands championnats Européens :</a:t>
            </a:r>
            <a:endParaRPr lang="fr-FR" sz="2400" u="sng" dirty="0">
              <a:latin typeface="Modern No. 20" panose="02070704070505020303" pitchFamily="18" charset="77"/>
            </a:endParaRPr>
          </a:p>
          <a:p>
            <a:r>
              <a:rPr lang="fr-FR" sz="2400" dirty="0">
                <a:latin typeface="Modern No. 20" panose="02070704070505020303" pitchFamily="18" charset="77"/>
              </a:rPr>
              <a:t>	</a:t>
            </a:r>
            <a:r>
              <a:rPr lang="fr-FR" sz="3600" u="sng" dirty="0">
                <a:latin typeface="Modern No. 20" panose="02070704070505020303" pitchFamily="18" charset="77"/>
              </a:rPr>
              <a:t>a)  Test de </a:t>
            </a:r>
            <a:r>
              <a:rPr lang="fr-FR" sz="3600" u="sng" dirty="0" err="1">
                <a:latin typeface="Modern No. 20" panose="02070704070505020303" pitchFamily="18" charset="77"/>
              </a:rPr>
              <a:t>Student</a:t>
            </a:r>
            <a:endParaRPr lang="fr-FR" sz="3600" u="sng" dirty="0">
              <a:latin typeface="Modern No. 20" panose="02070704070505020303" pitchFamily="18" charset="77"/>
            </a:endParaRPr>
          </a:p>
          <a:p>
            <a:endParaRPr lang="fr-FR" sz="2400" dirty="0">
              <a:latin typeface="Modern No. 20" panose="02070704070505020303" pitchFamily="18" charset="77"/>
            </a:endParaRPr>
          </a:p>
          <a:p>
            <a:r>
              <a:rPr lang="fr-FR" sz="2400" dirty="0" err="1">
                <a:latin typeface="Modern No. 20" panose="02070704070505020303" pitchFamily="18" charset="77"/>
              </a:rPr>
              <a:t>Serie</a:t>
            </a:r>
            <a:r>
              <a:rPr lang="fr-FR" sz="2400" dirty="0">
                <a:latin typeface="Modern No. 20" panose="02070704070505020303" pitchFamily="18" charset="77"/>
              </a:rPr>
              <a:t> A Italienne :</a:t>
            </a:r>
          </a:p>
          <a:p>
            <a:endParaRPr lang="fr-FR" sz="2400" dirty="0">
              <a:latin typeface="Modern No. 20" panose="02070704070505020303" pitchFamily="18" charset="77"/>
            </a:endParaRPr>
          </a:p>
        </p:txBody>
      </p:sp>
      <p:sp>
        <p:nvSpPr>
          <p:cNvPr id="2" name="Espace réservé du numéro de diapositive 1">
            <a:extLst>
              <a:ext uri="{FF2B5EF4-FFF2-40B4-BE49-F238E27FC236}">
                <a16:creationId xmlns:a16="http://schemas.microsoft.com/office/drawing/2014/main" id="{E24EADBA-A61E-C642-A7EA-94C9A5BA9380}"/>
              </a:ext>
            </a:extLst>
          </p:cNvPr>
          <p:cNvSpPr>
            <a:spLocks noGrp="1"/>
          </p:cNvSpPr>
          <p:nvPr>
            <p:ph type="sldNum" sz="quarter" idx="12"/>
          </p:nvPr>
        </p:nvSpPr>
        <p:spPr/>
        <p:txBody>
          <a:bodyPr/>
          <a:lstStyle/>
          <a:p>
            <a:pPr rtl="0"/>
            <a:fld id="{D57F1E4F-1CFF-5643-939E-217C01CDF565}" type="slidenum">
              <a:rPr lang="fr-FR" noProof="0" smtClean="0"/>
              <a:pPr rtl="0"/>
              <a:t>14</a:t>
            </a:fld>
            <a:endParaRPr lang="fr-FR" noProof="0"/>
          </a:p>
        </p:txBody>
      </p:sp>
      <p:pic>
        <p:nvPicPr>
          <p:cNvPr id="8" name="Graphique 7" descr="Ballon de foot">
            <a:extLst>
              <a:ext uri="{FF2B5EF4-FFF2-40B4-BE49-F238E27FC236}">
                <a16:creationId xmlns:a16="http://schemas.microsoft.com/office/drawing/2014/main" id="{86525F57-DA2B-2B4E-9583-F0D5FE9AA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08405" y="5664180"/>
            <a:ext cx="914400" cy="914400"/>
          </a:xfrm>
          <a:prstGeom prst="rect">
            <a:avLst/>
          </a:prstGeom>
        </p:spPr>
      </p:pic>
      <p:pic>
        <p:nvPicPr>
          <p:cNvPr id="10" name="Image 9">
            <a:extLst>
              <a:ext uri="{FF2B5EF4-FFF2-40B4-BE49-F238E27FC236}">
                <a16:creationId xmlns:a16="http://schemas.microsoft.com/office/drawing/2014/main" id="{FEE07502-B6D3-3544-9735-CB60D02548EC}"/>
              </a:ext>
            </a:extLst>
          </p:cNvPr>
          <p:cNvPicPr>
            <a:picLocks noChangeAspect="1"/>
          </p:cNvPicPr>
          <p:nvPr/>
        </p:nvPicPr>
        <p:blipFill>
          <a:blip r:embed="rId4"/>
          <a:stretch>
            <a:fillRect/>
          </a:stretch>
        </p:blipFill>
        <p:spPr>
          <a:xfrm>
            <a:off x="9583118" y="1907555"/>
            <a:ext cx="1839687" cy="1226458"/>
          </a:xfrm>
          <a:prstGeom prst="rect">
            <a:avLst/>
          </a:prstGeom>
        </p:spPr>
      </p:pic>
      <p:pic>
        <p:nvPicPr>
          <p:cNvPr id="13" name="Image 12" descr="Une image contenant dessin, signe, table&#10;&#10;Description générée automatiquement">
            <a:extLst>
              <a:ext uri="{FF2B5EF4-FFF2-40B4-BE49-F238E27FC236}">
                <a16:creationId xmlns:a16="http://schemas.microsoft.com/office/drawing/2014/main" id="{FB153E6E-955C-F94C-A151-5A7506144DAB}"/>
              </a:ext>
            </a:extLst>
          </p:cNvPr>
          <p:cNvPicPr>
            <a:picLocks noChangeAspect="1"/>
          </p:cNvPicPr>
          <p:nvPr/>
        </p:nvPicPr>
        <p:blipFill>
          <a:blip r:embed="rId5"/>
          <a:stretch>
            <a:fillRect/>
          </a:stretch>
        </p:blipFill>
        <p:spPr>
          <a:xfrm>
            <a:off x="9838900" y="3216998"/>
            <a:ext cx="1328121" cy="1997762"/>
          </a:xfrm>
          <a:prstGeom prst="rect">
            <a:avLst/>
          </a:prstGeom>
        </p:spPr>
      </p:pic>
      <p:sp>
        <p:nvSpPr>
          <p:cNvPr id="14" name="ZoneTexte 13">
            <a:extLst>
              <a:ext uri="{FF2B5EF4-FFF2-40B4-BE49-F238E27FC236}">
                <a16:creationId xmlns:a16="http://schemas.microsoft.com/office/drawing/2014/main" id="{EDC56972-D226-F242-8652-D4EB653586CA}"/>
              </a:ext>
            </a:extLst>
          </p:cNvPr>
          <p:cNvSpPr txBox="1"/>
          <p:nvPr/>
        </p:nvSpPr>
        <p:spPr>
          <a:xfrm>
            <a:off x="1054162" y="2289952"/>
            <a:ext cx="8155152" cy="461665"/>
          </a:xfrm>
          <a:prstGeom prst="rect">
            <a:avLst/>
          </a:prstGeom>
          <a:noFill/>
        </p:spPr>
        <p:txBody>
          <a:bodyPr wrap="square" rtlCol="0">
            <a:spAutoFit/>
          </a:bodyPr>
          <a:lstStyle/>
          <a:p>
            <a:r>
              <a:rPr lang="fr-FR" sz="2400" dirty="0">
                <a:latin typeface="Modern No. 20" panose="02070704070505020303" pitchFamily="18" charset="77"/>
              </a:rPr>
              <a:t>Sous R, nous avons les moyennes suivantes :</a:t>
            </a:r>
          </a:p>
        </p:txBody>
      </p:sp>
      <p:pic>
        <p:nvPicPr>
          <p:cNvPr id="20" name="Image 19">
            <a:extLst>
              <a:ext uri="{FF2B5EF4-FFF2-40B4-BE49-F238E27FC236}">
                <a16:creationId xmlns:a16="http://schemas.microsoft.com/office/drawing/2014/main" id="{708D9EBE-7E6A-9848-9D45-181CE2909760}"/>
              </a:ext>
            </a:extLst>
          </p:cNvPr>
          <p:cNvPicPr>
            <a:picLocks noChangeAspect="1"/>
          </p:cNvPicPr>
          <p:nvPr/>
        </p:nvPicPr>
        <p:blipFill>
          <a:blip r:embed="rId6"/>
          <a:stretch>
            <a:fillRect/>
          </a:stretch>
        </p:blipFill>
        <p:spPr>
          <a:xfrm>
            <a:off x="3538418" y="1590975"/>
            <a:ext cx="4009525" cy="467956"/>
          </a:xfrm>
          <a:prstGeom prst="rect">
            <a:avLst/>
          </a:prstGeom>
        </p:spPr>
      </p:pic>
      <p:pic>
        <p:nvPicPr>
          <p:cNvPr id="27" name="Image 26" descr="Une image contenant dessin&#10;&#10;Description générée automatiquement">
            <a:extLst>
              <a:ext uri="{FF2B5EF4-FFF2-40B4-BE49-F238E27FC236}">
                <a16:creationId xmlns:a16="http://schemas.microsoft.com/office/drawing/2014/main" id="{677B7005-ED6F-3442-AEF5-E2FCE5D15FF2}"/>
              </a:ext>
            </a:extLst>
          </p:cNvPr>
          <p:cNvPicPr>
            <a:picLocks noChangeAspect="1"/>
          </p:cNvPicPr>
          <p:nvPr/>
        </p:nvPicPr>
        <p:blipFill>
          <a:blip r:embed="rId7"/>
          <a:stretch>
            <a:fillRect/>
          </a:stretch>
        </p:blipFill>
        <p:spPr>
          <a:xfrm>
            <a:off x="1731658" y="2743253"/>
            <a:ext cx="2150794" cy="489334"/>
          </a:xfrm>
          <a:prstGeom prst="rect">
            <a:avLst/>
          </a:prstGeom>
        </p:spPr>
      </p:pic>
      <p:pic>
        <p:nvPicPr>
          <p:cNvPr id="29" name="Image 28" descr="Une image contenant dessin&#10;&#10;Description générée automatiquement">
            <a:extLst>
              <a:ext uri="{FF2B5EF4-FFF2-40B4-BE49-F238E27FC236}">
                <a16:creationId xmlns:a16="http://schemas.microsoft.com/office/drawing/2014/main" id="{E2B6F796-8798-224C-BD00-84FC2A28A96B}"/>
              </a:ext>
            </a:extLst>
          </p:cNvPr>
          <p:cNvPicPr>
            <a:picLocks noChangeAspect="1"/>
          </p:cNvPicPr>
          <p:nvPr/>
        </p:nvPicPr>
        <p:blipFill>
          <a:blip r:embed="rId8"/>
          <a:stretch>
            <a:fillRect/>
          </a:stretch>
        </p:blipFill>
        <p:spPr>
          <a:xfrm>
            <a:off x="4256256" y="2743253"/>
            <a:ext cx="2512079" cy="416575"/>
          </a:xfrm>
          <a:prstGeom prst="rect">
            <a:avLst/>
          </a:prstGeom>
        </p:spPr>
      </p:pic>
      <p:sp>
        <p:nvSpPr>
          <p:cNvPr id="16" name="ZoneTexte 15">
            <a:extLst>
              <a:ext uri="{FF2B5EF4-FFF2-40B4-BE49-F238E27FC236}">
                <a16:creationId xmlns:a16="http://schemas.microsoft.com/office/drawing/2014/main" id="{6DD822F4-8E99-454A-A366-6416EEB47D3D}"/>
              </a:ext>
            </a:extLst>
          </p:cNvPr>
          <p:cNvSpPr txBox="1"/>
          <p:nvPr/>
        </p:nvSpPr>
        <p:spPr>
          <a:xfrm>
            <a:off x="1054162" y="3437634"/>
            <a:ext cx="8155152" cy="1938992"/>
          </a:xfrm>
          <a:prstGeom prst="rect">
            <a:avLst/>
          </a:prstGeom>
          <a:noFill/>
        </p:spPr>
        <p:txBody>
          <a:bodyPr wrap="square" rtlCol="0">
            <a:spAutoFit/>
          </a:bodyPr>
          <a:lstStyle/>
          <a:p>
            <a:r>
              <a:rPr lang="fr-FR" sz="2400" dirty="0">
                <a:latin typeface="Modern No. 20" panose="02070704070505020303" pitchFamily="18" charset="77"/>
              </a:rPr>
              <a:t>La stat de test :</a:t>
            </a:r>
          </a:p>
          <a:p>
            <a:endParaRPr lang="fr-FR" sz="2400" dirty="0">
              <a:latin typeface="Modern No. 20" panose="02070704070505020303" pitchFamily="18" charset="77"/>
            </a:endParaRPr>
          </a:p>
          <a:p>
            <a:r>
              <a:rPr lang="fr-FR" sz="2400" dirty="0">
                <a:latin typeface="Modern No. 20" panose="02070704070505020303" pitchFamily="18" charset="77"/>
              </a:rPr>
              <a:t>La région de rejet étant toujours la même :</a:t>
            </a:r>
          </a:p>
          <a:p>
            <a:endParaRPr lang="fr-FR" sz="2400" dirty="0">
              <a:latin typeface="Modern No. 20" panose="02070704070505020303" pitchFamily="18" charset="77"/>
            </a:endParaRPr>
          </a:p>
          <a:p>
            <a:r>
              <a:rPr lang="fr-FR" sz="2400" dirty="0">
                <a:latin typeface="Modern No. 20" panose="02070704070505020303" pitchFamily="18" charset="77"/>
              </a:rPr>
              <a:t>La stat de test </a:t>
            </a:r>
            <a:r>
              <a:rPr lang="fr-FR" sz="2400" dirty="0" err="1">
                <a:latin typeface="Modern No. 20" panose="02070704070505020303" pitchFamily="18" charset="77"/>
              </a:rPr>
              <a:t>T</a:t>
            </a:r>
            <a:r>
              <a:rPr lang="fr-FR" sz="2400" dirty="0">
                <a:latin typeface="Modern No. 20" panose="02070704070505020303" pitchFamily="18" charset="77"/>
              </a:rPr>
              <a:t> appartient à R, donc on peut rejeter H0. </a:t>
            </a:r>
          </a:p>
        </p:txBody>
      </p:sp>
      <p:pic>
        <p:nvPicPr>
          <p:cNvPr id="21" name="Image 20" descr="Une image contenant dessin&#10;&#10;Description générée automatiquement">
            <a:extLst>
              <a:ext uri="{FF2B5EF4-FFF2-40B4-BE49-F238E27FC236}">
                <a16:creationId xmlns:a16="http://schemas.microsoft.com/office/drawing/2014/main" id="{2F63F37D-D8E6-3045-9CD0-D948D4785EFD}"/>
              </a:ext>
            </a:extLst>
          </p:cNvPr>
          <p:cNvPicPr>
            <a:picLocks noChangeAspect="1"/>
          </p:cNvPicPr>
          <p:nvPr/>
        </p:nvPicPr>
        <p:blipFill>
          <a:blip r:embed="rId9"/>
          <a:stretch>
            <a:fillRect/>
          </a:stretch>
        </p:blipFill>
        <p:spPr>
          <a:xfrm>
            <a:off x="5080715" y="4598276"/>
            <a:ext cx="2030570" cy="421235"/>
          </a:xfrm>
          <a:prstGeom prst="rect">
            <a:avLst/>
          </a:prstGeom>
        </p:spPr>
      </p:pic>
      <p:pic>
        <p:nvPicPr>
          <p:cNvPr id="4" name="Image 3" descr="Une image contenant dessin&#10;&#10;Description générée automatiquement">
            <a:extLst>
              <a:ext uri="{FF2B5EF4-FFF2-40B4-BE49-F238E27FC236}">
                <a16:creationId xmlns:a16="http://schemas.microsoft.com/office/drawing/2014/main" id="{3C2958B6-BAB6-B249-A290-AE7C7E6DAD2F}"/>
              </a:ext>
            </a:extLst>
          </p:cNvPr>
          <p:cNvPicPr>
            <a:picLocks noChangeAspect="1"/>
          </p:cNvPicPr>
          <p:nvPr/>
        </p:nvPicPr>
        <p:blipFill>
          <a:blip r:embed="rId10"/>
          <a:stretch>
            <a:fillRect/>
          </a:stretch>
        </p:blipFill>
        <p:spPr>
          <a:xfrm>
            <a:off x="3424406" y="3543959"/>
            <a:ext cx="1663700" cy="368300"/>
          </a:xfrm>
          <a:prstGeom prst="rect">
            <a:avLst/>
          </a:prstGeom>
        </p:spPr>
      </p:pic>
      <p:pic>
        <p:nvPicPr>
          <p:cNvPr id="7" name="Image 6">
            <a:extLst>
              <a:ext uri="{FF2B5EF4-FFF2-40B4-BE49-F238E27FC236}">
                <a16:creationId xmlns:a16="http://schemas.microsoft.com/office/drawing/2014/main" id="{4F77E62B-E73D-AA49-B364-39B3CF96C1D6}"/>
              </a:ext>
            </a:extLst>
          </p:cNvPr>
          <p:cNvPicPr>
            <a:picLocks noChangeAspect="1"/>
          </p:cNvPicPr>
          <p:nvPr/>
        </p:nvPicPr>
        <p:blipFill>
          <a:blip r:embed="rId11"/>
          <a:stretch>
            <a:fillRect/>
          </a:stretch>
        </p:blipFill>
        <p:spPr>
          <a:xfrm>
            <a:off x="4347577" y="5635795"/>
            <a:ext cx="3781812" cy="436363"/>
          </a:xfrm>
          <a:prstGeom prst="rect">
            <a:avLst/>
          </a:prstGeom>
        </p:spPr>
      </p:pic>
    </p:spTree>
    <p:extLst>
      <p:ext uri="{BB962C8B-B14F-4D97-AF65-F5344CB8AC3E}">
        <p14:creationId xmlns:p14="http://schemas.microsoft.com/office/powerpoint/2010/main" val="788702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ZoneTexte 4">
            <a:extLst>
              <a:ext uri="{FF2B5EF4-FFF2-40B4-BE49-F238E27FC236}">
                <a16:creationId xmlns:a16="http://schemas.microsoft.com/office/drawing/2014/main" id="{CED870F8-EC30-6A46-BBF3-2BD2D090453A}"/>
              </a:ext>
            </a:extLst>
          </p:cNvPr>
          <p:cNvSpPr txBox="1"/>
          <p:nvPr/>
        </p:nvSpPr>
        <p:spPr>
          <a:xfrm>
            <a:off x="1054162" y="212272"/>
            <a:ext cx="10368643" cy="2308324"/>
          </a:xfrm>
          <a:prstGeom prst="rect">
            <a:avLst/>
          </a:prstGeom>
          <a:noFill/>
        </p:spPr>
        <p:txBody>
          <a:bodyPr wrap="square" rtlCol="0">
            <a:spAutoFit/>
          </a:bodyPr>
          <a:lstStyle/>
          <a:p>
            <a:r>
              <a:rPr lang="fr-FR" sz="3600" u="sng" dirty="0">
                <a:latin typeface="Modern No. 20" panose="02070704070505020303" pitchFamily="18" charset="77"/>
              </a:rPr>
              <a:t>II. Les 5 grands championnats Européens :</a:t>
            </a:r>
            <a:endParaRPr lang="fr-FR" sz="2400" u="sng" dirty="0">
              <a:latin typeface="Modern No. 20" panose="02070704070505020303" pitchFamily="18" charset="77"/>
            </a:endParaRPr>
          </a:p>
          <a:p>
            <a:r>
              <a:rPr lang="fr-FR" sz="2400" dirty="0">
                <a:latin typeface="Modern No. 20" panose="02070704070505020303" pitchFamily="18" charset="77"/>
              </a:rPr>
              <a:t>	</a:t>
            </a:r>
            <a:r>
              <a:rPr lang="fr-FR" sz="3600" u="sng" dirty="0">
                <a:latin typeface="Modern No. 20" panose="02070704070505020303" pitchFamily="18" charset="77"/>
              </a:rPr>
              <a:t>a)  Test de </a:t>
            </a:r>
            <a:r>
              <a:rPr lang="fr-FR" sz="3600" u="sng" dirty="0" err="1">
                <a:latin typeface="Modern No. 20" panose="02070704070505020303" pitchFamily="18" charset="77"/>
              </a:rPr>
              <a:t>Student</a:t>
            </a:r>
            <a:endParaRPr lang="fr-FR" sz="3600" u="sng" dirty="0">
              <a:latin typeface="Modern No. 20" panose="02070704070505020303" pitchFamily="18" charset="77"/>
            </a:endParaRPr>
          </a:p>
          <a:p>
            <a:endParaRPr lang="fr-FR" sz="2400" dirty="0">
              <a:latin typeface="Modern No. 20" panose="02070704070505020303" pitchFamily="18" charset="77"/>
            </a:endParaRPr>
          </a:p>
          <a:p>
            <a:r>
              <a:rPr lang="fr-FR" sz="2400" dirty="0">
                <a:latin typeface="Modern No. 20" panose="02070704070505020303" pitchFamily="18" charset="77"/>
              </a:rPr>
              <a:t>Liga Espagnol :</a:t>
            </a:r>
          </a:p>
          <a:p>
            <a:endParaRPr lang="fr-FR" sz="2400" dirty="0">
              <a:latin typeface="Modern No. 20" panose="02070704070505020303" pitchFamily="18" charset="77"/>
            </a:endParaRPr>
          </a:p>
        </p:txBody>
      </p:sp>
      <p:sp>
        <p:nvSpPr>
          <p:cNvPr id="2" name="Espace réservé du numéro de diapositive 1">
            <a:extLst>
              <a:ext uri="{FF2B5EF4-FFF2-40B4-BE49-F238E27FC236}">
                <a16:creationId xmlns:a16="http://schemas.microsoft.com/office/drawing/2014/main" id="{E24EADBA-A61E-C642-A7EA-94C9A5BA9380}"/>
              </a:ext>
            </a:extLst>
          </p:cNvPr>
          <p:cNvSpPr>
            <a:spLocks noGrp="1"/>
          </p:cNvSpPr>
          <p:nvPr>
            <p:ph type="sldNum" sz="quarter" idx="12"/>
          </p:nvPr>
        </p:nvSpPr>
        <p:spPr/>
        <p:txBody>
          <a:bodyPr/>
          <a:lstStyle/>
          <a:p>
            <a:pPr rtl="0"/>
            <a:fld id="{D57F1E4F-1CFF-5643-939E-217C01CDF565}" type="slidenum">
              <a:rPr lang="fr-FR" noProof="0" smtClean="0"/>
              <a:pPr rtl="0"/>
              <a:t>15</a:t>
            </a:fld>
            <a:endParaRPr lang="fr-FR" noProof="0"/>
          </a:p>
        </p:txBody>
      </p:sp>
      <p:pic>
        <p:nvPicPr>
          <p:cNvPr id="8" name="Graphique 7" descr="Ballon de foot">
            <a:extLst>
              <a:ext uri="{FF2B5EF4-FFF2-40B4-BE49-F238E27FC236}">
                <a16:creationId xmlns:a16="http://schemas.microsoft.com/office/drawing/2014/main" id="{86525F57-DA2B-2B4E-9583-F0D5FE9AA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08405" y="5664180"/>
            <a:ext cx="914400" cy="914400"/>
          </a:xfrm>
          <a:prstGeom prst="rect">
            <a:avLst/>
          </a:prstGeom>
        </p:spPr>
      </p:pic>
      <p:pic>
        <p:nvPicPr>
          <p:cNvPr id="11" name="Image 10">
            <a:extLst>
              <a:ext uri="{FF2B5EF4-FFF2-40B4-BE49-F238E27FC236}">
                <a16:creationId xmlns:a16="http://schemas.microsoft.com/office/drawing/2014/main" id="{BA0894BB-DEED-C740-B22F-5B73BDD75792}"/>
              </a:ext>
            </a:extLst>
          </p:cNvPr>
          <p:cNvPicPr>
            <a:picLocks noChangeAspect="1"/>
          </p:cNvPicPr>
          <p:nvPr/>
        </p:nvPicPr>
        <p:blipFill>
          <a:blip r:embed="rId4"/>
          <a:stretch>
            <a:fillRect/>
          </a:stretch>
        </p:blipFill>
        <p:spPr>
          <a:xfrm>
            <a:off x="9423524" y="1698504"/>
            <a:ext cx="1999281" cy="1332854"/>
          </a:xfrm>
          <a:prstGeom prst="rect">
            <a:avLst/>
          </a:prstGeom>
        </p:spPr>
      </p:pic>
      <p:pic>
        <p:nvPicPr>
          <p:cNvPr id="12" name="Image 11" descr="Une image contenant dessin&#10;&#10;Description générée automatiquement">
            <a:extLst>
              <a:ext uri="{FF2B5EF4-FFF2-40B4-BE49-F238E27FC236}">
                <a16:creationId xmlns:a16="http://schemas.microsoft.com/office/drawing/2014/main" id="{2B8C6A06-251E-4648-B679-F22DBA0345E3}"/>
              </a:ext>
            </a:extLst>
          </p:cNvPr>
          <p:cNvPicPr>
            <a:picLocks noChangeAspect="1"/>
          </p:cNvPicPr>
          <p:nvPr/>
        </p:nvPicPr>
        <p:blipFill>
          <a:blip r:embed="rId5"/>
          <a:stretch>
            <a:fillRect/>
          </a:stretch>
        </p:blipFill>
        <p:spPr>
          <a:xfrm>
            <a:off x="9516392" y="3267426"/>
            <a:ext cx="1813543" cy="2002151"/>
          </a:xfrm>
          <a:prstGeom prst="rect">
            <a:avLst/>
          </a:prstGeom>
        </p:spPr>
      </p:pic>
      <p:sp>
        <p:nvSpPr>
          <p:cNvPr id="14" name="ZoneTexte 13">
            <a:extLst>
              <a:ext uri="{FF2B5EF4-FFF2-40B4-BE49-F238E27FC236}">
                <a16:creationId xmlns:a16="http://schemas.microsoft.com/office/drawing/2014/main" id="{46C1154E-20FD-A04C-B623-FB38A4D650C5}"/>
              </a:ext>
            </a:extLst>
          </p:cNvPr>
          <p:cNvSpPr txBox="1"/>
          <p:nvPr/>
        </p:nvSpPr>
        <p:spPr>
          <a:xfrm>
            <a:off x="1033967" y="2440818"/>
            <a:ext cx="8155152" cy="461665"/>
          </a:xfrm>
          <a:prstGeom prst="rect">
            <a:avLst/>
          </a:prstGeom>
          <a:noFill/>
        </p:spPr>
        <p:txBody>
          <a:bodyPr wrap="square" rtlCol="0">
            <a:spAutoFit/>
          </a:bodyPr>
          <a:lstStyle/>
          <a:p>
            <a:r>
              <a:rPr lang="fr-FR" sz="2400" dirty="0">
                <a:latin typeface="Modern No. 20" panose="02070704070505020303" pitchFamily="18" charset="77"/>
              </a:rPr>
              <a:t>Nous avons les moyennes suivantes :</a:t>
            </a:r>
          </a:p>
        </p:txBody>
      </p:sp>
      <p:pic>
        <p:nvPicPr>
          <p:cNvPr id="22" name="Image 21">
            <a:extLst>
              <a:ext uri="{FF2B5EF4-FFF2-40B4-BE49-F238E27FC236}">
                <a16:creationId xmlns:a16="http://schemas.microsoft.com/office/drawing/2014/main" id="{815A4B67-1EC0-1F44-97AF-FD20929B1DEE}"/>
              </a:ext>
            </a:extLst>
          </p:cNvPr>
          <p:cNvPicPr>
            <a:picLocks noChangeAspect="1"/>
          </p:cNvPicPr>
          <p:nvPr/>
        </p:nvPicPr>
        <p:blipFill>
          <a:blip r:embed="rId6"/>
          <a:stretch>
            <a:fillRect/>
          </a:stretch>
        </p:blipFill>
        <p:spPr>
          <a:xfrm>
            <a:off x="3249549" y="1701797"/>
            <a:ext cx="4372581" cy="510328"/>
          </a:xfrm>
          <a:prstGeom prst="rect">
            <a:avLst/>
          </a:prstGeom>
        </p:spPr>
      </p:pic>
      <p:pic>
        <p:nvPicPr>
          <p:cNvPr id="24" name="Image 23" descr="Une image contenant dessin&#10;&#10;Description générée automatiquement">
            <a:extLst>
              <a:ext uri="{FF2B5EF4-FFF2-40B4-BE49-F238E27FC236}">
                <a16:creationId xmlns:a16="http://schemas.microsoft.com/office/drawing/2014/main" id="{DAF4B97E-EFCD-214B-98EC-3F7551782BED}"/>
              </a:ext>
            </a:extLst>
          </p:cNvPr>
          <p:cNvPicPr>
            <a:picLocks noChangeAspect="1"/>
          </p:cNvPicPr>
          <p:nvPr/>
        </p:nvPicPr>
        <p:blipFill>
          <a:blip r:embed="rId7"/>
          <a:stretch>
            <a:fillRect/>
          </a:stretch>
        </p:blipFill>
        <p:spPr>
          <a:xfrm>
            <a:off x="1856514" y="3050657"/>
            <a:ext cx="2155968" cy="433537"/>
          </a:xfrm>
          <a:prstGeom prst="rect">
            <a:avLst/>
          </a:prstGeom>
        </p:spPr>
      </p:pic>
      <p:pic>
        <p:nvPicPr>
          <p:cNvPr id="26" name="Image 25" descr="Une image contenant dessin&#10;&#10;Description générée automatiquement">
            <a:extLst>
              <a:ext uri="{FF2B5EF4-FFF2-40B4-BE49-F238E27FC236}">
                <a16:creationId xmlns:a16="http://schemas.microsoft.com/office/drawing/2014/main" id="{8185DEE9-95B8-8849-8AA5-939748EF45A6}"/>
              </a:ext>
            </a:extLst>
          </p:cNvPr>
          <p:cNvPicPr>
            <a:picLocks noChangeAspect="1"/>
          </p:cNvPicPr>
          <p:nvPr/>
        </p:nvPicPr>
        <p:blipFill>
          <a:blip r:embed="rId8"/>
          <a:stretch>
            <a:fillRect/>
          </a:stretch>
        </p:blipFill>
        <p:spPr>
          <a:xfrm>
            <a:off x="4798484" y="3050657"/>
            <a:ext cx="1889606" cy="461665"/>
          </a:xfrm>
          <a:prstGeom prst="rect">
            <a:avLst/>
          </a:prstGeom>
        </p:spPr>
      </p:pic>
      <p:sp>
        <p:nvSpPr>
          <p:cNvPr id="21" name="ZoneTexte 20">
            <a:extLst>
              <a:ext uri="{FF2B5EF4-FFF2-40B4-BE49-F238E27FC236}">
                <a16:creationId xmlns:a16="http://schemas.microsoft.com/office/drawing/2014/main" id="{6AD3FA5D-D2A6-674C-B55A-4A3C1EE7B62D}"/>
              </a:ext>
            </a:extLst>
          </p:cNvPr>
          <p:cNvSpPr txBox="1"/>
          <p:nvPr/>
        </p:nvSpPr>
        <p:spPr>
          <a:xfrm>
            <a:off x="1054162" y="3437634"/>
            <a:ext cx="8155152" cy="1938992"/>
          </a:xfrm>
          <a:prstGeom prst="rect">
            <a:avLst/>
          </a:prstGeom>
          <a:noFill/>
        </p:spPr>
        <p:txBody>
          <a:bodyPr wrap="square" rtlCol="0">
            <a:spAutoFit/>
          </a:bodyPr>
          <a:lstStyle/>
          <a:p>
            <a:r>
              <a:rPr lang="fr-FR" sz="2400" dirty="0">
                <a:latin typeface="Modern No. 20" panose="02070704070505020303" pitchFamily="18" charset="77"/>
              </a:rPr>
              <a:t>La stat de test :</a:t>
            </a:r>
          </a:p>
          <a:p>
            <a:endParaRPr lang="fr-FR" sz="2400" dirty="0">
              <a:latin typeface="Modern No. 20" panose="02070704070505020303" pitchFamily="18" charset="77"/>
            </a:endParaRPr>
          </a:p>
          <a:p>
            <a:r>
              <a:rPr lang="fr-FR" sz="2400" dirty="0">
                <a:latin typeface="Modern No. 20" panose="02070704070505020303" pitchFamily="18" charset="77"/>
              </a:rPr>
              <a:t>La région de rejet étant toujours la même :</a:t>
            </a:r>
          </a:p>
          <a:p>
            <a:endParaRPr lang="fr-FR" sz="2400" dirty="0">
              <a:latin typeface="Modern No. 20" panose="02070704070505020303" pitchFamily="18" charset="77"/>
            </a:endParaRPr>
          </a:p>
          <a:p>
            <a:r>
              <a:rPr lang="fr-FR" sz="2400" dirty="0">
                <a:latin typeface="Modern No. 20" panose="02070704070505020303" pitchFamily="18" charset="77"/>
              </a:rPr>
              <a:t>La stat de test </a:t>
            </a:r>
            <a:r>
              <a:rPr lang="fr-FR" sz="2400" dirty="0" err="1">
                <a:latin typeface="Modern No. 20" panose="02070704070505020303" pitchFamily="18" charset="77"/>
              </a:rPr>
              <a:t>T</a:t>
            </a:r>
            <a:r>
              <a:rPr lang="fr-FR" sz="2400" dirty="0">
                <a:latin typeface="Modern No. 20" panose="02070704070505020303" pitchFamily="18" charset="77"/>
              </a:rPr>
              <a:t> appartient à R, donc on peut rejeter H0. </a:t>
            </a:r>
          </a:p>
        </p:txBody>
      </p:sp>
      <p:pic>
        <p:nvPicPr>
          <p:cNvPr id="23" name="Image 22" descr="Une image contenant dessin&#10;&#10;Description générée automatiquement">
            <a:extLst>
              <a:ext uri="{FF2B5EF4-FFF2-40B4-BE49-F238E27FC236}">
                <a16:creationId xmlns:a16="http://schemas.microsoft.com/office/drawing/2014/main" id="{6624CA19-CF9B-5344-9AC9-632A6227EB3E}"/>
              </a:ext>
            </a:extLst>
          </p:cNvPr>
          <p:cNvPicPr>
            <a:picLocks noChangeAspect="1"/>
          </p:cNvPicPr>
          <p:nvPr/>
        </p:nvPicPr>
        <p:blipFill>
          <a:blip r:embed="rId9"/>
          <a:stretch>
            <a:fillRect/>
          </a:stretch>
        </p:blipFill>
        <p:spPr>
          <a:xfrm>
            <a:off x="5080715" y="4598276"/>
            <a:ext cx="2030570" cy="421235"/>
          </a:xfrm>
          <a:prstGeom prst="rect">
            <a:avLst/>
          </a:prstGeom>
        </p:spPr>
      </p:pic>
      <p:pic>
        <p:nvPicPr>
          <p:cNvPr id="4" name="Image 3">
            <a:extLst>
              <a:ext uri="{FF2B5EF4-FFF2-40B4-BE49-F238E27FC236}">
                <a16:creationId xmlns:a16="http://schemas.microsoft.com/office/drawing/2014/main" id="{77578F6E-DDCD-9640-BF21-66729845A796}"/>
              </a:ext>
            </a:extLst>
          </p:cNvPr>
          <p:cNvPicPr>
            <a:picLocks noChangeAspect="1"/>
          </p:cNvPicPr>
          <p:nvPr/>
        </p:nvPicPr>
        <p:blipFill>
          <a:blip r:embed="rId10"/>
          <a:stretch>
            <a:fillRect/>
          </a:stretch>
        </p:blipFill>
        <p:spPr>
          <a:xfrm>
            <a:off x="4290481" y="5532770"/>
            <a:ext cx="3896003" cy="461665"/>
          </a:xfrm>
          <a:prstGeom prst="rect">
            <a:avLst/>
          </a:prstGeom>
        </p:spPr>
      </p:pic>
      <p:pic>
        <p:nvPicPr>
          <p:cNvPr id="7" name="Image 6" descr="Une image contenant dessin&#10;&#10;Description générée automatiquement">
            <a:extLst>
              <a:ext uri="{FF2B5EF4-FFF2-40B4-BE49-F238E27FC236}">
                <a16:creationId xmlns:a16="http://schemas.microsoft.com/office/drawing/2014/main" id="{7FC51A17-9B19-4A4A-990F-AD5AA1F893BB}"/>
              </a:ext>
            </a:extLst>
          </p:cNvPr>
          <p:cNvPicPr>
            <a:picLocks noChangeAspect="1"/>
          </p:cNvPicPr>
          <p:nvPr/>
        </p:nvPicPr>
        <p:blipFill>
          <a:blip r:embed="rId11"/>
          <a:stretch>
            <a:fillRect/>
          </a:stretch>
        </p:blipFill>
        <p:spPr>
          <a:xfrm>
            <a:off x="3134709" y="3465983"/>
            <a:ext cx="1930400" cy="482600"/>
          </a:xfrm>
          <a:prstGeom prst="rect">
            <a:avLst/>
          </a:prstGeom>
        </p:spPr>
      </p:pic>
    </p:spTree>
    <p:extLst>
      <p:ext uri="{BB962C8B-B14F-4D97-AF65-F5344CB8AC3E}">
        <p14:creationId xmlns:p14="http://schemas.microsoft.com/office/powerpoint/2010/main" val="1818602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ZoneTexte 4">
            <a:extLst>
              <a:ext uri="{FF2B5EF4-FFF2-40B4-BE49-F238E27FC236}">
                <a16:creationId xmlns:a16="http://schemas.microsoft.com/office/drawing/2014/main" id="{CED870F8-EC30-6A46-BBF3-2BD2D090453A}"/>
              </a:ext>
            </a:extLst>
          </p:cNvPr>
          <p:cNvSpPr txBox="1"/>
          <p:nvPr/>
        </p:nvSpPr>
        <p:spPr>
          <a:xfrm>
            <a:off x="1054162" y="212272"/>
            <a:ext cx="10368643" cy="4893647"/>
          </a:xfrm>
          <a:prstGeom prst="rect">
            <a:avLst/>
          </a:prstGeom>
          <a:noFill/>
        </p:spPr>
        <p:txBody>
          <a:bodyPr wrap="square" rtlCol="0">
            <a:spAutoFit/>
          </a:bodyPr>
          <a:lstStyle/>
          <a:p>
            <a:r>
              <a:rPr lang="fr-FR" sz="3600" u="sng" dirty="0">
                <a:latin typeface="Modern No. 20" panose="02070704070505020303" pitchFamily="18" charset="77"/>
              </a:rPr>
              <a:t>II. Les 5 grands championnats Européens :</a:t>
            </a:r>
            <a:endParaRPr lang="fr-FR" sz="2400" u="sng" dirty="0">
              <a:latin typeface="Modern No. 20" panose="02070704070505020303" pitchFamily="18" charset="77"/>
            </a:endParaRPr>
          </a:p>
          <a:p>
            <a:r>
              <a:rPr lang="fr-FR" sz="2400" dirty="0">
                <a:latin typeface="Modern No. 20" panose="02070704070505020303" pitchFamily="18" charset="77"/>
              </a:rPr>
              <a:t>	</a:t>
            </a:r>
            <a:r>
              <a:rPr lang="fr-FR" sz="3600" u="sng" dirty="0">
                <a:latin typeface="Modern No. 20" panose="02070704070505020303" pitchFamily="18" charset="77"/>
              </a:rPr>
              <a:t>b)  Test d’homogénéité du Chi-2</a:t>
            </a:r>
          </a:p>
          <a:p>
            <a:endParaRPr lang="fr-FR" sz="2400" dirty="0">
              <a:latin typeface="Modern No. 20" panose="02070704070505020303" pitchFamily="18" charset="77"/>
            </a:endParaRPr>
          </a:p>
          <a:p>
            <a:r>
              <a:rPr lang="fr-FR" sz="2400" dirty="0">
                <a:latin typeface="Modern No. 20" panose="02070704070505020303" pitchFamily="18" charset="77"/>
              </a:rPr>
              <a:t>Pour connaitre la différence entre les 5 grands championnats Européens sur la répartition des victoires à domicile et à l’extérieure, nous avons effectué un test du Chi-2 d’homogénéité. </a:t>
            </a:r>
          </a:p>
          <a:p>
            <a:endParaRPr lang="fr-FR" sz="2400" dirty="0">
              <a:latin typeface="Modern No. 20" panose="02070704070505020303" pitchFamily="18" charset="77"/>
            </a:endParaRPr>
          </a:p>
          <a:p>
            <a:r>
              <a:rPr lang="fr-FR" sz="2400" dirty="0">
                <a:latin typeface="Modern No. 20" panose="02070704070505020303" pitchFamily="18" charset="77"/>
              </a:rPr>
              <a:t>À partir du tableau suivant :</a:t>
            </a:r>
          </a:p>
          <a:p>
            <a:endParaRPr lang="fr-FR" sz="2400" dirty="0">
              <a:latin typeface="Modern No. 20" panose="02070704070505020303" pitchFamily="18" charset="77"/>
            </a:endParaRPr>
          </a:p>
          <a:p>
            <a:endParaRPr lang="fr-FR" sz="2400" dirty="0">
              <a:latin typeface="Modern No. 20" panose="02070704070505020303" pitchFamily="18" charset="77"/>
            </a:endParaRPr>
          </a:p>
          <a:p>
            <a:endParaRPr lang="fr-FR" sz="2400" dirty="0">
              <a:latin typeface="Modern No. 20" panose="02070704070505020303" pitchFamily="18" charset="77"/>
            </a:endParaRPr>
          </a:p>
          <a:p>
            <a:endParaRPr lang="fr-FR" sz="2400" dirty="0">
              <a:latin typeface="Modern No. 20" panose="02070704070505020303" pitchFamily="18" charset="77"/>
            </a:endParaRPr>
          </a:p>
        </p:txBody>
      </p:sp>
      <p:sp>
        <p:nvSpPr>
          <p:cNvPr id="2" name="Espace réservé du numéro de diapositive 1">
            <a:extLst>
              <a:ext uri="{FF2B5EF4-FFF2-40B4-BE49-F238E27FC236}">
                <a16:creationId xmlns:a16="http://schemas.microsoft.com/office/drawing/2014/main" id="{E24EADBA-A61E-C642-A7EA-94C9A5BA9380}"/>
              </a:ext>
            </a:extLst>
          </p:cNvPr>
          <p:cNvSpPr>
            <a:spLocks noGrp="1"/>
          </p:cNvSpPr>
          <p:nvPr>
            <p:ph type="sldNum" sz="quarter" idx="12"/>
          </p:nvPr>
        </p:nvSpPr>
        <p:spPr/>
        <p:txBody>
          <a:bodyPr/>
          <a:lstStyle/>
          <a:p>
            <a:pPr rtl="0"/>
            <a:fld id="{D57F1E4F-1CFF-5643-939E-217C01CDF565}" type="slidenum">
              <a:rPr lang="fr-FR" noProof="0" smtClean="0"/>
              <a:pPr rtl="0"/>
              <a:t>16</a:t>
            </a:fld>
            <a:endParaRPr lang="fr-FR" noProof="0"/>
          </a:p>
        </p:txBody>
      </p:sp>
      <p:pic>
        <p:nvPicPr>
          <p:cNvPr id="8" name="Graphique 7" descr="Ballon de foot">
            <a:extLst>
              <a:ext uri="{FF2B5EF4-FFF2-40B4-BE49-F238E27FC236}">
                <a16:creationId xmlns:a16="http://schemas.microsoft.com/office/drawing/2014/main" id="{86525F57-DA2B-2B4E-9583-F0D5FE9AA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08405" y="5664180"/>
            <a:ext cx="914400" cy="914400"/>
          </a:xfrm>
          <a:prstGeom prst="rect">
            <a:avLst/>
          </a:prstGeom>
        </p:spPr>
      </p:pic>
      <p:sp>
        <p:nvSpPr>
          <p:cNvPr id="6" name="ZoneTexte 5">
            <a:extLst>
              <a:ext uri="{FF2B5EF4-FFF2-40B4-BE49-F238E27FC236}">
                <a16:creationId xmlns:a16="http://schemas.microsoft.com/office/drawing/2014/main" id="{066FC2A7-E898-D841-9F4B-1045D7431C56}"/>
              </a:ext>
            </a:extLst>
          </p:cNvPr>
          <p:cNvSpPr txBox="1"/>
          <p:nvPr/>
        </p:nvSpPr>
        <p:spPr>
          <a:xfrm>
            <a:off x="1054162" y="4535484"/>
            <a:ext cx="9080408" cy="830997"/>
          </a:xfrm>
          <a:prstGeom prst="rect">
            <a:avLst/>
          </a:prstGeom>
          <a:noFill/>
        </p:spPr>
        <p:txBody>
          <a:bodyPr wrap="square" rtlCol="0">
            <a:spAutoFit/>
          </a:bodyPr>
          <a:lstStyle/>
          <a:p>
            <a:r>
              <a:rPr lang="fr-FR" sz="2400" dirty="0">
                <a:latin typeface="Modern No. 20" panose="02070704070505020303" pitchFamily="18" charset="77"/>
              </a:rPr>
              <a:t>Résultats :</a:t>
            </a:r>
          </a:p>
          <a:p>
            <a:r>
              <a:rPr lang="fr-FR" sz="2400" dirty="0">
                <a:latin typeface="Modern No. 20" panose="02070704070505020303" pitchFamily="18" charset="77"/>
              </a:rPr>
              <a:t>La stat de test est :</a:t>
            </a:r>
          </a:p>
        </p:txBody>
      </p:sp>
      <p:sp>
        <p:nvSpPr>
          <p:cNvPr id="9" name="ZoneTexte 8">
            <a:extLst>
              <a:ext uri="{FF2B5EF4-FFF2-40B4-BE49-F238E27FC236}">
                <a16:creationId xmlns:a16="http://schemas.microsoft.com/office/drawing/2014/main" id="{7EC1B06F-2ACF-5045-963A-0463DE53859D}"/>
              </a:ext>
            </a:extLst>
          </p:cNvPr>
          <p:cNvSpPr txBox="1"/>
          <p:nvPr/>
        </p:nvSpPr>
        <p:spPr>
          <a:xfrm>
            <a:off x="1054162" y="4994823"/>
            <a:ext cx="9889149" cy="1569660"/>
          </a:xfrm>
          <a:prstGeom prst="rect">
            <a:avLst/>
          </a:prstGeom>
          <a:noFill/>
        </p:spPr>
        <p:txBody>
          <a:bodyPr wrap="square" rtlCol="0">
            <a:spAutoFit/>
          </a:bodyPr>
          <a:lstStyle/>
          <a:p>
            <a:endParaRPr lang="fr-FR" sz="2400" dirty="0">
              <a:latin typeface="Modern No. 20" panose="02070704070505020303" pitchFamily="18" charset="77"/>
            </a:endParaRPr>
          </a:p>
          <a:p>
            <a:endParaRPr lang="fr-FR" sz="2400" dirty="0">
              <a:latin typeface="Modern No. 20" panose="02070704070505020303" pitchFamily="18" charset="77"/>
            </a:endParaRPr>
          </a:p>
          <a:p>
            <a:endParaRPr lang="fr-FR" sz="2400" dirty="0">
              <a:latin typeface="Modern No. 20" panose="02070704070505020303" pitchFamily="18" charset="77"/>
            </a:endParaRPr>
          </a:p>
          <a:p>
            <a:r>
              <a:rPr lang="fr-FR" sz="2400" dirty="0">
                <a:latin typeface="Modern No. 20" panose="02070704070505020303" pitchFamily="18" charset="77"/>
              </a:rPr>
              <a:t>La stat de test n’appartient pas à R, donc on ne peut pas rejeter H0. </a:t>
            </a:r>
          </a:p>
        </p:txBody>
      </p:sp>
      <p:pic>
        <p:nvPicPr>
          <p:cNvPr id="12" name="Image 11" descr="Une image contenant dessin&#10;&#10;Description générée automatiquement">
            <a:extLst>
              <a:ext uri="{FF2B5EF4-FFF2-40B4-BE49-F238E27FC236}">
                <a16:creationId xmlns:a16="http://schemas.microsoft.com/office/drawing/2014/main" id="{B67ADDA5-2701-C847-ABF7-1A52EF4C3E0A}"/>
              </a:ext>
            </a:extLst>
          </p:cNvPr>
          <p:cNvPicPr>
            <a:picLocks noChangeAspect="1"/>
          </p:cNvPicPr>
          <p:nvPr/>
        </p:nvPicPr>
        <p:blipFill>
          <a:blip r:embed="rId4"/>
          <a:stretch>
            <a:fillRect/>
          </a:stretch>
        </p:blipFill>
        <p:spPr>
          <a:xfrm>
            <a:off x="3546537" y="5012199"/>
            <a:ext cx="1849922" cy="408572"/>
          </a:xfrm>
          <a:prstGeom prst="rect">
            <a:avLst/>
          </a:prstGeom>
        </p:spPr>
      </p:pic>
      <p:pic>
        <p:nvPicPr>
          <p:cNvPr id="14" name="Image 13" descr="Une image contenant table&#10;&#10;Description générée automatiquement">
            <a:extLst>
              <a:ext uri="{FF2B5EF4-FFF2-40B4-BE49-F238E27FC236}">
                <a16:creationId xmlns:a16="http://schemas.microsoft.com/office/drawing/2014/main" id="{2C54A2DD-94BE-CE49-BA0E-051FB0186406}"/>
              </a:ext>
            </a:extLst>
          </p:cNvPr>
          <p:cNvPicPr>
            <a:picLocks noChangeAspect="1"/>
          </p:cNvPicPr>
          <p:nvPr/>
        </p:nvPicPr>
        <p:blipFill>
          <a:blip r:embed="rId5"/>
          <a:stretch>
            <a:fillRect/>
          </a:stretch>
        </p:blipFill>
        <p:spPr>
          <a:xfrm>
            <a:off x="3311574" y="5479880"/>
            <a:ext cx="2305063" cy="579283"/>
          </a:xfrm>
          <a:prstGeom prst="rect">
            <a:avLst/>
          </a:prstGeom>
        </p:spPr>
      </p:pic>
      <p:graphicFrame>
        <p:nvGraphicFramePr>
          <p:cNvPr id="15" name="Tableau 14">
            <a:extLst>
              <a:ext uri="{FF2B5EF4-FFF2-40B4-BE49-F238E27FC236}">
                <a16:creationId xmlns:a16="http://schemas.microsoft.com/office/drawing/2014/main" id="{E1CC5B9F-DFB9-E14F-9B5D-FED1CD7E771A}"/>
              </a:ext>
            </a:extLst>
          </p:cNvPr>
          <p:cNvGraphicFramePr>
            <a:graphicFrameLocks noGrp="1"/>
          </p:cNvGraphicFramePr>
          <p:nvPr>
            <p:extLst>
              <p:ext uri="{D42A27DB-BD31-4B8C-83A1-F6EECF244321}">
                <p14:modId xmlns:p14="http://schemas.microsoft.com/office/powerpoint/2010/main" val="2930628268"/>
              </p:ext>
            </p:extLst>
          </p:nvPr>
        </p:nvGraphicFramePr>
        <p:xfrm>
          <a:off x="5252224" y="2521566"/>
          <a:ext cx="5256180" cy="2468880"/>
        </p:xfrm>
        <a:graphic>
          <a:graphicData uri="http://schemas.openxmlformats.org/drawingml/2006/table">
            <a:tbl>
              <a:tblPr firstRow="1" bandRow="1">
                <a:tableStyleId>{073A0DAA-6AF3-43AB-8588-CEC1D06C72B9}</a:tableStyleId>
              </a:tblPr>
              <a:tblGrid>
                <a:gridCol w="1752060">
                  <a:extLst>
                    <a:ext uri="{9D8B030D-6E8A-4147-A177-3AD203B41FA5}">
                      <a16:colId xmlns:a16="http://schemas.microsoft.com/office/drawing/2014/main" val="3118336139"/>
                    </a:ext>
                  </a:extLst>
                </a:gridCol>
                <a:gridCol w="1752060">
                  <a:extLst>
                    <a:ext uri="{9D8B030D-6E8A-4147-A177-3AD203B41FA5}">
                      <a16:colId xmlns:a16="http://schemas.microsoft.com/office/drawing/2014/main" val="1082195840"/>
                    </a:ext>
                  </a:extLst>
                </a:gridCol>
                <a:gridCol w="1752060">
                  <a:extLst>
                    <a:ext uri="{9D8B030D-6E8A-4147-A177-3AD203B41FA5}">
                      <a16:colId xmlns:a16="http://schemas.microsoft.com/office/drawing/2014/main" val="820408979"/>
                    </a:ext>
                  </a:extLst>
                </a:gridCol>
              </a:tblGrid>
              <a:tr h="573946">
                <a:tc>
                  <a:txBody>
                    <a:bodyPr/>
                    <a:lstStyle/>
                    <a:p>
                      <a:r>
                        <a:rPr lang="fr-FR" dirty="0"/>
                        <a:t>Sur 6 saisons :</a:t>
                      </a:r>
                    </a:p>
                  </a:txBody>
                  <a:tcPr/>
                </a:tc>
                <a:tc>
                  <a:txBody>
                    <a:bodyPr/>
                    <a:lstStyle/>
                    <a:p>
                      <a:r>
                        <a:rPr lang="fr-FR" dirty="0"/>
                        <a:t>Victoire à domicile</a:t>
                      </a:r>
                    </a:p>
                  </a:txBody>
                  <a:tcPr/>
                </a:tc>
                <a:tc>
                  <a:txBody>
                    <a:bodyPr/>
                    <a:lstStyle/>
                    <a:p>
                      <a:r>
                        <a:rPr lang="fr-FR" dirty="0"/>
                        <a:t>Victoire à l’extérieure </a:t>
                      </a:r>
                    </a:p>
                  </a:txBody>
                  <a:tcPr/>
                </a:tc>
                <a:extLst>
                  <a:ext uri="{0D108BD9-81ED-4DB2-BD59-A6C34878D82A}">
                    <a16:rowId xmlns:a16="http://schemas.microsoft.com/office/drawing/2014/main" val="2196562939"/>
                  </a:ext>
                </a:extLst>
              </a:tr>
              <a:tr h="327969">
                <a:tc>
                  <a:txBody>
                    <a:bodyPr/>
                    <a:lstStyle/>
                    <a:p>
                      <a:r>
                        <a:rPr lang="fr-FR" dirty="0"/>
                        <a:t>Ligue 1</a:t>
                      </a:r>
                    </a:p>
                  </a:txBody>
                  <a:tcPr/>
                </a:tc>
                <a:tc>
                  <a:txBody>
                    <a:bodyPr/>
                    <a:lstStyle/>
                    <a:p>
                      <a:r>
                        <a:rPr lang="fr-FR" dirty="0"/>
                        <a:t>1032</a:t>
                      </a:r>
                    </a:p>
                  </a:txBody>
                  <a:tcPr/>
                </a:tc>
                <a:tc>
                  <a:txBody>
                    <a:bodyPr/>
                    <a:lstStyle/>
                    <a:p>
                      <a:r>
                        <a:rPr lang="fr-FR" dirty="0"/>
                        <a:t>644</a:t>
                      </a:r>
                    </a:p>
                  </a:txBody>
                  <a:tcPr/>
                </a:tc>
                <a:extLst>
                  <a:ext uri="{0D108BD9-81ED-4DB2-BD59-A6C34878D82A}">
                    <a16:rowId xmlns:a16="http://schemas.microsoft.com/office/drawing/2014/main" val="2403863615"/>
                  </a:ext>
                </a:extLst>
              </a:tr>
              <a:tr h="327969">
                <a:tc>
                  <a:txBody>
                    <a:bodyPr/>
                    <a:lstStyle/>
                    <a:p>
                      <a:r>
                        <a:rPr lang="fr-FR" dirty="0"/>
                        <a:t>Premier League</a:t>
                      </a:r>
                    </a:p>
                  </a:txBody>
                  <a:tcPr/>
                </a:tc>
                <a:tc>
                  <a:txBody>
                    <a:bodyPr/>
                    <a:lstStyle/>
                    <a:p>
                      <a:r>
                        <a:rPr lang="fr-FR" dirty="0"/>
                        <a:t>1049</a:t>
                      </a:r>
                    </a:p>
                  </a:txBody>
                  <a:tcPr/>
                </a:tc>
                <a:tc>
                  <a:txBody>
                    <a:bodyPr/>
                    <a:lstStyle/>
                    <a:p>
                      <a:r>
                        <a:rPr lang="fr-FR" dirty="0"/>
                        <a:t>699</a:t>
                      </a:r>
                    </a:p>
                  </a:txBody>
                  <a:tcPr/>
                </a:tc>
                <a:extLst>
                  <a:ext uri="{0D108BD9-81ED-4DB2-BD59-A6C34878D82A}">
                    <a16:rowId xmlns:a16="http://schemas.microsoft.com/office/drawing/2014/main" val="2326576740"/>
                  </a:ext>
                </a:extLst>
              </a:tr>
              <a:tr h="327969">
                <a:tc>
                  <a:txBody>
                    <a:bodyPr/>
                    <a:lstStyle/>
                    <a:p>
                      <a:r>
                        <a:rPr lang="fr-FR" dirty="0"/>
                        <a:t>Bundesliga</a:t>
                      </a:r>
                    </a:p>
                  </a:txBody>
                  <a:tcPr/>
                </a:tc>
                <a:tc>
                  <a:txBody>
                    <a:bodyPr/>
                    <a:lstStyle/>
                    <a:p>
                      <a:r>
                        <a:rPr lang="fr-FR" dirty="0"/>
                        <a:t>852</a:t>
                      </a:r>
                    </a:p>
                  </a:txBody>
                  <a:tcPr/>
                </a:tc>
                <a:tc>
                  <a:txBody>
                    <a:bodyPr/>
                    <a:lstStyle/>
                    <a:p>
                      <a:r>
                        <a:rPr lang="fr-FR" dirty="0"/>
                        <a:t>537</a:t>
                      </a:r>
                    </a:p>
                  </a:txBody>
                  <a:tcPr/>
                </a:tc>
                <a:extLst>
                  <a:ext uri="{0D108BD9-81ED-4DB2-BD59-A6C34878D82A}">
                    <a16:rowId xmlns:a16="http://schemas.microsoft.com/office/drawing/2014/main" val="981099989"/>
                  </a:ext>
                </a:extLst>
              </a:tr>
              <a:tr h="327969">
                <a:tc>
                  <a:txBody>
                    <a:bodyPr/>
                    <a:lstStyle/>
                    <a:p>
                      <a:r>
                        <a:rPr lang="fr-FR" dirty="0" err="1"/>
                        <a:t>Serie</a:t>
                      </a:r>
                      <a:r>
                        <a:rPr lang="fr-FR" dirty="0"/>
                        <a:t> A</a:t>
                      </a:r>
                    </a:p>
                  </a:txBody>
                  <a:tcPr/>
                </a:tc>
                <a:tc>
                  <a:txBody>
                    <a:bodyPr/>
                    <a:lstStyle/>
                    <a:p>
                      <a:r>
                        <a:rPr lang="fr-FR" dirty="0"/>
                        <a:t>1022</a:t>
                      </a:r>
                    </a:p>
                  </a:txBody>
                  <a:tcPr/>
                </a:tc>
                <a:tc>
                  <a:txBody>
                    <a:bodyPr/>
                    <a:lstStyle/>
                    <a:p>
                      <a:r>
                        <a:rPr lang="fr-FR" dirty="0"/>
                        <a:t>682</a:t>
                      </a:r>
                    </a:p>
                  </a:txBody>
                  <a:tcPr/>
                </a:tc>
                <a:extLst>
                  <a:ext uri="{0D108BD9-81ED-4DB2-BD59-A6C34878D82A}">
                    <a16:rowId xmlns:a16="http://schemas.microsoft.com/office/drawing/2014/main" val="3483986951"/>
                  </a:ext>
                </a:extLst>
              </a:tr>
              <a:tr h="327969">
                <a:tc>
                  <a:txBody>
                    <a:bodyPr/>
                    <a:lstStyle/>
                    <a:p>
                      <a:r>
                        <a:rPr lang="fr-FR" dirty="0"/>
                        <a:t>Liga</a:t>
                      </a:r>
                    </a:p>
                  </a:txBody>
                  <a:tcPr/>
                </a:tc>
                <a:tc>
                  <a:txBody>
                    <a:bodyPr/>
                    <a:lstStyle/>
                    <a:p>
                      <a:r>
                        <a:rPr lang="fr-FR" dirty="0"/>
                        <a:t>1061</a:t>
                      </a:r>
                    </a:p>
                  </a:txBody>
                  <a:tcPr/>
                </a:tc>
                <a:tc>
                  <a:txBody>
                    <a:bodyPr/>
                    <a:lstStyle/>
                    <a:p>
                      <a:r>
                        <a:rPr lang="fr-FR" dirty="0"/>
                        <a:t>665</a:t>
                      </a:r>
                    </a:p>
                  </a:txBody>
                  <a:tcPr/>
                </a:tc>
                <a:extLst>
                  <a:ext uri="{0D108BD9-81ED-4DB2-BD59-A6C34878D82A}">
                    <a16:rowId xmlns:a16="http://schemas.microsoft.com/office/drawing/2014/main" val="308032234"/>
                  </a:ext>
                </a:extLst>
              </a:tr>
            </a:tbl>
          </a:graphicData>
        </a:graphic>
      </p:graphicFrame>
    </p:spTree>
    <p:extLst>
      <p:ext uri="{BB962C8B-B14F-4D97-AF65-F5344CB8AC3E}">
        <p14:creationId xmlns:p14="http://schemas.microsoft.com/office/powerpoint/2010/main" val="3698143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ZoneTexte 4">
            <a:extLst>
              <a:ext uri="{FF2B5EF4-FFF2-40B4-BE49-F238E27FC236}">
                <a16:creationId xmlns:a16="http://schemas.microsoft.com/office/drawing/2014/main" id="{CED870F8-EC30-6A46-BBF3-2BD2D090453A}"/>
              </a:ext>
            </a:extLst>
          </p:cNvPr>
          <p:cNvSpPr txBox="1"/>
          <p:nvPr/>
        </p:nvSpPr>
        <p:spPr>
          <a:xfrm>
            <a:off x="1054162" y="212272"/>
            <a:ext cx="10368643" cy="7109639"/>
          </a:xfrm>
          <a:prstGeom prst="rect">
            <a:avLst/>
          </a:prstGeom>
          <a:noFill/>
        </p:spPr>
        <p:txBody>
          <a:bodyPr wrap="square" rtlCol="0">
            <a:spAutoFit/>
          </a:bodyPr>
          <a:lstStyle/>
          <a:p>
            <a:r>
              <a:rPr lang="fr-FR" sz="3600" u="sng" dirty="0">
                <a:latin typeface="Modern No. 20" panose="02070704070505020303" pitchFamily="18" charset="77"/>
              </a:rPr>
              <a:t>III. Saison actuelle :</a:t>
            </a:r>
            <a:endParaRPr lang="fr-FR" sz="2400" u="sng" dirty="0">
              <a:latin typeface="Modern No. 20" panose="02070704070505020303" pitchFamily="18" charset="77"/>
            </a:endParaRPr>
          </a:p>
          <a:p>
            <a:r>
              <a:rPr lang="fr-FR" sz="2400" dirty="0">
                <a:latin typeface="Modern No. 20" panose="02070704070505020303" pitchFamily="18" charset="77"/>
              </a:rPr>
              <a:t>	</a:t>
            </a:r>
            <a:r>
              <a:rPr lang="fr-FR" sz="3600" u="sng" dirty="0">
                <a:latin typeface="Modern No. 20" panose="02070704070505020303" pitchFamily="18" charset="77"/>
              </a:rPr>
              <a:t>a)  Test du Chi-2 d’adéquation :</a:t>
            </a:r>
          </a:p>
          <a:p>
            <a:endParaRPr lang="fr-FR" sz="2400" dirty="0">
              <a:latin typeface="Modern No. 20" panose="02070704070505020303" pitchFamily="18" charset="77"/>
            </a:endParaRPr>
          </a:p>
          <a:p>
            <a:r>
              <a:rPr lang="fr-FR" sz="2400" dirty="0">
                <a:latin typeface="Modern No. 20" panose="02070704070505020303" pitchFamily="18" charset="77"/>
              </a:rPr>
              <a:t>Pour ce test nous avons utilisé les données suivantes :</a:t>
            </a:r>
          </a:p>
          <a:p>
            <a:endParaRPr lang="fr-FR" sz="2400" dirty="0">
              <a:latin typeface="Modern No. 20" panose="02070704070505020303" pitchFamily="18" charset="77"/>
            </a:endParaRPr>
          </a:p>
          <a:p>
            <a:endParaRPr lang="fr-FR" sz="2400" dirty="0">
              <a:latin typeface="Modern No. 20" panose="02070704070505020303" pitchFamily="18" charset="77"/>
            </a:endParaRPr>
          </a:p>
          <a:p>
            <a:endParaRPr lang="fr-FR" sz="2400" dirty="0">
              <a:latin typeface="Modern No. 20" panose="02070704070505020303" pitchFamily="18" charset="77"/>
            </a:endParaRPr>
          </a:p>
          <a:p>
            <a:endParaRPr lang="fr-FR" sz="2400" dirty="0">
              <a:latin typeface="Modern No. 20" panose="02070704070505020303" pitchFamily="18" charset="77"/>
            </a:endParaRPr>
          </a:p>
          <a:p>
            <a:r>
              <a:rPr lang="fr-FR" sz="2400" dirty="0">
                <a:latin typeface="Modern No. 20" panose="02070704070505020303" pitchFamily="18" charset="77"/>
              </a:rPr>
              <a:t>Nous avons obtenu la statistique de test suivante :</a:t>
            </a:r>
          </a:p>
          <a:p>
            <a:endParaRPr lang="fr-FR" sz="2400" dirty="0">
              <a:latin typeface="Modern No. 20" panose="02070704070505020303" pitchFamily="18" charset="77"/>
            </a:endParaRPr>
          </a:p>
          <a:p>
            <a:endParaRPr lang="fr-FR" sz="2400" dirty="0">
              <a:latin typeface="Modern No. 20" panose="02070704070505020303" pitchFamily="18" charset="77"/>
            </a:endParaRPr>
          </a:p>
          <a:p>
            <a:endParaRPr lang="fr-FR" sz="2400" dirty="0">
              <a:latin typeface="Modern No. 20" panose="02070704070505020303" pitchFamily="18" charset="77"/>
            </a:endParaRPr>
          </a:p>
          <a:p>
            <a:endParaRPr lang="fr-FR" sz="2400" dirty="0">
              <a:latin typeface="Modern No. 20" panose="02070704070505020303" pitchFamily="18" charset="77"/>
            </a:endParaRPr>
          </a:p>
          <a:p>
            <a:endParaRPr lang="fr-FR" sz="2400" dirty="0">
              <a:latin typeface="Modern No. 20" panose="02070704070505020303" pitchFamily="18" charset="77"/>
            </a:endParaRPr>
          </a:p>
          <a:p>
            <a:endParaRPr lang="fr-FR" sz="2400" dirty="0">
              <a:latin typeface="Modern No. 20" panose="02070704070505020303" pitchFamily="18" charset="77"/>
            </a:endParaRPr>
          </a:p>
          <a:p>
            <a:endParaRPr lang="fr-FR" sz="2400" dirty="0">
              <a:latin typeface="Modern No. 20" panose="02070704070505020303" pitchFamily="18" charset="77"/>
            </a:endParaRPr>
          </a:p>
          <a:p>
            <a:endParaRPr lang="fr-FR" sz="2400" dirty="0">
              <a:latin typeface="Modern No. 20" panose="02070704070505020303" pitchFamily="18" charset="77"/>
            </a:endParaRPr>
          </a:p>
          <a:p>
            <a:endParaRPr lang="fr-FR" sz="2400" dirty="0">
              <a:latin typeface="Modern No. 20" panose="02070704070505020303" pitchFamily="18" charset="77"/>
            </a:endParaRPr>
          </a:p>
        </p:txBody>
      </p:sp>
      <p:sp>
        <p:nvSpPr>
          <p:cNvPr id="2" name="Espace réservé du numéro de diapositive 1">
            <a:extLst>
              <a:ext uri="{FF2B5EF4-FFF2-40B4-BE49-F238E27FC236}">
                <a16:creationId xmlns:a16="http://schemas.microsoft.com/office/drawing/2014/main" id="{E24EADBA-A61E-C642-A7EA-94C9A5BA9380}"/>
              </a:ext>
            </a:extLst>
          </p:cNvPr>
          <p:cNvSpPr>
            <a:spLocks noGrp="1"/>
          </p:cNvSpPr>
          <p:nvPr>
            <p:ph type="sldNum" sz="quarter" idx="12"/>
          </p:nvPr>
        </p:nvSpPr>
        <p:spPr/>
        <p:txBody>
          <a:bodyPr/>
          <a:lstStyle/>
          <a:p>
            <a:pPr rtl="0"/>
            <a:fld id="{D57F1E4F-1CFF-5643-939E-217C01CDF565}" type="slidenum">
              <a:rPr lang="fr-FR" noProof="0" smtClean="0"/>
              <a:pPr rtl="0"/>
              <a:t>17</a:t>
            </a:fld>
            <a:endParaRPr lang="fr-FR" noProof="0"/>
          </a:p>
        </p:txBody>
      </p:sp>
      <p:pic>
        <p:nvPicPr>
          <p:cNvPr id="8" name="Graphique 7" descr="Ballon de foot">
            <a:extLst>
              <a:ext uri="{FF2B5EF4-FFF2-40B4-BE49-F238E27FC236}">
                <a16:creationId xmlns:a16="http://schemas.microsoft.com/office/drawing/2014/main" id="{86525F57-DA2B-2B4E-9583-F0D5FE9AA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08405" y="5664180"/>
            <a:ext cx="914400" cy="914400"/>
          </a:xfrm>
          <a:prstGeom prst="rect">
            <a:avLst/>
          </a:prstGeom>
        </p:spPr>
      </p:pic>
      <p:pic>
        <p:nvPicPr>
          <p:cNvPr id="13" name="Image 12" descr="Une image contenant jaune, dessin, homme&#10;&#10;Description générée automatiquement">
            <a:extLst>
              <a:ext uri="{FF2B5EF4-FFF2-40B4-BE49-F238E27FC236}">
                <a16:creationId xmlns:a16="http://schemas.microsoft.com/office/drawing/2014/main" id="{0857D1B3-0635-2246-B376-5DE38100E801}"/>
              </a:ext>
            </a:extLst>
          </p:cNvPr>
          <p:cNvPicPr>
            <a:picLocks noChangeAspect="1"/>
          </p:cNvPicPr>
          <p:nvPr/>
        </p:nvPicPr>
        <p:blipFill>
          <a:blip r:embed="rId4"/>
          <a:stretch>
            <a:fillRect/>
          </a:stretch>
        </p:blipFill>
        <p:spPr>
          <a:xfrm>
            <a:off x="8040145" y="5282636"/>
            <a:ext cx="929869" cy="1280120"/>
          </a:xfrm>
          <a:prstGeom prst="rect">
            <a:avLst/>
          </a:prstGeom>
        </p:spPr>
      </p:pic>
      <p:pic>
        <p:nvPicPr>
          <p:cNvPr id="15" name="Image 14" descr="Une image contenant dessin, table&#10;&#10;Description générée automatiquement">
            <a:extLst>
              <a:ext uri="{FF2B5EF4-FFF2-40B4-BE49-F238E27FC236}">
                <a16:creationId xmlns:a16="http://schemas.microsoft.com/office/drawing/2014/main" id="{C541ABE5-0385-6445-8DF6-C4E5FF6F7038}"/>
              </a:ext>
            </a:extLst>
          </p:cNvPr>
          <p:cNvPicPr>
            <a:picLocks noChangeAspect="1"/>
          </p:cNvPicPr>
          <p:nvPr/>
        </p:nvPicPr>
        <p:blipFill>
          <a:blip r:embed="rId5"/>
          <a:stretch>
            <a:fillRect/>
          </a:stretch>
        </p:blipFill>
        <p:spPr>
          <a:xfrm>
            <a:off x="9316313" y="5274527"/>
            <a:ext cx="845793" cy="562761"/>
          </a:xfrm>
          <a:prstGeom prst="rect">
            <a:avLst/>
          </a:prstGeom>
        </p:spPr>
      </p:pic>
      <p:graphicFrame>
        <p:nvGraphicFramePr>
          <p:cNvPr id="3" name="Tableau 2">
            <a:extLst>
              <a:ext uri="{FF2B5EF4-FFF2-40B4-BE49-F238E27FC236}">
                <a16:creationId xmlns:a16="http://schemas.microsoft.com/office/drawing/2014/main" id="{8E5FF80B-E064-D442-9A0D-3D1EEC64846C}"/>
              </a:ext>
            </a:extLst>
          </p:cNvPr>
          <p:cNvGraphicFramePr>
            <a:graphicFrameLocks noGrp="1"/>
          </p:cNvGraphicFramePr>
          <p:nvPr>
            <p:extLst>
              <p:ext uri="{D42A27DB-BD31-4B8C-83A1-F6EECF244321}">
                <p14:modId xmlns:p14="http://schemas.microsoft.com/office/powerpoint/2010/main" val="312149790"/>
              </p:ext>
            </p:extLst>
          </p:nvPr>
        </p:nvGraphicFramePr>
        <p:xfrm>
          <a:off x="1563648" y="2313726"/>
          <a:ext cx="8128000" cy="111252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1105191443"/>
                    </a:ext>
                  </a:extLst>
                </a:gridCol>
                <a:gridCol w="2032000">
                  <a:extLst>
                    <a:ext uri="{9D8B030D-6E8A-4147-A177-3AD203B41FA5}">
                      <a16:colId xmlns:a16="http://schemas.microsoft.com/office/drawing/2014/main" val="2233462587"/>
                    </a:ext>
                  </a:extLst>
                </a:gridCol>
                <a:gridCol w="2032000">
                  <a:extLst>
                    <a:ext uri="{9D8B030D-6E8A-4147-A177-3AD203B41FA5}">
                      <a16:colId xmlns:a16="http://schemas.microsoft.com/office/drawing/2014/main" val="1718005346"/>
                    </a:ext>
                  </a:extLst>
                </a:gridCol>
                <a:gridCol w="2032000">
                  <a:extLst>
                    <a:ext uri="{9D8B030D-6E8A-4147-A177-3AD203B41FA5}">
                      <a16:colId xmlns:a16="http://schemas.microsoft.com/office/drawing/2014/main" val="1914638809"/>
                    </a:ext>
                  </a:extLst>
                </a:gridCol>
              </a:tblGrid>
              <a:tr h="370840">
                <a:tc>
                  <a:txBody>
                    <a:bodyPr/>
                    <a:lstStyle/>
                    <a:p>
                      <a:endParaRPr lang="fr-FR" dirty="0"/>
                    </a:p>
                  </a:txBody>
                  <a:tcPr/>
                </a:tc>
                <a:tc>
                  <a:txBody>
                    <a:bodyPr/>
                    <a:lstStyle/>
                    <a:p>
                      <a:r>
                        <a:rPr lang="fr-FR" dirty="0"/>
                        <a:t>Victoire</a:t>
                      </a:r>
                    </a:p>
                  </a:txBody>
                  <a:tcPr/>
                </a:tc>
                <a:tc>
                  <a:txBody>
                    <a:bodyPr/>
                    <a:lstStyle/>
                    <a:p>
                      <a:r>
                        <a:rPr lang="fr-FR" dirty="0"/>
                        <a:t>Nul</a:t>
                      </a:r>
                    </a:p>
                  </a:txBody>
                  <a:tcPr/>
                </a:tc>
                <a:tc>
                  <a:txBody>
                    <a:bodyPr/>
                    <a:lstStyle/>
                    <a:p>
                      <a:r>
                        <a:rPr lang="fr-FR" dirty="0"/>
                        <a:t>Défaite</a:t>
                      </a:r>
                    </a:p>
                  </a:txBody>
                  <a:tcPr/>
                </a:tc>
                <a:extLst>
                  <a:ext uri="{0D108BD9-81ED-4DB2-BD59-A6C34878D82A}">
                    <a16:rowId xmlns:a16="http://schemas.microsoft.com/office/drawing/2014/main" val="4192186685"/>
                  </a:ext>
                </a:extLst>
              </a:tr>
              <a:tr h="370840">
                <a:tc>
                  <a:txBody>
                    <a:bodyPr/>
                    <a:lstStyle/>
                    <a:p>
                      <a:r>
                        <a:rPr lang="fr-FR" dirty="0"/>
                        <a:t>Théorique</a:t>
                      </a:r>
                    </a:p>
                  </a:txBody>
                  <a:tcPr/>
                </a:tc>
                <a:tc>
                  <a:txBody>
                    <a:bodyPr/>
                    <a:lstStyle/>
                    <a:p>
                      <a:r>
                        <a:rPr lang="fr-FR" dirty="0"/>
                        <a:t>0,45</a:t>
                      </a:r>
                    </a:p>
                  </a:txBody>
                  <a:tcPr/>
                </a:tc>
                <a:tc>
                  <a:txBody>
                    <a:bodyPr/>
                    <a:lstStyle/>
                    <a:p>
                      <a:r>
                        <a:rPr lang="fr-FR" dirty="0"/>
                        <a:t>0,27</a:t>
                      </a:r>
                    </a:p>
                  </a:txBody>
                  <a:tcPr/>
                </a:tc>
                <a:tc>
                  <a:txBody>
                    <a:bodyPr/>
                    <a:lstStyle/>
                    <a:p>
                      <a:r>
                        <a:rPr lang="fr-FR" dirty="0"/>
                        <a:t>0,28</a:t>
                      </a:r>
                    </a:p>
                  </a:txBody>
                  <a:tcPr/>
                </a:tc>
                <a:extLst>
                  <a:ext uri="{0D108BD9-81ED-4DB2-BD59-A6C34878D82A}">
                    <a16:rowId xmlns:a16="http://schemas.microsoft.com/office/drawing/2014/main" val="1955612371"/>
                  </a:ext>
                </a:extLst>
              </a:tr>
              <a:tr h="370840">
                <a:tc>
                  <a:txBody>
                    <a:bodyPr/>
                    <a:lstStyle/>
                    <a:p>
                      <a:r>
                        <a:rPr lang="fr-FR" dirty="0"/>
                        <a:t>Observée</a:t>
                      </a:r>
                    </a:p>
                  </a:txBody>
                  <a:tcPr/>
                </a:tc>
                <a:tc>
                  <a:txBody>
                    <a:bodyPr/>
                    <a:lstStyle/>
                    <a:p>
                      <a:r>
                        <a:rPr lang="fr-FR" dirty="0"/>
                        <a:t>134</a:t>
                      </a:r>
                    </a:p>
                  </a:txBody>
                  <a:tcPr/>
                </a:tc>
                <a:tc>
                  <a:txBody>
                    <a:bodyPr/>
                    <a:lstStyle/>
                    <a:p>
                      <a:r>
                        <a:rPr lang="fr-FR" dirty="0"/>
                        <a:t>70</a:t>
                      </a:r>
                    </a:p>
                  </a:txBody>
                  <a:tcPr/>
                </a:tc>
                <a:tc>
                  <a:txBody>
                    <a:bodyPr/>
                    <a:lstStyle/>
                    <a:p>
                      <a:r>
                        <a:rPr lang="fr-FR" dirty="0"/>
                        <a:t>75</a:t>
                      </a:r>
                    </a:p>
                  </a:txBody>
                  <a:tcPr/>
                </a:tc>
                <a:extLst>
                  <a:ext uri="{0D108BD9-81ED-4DB2-BD59-A6C34878D82A}">
                    <a16:rowId xmlns:a16="http://schemas.microsoft.com/office/drawing/2014/main" val="37087975"/>
                  </a:ext>
                </a:extLst>
              </a:tr>
            </a:tbl>
          </a:graphicData>
        </a:graphic>
      </p:graphicFrame>
      <p:pic>
        <p:nvPicPr>
          <p:cNvPr id="16" name="Image 15">
            <a:extLst>
              <a:ext uri="{FF2B5EF4-FFF2-40B4-BE49-F238E27FC236}">
                <a16:creationId xmlns:a16="http://schemas.microsoft.com/office/drawing/2014/main" id="{CC8A91D9-5F9C-9145-B649-4721C350F7D8}"/>
              </a:ext>
            </a:extLst>
          </p:cNvPr>
          <p:cNvPicPr>
            <a:picLocks noChangeAspect="1"/>
          </p:cNvPicPr>
          <p:nvPr/>
        </p:nvPicPr>
        <p:blipFill>
          <a:blip r:embed="rId6"/>
          <a:stretch>
            <a:fillRect/>
          </a:stretch>
        </p:blipFill>
        <p:spPr>
          <a:xfrm>
            <a:off x="1054162" y="3973723"/>
            <a:ext cx="10515600" cy="1168400"/>
          </a:xfrm>
          <a:prstGeom prst="rect">
            <a:avLst/>
          </a:prstGeom>
        </p:spPr>
      </p:pic>
    </p:spTree>
    <p:extLst>
      <p:ext uri="{BB962C8B-B14F-4D97-AF65-F5344CB8AC3E}">
        <p14:creationId xmlns:p14="http://schemas.microsoft.com/office/powerpoint/2010/main" val="204121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ZoneTexte 4">
            <a:extLst>
              <a:ext uri="{FF2B5EF4-FFF2-40B4-BE49-F238E27FC236}">
                <a16:creationId xmlns:a16="http://schemas.microsoft.com/office/drawing/2014/main" id="{CED870F8-EC30-6A46-BBF3-2BD2D090453A}"/>
              </a:ext>
            </a:extLst>
          </p:cNvPr>
          <p:cNvSpPr txBox="1"/>
          <p:nvPr/>
        </p:nvSpPr>
        <p:spPr>
          <a:xfrm>
            <a:off x="1054162" y="212272"/>
            <a:ext cx="10368643" cy="3785652"/>
          </a:xfrm>
          <a:prstGeom prst="rect">
            <a:avLst/>
          </a:prstGeom>
          <a:noFill/>
        </p:spPr>
        <p:txBody>
          <a:bodyPr wrap="square" rtlCol="0">
            <a:spAutoFit/>
          </a:bodyPr>
          <a:lstStyle/>
          <a:p>
            <a:r>
              <a:rPr lang="fr-FR" sz="3600" u="sng" dirty="0">
                <a:latin typeface="Modern No. 20" panose="02070704070505020303" pitchFamily="18" charset="77"/>
              </a:rPr>
              <a:t>III. Saison actuelle :</a:t>
            </a:r>
            <a:endParaRPr lang="fr-FR" sz="2400" u="sng" dirty="0">
              <a:latin typeface="Modern No. 20" panose="02070704070505020303" pitchFamily="18" charset="77"/>
            </a:endParaRPr>
          </a:p>
          <a:p>
            <a:r>
              <a:rPr lang="fr-FR" sz="2400" dirty="0">
                <a:latin typeface="Modern No. 20" panose="02070704070505020303" pitchFamily="18" charset="77"/>
              </a:rPr>
              <a:t>	</a:t>
            </a:r>
            <a:r>
              <a:rPr lang="fr-FR" sz="3600" u="sng" dirty="0">
                <a:latin typeface="Modern No. 20" panose="02070704070505020303" pitchFamily="18" charset="77"/>
              </a:rPr>
              <a:t>a)  Test du Chi-2 d’adéquation :</a:t>
            </a:r>
          </a:p>
          <a:p>
            <a:endParaRPr lang="fr-FR" sz="2400" dirty="0">
              <a:latin typeface="Modern No. 20" panose="02070704070505020303" pitchFamily="18" charset="77"/>
            </a:endParaRPr>
          </a:p>
          <a:p>
            <a:endParaRPr lang="fr-FR" sz="2400" dirty="0">
              <a:latin typeface="Modern No. 20" panose="02070704070505020303" pitchFamily="18" charset="77"/>
            </a:endParaRPr>
          </a:p>
          <a:p>
            <a:endParaRPr lang="fr-FR" sz="2400" dirty="0">
              <a:latin typeface="Modern No. 20" panose="02070704070505020303" pitchFamily="18" charset="77"/>
            </a:endParaRPr>
          </a:p>
          <a:p>
            <a:endParaRPr lang="fr-FR" sz="2400" dirty="0">
              <a:latin typeface="Modern No. 20" panose="02070704070505020303" pitchFamily="18" charset="77"/>
            </a:endParaRPr>
          </a:p>
          <a:p>
            <a:endParaRPr lang="fr-FR" sz="2400" dirty="0">
              <a:latin typeface="Modern No. 20" panose="02070704070505020303" pitchFamily="18" charset="77"/>
            </a:endParaRPr>
          </a:p>
          <a:p>
            <a:endParaRPr lang="fr-FR" sz="2400" dirty="0">
              <a:latin typeface="Modern No. 20" panose="02070704070505020303" pitchFamily="18" charset="77"/>
            </a:endParaRPr>
          </a:p>
          <a:p>
            <a:endParaRPr lang="fr-FR" sz="2400" dirty="0">
              <a:latin typeface="Modern No. 20" panose="02070704070505020303" pitchFamily="18" charset="77"/>
            </a:endParaRPr>
          </a:p>
        </p:txBody>
      </p:sp>
      <p:sp>
        <p:nvSpPr>
          <p:cNvPr id="2" name="Espace réservé du numéro de diapositive 1">
            <a:extLst>
              <a:ext uri="{FF2B5EF4-FFF2-40B4-BE49-F238E27FC236}">
                <a16:creationId xmlns:a16="http://schemas.microsoft.com/office/drawing/2014/main" id="{E24EADBA-A61E-C642-A7EA-94C9A5BA9380}"/>
              </a:ext>
            </a:extLst>
          </p:cNvPr>
          <p:cNvSpPr>
            <a:spLocks noGrp="1"/>
          </p:cNvSpPr>
          <p:nvPr>
            <p:ph type="sldNum" sz="quarter" idx="12"/>
          </p:nvPr>
        </p:nvSpPr>
        <p:spPr/>
        <p:txBody>
          <a:bodyPr/>
          <a:lstStyle/>
          <a:p>
            <a:pPr rtl="0"/>
            <a:fld id="{D57F1E4F-1CFF-5643-939E-217C01CDF565}" type="slidenum">
              <a:rPr lang="fr-FR" noProof="0" smtClean="0"/>
              <a:pPr rtl="0"/>
              <a:t>18</a:t>
            </a:fld>
            <a:endParaRPr lang="fr-FR" noProof="0"/>
          </a:p>
        </p:txBody>
      </p:sp>
      <p:pic>
        <p:nvPicPr>
          <p:cNvPr id="8" name="Graphique 7" descr="Ballon de foot">
            <a:extLst>
              <a:ext uri="{FF2B5EF4-FFF2-40B4-BE49-F238E27FC236}">
                <a16:creationId xmlns:a16="http://schemas.microsoft.com/office/drawing/2014/main" id="{86525F57-DA2B-2B4E-9583-F0D5FE9AA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08405" y="5664180"/>
            <a:ext cx="914400" cy="914400"/>
          </a:xfrm>
          <a:prstGeom prst="rect">
            <a:avLst/>
          </a:prstGeom>
        </p:spPr>
      </p:pic>
      <p:sp>
        <p:nvSpPr>
          <p:cNvPr id="9" name="ZoneTexte 8">
            <a:extLst>
              <a:ext uri="{FF2B5EF4-FFF2-40B4-BE49-F238E27FC236}">
                <a16:creationId xmlns:a16="http://schemas.microsoft.com/office/drawing/2014/main" id="{B319DB6B-4402-4E49-8BA2-F2F3B8D64E45}"/>
              </a:ext>
            </a:extLst>
          </p:cNvPr>
          <p:cNvSpPr txBox="1"/>
          <p:nvPr/>
        </p:nvSpPr>
        <p:spPr>
          <a:xfrm>
            <a:off x="953801" y="2105098"/>
            <a:ext cx="9911443" cy="461665"/>
          </a:xfrm>
          <a:prstGeom prst="rect">
            <a:avLst/>
          </a:prstGeom>
          <a:noFill/>
        </p:spPr>
        <p:txBody>
          <a:bodyPr wrap="square" rtlCol="0">
            <a:spAutoFit/>
          </a:bodyPr>
          <a:lstStyle/>
          <a:p>
            <a:r>
              <a:rPr lang="fr-FR" sz="2400" dirty="0">
                <a:latin typeface="Modern No. 20" panose="02070704070505020303" pitchFamily="18" charset="77"/>
              </a:rPr>
              <a:t>Avec le quantile dans la table du Chi-2 qui nous donne la région de rejet R :</a:t>
            </a:r>
          </a:p>
        </p:txBody>
      </p:sp>
      <p:pic>
        <p:nvPicPr>
          <p:cNvPr id="12" name="Image 11" descr="Une image contenant dessin&#10;&#10;Description générée automatiquement">
            <a:extLst>
              <a:ext uri="{FF2B5EF4-FFF2-40B4-BE49-F238E27FC236}">
                <a16:creationId xmlns:a16="http://schemas.microsoft.com/office/drawing/2014/main" id="{1F745E66-AD48-8A4B-B0CC-5E1242766791}"/>
              </a:ext>
            </a:extLst>
          </p:cNvPr>
          <p:cNvPicPr>
            <a:picLocks noChangeAspect="1"/>
          </p:cNvPicPr>
          <p:nvPr/>
        </p:nvPicPr>
        <p:blipFill>
          <a:blip r:embed="rId4"/>
          <a:stretch>
            <a:fillRect/>
          </a:stretch>
        </p:blipFill>
        <p:spPr>
          <a:xfrm>
            <a:off x="1030373" y="2787043"/>
            <a:ext cx="1625600" cy="495300"/>
          </a:xfrm>
          <a:prstGeom prst="rect">
            <a:avLst/>
          </a:prstGeom>
        </p:spPr>
      </p:pic>
      <p:pic>
        <p:nvPicPr>
          <p:cNvPr id="14" name="Image 13" descr="Une image contenant dessin, horloge&#10;&#10;Description générée automatiquement">
            <a:extLst>
              <a:ext uri="{FF2B5EF4-FFF2-40B4-BE49-F238E27FC236}">
                <a16:creationId xmlns:a16="http://schemas.microsoft.com/office/drawing/2014/main" id="{168BFDFA-240B-EF45-AB90-9D7AFC7B49A9}"/>
              </a:ext>
            </a:extLst>
          </p:cNvPr>
          <p:cNvPicPr>
            <a:picLocks noChangeAspect="1"/>
          </p:cNvPicPr>
          <p:nvPr/>
        </p:nvPicPr>
        <p:blipFill>
          <a:blip r:embed="rId5"/>
          <a:stretch>
            <a:fillRect/>
          </a:stretch>
        </p:blipFill>
        <p:spPr>
          <a:xfrm>
            <a:off x="953801" y="3477757"/>
            <a:ext cx="2438400" cy="533400"/>
          </a:xfrm>
          <a:prstGeom prst="rect">
            <a:avLst/>
          </a:prstGeom>
        </p:spPr>
      </p:pic>
      <p:pic>
        <p:nvPicPr>
          <p:cNvPr id="18" name="Image 17" descr="Une image contenant jaune, dessin, homme&#10;&#10;Description générée automatiquement">
            <a:extLst>
              <a:ext uri="{FF2B5EF4-FFF2-40B4-BE49-F238E27FC236}">
                <a16:creationId xmlns:a16="http://schemas.microsoft.com/office/drawing/2014/main" id="{F8321F79-7ECC-744B-A012-1E4D8812B28B}"/>
              </a:ext>
            </a:extLst>
          </p:cNvPr>
          <p:cNvPicPr>
            <a:picLocks noChangeAspect="1"/>
          </p:cNvPicPr>
          <p:nvPr/>
        </p:nvPicPr>
        <p:blipFill>
          <a:blip r:embed="rId6"/>
          <a:stretch>
            <a:fillRect/>
          </a:stretch>
        </p:blipFill>
        <p:spPr>
          <a:xfrm>
            <a:off x="7579563" y="4912319"/>
            <a:ext cx="1293657" cy="1780934"/>
          </a:xfrm>
          <a:prstGeom prst="rect">
            <a:avLst/>
          </a:prstGeom>
        </p:spPr>
      </p:pic>
      <p:pic>
        <p:nvPicPr>
          <p:cNvPr id="20" name="Image 19" descr="Une image contenant dessin, table&#10;&#10;Description générée automatiquement">
            <a:extLst>
              <a:ext uri="{FF2B5EF4-FFF2-40B4-BE49-F238E27FC236}">
                <a16:creationId xmlns:a16="http://schemas.microsoft.com/office/drawing/2014/main" id="{55DE382E-1AC1-A84F-8E15-DD3F476AAA6C}"/>
              </a:ext>
            </a:extLst>
          </p:cNvPr>
          <p:cNvPicPr>
            <a:picLocks noChangeAspect="1"/>
          </p:cNvPicPr>
          <p:nvPr/>
        </p:nvPicPr>
        <p:blipFill>
          <a:blip r:embed="rId7"/>
          <a:stretch>
            <a:fillRect/>
          </a:stretch>
        </p:blipFill>
        <p:spPr>
          <a:xfrm>
            <a:off x="9137456" y="5067559"/>
            <a:ext cx="1374285" cy="914400"/>
          </a:xfrm>
          <a:prstGeom prst="rect">
            <a:avLst/>
          </a:prstGeom>
        </p:spPr>
      </p:pic>
      <p:sp>
        <p:nvSpPr>
          <p:cNvPr id="15" name="ZoneTexte 14">
            <a:extLst>
              <a:ext uri="{FF2B5EF4-FFF2-40B4-BE49-F238E27FC236}">
                <a16:creationId xmlns:a16="http://schemas.microsoft.com/office/drawing/2014/main" id="{C4420C0F-E21F-4345-9C3C-4FE6D847A94A}"/>
              </a:ext>
            </a:extLst>
          </p:cNvPr>
          <p:cNvSpPr txBox="1"/>
          <p:nvPr/>
        </p:nvSpPr>
        <p:spPr>
          <a:xfrm>
            <a:off x="1054162" y="4037922"/>
            <a:ext cx="9695614" cy="461665"/>
          </a:xfrm>
          <a:prstGeom prst="rect">
            <a:avLst/>
          </a:prstGeom>
          <a:noFill/>
        </p:spPr>
        <p:txBody>
          <a:bodyPr wrap="square" rtlCol="0">
            <a:spAutoFit/>
          </a:bodyPr>
          <a:lstStyle/>
          <a:p>
            <a:r>
              <a:rPr lang="fr-FR" sz="2400" dirty="0">
                <a:latin typeface="Modern No. 20" panose="02070704070505020303" pitchFamily="18" charset="77"/>
              </a:rPr>
              <a:t>La stat. de test n’appartient pas à R, donc on ne peut pas rejeter H0. </a:t>
            </a:r>
          </a:p>
        </p:txBody>
      </p:sp>
    </p:spTree>
    <p:extLst>
      <p:ext uri="{BB962C8B-B14F-4D97-AF65-F5344CB8AC3E}">
        <p14:creationId xmlns:p14="http://schemas.microsoft.com/office/powerpoint/2010/main" val="1279138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descr="Une image contenant sombre, assis, lumière, table&#10;&#10;Description générée automatiquement">
            <a:extLst>
              <a:ext uri="{FF2B5EF4-FFF2-40B4-BE49-F238E27FC236}">
                <a16:creationId xmlns:a16="http://schemas.microsoft.com/office/drawing/2014/main" id="{AAAAC99C-4044-7F4E-ADCA-A952FE516450}"/>
              </a:ext>
            </a:extLst>
          </p:cNvPr>
          <p:cNvPicPr>
            <a:picLocks noChangeAspect="1"/>
          </p:cNvPicPr>
          <p:nvPr/>
        </p:nvPicPr>
        <p:blipFill>
          <a:blip r:embed="rId2">
            <a:alphaModFix/>
          </a:blip>
          <a:stretch>
            <a:fillRect/>
          </a:stretch>
        </p:blipFill>
        <p:spPr>
          <a:xfrm>
            <a:off x="1364834" y="3596645"/>
            <a:ext cx="8969838" cy="3066040"/>
          </a:xfrm>
          <a:prstGeom prst="rect">
            <a:avLst/>
          </a:prstGeom>
        </p:spPr>
      </p:pic>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ZoneTexte 4">
            <a:extLst>
              <a:ext uri="{FF2B5EF4-FFF2-40B4-BE49-F238E27FC236}">
                <a16:creationId xmlns:a16="http://schemas.microsoft.com/office/drawing/2014/main" id="{CED870F8-EC30-6A46-BBF3-2BD2D090453A}"/>
              </a:ext>
            </a:extLst>
          </p:cNvPr>
          <p:cNvSpPr txBox="1"/>
          <p:nvPr/>
        </p:nvSpPr>
        <p:spPr>
          <a:xfrm>
            <a:off x="1054162" y="212272"/>
            <a:ext cx="10368643" cy="3970318"/>
          </a:xfrm>
          <a:prstGeom prst="rect">
            <a:avLst/>
          </a:prstGeom>
          <a:noFill/>
        </p:spPr>
        <p:txBody>
          <a:bodyPr wrap="square" rtlCol="0">
            <a:spAutoFit/>
          </a:bodyPr>
          <a:lstStyle/>
          <a:p>
            <a:r>
              <a:rPr lang="fr-FR" sz="3600" u="sng" dirty="0">
                <a:latin typeface="Modern No. 20" panose="02070704070505020303" pitchFamily="18" charset="77"/>
              </a:rPr>
              <a:t>IV. Ouverture :</a:t>
            </a:r>
            <a:endParaRPr lang="fr-FR" sz="2400" u="sng" dirty="0">
              <a:latin typeface="Modern No. 20" panose="02070704070505020303" pitchFamily="18" charset="77"/>
            </a:endParaRPr>
          </a:p>
          <a:p>
            <a:endParaRPr lang="fr-FR" sz="2400" dirty="0">
              <a:latin typeface="Modern No. 20" panose="02070704070505020303" pitchFamily="18" charset="77"/>
            </a:endParaRPr>
          </a:p>
          <a:p>
            <a:r>
              <a:rPr lang="fr-FR" sz="2400" dirty="0">
                <a:latin typeface="Modern No. 20" panose="02070704070505020303" pitchFamily="18" charset="77"/>
              </a:rPr>
              <a:t>Le sport, et d’autant plus le Football, reste imprévisible sur beaucoup de points, même s’il tend à développer son utilisation des datas. Ainsi, après avoir effectué plusieurs types de tests, nous avons pu en tirer certaines conclusions. </a:t>
            </a:r>
          </a:p>
          <a:p>
            <a:r>
              <a:rPr lang="fr-FR" sz="2400" dirty="0">
                <a:latin typeface="Modern No. 20" panose="02070704070505020303" pitchFamily="18" charset="77"/>
              </a:rPr>
              <a:t>Enfin, nous pouvons nous demander comment la crise sanitaire actuelle liée à la pandémie du Covid-19, va bouleverser le monde du football, et comment les équipes vont réagir à cette période de disette. </a:t>
            </a:r>
          </a:p>
          <a:p>
            <a:endParaRPr lang="fr-FR" sz="2400" dirty="0">
              <a:latin typeface="Modern No. 20" panose="02070704070505020303" pitchFamily="18" charset="77"/>
            </a:endParaRPr>
          </a:p>
          <a:p>
            <a:endParaRPr lang="fr-FR" sz="2400" dirty="0">
              <a:latin typeface="Modern No. 20" panose="02070704070505020303" pitchFamily="18" charset="77"/>
            </a:endParaRPr>
          </a:p>
        </p:txBody>
      </p:sp>
      <p:sp>
        <p:nvSpPr>
          <p:cNvPr id="2" name="Espace réservé du numéro de diapositive 1">
            <a:extLst>
              <a:ext uri="{FF2B5EF4-FFF2-40B4-BE49-F238E27FC236}">
                <a16:creationId xmlns:a16="http://schemas.microsoft.com/office/drawing/2014/main" id="{E24EADBA-A61E-C642-A7EA-94C9A5BA9380}"/>
              </a:ext>
            </a:extLst>
          </p:cNvPr>
          <p:cNvSpPr>
            <a:spLocks noGrp="1"/>
          </p:cNvSpPr>
          <p:nvPr>
            <p:ph type="sldNum" sz="quarter" idx="12"/>
          </p:nvPr>
        </p:nvSpPr>
        <p:spPr/>
        <p:txBody>
          <a:bodyPr/>
          <a:lstStyle/>
          <a:p>
            <a:pPr rtl="0"/>
            <a:fld id="{D57F1E4F-1CFF-5643-939E-217C01CDF565}" type="slidenum">
              <a:rPr lang="fr-FR" noProof="0" smtClean="0"/>
              <a:pPr rtl="0"/>
              <a:t>19</a:t>
            </a:fld>
            <a:endParaRPr lang="fr-FR" noProof="0"/>
          </a:p>
        </p:txBody>
      </p:sp>
      <p:pic>
        <p:nvPicPr>
          <p:cNvPr id="8" name="Graphique 7" descr="Ballon de foot">
            <a:extLst>
              <a:ext uri="{FF2B5EF4-FFF2-40B4-BE49-F238E27FC236}">
                <a16:creationId xmlns:a16="http://schemas.microsoft.com/office/drawing/2014/main" id="{86525F57-DA2B-2B4E-9583-F0D5FE9AA9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08405" y="5664180"/>
            <a:ext cx="914400" cy="914400"/>
          </a:xfrm>
          <a:prstGeom prst="rect">
            <a:avLst/>
          </a:prstGeom>
        </p:spPr>
      </p:pic>
    </p:spTree>
    <p:extLst>
      <p:ext uri="{BB962C8B-B14F-4D97-AF65-F5344CB8AC3E}">
        <p14:creationId xmlns:p14="http://schemas.microsoft.com/office/powerpoint/2010/main" val="327096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ZoneTexte 4">
            <a:extLst>
              <a:ext uri="{FF2B5EF4-FFF2-40B4-BE49-F238E27FC236}">
                <a16:creationId xmlns:a16="http://schemas.microsoft.com/office/drawing/2014/main" id="{CED870F8-EC30-6A46-BBF3-2BD2D090453A}"/>
              </a:ext>
            </a:extLst>
          </p:cNvPr>
          <p:cNvSpPr txBox="1"/>
          <p:nvPr/>
        </p:nvSpPr>
        <p:spPr>
          <a:xfrm>
            <a:off x="1054162" y="212272"/>
            <a:ext cx="10368643" cy="6001643"/>
          </a:xfrm>
          <a:prstGeom prst="rect">
            <a:avLst/>
          </a:prstGeom>
          <a:noFill/>
        </p:spPr>
        <p:txBody>
          <a:bodyPr wrap="square" rtlCol="0">
            <a:spAutoFit/>
          </a:bodyPr>
          <a:lstStyle/>
          <a:p>
            <a:r>
              <a:rPr lang="fr-FR" sz="3600" u="sng" dirty="0">
                <a:latin typeface="Modern No. 20" panose="02070704070505020303" pitchFamily="18" charset="77"/>
              </a:rPr>
              <a:t>Introduction :</a:t>
            </a:r>
          </a:p>
          <a:p>
            <a:endParaRPr lang="fr-FR" sz="3600" u="sng" dirty="0">
              <a:latin typeface="Modern No. 20" panose="02070704070505020303" pitchFamily="18" charset="77"/>
            </a:endParaRPr>
          </a:p>
          <a:p>
            <a:r>
              <a:rPr lang="fr-FR" sz="2400" dirty="0">
                <a:latin typeface="Modern No. 20" panose="02070704070505020303" pitchFamily="18" charset="77"/>
              </a:rPr>
              <a:t>Ces dernières années, le sport, et notamment, le football en Europe, est devenu un sport de chiffre. On essaye de décortiquer chaque match, chaque équipe, chaque joueur, en donnant des statistiques, sur le nombre de passes réussies, la possession de balle, le nombre de kilomètres parcourus, etc… </a:t>
            </a:r>
          </a:p>
          <a:p>
            <a:endParaRPr lang="fr-FR" sz="2400" dirty="0">
              <a:latin typeface="Modern No. 20" panose="02070704070505020303" pitchFamily="18" charset="77"/>
            </a:endParaRPr>
          </a:p>
          <a:p>
            <a:r>
              <a:rPr lang="fr-FR" sz="2400" dirty="0">
                <a:latin typeface="Modern No. 20" panose="02070704070505020303" pitchFamily="18" charset="77"/>
              </a:rPr>
              <a:t>Il est toujours question de savoir s’il y a un avantage pour une équipe de jouer à domicile ou à l’extérieure. C’est pourquoi, à notre échelle, nous nous sommes posés cette question, y-a-t-il une différence significative du nombre de victoire à domicile par rapport au nombre de victoire l’extérieure ?</a:t>
            </a:r>
          </a:p>
          <a:p>
            <a:endParaRPr lang="fr-FR" sz="2400" dirty="0">
              <a:latin typeface="Modern No. 20" panose="02070704070505020303" pitchFamily="18" charset="77"/>
            </a:endParaRPr>
          </a:p>
          <a:p>
            <a:r>
              <a:rPr lang="fr-FR" sz="2400" dirty="0">
                <a:latin typeface="Modern No. 20" panose="02070704070505020303" pitchFamily="18" charset="77"/>
              </a:rPr>
              <a:t>À l’aide de notre cours de statistiques, et des données récoltées sur le Web, nous avons procédés à différents types de tests et analyses graphiques sur les championnats Européens, pour en tirer des conclusions à partir des chiffres. </a:t>
            </a:r>
          </a:p>
        </p:txBody>
      </p:sp>
      <p:sp>
        <p:nvSpPr>
          <p:cNvPr id="2" name="Espace réservé du numéro de diapositive 1">
            <a:extLst>
              <a:ext uri="{FF2B5EF4-FFF2-40B4-BE49-F238E27FC236}">
                <a16:creationId xmlns:a16="http://schemas.microsoft.com/office/drawing/2014/main" id="{E24EADBA-A61E-C642-A7EA-94C9A5BA9380}"/>
              </a:ext>
            </a:extLst>
          </p:cNvPr>
          <p:cNvSpPr>
            <a:spLocks noGrp="1"/>
          </p:cNvSpPr>
          <p:nvPr>
            <p:ph type="sldNum" sz="quarter" idx="12"/>
          </p:nvPr>
        </p:nvSpPr>
        <p:spPr/>
        <p:txBody>
          <a:bodyPr/>
          <a:lstStyle/>
          <a:p>
            <a:pPr rtl="0"/>
            <a:fld id="{D57F1E4F-1CFF-5643-939E-217C01CDF565}" type="slidenum">
              <a:rPr lang="fr-FR" noProof="0" smtClean="0"/>
              <a:pPr rtl="0"/>
              <a:t>2</a:t>
            </a:fld>
            <a:endParaRPr lang="fr-FR" noProof="0"/>
          </a:p>
        </p:txBody>
      </p:sp>
      <p:pic>
        <p:nvPicPr>
          <p:cNvPr id="8" name="Graphique 7" descr="Ballon de foot">
            <a:extLst>
              <a:ext uri="{FF2B5EF4-FFF2-40B4-BE49-F238E27FC236}">
                <a16:creationId xmlns:a16="http://schemas.microsoft.com/office/drawing/2014/main" id="{86525F57-DA2B-2B4E-9583-F0D5FE9AA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08405" y="5664180"/>
            <a:ext cx="914400" cy="914400"/>
          </a:xfrm>
          <a:prstGeom prst="rect">
            <a:avLst/>
          </a:prstGeom>
        </p:spPr>
      </p:pic>
    </p:spTree>
    <p:extLst>
      <p:ext uri="{BB962C8B-B14F-4D97-AF65-F5344CB8AC3E}">
        <p14:creationId xmlns:p14="http://schemas.microsoft.com/office/powerpoint/2010/main" val="359611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ZoneTexte 4">
            <a:extLst>
              <a:ext uri="{FF2B5EF4-FFF2-40B4-BE49-F238E27FC236}">
                <a16:creationId xmlns:a16="http://schemas.microsoft.com/office/drawing/2014/main" id="{CED870F8-EC30-6A46-BBF3-2BD2D090453A}"/>
              </a:ext>
            </a:extLst>
          </p:cNvPr>
          <p:cNvSpPr txBox="1"/>
          <p:nvPr/>
        </p:nvSpPr>
        <p:spPr>
          <a:xfrm>
            <a:off x="1054162" y="212272"/>
            <a:ext cx="10368643" cy="3970318"/>
          </a:xfrm>
          <a:prstGeom prst="rect">
            <a:avLst/>
          </a:prstGeom>
          <a:noFill/>
        </p:spPr>
        <p:txBody>
          <a:bodyPr wrap="square" rtlCol="0">
            <a:spAutoFit/>
          </a:bodyPr>
          <a:lstStyle/>
          <a:p>
            <a:r>
              <a:rPr lang="fr-FR" sz="3600" u="sng" dirty="0">
                <a:latin typeface="Modern No. 20" panose="02070704070505020303" pitchFamily="18" charset="77"/>
              </a:rPr>
              <a:t>Bibliographie :</a:t>
            </a:r>
            <a:endParaRPr lang="fr-FR" sz="2400" u="sng" dirty="0">
              <a:latin typeface="Modern No. 20" panose="02070704070505020303" pitchFamily="18" charset="77"/>
            </a:endParaRPr>
          </a:p>
          <a:p>
            <a:endParaRPr lang="fr-FR" sz="2400" dirty="0">
              <a:latin typeface="Modern No. 20" panose="02070704070505020303" pitchFamily="18" charset="77"/>
            </a:endParaRPr>
          </a:p>
          <a:p>
            <a:pPr marL="342900" indent="-342900">
              <a:buFontTx/>
              <a:buChar char="-"/>
            </a:pPr>
            <a:r>
              <a:rPr lang="fr-FR" sz="2400" dirty="0">
                <a:latin typeface="Modern No. 20" panose="02070704070505020303" pitchFamily="18" charset="77"/>
              </a:rPr>
              <a:t>Livre,   “ </a:t>
            </a:r>
            <a:r>
              <a:rPr lang="fr-FR" sz="2400" dirty="0" err="1">
                <a:latin typeface="Modern No. 20" panose="02070704070505020303" pitchFamily="18" charset="77"/>
              </a:rPr>
              <a:t>Big</a:t>
            </a:r>
            <a:r>
              <a:rPr lang="fr-FR" sz="2400" dirty="0">
                <a:latin typeface="Modern No. 20" panose="02070704070505020303" pitchFamily="18" charset="77"/>
              </a:rPr>
              <a:t> Data Foot “ de Christoph </a:t>
            </a:r>
            <a:r>
              <a:rPr lang="fr-FR" sz="2400" dirty="0" err="1">
                <a:latin typeface="Modern No. 20" panose="02070704070505020303" pitchFamily="18" charset="77"/>
              </a:rPr>
              <a:t>Biermann</a:t>
            </a:r>
            <a:endParaRPr lang="fr-FR" sz="2400" dirty="0">
              <a:latin typeface="Modern No. 20" panose="02070704070505020303" pitchFamily="18" charset="77"/>
            </a:endParaRPr>
          </a:p>
          <a:p>
            <a:pPr marL="342900" indent="-342900">
              <a:buFontTx/>
              <a:buChar char="-"/>
            </a:pPr>
            <a:r>
              <a:rPr lang="fr-FR" sz="2400" dirty="0">
                <a:latin typeface="Modern No. 20" panose="02070704070505020303" pitchFamily="18" charset="77"/>
              </a:rPr>
              <a:t>Cours de Statistiques Mathématiques de M. Garreau, UCA</a:t>
            </a:r>
          </a:p>
          <a:p>
            <a:pPr marL="342900" indent="-342900">
              <a:buFontTx/>
              <a:buChar char="-"/>
            </a:pPr>
            <a:r>
              <a:rPr lang="fr-FR" sz="2400" dirty="0">
                <a:latin typeface="Modern No. 20" panose="02070704070505020303" pitchFamily="18" charset="77"/>
              </a:rPr>
              <a:t>Site, </a:t>
            </a:r>
            <a:r>
              <a:rPr lang="fr-FR" sz="2400" dirty="0">
                <a:latin typeface="Modern No. 20" panose="02070704070505020303" pitchFamily="18" charset="77"/>
                <a:hlinkClick r:id="rId2"/>
              </a:rPr>
              <a:t>https://datahub.io/collections/football</a:t>
            </a:r>
            <a:r>
              <a:rPr lang="fr-FR" sz="2400" dirty="0">
                <a:latin typeface="Modern No. 20" panose="02070704070505020303" pitchFamily="18" charset="77"/>
              </a:rPr>
              <a:t>, pour la récolte des données</a:t>
            </a:r>
          </a:p>
          <a:p>
            <a:pPr marL="342900" indent="-342900">
              <a:buFontTx/>
              <a:buChar char="-"/>
            </a:pPr>
            <a:r>
              <a:rPr lang="fr-FR" sz="2400" dirty="0">
                <a:latin typeface="Modern No. 20" panose="02070704070505020303" pitchFamily="18" charset="77"/>
              </a:rPr>
              <a:t>Site, </a:t>
            </a:r>
            <a:r>
              <a:rPr lang="fr-FR" sz="2400" dirty="0">
                <a:latin typeface="Modern No. 20" panose="02070704070505020303" pitchFamily="18" charset="77"/>
                <a:hlinkClick r:id="rId3"/>
              </a:rPr>
              <a:t>https://sites.google.com/site/rgraphiques/home?authuser=0</a:t>
            </a:r>
            <a:r>
              <a:rPr lang="fr-FR" sz="2400" dirty="0">
                <a:latin typeface="Modern No. 20" panose="02070704070505020303" pitchFamily="18" charset="77"/>
              </a:rPr>
              <a:t>, aide à l’utilisation de R</a:t>
            </a:r>
          </a:p>
          <a:p>
            <a:pPr marL="342900" indent="-342900">
              <a:buFontTx/>
              <a:buChar char="-"/>
            </a:pPr>
            <a:r>
              <a:rPr lang="fr-FR" sz="2400" dirty="0">
                <a:latin typeface="Modern No. 20" panose="02070704070505020303" pitchFamily="18" charset="77"/>
              </a:rPr>
              <a:t>Site, </a:t>
            </a:r>
            <a:r>
              <a:rPr lang="fr-FR" sz="2400" dirty="0">
                <a:latin typeface="Modern No. 20" panose="02070704070505020303" pitchFamily="18" charset="77"/>
                <a:hlinkClick r:id="rId4"/>
              </a:rPr>
              <a:t>http://www.edu.upmc.fr/c2i/ressources/latex/aide-memoire.pdf</a:t>
            </a:r>
            <a:r>
              <a:rPr lang="fr-FR" sz="2400" dirty="0">
                <a:latin typeface="Modern No. 20" panose="02070704070505020303" pitchFamily="18" charset="77"/>
              </a:rPr>
              <a:t>, aide à l’utilisation de Latex</a:t>
            </a:r>
          </a:p>
          <a:p>
            <a:endParaRPr lang="fr-FR" sz="2400" dirty="0">
              <a:latin typeface="Modern No. 20" panose="02070704070505020303" pitchFamily="18" charset="77"/>
            </a:endParaRPr>
          </a:p>
        </p:txBody>
      </p:sp>
      <p:sp>
        <p:nvSpPr>
          <p:cNvPr id="2" name="Espace réservé du numéro de diapositive 1">
            <a:extLst>
              <a:ext uri="{FF2B5EF4-FFF2-40B4-BE49-F238E27FC236}">
                <a16:creationId xmlns:a16="http://schemas.microsoft.com/office/drawing/2014/main" id="{E24EADBA-A61E-C642-A7EA-94C9A5BA9380}"/>
              </a:ext>
            </a:extLst>
          </p:cNvPr>
          <p:cNvSpPr>
            <a:spLocks noGrp="1"/>
          </p:cNvSpPr>
          <p:nvPr>
            <p:ph type="sldNum" sz="quarter" idx="12"/>
          </p:nvPr>
        </p:nvSpPr>
        <p:spPr/>
        <p:txBody>
          <a:bodyPr/>
          <a:lstStyle/>
          <a:p>
            <a:pPr rtl="0"/>
            <a:fld id="{D57F1E4F-1CFF-5643-939E-217C01CDF565}" type="slidenum">
              <a:rPr lang="fr-FR" noProof="0" smtClean="0"/>
              <a:pPr rtl="0"/>
              <a:t>20</a:t>
            </a:fld>
            <a:endParaRPr lang="fr-FR" noProof="0"/>
          </a:p>
        </p:txBody>
      </p:sp>
      <p:pic>
        <p:nvPicPr>
          <p:cNvPr id="8" name="Graphique 7" descr="Ballon de foot">
            <a:extLst>
              <a:ext uri="{FF2B5EF4-FFF2-40B4-BE49-F238E27FC236}">
                <a16:creationId xmlns:a16="http://schemas.microsoft.com/office/drawing/2014/main" id="{86525F57-DA2B-2B4E-9583-F0D5FE9AA9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08405" y="5664180"/>
            <a:ext cx="914400" cy="914400"/>
          </a:xfrm>
          <a:prstGeom prst="rect">
            <a:avLst/>
          </a:prstGeom>
        </p:spPr>
      </p:pic>
    </p:spTree>
    <p:extLst>
      <p:ext uri="{BB962C8B-B14F-4D97-AF65-F5344CB8AC3E}">
        <p14:creationId xmlns:p14="http://schemas.microsoft.com/office/powerpoint/2010/main" val="2751568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ZoneTexte 4">
            <a:extLst>
              <a:ext uri="{FF2B5EF4-FFF2-40B4-BE49-F238E27FC236}">
                <a16:creationId xmlns:a16="http://schemas.microsoft.com/office/drawing/2014/main" id="{CED870F8-EC30-6A46-BBF3-2BD2D090453A}"/>
              </a:ext>
            </a:extLst>
          </p:cNvPr>
          <p:cNvSpPr txBox="1"/>
          <p:nvPr/>
        </p:nvSpPr>
        <p:spPr>
          <a:xfrm>
            <a:off x="1054162" y="212272"/>
            <a:ext cx="10368643" cy="5447645"/>
          </a:xfrm>
          <a:prstGeom prst="rect">
            <a:avLst/>
          </a:prstGeom>
          <a:noFill/>
        </p:spPr>
        <p:txBody>
          <a:bodyPr wrap="square" rtlCol="0">
            <a:spAutoFit/>
          </a:bodyPr>
          <a:lstStyle/>
          <a:p>
            <a:r>
              <a:rPr lang="fr-FR" sz="3600" u="sng" dirty="0">
                <a:latin typeface="Modern No. 20" panose="02070704070505020303" pitchFamily="18" charset="77"/>
              </a:rPr>
              <a:t>SOMMAIRE :</a:t>
            </a:r>
          </a:p>
          <a:p>
            <a:endParaRPr lang="fr-FR" sz="2400" dirty="0">
              <a:latin typeface="Modern No. 20" panose="02070704070505020303" pitchFamily="18" charset="77"/>
            </a:endParaRPr>
          </a:p>
          <a:p>
            <a:pPr marL="514350" indent="-514350">
              <a:buAutoNum type="romanUcPeriod"/>
            </a:pPr>
            <a:r>
              <a:rPr lang="fr-FR" sz="2400" dirty="0">
                <a:latin typeface="Modern No. 20" panose="02070704070505020303" pitchFamily="18" charset="77"/>
              </a:rPr>
              <a:t>La Ligue 1</a:t>
            </a:r>
          </a:p>
          <a:p>
            <a:pPr marL="914400" lvl="1" indent="-457200">
              <a:buAutoNum type="alphaLcParenR"/>
            </a:pPr>
            <a:r>
              <a:rPr lang="fr-FR" sz="2400" dirty="0">
                <a:latin typeface="Modern No. 20" panose="02070704070505020303" pitchFamily="18" charset="77"/>
              </a:rPr>
              <a:t>Visualisation des résultats </a:t>
            </a:r>
          </a:p>
          <a:p>
            <a:pPr marL="914400" lvl="1" indent="-457200">
              <a:buAutoNum type="alphaLcParenR"/>
            </a:pPr>
            <a:r>
              <a:rPr lang="fr-FR" sz="2400" dirty="0">
                <a:latin typeface="Modern No. 20" panose="02070704070505020303" pitchFamily="18" charset="77"/>
              </a:rPr>
              <a:t>Test de </a:t>
            </a:r>
            <a:r>
              <a:rPr lang="fr-FR" sz="2400" dirty="0" err="1">
                <a:latin typeface="Modern No. 20" panose="02070704070505020303" pitchFamily="18" charset="77"/>
              </a:rPr>
              <a:t>Student</a:t>
            </a:r>
            <a:r>
              <a:rPr lang="fr-FR" sz="2400" dirty="0">
                <a:latin typeface="Modern No. 20" panose="02070704070505020303" pitchFamily="18" charset="77"/>
              </a:rPr>
              <a:t> </a:t>
            </a:r>
          </a:p>
          <a:p>
            <a:pPr lvl="1"/>
            <a:endParaRPr lang="fr-FR" sz="2400" dirty="0">
              <a:latin typeface="Modern No. 20" panose="02070704070505020303" pitchFamily="18" charset="77"/>
            </a:endParaRPr>
          </a:p>
          <a:p>
            <a:r>
              <a:rPr lang="fr-FR" sz="2400" dirty="0">
                <a:latin typeface="Modern No. 20" panose="02070704070505020303" pitchFamily="18" charset="77"/>
              </a:rPr>
              <a:t>II. Les 5 grands championnats Européens</a:t>
            </a:r>
          </a:p>
          <a:p>
            <a:pPr marL="914400" lvl="1" indent="-457200">
              <a:buAutoNum type="alphaLcParenR"/>
            </a:pPr>
            <a:r>
              <a:rPr lang="fr-FR" sz="2400" dirty="0">
                <a:latin typeface="Modern No. 20" panose="02070704070505020303" pitchFamily="18" charset="77"/>
              </a:rPr>
              <a:t>Test de </a:t>
            </a:r>
            <a:r>
              <a:rPr lang="fr-FR" sz="2400" dirty="0" err="1">
                <a:latin typeface="Modern No. 20" panose="02070704070505020303" pitchFamily="18" charset="77"/>
              </a:rPr>
              <a:t>Student</a:t>
            </a:r>
            <a:endParaRPr lang="fr-FR" sz="2400" dirty="0">
              <a:latin typeface="Modern No. 20" panose="02070704070505020303" pitchFamily="18" charset="77"/>
            </a:endParaRPr>
          </a:p>
          <a:p>
            <a:pPr marL="914400" lvl="1" indent="-457200">
              <a:buAutoNum type="alphaLcParenR"/>
            </a:pPr>
            <a:r>
              <a:rPr lang="fr-FR" sz="2400" dirty="0">
                <a:latin typeface="Modern No. 20" panose="02070704070505020303" pitchFamily="18" charset="77"/>
              </a:rPr>
              <a:t>Test d’homogénéité du Chi-2 </a:t>
            </a:r>
          </a:p>
          <a:p>
            <a:pPr lvl="1"/>
            <a:endParaRPr lang="fr-FR" sz="2400" dirty="0">
              <a:latin typeface="Modern No. 20" panose="02070704070505020303" pitchFamily="18" charset="77"/>
            </a:endParaRPr>
          </a:p>
          <a:p>
            <a:r>
              <a:rPr lang="fr-FR" sz="2400" dirty="0">
                <a:latin typeface="Modern No. 20" panose="02070704070505020303" pitchFamily="18" charset="77"/>
              </a:rPr>
              <a:t>III. Saison actuelle</a:t>
            </a:r>
          </a:p>
          <a:p>
            <a:pPr marL="914400" lvl="1" indent="-457200">
              <a:buAutoNum type="alphaLcParenR"/>
            </a:pPr>
            <a:r>
              <a:rPr lang="fr-FR" sz="2400" dirty="0">
                <a:latin typeface="Modern No. 20" panose="02070704070505020303" pitchFamily="18" charset="77"/>
              </a:rPr>
              <a:t>Test du Chi-2 d’adéquation </a:t>
            </a:r>
          </a:p>
          <a:p>
            <a:pPr lvl="1"/>
            <a:endParaRPr lang="fr-FR" sz="2400" dirty="0">
              <a:latin typeface="Modern No. 20" panose="02070704070505020303" pitchFamily="18" charset="77"/>
            </a:endParaRPr>
          </a:p>
          <a:p>
            <a:r>
              <a:rPr lang="fr-FR" sz="2400" dirty="0">
                <a:latin typeface="Modern No. 20" panose="02070704070505020303" pitchFamily="18" charset="77"/>
              </a:rPr>
              <a:t>IV. Ouverture </a:t>
            </a:r>
          </a:p>
        </p:txBody>
      </p:sp>
      <p:sp>
        <p:nvSpPr>
          <p:cNvPr id="6" name="Espace réservé du numéro de diapositive 5">
            <a:extLst>
              <a:ext uri="{FF2B5EF4-FFF2-40B4-BE49-F238E27FC236}">
                <a16:creationId xmlns:a16="http://schemas.microsoft.com/office/drawing/2014/main" id="{B4C70B35-5278-E640-A505-15A61304230C}"/>
              </a:ext>
            </a:extLst>
          </p:cNvPr>
          <p:cNvSpPr>
            <a:spLocks noGrp="1"/>
          </p:cNvSpPr>
          <p:nvPr>
            <p:ph type="sldNum" sz="quarter" idx="12"/>
          </p:nvPr>
        </p:nvSpPr>
        <p:spPr/>
        <p:txBody>
          <a:bodyPr/>
          <a:lstStyle/>
          <a:p>
            <a:pPr rtl="0"/>
            <a:fld id="{D57F1E4F-1CFF-5643-939E-217C01CDF565}" type="slidenum">
              <a:rPr lang="fr-FR" noProof="0" smtClean="0"/>
              <a:pPr rtl="0"/>
              <a:t>3</a:t>
            </a:fld>
            <a:endParaRPr lang="fr-FR" noProof="0"/>
          </a:p>
        </p:txBody>
      </p:sp>
      <p:pic>
        <p:nvPicPr>
          <p:cNvPr id="13" name="Graphique 12" descr="Ballon de foot">
            <a:extLst>
              <a:ext uri="{FF2B5EF4-FFF2-40B4-BE49-F238E27FC236}">
                <a16:creationId xmlns:a16="http://schemas.microsoft.com/office/drawing/2014/main" id="{4DC11252-74D1-654C-AFA0-B49C47BBFA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08405" y="5668847"/>
            <a:ext cx="914400" cy="914400"/>
          </a:xfrm>
          <a:prstGeom prst="rect">
            <a:avLst/>
          </a:prstGeom>
        </p:spPr>
      </p:pic>
    </p:spTree>
    <p:extLst>
      <p:ext uri="{BB962C8B-B14F-4D97-AF65-F5344CB8AC3E}">
        <p14:creationId xmlns:p14="http://schemas.microsoft.com/office/powerpoint/2010/main" val="513707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ZoneTexte 4">
            <a:extLst>
              <a:ext uri="{FF2B5EF4-FFF2-40B4-BE49-F238E27FC236}">
                <a16:creationId xmlns:a16="http://schemas.microsoft.com/office/drawing/2014/main" id="{CED870F8-EC30-6A46-BBF3-2BD2D090453A}"/>
              </a:ext>
            </a:extLst>
          </p:cNvPr>
          <p:cNvSpPr txBox="1"/>
          <p:nvPr/>
        </p:nvSpPr>
        <p:spPr>
          <a:xfrm>
            <a:off x="1054162" y="212272"/>
            <a:ext cx="10368643" cy="3785652"/>
          </a:xfrm>
          <a:prstGeom prst="rect">
            <a:avLst/>
          </a:prstGeom>
          <a:noFill/>
        </p:spPr>
        <p:txBody>
          <a:bodyPr wrap="square" rtlCol="0">
            <a:spAutoFit/>
          </a:bodyPr>
          <a:lstStyle/>
          <a:p>
            <a:r>
              <a:rPr lang="fr-FR" sz="3600" u="sng" dirty="0">
                <a:latin typeface="Modern No. 20" panose="02070704070505020303" pitchFamily="18" charset="77"/>
              </a:rPr>
              <a:t>I. La Ligue 1 :</a:t>
            </a:r>
          </a:p>
          <a:p>
            <a:endParaRPr lang="fr-FR" sz="3600" u="sng" dirty="0">
              <a:latin typeface="Modern No. 20" panose="02070704070505020303" pitchFamily="18" charset="77"/>
            </a:endParaRPr>
          </a:p>
          <a:p>
            <a:r>
              <a:rPr lang="fr-FR" sz="2400" dirty="0">
                <a:latin typeface="Modern No. 20" panose="02070704070505020303" pitchFamily="18" charset="77"/>
              </a:rPr>
              <a:t>Nous avons récolté les données des 6 dernières saisons de Ligue 1 française sur les victoires à domicile et à l’extérieur, puis nous avons tenter de visualiser la répartition des victoires, à l’aide d’histogrammes et de boîtes à moustaches sous R.</a:t>
            </a:r>
          </a:p>
          <a:p>
            <a:endParaRPr lang="fr-FR" sz="2400" dirty="0">
              <a:latin typeface="Modern No. 20" panose="02070704070505020303" pitchFamily="18" charset="77"/>
            </a:endParaRPr>
          </a:p>
          <a:p>
            <a:r>
              <a:rPr lang="fr-FR" sz="2400" dirty="0">
                <a:latin typeface="Modern No. 20" panose="02070704070505020303" pitchFamily="18" charset="77"/>
              </a:rPr>
              <a:t>Soit un échantillon de 2280 matchs, réparti entre les 20 équipes du championnat. </a:t>
            </a:r>
          </a:p>
          <a:p>
            <a:endParaRPr lang="fr-FR" sz="2400" dirty="0">
              <a:latin typeface="Modern No. 20" panose="02070704070505020303" pitchFamily="18" charset="77"/>
            </a:endParaRPr>
          </a:p>
          <a:p>
            <a:endParaRPr lang="fr-FR" sz="2400" dirty="0">
              <a:latin typeface="Modern No. 20" panose="02070704070505020303" pitchFamily="18" charset="77"/>
            </a:endParaRPr>
          </a:p>
        </p:txBody>
      </p:sp>
      <p:sp>
        <p:nvSpPr>
          <p:cNvPr id="2" name="Espace réservé du numéro de diapositive 1">
            <a:extLst>
              <a:ext uri="{FF2B5EF4-FFF2-40B4-BE49-F238E27FC236}">
                <a16:creationId xmlns:a16="http://schemas.microsoft.com/office/drawing/2014/main" id="{E24EADBA-A61E-C642-A7EA-94C9A5BA9380}"/>
              </a:ext>
            </a:extLst>
          </p:cNvPr>
          <p:cNvSpPr>
            <a:spLocks noGrp="1"/>
          </p:cNvSpPr>
          <p:nvPr>
            <p:ph type="sldNum" sz="quarter" idx="12"/>
          </p:nvPr>
        </p:nvSpPr>
        <p:spPr/>
        <p:txBody>
          <a:bodyPr/>
          <a:lstStyle/>
          <a:p>
            <a:pPr rtl="0"/>
            <a:fld id="{D57F1E4F-1CFF-5643-939E-217C01CDF565}" type="slidenum">
              <a:rPr lang="fr-FR" noProof="0" smtClean="0"/>
              <a:pPr rtl="0"/>
              <a:t>4</a:t>
            </a:fld>
            <a:endParaRPr lang="fr-FR" noProof="0"/>
          </a:p>
        </p:txBody>
      </p:sp>
      <p:pic>
        <p:nvPicPr>
          <p:cNvPr id="8" name="Graphique 7" descr="Ballon de foot">
            <a:extLst>
              <a:ext uri="{FF2B5EF4-FFF2-40B4-BE49-F238E27FC236}">
                <a16:creationId xmlns:a16="http://schemas.microsoft.com/office/drawing/2014/main" id="{86525F57-DA2B-2B4E-9583-F0D5FE9AA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08405" y="5664180"/>
            <a:ext cx="914400" cy="914400"/>
          </a:xfrm>
          <a:prstGeom prst="rect">
            <a:avLst/>
          </a:prstGeom>
        </p:spPr>
      </p:pic>
      <p:pic>
        <p:nvPicPr>
          <p:cNvPr id="4" name="Image 3" descr="Une image contenant jaune, dessin, homme&#10;&#10;Description générée automatiquement">
            <a:extLst>
              <a:ext uri="{FF2B5EF4-FFF2-40B4-BE49-F238E27FC236}">
                <a16:creationId xmlns:a16="http://schemas.microsoft.com/office/drawing/2014/main" id="{CAC0D1AC-5AC6-9144-B667-F289CCC0DD4F}"/>
              </a:ext>
            </a:extLst>
          </p:cNvPr>
          <p:cNvPicPr>
            <a:picLocks noChangeAspect="1"/>
          </p:cNvPicPr>
          <p:nvPr/>
        </p:nvPicPr>
        <p:blipFill>
          <a:blip r:embed="rId4"/>
          <a:stretch>
            <a:fillRect/>
          </a:stretch>
        </p:blipFill>
        <p:spPr>
          <a:xfrm>
            <a:off x="1122972" y="3436497"/>
            <a:ext cx="2338399" cy="3219196"/>
          </a:xfrm>
          <a:prstGeom prst="rect">
            <a:avLst/>
          </a:prstGeom>
        </p:spPr>
      </p:pic>
      <p:pic>
        <p:nvPicPr>
          <p:cNvPr id="7" name="Image 6" descr="Une image contenant dessin, table&#10;&#10;Description générée automatiquement">
            <a:extLst>
              <a:ext uri="{FF2B5EF4-FFF2-40B4-BE49-F238E27FC236}">
                <a16:creationId xmlns:a16="http://schemas.microsoft.com/office/drawing/2014/main" id="{99D921FE-D994-064A-9940-EF02908E4520}"/>
              </a:ext>
            </a:extLst>
          </p:cNvPr>
          <p:cNvPicPr>
            <a:picLocks noChangeAspect="1"/>
          </p:cNvPicPr>
          <p:nvPr/>
        </p:nvPicPr>
        <p:blipFill>
          <a:blip r:embed="rId5"/>
          <a:stretch>
            <a:fillRect/>
          </a:stretch>
        </p:blipFill>
        <p:spPr>
          <a:xfrm>
            <a:off x="4526710" y="3552807"/>
            <a:ext cx="4479471" cy="2980481"/>
          </a:xfrm>
          <a:prstGeom prst="rect">
            <a:avLst/>
          </a:prstGeom>
        </p:spPr>
      </p:pic>
    </p:spTree>
    <p:extLst>
      <p:ext uri="{BB962C8B-B14F-4D97-AF65-F5344CB8AC3E}">
        <p14:creationId xmlns:p14="http://schemas.microsoft.com/office/powerpoint/2010/main" val="390794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ZoneTexte 4">
            <a:extLst>
              <a:ext uri="{FF2B5EF4-FFF2-40B4-BE49-F238E27FC236}">
                <a16:creationId xmlns:a16="http://schemas.microsoft.com/office/drawing/2014/main" id="{CED870F8-EC30-6A46-BBF3-2BD2D090453A}"/>
              </a:ext>
            </a:extLst>
          </p:cNvPr>
          <p:cNvSpPr txBox="1"/>
          <p:nvPr/>
        </p:nvSpPr>
        <p:spPr>
          <a:xfrm>
            <a:off x="1054162" y="212272"/>
            <a:ext cx="10368643" cy="1938992"/>
          </a:xfrm>
          <a:prstGeom prst="rect">
            <a:avLst/>
          </a:prstGeom>
          <a:noFill/>
        </p:spPr>
        <p:txBody>
          <a:bodyPr wrap="square" rtlCol="0">
            <a:spAutoFit/>
          </a:bodyPr>
          <a:lstStyle/>
          <a:p>
            <a:r>
              <a:rPr lang="fr-FR" sz="3600" u="sng" dirty="0">
                <a:latin typeface="Modern No. 20" panose="02070704070505020303" pitchFamily="18" charset="77"/>
              </a:rPr>
              <a:t>I. La Ligue 1 :</a:t>
            </a:r>
          </a:p>
          <a:p>
            <a:endParaRPr lang="fr-FR" sz="3600" u="sng" dirty="0">
              <a:latin typeface="Modern No. 20" panose="02070704070505020303" pitchFamily="18" charset="77"/>
            </a:endParaRPr>
          </a:p>
          <a:p>
            <a:r>
              <a:rPr lang="fr-FR" sz="2400" dirty="0">
                <a:latin typeface="Modern No. 20" panose="02070704070505020303" pitchFamily="18" charset="77"/>
              </a:rPr>
              <a:t>Nos données se présentent sous cette forme :</a:t>
            </a:r>
          </a:p>
          <a:p>
            <a:endParaRPr lang="fr-FR" sz="2400" dirty="0">
              <a:latin typeface="Modern No. 20" panose="02070704070505020303" pitchFamily="18" charset="77"/>
            </a:endParaRPr>
          </a:p>
        </p:txBody>
      </p:sp>
      <p:sp>
        <p:nvSpPr>
          <p:cNvPr id="2" name="Espace réservé du numéro de diapositive 1">
            <a:extLst>
              <a:ext uri="{FF2B5EF4-FFF2-40B4-BE49-F238E27FC236}">
                <a16:creationId xmlns:a16="http://schemas.microsoft.com/office/drawing/2014/main" id="{E24EADBA-A61E-C642-A7EA-94C9A5BA9380}"/>
              </a:ext>
            </a:extLst>
          </p:cNvPr>
          <p:cNvSpPr>
            <a:spLocks noGrp="1"/>
          </p:cNvSpPr>
          <p:nvPr>
            <p:ph type="sldNum" sz="quarter" idx="12"/>
          </p:nvPr>
        </p:nvSpPr>
        <p:spPr/>
        <p:txBody>
          <a:bodyPr/>
          <a:lstStyle/>
          <a:p>
            <a:pPr rtl="0"/>
            <a:fld id="{D57F1E4F-1CFF-5643-939E-217C01CDF565}" type="slidenum">
              <a:rPr lang="fr-FR" noProof="0" smtClean="0"/>
              <a:pPr rtl="0"/>
              <a:t>5</a:t>
            </a:fld>
            <a:endParaRPr lang="fr-FR" noProof="0"/>
          </a:p>
        </p:txBody>
      </p:sp>
      <p:pic>
        <p:nvPicPr>
          <p:cNvPr id="8" name="Graphique 7" descr="Ballon de foot">
            <a:extLst>
              <a:ext uri="{FF2B5EF4-FFF2-40B4-BE49-F238E27FC236}">
                <a16:creationId xmlns:a16="http://schemas.microsoft.com/office/drawing/2014/main" id="{86525F57-DA2B-2B4E-9583-F0D5FE9AA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08405" y="5664180"/>
            <a:ext cx="914400" cy="914400"/>
          </a:xfrm>
          <a:prstGeom prst="rect">
            <a:avLst/>
          </a:prstGeom>
        </p:spPr>
      </p:pic>
      <p:pic>
        <p:nvPicPr>
          <p:cNvPr id="6" name="Image 5">
            <a:extLst>
              <a:ext uri="{FF2B5EF4-FFF2-40B4-BE49-F238E27FC236}">
                <a16:creationId xmlns:a16="http://schemas.microsoft.com/office/drawing/2014/main" id="{12C70241-0BED-3147-B3DA-608B4524DDEA}"/>
              </a:ext>
            </a:extLst>
          </p:cNvPr>
          <p:cNvPicPr>
            <a:picLocks noChangeAspect="1"/>
          </p:cNvPicPr>
          <p:nvPr/>
        </p:nvPicPr>
        <p:blipFill>
          <a:blip r:embed="rId4"/>
          <a:stretch>
            <a:fillRect/>
          </a:stretch>
        </p:blipFill>
        <p:spPr>
          <a:xfrm>
            <a:off x="2716032" y="1880522"/>
            <a:ext cx="5783036" cy="4698058"/>
          </a:xfrm>
          <a:prstGeom prst="rect">
            <a:avLst/>
          </a:prstGeom>
        </p:spPr>
      </p:pic>
    </p:spTree>
    <p:extLst>
      <p:ext uri="{BB962C8B-B14F-4D97-AF65-F5344CB8AC3E}">
        <p14:creationId xmlns:p14="http://schemas.microsoft.com/office/powerpoint/2010/main" val="123524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ZoneTexte 4">
            <a:extLst>
              <a:ext uri="{FF2B5EF4-FFF2-40B4-BE49-F238E27FC236}">
                <a16:creationId xmlns:a16="http://schemas.microsoft.com/office/drawing/2014/main" id="{CED870F8-EC30-6A46-BBF3-2BD2D090453A}"/>
              </a:ext>
            </a:extLst>
          </p:cNvPr>
          <p:cNvSpPr txBox="1"/>
          <p:nvPr/>
        </p:nvSpPr>
        <p:spPr>
          <a:xfrm>
            <a:off x="1054162" y="212272"/>
            <a:ext cx="10368643" cy="1938992"/>
          </a:xfrm>
          <a:prstGeom prst="rect">
            <a:avLst/>
          </a:prstGeom>
          <a:noFill/>
        </p:spPr>
        <p:txBody>
          <a:bodyPr wrap="square" rtlCol="0">
            <a:spAutoFit/>
          </a:bodyPr>
          <a:lstStyle/>
          <a:p>
            <a:r>
              <a:rPr lang="fr-FR" sz="3600" u="sng" dirty="0">
                <a:latin typeface="Modern No. 20" panose="02070704070505020303" pitchFamily="18" charset="77"/>
              </a:rPr>
              <a:t>I. La Ligue 1 :</a:t>
            </a:r>
          </a:p>
          <a:p>
            <a:r>
              <a:rPr lang="fr-FR" sz="3600" dirty="0">
                <a:latin typeface="Modern No. 20" panose="02070704070505020303" pitchFamily="18" charset="77"/>
              </a:rPr>
              <a:t>	</a:t>
            </a:r>
            <a:r>
              <a:rPr lang="fr-FR" sz="3600" u="sng" dirty="0">
                <a:latin typeface="Modern No. 20" panose="02070704070505020303" pitchFamily="18" charset="77"/>
              </a:rPr>
              <a:t>a) Visualisation des résultats </a:t>
            </a:r>
          </a:p>
          <a:p>
            <a:endParaRPr lang="fr-FR" sz="2400" dirty="0">
              <a:latin typeface="Modern No. 20" panose="02070704070505020303" pitchFamily="18" charset="77"/>
            </a:endParaRPr>
          </a:p>
          <a:p>
            <a:r>
              <a:rPr lang="fr-FR" sz="2400" dirty="0">
                <a:latin typeface="Modern No. 20" panose="02070704070505020303" pitchFamily="18" charset="77"/>
              </a:rPr>
              <a:t>Histogrammes :</a:t>
            </a:r>
          </a:p>
        </p:txBody>
      </p:sp>
      <p:sp>
        <p:nvSpPr>
          <p:cNvPr id="2" name="Espace réservé du numéro de diapositive 1">
            <a:extLst>
              <a:ext uri="{FF2B5EF4-FFF2-40B4-BE49-F238E27FC236}">
                <a16:creationId xmlns:a16="http://schemas.microsoft.com/office/drawing/2014/main" id="{E24EADBA-A61E-C642-A7EA-94C9A5BA9380}"/>
              </a:ext>
            </a:extLst>
          </p:cNvPr>
          <p:cNvSpPr>
            <a:spLocks noGrp="1"/>
          </p:cNvSpPr>
          <p:nvPr>
            <p:ph type="sldNum" sz="quarter" idx="12"/>
          </p:nvPr>
        </p:nvSpPr>
        <p:spPr/>
        <p:txBody>
          <a:bodyPr/>
          <a:lstStyle/>
          <a:p>
            <a:pPr rtl="0"/>
            <a:fld id="{D57F1E4F-1CFF-5643-939E-217C01CDF565}" type="slidenum">
              <a:rPr lang="fr-FR" noProof="0" smtClean="0"/>
              <a:pPr rtl="0"/>
              <a:t>6</a:t>
            </a:fld>
            <a:endParaRPr lang="fr-FR" noProof="0"/>
          </a:p>
        </p:txBody>
      </p:sp>
      <p:pic>
        <p:nvPicPr>
          <p:cNvPr id="8" name="Graphique 7" descr="Ballon de foot">
            <a:extLst>
              <a:ext uri="{FF2B5EF4-FFF2-40B4-BE49-F238E27FC236}">
                <a16:creationId xmlns:a16="http://schemas.microsoft.com/office/drawing/2014/main" id="{86525F57-DA2B-2B4E-9583-F0D5FE9AA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08405" y="5664180"/>
            <a:ext cx="914400" cy="914400"/>
          </a:xfrm>
          <a:prstGeom prst="rect">
            <a:avLst/>
          </a:prstGeom>
        </p:spPr>
      </p:pic>
      <p:pic>
        <p:nvPicPr>
          <p:cNvPr id="4" name="Image 3">
            <a:extLst>
              <a:ext uri="{FF2B5EF4-FFF2-40B4-BE49-F238E27FC236}">
                <a16:creationId xmlns:a16="http://schemas.microsoft.com/office/drawing/2014/main" id="{B0471EFF-B79E-8645-990C-69728A0404C9}"/>
              </a:ext>
            </a:extLst>
          </p:cNvPr>
          <p:cNvPicPr>
            <a:picLocks noChangeAspect="1"/>
          </p:cNvPicPr>
          <p:nvPr/>
        </p:nvPicPr>
        <p:blipFill>
          <a:blip r:embed="rId4"/>
          <a:stretch>
            <a:fillRect/>
          </a:stretch>
        </p:blipFill>
        <p:spPr>
          <a:xfrm>
            <a:off x="3071936" y="1380262"/>
            <a:ext cx="6176995" cy="5478406"/>
          </a:xfrm>
          <a:prstGeom prst="rect">
            <a:avLst/>
          </a:prstGeom>
        </p:spPr>
      </p:pic>
    </p:spTree>
    <p:extLst>
      <p:ext uri="{BB962C8B-B14F-4D97-AF65-F5344CB8AC3E}">
        <p14:creationId xmlns:p14="http://schemas.microsoft.com/office/powerpoint/2010/main" val="3683995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ZoneTexte 4">
            <a:extLst>
              <a:ext uri="{FF2B5EF4-FFF2-40B4-BE49-F238E27FC236}">
                <a16:creationId xmlns:a16="http://schemas.microsoft.com/office/drawing/2014/main" id="{CED870F8-EC30-6A46-BBF3-2BD2D090453A}"/>
              </a:ext>
            </a:extLst>
          </p:cNvPr>
          <p:cNvSpPr txBox="1"/>
          <p:nvPr/>
        </p:nvSpPr>
        <p:spPr>
          <a:xfrm>
            <a:off x="1054162" y="212272"/>
            <a:ext cx="10368643" cy="1938992"/>
          </a:xfrm>
          <a:prstGeom prst="rect">
            <a:avLst/>
          </a:prstGeom>
          <a:noFill/>
        </p:spPr>
        <p:txBody>
          <a:bodyPr wrap="square" rtlCol="0">
            <a:spAutoFit/>
          </a:bodyPr>
          <a:lstStyle/>
          <a:p>
            <a:r>
              <a:rPr lang="fr-FR" sz="3600" u="sng" dirty="0">
                <a:latin typeface="Modern No. 20" panose="02070704070505020303" pitchFamily="18" charset="77"/>
              </a:rPr>
              <a:t>I. La Ligue 1 :</a:t>
            </a:r>
          </a:p>
          <a:p>
            <a:r>
              <a:rPr lang="fr-FR" sz="3600" dirty="0">
                <a:latin typeface="Modern No. 20" panose="02070704070505020303" pitchFamily="18" charset="77"/>
              </a:rPr>
              <a:t>	</a:t>
            </a:r>
            <a:r>
              <a:rPr lang="fr-FR" sz="3600" u="sng" dirty="0">
                <a:latin typeface="Modern No. 20" panose="02070704070505020303" pitchFamily="18" charset="77"/>
              </a:rPr>
              <a:t>a) Visualisation des résultats </a:t>
            </a:r>
          </a:p>
          <a:p>
            <a:endParaRPr lang="fr-FR" sz="2400" dirty="0">
              <a:latin typeface="Modern No. 20" panose="02070704070505020303" pitchFamily="18" charset="77"/>
            </a:endParaRPr>
          </a:p>
          <a:p>
            <a:r>
              <a:rPr lang="fr-FR" sz="2400" dirty="0">
                <a:latin typeface="Modern No. 20" panose="02070704070505020303" pitchFamily="18" charset="77"/>
              </a:rPr>
              <a:t>Histogrammes :</a:t>
            </a:r>
          </a:p>
        </p:txBody>
      </p:sp>
      <p:sp>
        <p:nvSpPr>
          <p:cNvPr id="2" name="Espace réservé du numéro de diapositive 1">
            <a:extLst>
              <a:ext uri="{FF2B5EF4-FFF2-40B4-BE49-F238E27FC236}">
                <a16:creationId xmlns:a16="http://schemas.microsoft.com/office/drawing/2014/main" id="{E24EADBA-A61E-C642-A7EA-94C9A5BA9380}"/>
              </a:ext>
            </a:extLst>
          </p:cNvPr>
          <p:cNvSpPr>
            <a:spLocks noGrp="1"/>
          </p:cNvSpPr>
          <p:nvPr>
            <p:ph type="sldNum" sz="quarter" idx="12"/>
          </p:nvPr>
        </p:nvSpPr>
        <p:spPr/>
        <p:txBody>
          <a:bodyPr/>
          <a:lstStyle/>
          <a:p>
            <a:pPr rtl="0"/>
            <a:fld id="{D57F1E4F-1CFF-5643-939E-217C01CDF565}" type="slidenum">
              <a:rPr lang="fr-FR" noProof="0" smtClean="0"/>
              <a:pPr rtl="0"/>
              <a:t>7</a:t>
            </a:fld>
            <a:endParaRPr lang="fr-FR" noProof="0"/>
          </a:p>
        </p:txBody>
      </p:sp>
      <p:pic>
        <p:nvPicPr>
          <p:cNvPr id="8" name="Graphique 7" descr="Ballon de foot">
            <a:extLst>
              <a:ext uri="{FF2B5EF4-FFF2-40B4-BE49-F238E27FC236}">
                <a16:creationId xmlns:a16="http://schemas.microsoft.com/office/drawing/2014/main" id="{86525F57-DA2B-2B4E-9583-F0D5FE9AA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08405" y="5664180"/>
            <a:ext cx="914400" cy="914400"/>
          </a:xfrm>
          <a:prstGeom prst="rect">
            <a:avLst/>
          </a:prstGeom>
        </p:spPr>
      </p:pic>
      <p:pic>
        <p:nvPicPr>
          <p:cNvPr id="4" name="Image 3">
            <a:extLst>
              <a:ext uri="{FF2B5EF4-FFF2-40B4-BE49-F238E27FC236}">
                <a16:creationId xmlns:a16="http://schemas.microsoft.com/office/drawing/2014/main" id="{67209652-48E9-3E4C-8870-9F3884CBF10F}"/>
              </a:ext>
            </a:extLst>
          </p:cNvPr>
          <p:cNvPicPr>
            <a:picLocks noChangeAspect="1"/>
          </p:cNvPicPr>
          <p:nvPr/>
        </p:nvPicPr>
        <p:blipFill>
          <a:blip r:embed="rId4"/>
          <a:stretch>
            <a:fillRect/>
          </a:stretch>
        </p:blipFill>
        <p:spPr>
          <a:xfrm>
            <a:off x="4018572" y="1403836"/>
            <a:ext cx="5454164" cy="5454164"/>
          </a:xfrm>
          <a:prstGeom prst="rect">
            <a:avLst/>
          </a:prstGeom>
        </p:spPr>
      </p:pic>
      <p:sp>
        <p:nvSpPr>
          <p:cNvPr id="6" name="ZoneTexte 5">
            <a:extLst>
              <a:ext uri="{FF2B5EF4-FFF2-40B4-BE49-F238E27FC236}">
                <a16:creationId xmlns:a16="http://schemas.microsoft.com/office/drawing/2014/main" id="{B9B82676-CC65-E041-8CBD-330E9D594427}"/>
              </a:ext>
            </a:extLst>
          </p:cNvPr>
          <p:cNvSpPr txBox="1"/>
          <p:nvPr/>
        </p:nvSpPr>
        <p:spPr>
          <a:xfrm>
            <a:off x="6517054" y="1837500"/>
            <a:ext cx="457200" cy="276999"/>
          </a:xfrm>
          <a:prstGeom prst="rect">
            <a:avLst/>
          </a:prstGeom>
          <a:noFill/>
        </p:spPr>
        <p:txBody>
          <a:bodyPr wrap="square" rtlCol="0">
            <a:spAutoFit/>
          </a:bodyPr>
          <a:lstStyle/>
          <a:p>
            <a:r>
              <a:rPr lang="fr-FR" sz="1200" dirty="0"/>
              <a:t>33</a:t>
            </a:r>
            <a:endParaRPr lang="fr-FR" dirty="0"/>
          </a:p>
        </p:txBody>
      </p:sp>
      <p:sp>
        <p:nvSpPr>
          <p:cNvPr id="7" name="ZoneTexte 6">
            <a:extLst>
              <a:ext uri="{FF2B5EF4-FFF2-40B4-BE49-F238E27FC236}">
                <a16:creationId xmlns:a16="http://schemas.microsoft.com/office/drawing/2014/main" id="{7358D3F0-5396-6542-A850-4D71D82542AC}"/>
              </a:ext>
            </a:extLst>
          </p:cNvPr>
          <p:cNvSpPr txBox="1"/>
          <p:nvPr/>
        </p:nvSpPr>
        <p:spPr>
          <a:xfrm>
            <a:off x="5665578" y="4568237"/>
            <a:ext cx="522513" cy="276999"/>
          </a:xfrm>
          <a:prstGeom prst="rect">
            <a:avLst/>
          </a:prstGeom>
          <a:noFill/>
        </p:spPr>
        <p:txBody>
          <a:bodyPr wrap="square" rtlCol="0">
            <a:spAutoFit/>
          </a:bodyPr>
          <a:lstStyle/>
          <a:p>
            <a:r>
              <a:rPr lang="fr-FR" sz="1200" dirty="0"/>
              <a:t>36</a:t>
            </a:r>
          </a:p>
        </p:txBody>
      </p:sp>
    </p:spTree>
    <p:extLst>
      <p:ext uri="{BB962C8B-B14F-4D97-AF65-F5344CB8AC3E}">
        <p14:creationId xmlns:p14="http://schemas.microsoft.com/office/powerpoint/2010/main" val="400860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ZoneTexte 4">
            <a:extLst>
              <a:ext uri="{FF2B5EF4-FFF2-40B4-BE49-F238E27FC236}">
                <a16:creationId xmlns:a16="http://schemas.microsoft.com/office/drawing/2014/main" id="{CED870F8-EC30-6A46-BBF3-2BD2D090453A}"/>
              </a:ext>
            </a:extLst>
          </p:cNvPr>
          <p:cNvSpPr txBox="1"/>
          <p:nvPr/>
        </p:nvSpPr>
        <p:spPr>
          <a:xfrm>
            <a:off x="1054162" y="212272"/>
            <a:ext cx="10368643" cy="1938992"/>
          </a:xfrm>
          <a:prstGeom prst="rect">
            <a:avLst/>
          </a:prstGeom>
          <a:noFill/>
        </p:spPr>
        <p:txBody>
          <a:bodyPr wrap="square" rtlCol="0">
            <a:spAutoFit/>
          </a:bodyPr>
          <a:lstStyle/>
          <a:p>
            <a:r>
              <a:rPr lang="fr-FR" sz="3600" u="sng" dirty="0">
                <a:latin typeface="Modern No. 20" panose="02070704070505020303" pitchFamily="18" charset="77"/>
              </a:rPr>
              <a:t>I. La Ligue 1 :</a:t>
            </a:r>
          </a:p>
          <a:p>
            <a:r>
              <a:rPr lang="fr-FR" sz="3600" dirty="0">
                <a:latin typeface="Modern No. 20" panose="02070704070505020303" pitchFamily="18" charset="77"/>
              </a:rPr>
              <a:t>	</a:t>
            </a:r>
            <a:r>
              <a:rPr lang="fr-FR" sz="3600" u="sng" dirty="0">
                <a:latin typeface="Modern No. 20" panose="02070704070505020303" pitchFamily="18" charset="77"/>
              </a:rPr>
              <a:t>a) Visualisation des résultats </a:t>
            </a:r>
          </a:p>
          <a:p>
            <a:endParaRPr lang="fr-FR" sz="2400" dirty="0">
              <a:latin typeface="Modern No. 20" panose="02070704070505020303" pitchFamily="18" charset="77"/>
            </a:endParaRPr>
          </a:p>
          <a:p>
            <a:r>
              <a:rPr lang="fr-FR" sz="2400" dirty="0">
                <a:latin typeface="Modern No. 20" panose="02070704070505020303" pitchFamily="18" charset="77"/>
              </a:rPr>
              <a:t>Boîte à moustache :</a:t>
            </a:r>
          </a:p>
        </p:txBody>
      </p:sp>
      <p:sp>
        <p:nvSpPr>
          <p:cNvPr id="2" name="Espace réservé du numéro de diapositive 1">
            <a:extLst>
              <a:ext uri="{FF2B5EF4-FFF2-40B4-BE49-F238E27FC236}">
                <a16:creationId xmlns:a16="http://schemas.microsoft.com/office/drawing/2014/main" id="{E24EADBA-A61E-C642-A7EA-94C9A5BA9380}"/>
              </a:ext>
            </a:extLst>
          </p:cNvPr>
          <p:cNvSpPr>
            <a:spLocks noGrp="1"/>
          </p:cNvSpPr>
          <p:nvPr>
            <p:ph type="sldNum" sz="quarter" idx="12"/>
          </p:nvPr>
        </p:nvSpPr>
        <p:spPr/>
        <p:txBody>
          <a:bodyPr/>
          <a:lstStyle/>
          <a:p>
            <a:pPr rtl="0"/>
            <a:fld id="{D57F1E4F-1CFF-5643-939E-217C01CDF565}" type="slidenum">
              <a:rPr lang="fr-FR" noProof="0" smtClean="0"/>
              <a:pPr rtl="0"/>
              <a:t>8</a:t>
            </a:fld>
            <a:endParaRPr lang="fr-FR" noProof="0"/>
          </a:p>
        </p:txBody>
      </p:sp>
      <p:pic>
        <p:nvPicPr>
          <p:cNvPr id="8" name="Graphique 7" descr="Ballon de foot">
            <a:extLst>
              <a:ext uri="{FF2B5EF4-FFF2-40B4-BE49-F238E27FC236}">
                <a16:creationId xmlns:a16="http://schemas.microsoft.com/office/drawing/2014/main" id="{86525F57-DA2B-2B4E-9583-F0D5FE9AA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08405" y="5664180"/>
            <a:ext cx="914400" cy="914400"/>
          </a:xfrm>
          <a:prstGeom prst="rect">
            <a:avLst/>
          </a:prstGeom>
        </p:spPr>
      </p:pic>
      <p:pic>
        <p:nvPicPr>
          <p:cNvPr id="4" name="Image 3">
            <a:extLst>
              <a:ext uri="{FF2B5EF4-FFF2-40B4-BE49-F238E27FC236}">
                <a16:creationId xmlns:a16="http://schemas.microsoft.com/office/drawing/2014/main" id="{2E86C559-7D13-7847-958E-9FA3514FA953}"/>
              </a:ext>
            </a:extLst>
          </p:cNvPr>
          <p:cNvPicPr>
            <a:picLocks noChangeAspect="1"/>
          </p:cNvPicPr>
          <p:nvPr/>
        </p:nvPicPr>
        <p:blipFill>
          <a:blip r:embed="rId4"/>
          <a:stretch>
            <a:fillRect/>
          </a:stretch>
        </p:blipFill>
        <p:spPr>
          <a:xfrm>
            <a:off x="4105756" y="1676147"/>
            <a:ext cx="5252357" cy="5252357"/>
          </a:xfrm>
          <a:prstGeom prst="rect">
            <a:avLst/>
          </a:prstGeom>
        </p:spPr>
      </p:pic>
    </p:spTree>
    <p:extLst>
      <p:ext uri="{BB962C8B-B14F-4D97-AF65-F5344CB8AC3E}">
        <p14:creationId xmlns:p14="http://schemas.microsoft.com/office/powerpoint/2010/main" val="2178503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ZoneTexte 4">
            <a:extLst>
              <a:ext uri="{FF2B5EF4-FFF2-40B4-BE49-F238E27FC236}">
                <a16:creationId xmlns:a16="http://schemas.microsoft.com/office/drawing/2014/main" id="{CED870F8-EC30-6A46-BBF3-2BD2D090453A}"/>
              </a:ext>
            </a:extLst>
          </p:cNvPr>
          <p:cNvSpPr txBox="1"/>
          <p:nvPr/>
        </p:nvSpPr>
        <p:spPr>
          <a:xfrm>
            <a:off x="1054162" y="212272"/>
            <a:ext cx="10368643" cy="2308324"/>
          </a:xfrm>
          <a:prstGeom prst="rect">
            <a:avLst/>
          </a:prstGeom>
          <a:noFill/>
        </p:spPr>
        <p:txBody>
          <a:bodyPr wrap="square" rtlCol="0">
            <a:spAutoFit/>
          </a:bodyPr>
          <a:lstStyle/>
          <a:p>
            <a:r>
              <a:rPr lang="fr-FR" sz="3600" u="sng" dirty="0">
                <a:latin typeface="Modern No. 20" panose="02070704070505020303" pitchFamily="18" charset="77"/>
              </a:rPr>
              <a:t>I. La Ligue 1 :</a:t>
            </a:r>
          </a:p>
          <a:p>
            <a:r>
              <a:rPr lang="fr-FR" sz="3600" dirty="0">
                <a:latin typeface="Modern No. 20" panose="02070704070505020303" pitchFamily="18" charset="77"/>
              </a:rPr>
              <a:t>	</a:t>
            </a:r>
            <a:r>
              <a:rPr lang="fr-FR" sz="3600" u="sng" dirty="0">
                <a:latin typeface="Modern No. 20" panose="02070704070505020303" pitchFamily="18" charset="77"/>
              </a:rPr>
              <a:t>b) Test de </a:t>
            </a:r>
            <a:r>
              <a:rPr lang="fr-FR" sz="3600" u="sng" dirty="0" err="1">
                <a:latin typeface="Modern No. 20" panose="02070704070505020303" pitchFamily="18" charset="77"/>
              </a:rPr>
              <a:t>Student</a:t>
            </a:r>
            <a:r>
              <a:rPr lang="fr-FR" sz="3600" u="sng" dirty="0">
                <a:latin typeface="Modern No. 20" panose="02070704070505020303" pitchFamily="18" charset="77"/>
              </a:rPr>
              <a:t> </a:t>
            </a:r>
          </a:p>
          <a:p>
            <a:endParaRPr lang="fr-FR" sz="2400" dirty="0">
              <a:latin typeface="Modern No. 20" panose="02070704070505020303" pitchFamily="18" charset="77"/>
            </a:endParaRPr>
          </a:p>
          <a:p>
            <a:r>
              <a:rPr lang="fr-FR" sz="2400" dirty="0">
                <a:latin typeface="Modern No. 20" panose="02070704070505020303" pitchFamily="18" charset="77"/>
              </a:rPr>
              <a:t>Nous avons donc procédé à un test de </a:t>
            </a:r>
            <a:r>
              <a:rPr lang="fr-FR" sz="2400" dirty="0" err="1">
                <a:latin typeface="Modern No. 20" panose="02070704070505020303" pitchFamily="18" charset="77"/>
              </a:rPr>
              <a:t>Student</a:t>
            </a:r>
            <a:r>
              <a:rPr lang="fr-FR" sz="2400" dirty="0">
                <a:latin typeface="Modern No. 20" panose="02070704070505020303" pitchFamily="18" charset="77"/>
              </a:rPr>
              <a:t> unilatéral à droite, nos données nous donne les moyennes suivantes (A : domicile, B : extérieur) : </a:t>
            </a:r>
          </a:p>
        </p:txBody>
      </p:sp>
      <p:sp>
        <p:nvSpPr>
          <p:cNvPr id="2" name="Espace réservé du numéro de diapositive 1">
            <a:extLst>
              <a:ext uri="{FF2B5EF4-FFF2-40B4-BE49-F238E27FC236}">
                <a16:creationId xmlns:a16="http://schemas.microsoft.com/office/drawing/2014/main" id="{E24EADBA-A61E-C642-A7EA-94C9A5BA9380}"/>
              </a:ext>
            </a:extLst>
          </p:cNvPr>
          <p:cNvSpPr>
            <a:spLocks noGrp="1"/>
          </p:cNvSpPr>
          <p:nvPr>
            <p:ph type="sldNum" sz="quarter" idx="12"/>
          </p:nvPr>
        </p:nvSpPr>
        <p:spPr/>
        <p:txBody>
          <a:bodyPr/>
          <a:lstStyle/>
          <a:p>
            <a:pPr rtl="0"/>
            <a:fld id="{D57F1E4F-1CFF-5643-939E-217C01CDF565}" type="slidenum">
              <a:rPr lang="fr-FR" noProof="0" smtClean="0"/>
              <a:pPr rtl="0"/>
              <a:t>9</a:t>
            </a:fld>
            <a:endParaRPr lang="fr-FR" noProof="0"/>
          </a:p>
        </p:txBody>
      </p:sp>
      <p:pic>
        <p:nvPicPr>
          <p:cNvPr id="8" name="Graphique 7" descr="Ballon de foot">
            <a:extLst>
              <a:ext uri="{FF2B5EF4-FFF2-40B4-BE49-F238E27FC236}">
                <a16:creationId xmlns:a16="http://schemas.microsoft.com/office/drawing/2014/main" id="{86525F57-DA2B-2B4E-9583-F0D5FE9AA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08405" y="5664180"/>
            <a:ext cx="914400" cy="914400"/>
          </a:xfrm>
          <a:prstGeom prst="rect">
            <a:avLst/>
          </a:prstGeom>
        </p:spPr>
      </p:pic>
      <p:pic>
        <p:nvPicPr>
          <p:cNvPr id="4" name="Image 3" descr="Une image contenant table&#10;&#10;Description générée automatiquement">
            <a:extLst>
              <a:ext uri="{FF2B5EF4-FFF2-40B4-BE49-F238E27FC236}">
                <a16:creationId xmlns:a16="http://schemas.microsoft.com/office/drawing/2014/main" id="{B5DDC6CB-2B88-4E4E-BC15-0CC62A6B6DE1}"/>
              </a:ext>
            </a:extLst>
          </p:cNvPr>
          <p:cNvPicPr>
            <a:picLocks noChangeAspect="1"/>
          </p:cNvPicPr>
          <p:nvPr/>
        </p:nvPicPr>
        <p:blipFill>
          <a:blip r:embed="rId4"/>
          <a:stretch>
            <a:fillRect/>
          </a:stretch>
        </p:blipFill>
        <p:spPr>
          <a:xfrm>
            <a:off x="6230319" y="2549179"/>
            <a:ext cx="2362200" cy="1651000"/>
          </a:xfrm>
          <a:prstGeom prst="rect">
            <a:avLst/>
          </a:prstGeom>
        </p:spPr>
      </p:pic>
      <p:sp>
        <p:nvSpPr>
          <p:cNvPr id="9" name="ZoneTexte 8">
            <a:extLst>
              <a:ext uri="{FF2B5EF4-FFF2-40B4-BE49-F238E27FC236}">
                <a16:creationId xmlns:a16="http://schemas.microsoft.com/office/drawing/2014/main" id="{C03E52E6-B0AB-A048-8A7B-009ADA1914BE}"/>
              </a:ext>
            </a:extLst>
          </p:cNvPr>
          <p:cNvSpPr txBox="1"/>
          <p:nvPr/>
        </p:nvSpPr>
        <p:spPr>
          <a:xfrm>
            <a:off x="1070490" y="4807912"/>
            <a:ext cx="10352315" cy="461665"/>
          </a:xfrm>
          <a:prstGeom prst="rect">
            <a:avLst/>
          </a:prstGeom>
          <a:noFill/>
        </p:spPr>
        <p:txBody>
          <a:bodyPr wrap="square" rtlCol="0">
            <a:spAutoFit/>
          </a:bodyPr>
          <a:lstStyle/>
          <a:p>
            <a:r>
              <a:rPr lang="fr-FR" sz="2400" dirty="0">
                <a:latin typeface="Modern No. 20" panose="02070704070505020303" pitchFamily="18" charset="77"/>
              </a:rPr>
              <a:t>Nos hypothèses sont les suivantes :</a:t>
            </a:r>
            <a:endParaRPr lang="fr-FR" dirty="0">
              <a:latin typeface="Modern No. 20" panose="02070704070505020303" pitchFamily="18" charset="77"/>
            </a:endParaRPr>
          </a:p>
        </p:txBody>
      </p:sp>
      <p:pic>
        <p:nvPicPr>
          <p:cNvPr id="18" name="Image 17">
            <a:extLst>
              <a:ext uri="{FF2B5EF4-FFF2-40B4-BE49-F238E27FC236}">
                <a16:creationId xmlns:a16="http://schemas.microsoft.com/office/drawing/2014/main" id="{EDE722ED-D395-8043-985C-8DDCB00312C9}"/>
              </a:ext>
            </a:extLst>
          </p:cNvPr>
          <p:cNvPicPr>
            <a:picLocks noChangeAspect="1"/>
          </p:cNvPicPr>
          <p:nvPr/>
        </p:nvPicPr>
        <p:blipFill>
          <a:blip r:embed="rId5"/>
          <a:stretch>
            <a:fillRect/>
          </a:stretch>
        </p:blipFill>
        <p:spPr>
          <a:xfrm>
            <a:off x="5394748" y="4807912"/>
            <a:ext cx="4787900" cy="558800"/>
          </a:xfrm>
          <a:prstGeom prst="rect">
            <a:avLst/>
          </a:prstGeom>
        </p:spPr>
      </p:pic>
    </p:spTree>
    <p:extLst>
      <p:ext uri="{BB962C8B-B14F-4D97-AF65-F5344CB8AC3E}">
        <p14:creationId xmlns:p14="http://schemas.microsoft.com/office/powerpoint/2010/main" val="133865955"/>
      </p:ext>
    </p:extLst>
  </p:cSld>
  <p:clrMapOvr>
    <a:masterClrMapping/>
  </p:clrMapOvr>
</p:sld>
</file>

<file path=ppt/theme/theme1.xml><?xml version="1.0" encoding="utf-8"?>
<a:theme xmlns:a="http://schemas.openxmlformats.org/drawingml/2006/main" name="Cadrage">
  <a:themeElements>
    <a:clrScheme name="Vert jaun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2.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1156</Words>
  <Application>Microsoft Macintosh PowerPoint</Application>
  <PresentationFormat>Grand écran</PresentationFormat>
  <Paragraphs>205</Paragraphs>
  <Slides>20</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Calibri</vt:lpstr>
      <vt:lpstr>Franklin Gothic Book</vt:lpstr>
      <vt:lpstr>Modern No. 20</vt:lpstr>
      <vt:lpstr>Cadrage</vt:lpstr>
      <vt:lpstr>FOOTBALL &amp; Statistiques :  Gagne-t-on plus à domicile ou à l’extérieur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Jules Terrier</dc:creator>
  <cp:lastModifiedBy/>
  <cp:revision>1</cp:revision>
  <dcterms:created xsi:type="dcterms:W3CDTF">2020-04-26T14:36:34Z</dcterms:created>
  <dcterms:modified xsi:type="dcterms:W3CDTF">2020-04-29T12:58:04Z</dcterms:modified>
</cp:coreProperties>
</file>