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73408"/>
        <c:axId val="135473984"/>
      </c:scatterChart>
      <c:valAx>
        <c:axId val="13547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984"/>
        <c:crosses val="autoZero"/>
        <c:crossBetween val="midCat"/>
      </c:valAx>
      <c:valAx>
        <c:axId val="135473984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87968"/>
        <c:axId val="135474560"/>
      </c:scatterChart>
      <c:valAx>
        <c:axId val="9798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4560"/>
        <c:crosses val="autoZero"/>
        <c:crossBetween val="midCat"/>
      </c:valAx>
      <c:valAx>
        <c:axId val="135474560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7987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58176"/>
        <c:axId val="158058752"/>
      </c:scatterChart>
      <c:valAx>
        <c:axId val="15805817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752"/>
        <c:crosses val="autoZero"/>
        <c:crossBetween val="midCat"/>
      </c:valAx>
      <c:valAx>
        <c:axId val="158058752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89824"/>
        <c:axId val="137816896"/>
      </c:scatterChart>
      <c:valAx>
        <c:axId val="135589824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6896"/>
        <c:crosses val="autoZero"/>
        <c:crossBetween val="midCat"/>
      </c:valAx>
      <c:valAx>
        <c:axId val="137816896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58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0736"/>
        <c:axId val="160461312"/>
      </c:scatterChart>
      <c:valAx>
        <c:axId val="16046073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1312"/>
        <c:crosses val="autoZero"/>
        <c:crossBetween val="midCat"/>
      </c:valAx>
      <c:valAx>
        <c:axId val="160461312"/>
        <c:scaling>
          <c:logBase val="10"/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15168"/>
        <c:axId val="158059328"/>
      </c:scatterChart>
      <c:valAx>
        <c:axId val="137815168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9328"/>
        <c:crosses val="autoZero"/>
        <c:crossBetween val="midCat"/>
      </c:valAx>
      <c:valAx>
        <c:axId val="158059328"/>
        <c:scaling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2866-A5E7-454E-9E73-ABD62B21180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8787379-AB13-4E9F-81EA-DC4D02F3F07D}">
      <dgm:prSet phldrT="[Text]"/>
      <dgm:spPr/>
      <dgm:t>
        <a:bodyPr/>
        <a:lstStyle/>
        <a:p>
          <a:r>
            <a:rPr lang="en-US" dirty="0" smtClean="0"/>
            <a:t>Early Projection </a:t>
          </a:r>
          <a:endParaRPr lang="en-US" dirty="0"/>
        </a:p>
      </dgm:t>
    </dgm:pt>
    <dgm:pt modelId="{C061F47D-9D12-4FF3-BADE-440239007F99}" type="parTrans" cxnId="{FCE53C8C-8B7A-4E30-B16D-28AB05CAA559}">
      <dgm:prSet/>
      <dgm:spPr/>
      <dgm:t>
        <a:bodyPr/>
        <a:lstStyle/>
        <a:p>
          <a:endParaRPr lang="en-US"/>
        </a:p>
      </dgm:t>
    </dgm:pt>
    <dgm:pt modelId="{F890475D-D908-4333-B4D0-7A8603A6F015}" type="sibTrans" cxnId="{FCE53C8C-8B7A-4E30-B16D-28AB05CAA559}">
      <dgm:prSet/>
      <dgm:spPr/>
      <dgm:t>
        <a:bodyPr/>
        <a:lstStyle/>
        <a:p>
          <a:endParaRPr lang="en-US"/>
        </a:p>
      </dgm:t>
    </dgm:pt>
    <dgm:pt modelId="{0ABA39DB-9FCC-4D43-9AED-CA255AF9B3A2}">
      <dgm:prSet phldrT="[Text]"/>
      <dgm:spPr/>
      <dgm:t>
        <a:bodyPr/>
        <a:lstStyle/>
        <a:p>
          <a:r>
            <a:rPr lang="en-US" dirty="0" smtClean="0"/>
            <a:t>Reduce intermediate results</a:t>
          </a:r>
          <a:endParaRPr lang="en-US" dirty="0"/>
        </a:p>
      </dgm:t>
    </dgm:pt>
    <dgm:pt modelId="{0CDED9AB-BCB2-443F-95CF-A551EEE4951F}" type="parTrans" cxnId="{D3E64283-4BD0-43DC-9275-94B893B77E4A}">
      <dgm:prSet/>
      <dgm:spPr/>
      <dgm:t>
        <a:bodyPr/>
        <a:lstStyle/>
        <a:p>
          <a:endParaRPr lang="en-US"/>
        </a:p>
      </dgm:t>
    </dgm:pt>
    <dgm:pt modelId="{C7680270-1D5D-4E38-B7BB-445149244320}" type="sibTrans" cxnId="{D3E64283-4BD0-43DC-9275-94B893B77E4A}">
      <dgm:prSet/>
      <dgm:spPr/>
      <dgm:t>
        <a:bodyPr/>
        <a:lstStyle/>
        <a:p>
          <a:endParaRPr lang="en-US"/>
        </a:p>
      </dgm:t>
    </dgm:pt>
    <dgm:pt modelId="{2579A9C1-5E24-4E94-B539-DDA15C418775}">
      <dgm:prSet phldrT="[Text]"/>
      <dgm:spPr/>
      <dgm:t>
        <a:bodyPr/>
        <a:lstStyle/>
        <a:p>
          <a:r>
            <a:rPr lang="en-US" dirty="0" smtClean="0"/>
            <a:t>Reduce execution time</a:t>
          </a:r>
          <a:endParaRPr lang="en-US" dirty="0"/>
        </a:p>
      </dgm:t>
    </dgm:pt>
    <dgm:pt modelId="{7A2F74D2-16A7-449D-83FE-112BFF9A494A}" type="parTrans" cxnId="{9508A145-769A-475B-982B-0BAE98548F18}">
      <dgm:prSet/>
      <dgm:spPr/>
      <dgm:t>
        <a:bodyPr/>
        <a:lstStyle/>
        <a:p>
          <a:endParaRPr lang="en-US"/>
        </a:p>
      </dgm:t>
    </dgm:pt>
    <dgm:pt modelId="{DCAE9FA0-41B5-4A29-A4B1-01ECF60930A5}" type="sibTrans" cxnId="{9508A145-769A-475B-982B-0BAE98548F18}">
      <dgm:prSet/>
      <dgm:spPr/>
      <dgm:t>
        <a:bodyPr/>
        <a:lstStyle/>
        <a:p>
          <a:endParaRPr lang="en-US"/>
        </a:p>
      </dgm:t>
    </dgm:pt>
    <dgm:pt modelId="{10D15CB0-A028-423E-8997-B491F2C50D64}" type="pres">
      <dgm:prSet presAssocID="{57AD2866-A5E7-454E-9E73-ABD62B21180F}" presName="Name0" presStyleCnt="0">
        <dgm:presLayoutVars>
          <dgm:dir/>
          <dgm:resizeHandles val="exact"/>
        </dgm:presLayoutVars>
      </dgm:prSet>
      <dgm:spPr/>
    </dgm:pt>
    <dgm:pt modelId="{24149572-4675-486F-ABA3-88B5AEE1E699}" type="pres">
      <dgm:prSet presAssocID="{A8787379-AB13-4E9F-81EA-DC4D02F3F0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7F4E-FBB5-408A-B6CB-471427EB34D5}" type="pres">
      <dgm:prSet presAssocID="{F890475D-D908-4333-B4D0-7A8603A6F015}" presName="sibTrans" presStyleLbl="sibTrans2D1" presStyleIdx="0" presStyleCnt="2"/>
      <dgm:spPr/>
      <dgm:t>
        <a:bodyPr/>
        <a:lstStyle/>
        <a:p>
          <a:endParaRPr lang="nl-NL"/>
        </a:p>
      </dgm:t>
    </dgm:pt>
    <dgm:pt modelId="{E3732997-3C53-4A87-B51A-D86C9E88EBA4}" type="pres">
      <dgm:prSet presAssocID="{F890475D-D908-4333-B4D0-7A8603A6F015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6BBB9D76-8235-4457-AC87-4A7D4FA1DA55}" type="pres">
      <dgm:prSet presAssocID="{0ABA39DB-9FCC-4D43-9AED-CA255AF9B3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66637-25DA-4A85-B776-CFCB683D2AF8}" type="pres">
      <dgm:prSet presAssocID="{C7680270-1D5D-4E38-B7BB-445149244320}" presName="sibTrans" presStyleLbl="sibTrans2D1" presStyleIdx="1" presStyleCnt="2"/>
      <dgm:spPr/>
      <dgm:t>
        <a:bodyPr/>
        <a:lstStyle/>
        <a:p>
          <a:endParaRPr lang="nl-NL"/>
        </a:p>
      </dgm:t>
    </dgm:pt>
    <dgm:pt modelId="{7D9CA708-30B4-452D-B073-390F2DD17D4F}" type="pres">
      <dgm:prSet presAssocID="{C7680270-1D5D-4E38-B7BB-445149244320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9E90C34E-C588-4908-B1C7-F203E7B3450A}" type="pres">
      <dgm:prSet presAssocID="{2579A9C1-5E24-4E94-B539-DDA15C4187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64283-4BD0-43DC-9275-94B893B77E4A}" srcId="{57AD2866-A5E7-454E-9E73-ABD62B21180F}" destId="{0ABA39DB-9FCC-4D43-9AED-CA255AF9B3A2}" srcOrd="1" destOrd="0" parTransId="{0CDED9AB-BCB2-443F-95CF-A551EEE4951F}" sibTransId="{C7680270-1D5D-4E38-B7BB-445149244320}"/>
    <dgm:cxn modelId="{9508A145-769A-475B-982B-0BAE98548F18}" srcId="{57AD2866-A5E7-454E-9E73-ABD62B21180F}" destId="{2579A9C1-5E24-4E94-B539-DDA15C418775}" srcOrd="2" destOrd="0" parTransId="{7A2F74D2-16A7-449D-83FE-112BFF9A494A}" sibTransId="{DCAE9FA0-41B5-4A29-A4B1-01ECF60930A5}"/>
    <dgm:cxn modelId="{30E0FFDB-7887-4593-AB97-33E01ED59486}" type="presOf" srcId="{2579A9C1-5E24-4E94-B539-DDA15C418775}" destId="{9E90C34E-C588-4908-B1C7-F203E7B3450A}" srcOrd="0" destOrd="0" presId="urn:microsoft.com/office/officeart/2005/8/layout/process1"/>
    <dgm:cxn modelId="{A9341FE0-8354-40EB-A6B9-56CA7BE6287C}" type="presOf" srcId="{0ABA39DB-9FCC-4D43-9AED-CA255AF9B3A2}" destId="{6BBB9D76-8235-4457-AC87-4A7D4FA1DA55}" srcOrd="0" destOrd="0" presId="urn:microsoft.com/office/officeart/2005/8/layout/process1"/>
    <dgm:cxn modelId="{2D43E179-DFE0-4446-B5C2-30B9886B42C7}" type="presOf" srcId="{F890475D-D908-4333-B4D0-7A8603A6F015}" destId="{E8CC7F4E-FBB5-408A-B6CB-471427EB34D5}" srcOrd="0" destOrd="0" presId="urn:microsoft.com/office/officeart/2005/8/layout/process1"/>
    <dgm:cxn modelId="{6D6B0909-FD7B-4BD4-96C4-0CBCF32179C3}" type="presOf" srcId="{F890475D-D908-4333-B4D0-7A8603A6F015}" destId="{E3732997-3C53-4A87-B51A-D86C9E88EBA4}" srcOrd="1" destOrd="0" presId="urn:microsoft.com/office/officeart/2005/8/layout/process1"/>
    <dgm:cxn modelId="{D30E88D2-3FFE-4046-B770-D0135A0A8699}" type="presOf" srcId="{C7680270-1D5D-4E38-B7BB-445149244320}" destId="{17266637-25DA-4A85-B776-CFCB683D2AF8}" srcOrd="0" destOrd="0" presId="urn:microsoft.com/office/officeart/2005/8/layout/process1"/>
    <dgm:cxn modelId="{082A31C0-2186-4142-99A1-8B6B3E78D4F3}" type="presOf" srcId="{A8787379-AB13-4E9F-81EA-DC4D02F3F07D}" destId="{24149572-4675-486F-ABA3-88B5AEE1E699}" srcOrd="0" destOrd="0" presId="urn:microsoft.com/office/officeart/2005/8/layout/process1"/>
    <dgm:cxn modelId="{483E0A7E-B243-48CD-A272-CB78F2AB20C7}" type="presOf" srcId="{C7680270-1D5D-4E38-B7BB-445149244320}" destId="{7D9CA708-30B4-452D-B073-390F2DD17D4F}" srcOrd="1" destOrd="0" presId="urn:microsoft.com/office/officeart/2005/8/layout/process1"/>
    <dgm:cxn modelId="{FCE53C8C-8B7A-4E30-B16D-28AB05CAA559}" srcId="{57AD2866-A5E7-454E-9E73-ABD62B21180F}" destId="{A8787379-AB13-4E9F-81EA-DC4D02F3F07D}" srcOrd="0" destOrd="0" parTransId="{C061F47D-9D12-4FF3-BADE-440239007F99}" sibTransId="{F890475D-D908-4333-B4D0-7A8603A6F015}"/>
    <dgm:cxn modelId="{5B13FACD-D30B-4EEB-9169-C2F5FBC785EE}" type="presOf" srcId="{57AD2866-A5E7-454E-9E73-ABD62B21180F}" destId="{10D15CB0-A028-423E-8997-B491F2C50D64}" srcOrd="0" destOrd="0" presId="urn:microsoft.com/office/officeart/2005/8/layout/process1"/>
    <dgm:cxn modelId="{3A850301-A009-420D-AC0C-45708E1885F4}" type="presParOf" srcId="{10D15CB0-A028-423E-8997-B491F2C50D64}" destId="{24149572-4675-486F-ABA3-88B5AEE1E699}" srcOrd="0" destOrd="0" presId="urn:microsoft.com/office/officeart/2005/8/layout/process1"/>
    <dgm:cxn modelId="{8D96B37F-3EBF-4FD3-8691-89F72E91B66D}" type="presParOf" srcId="{10D15CB0-A028-423E-8997-B491F2C50D64}" destId="{E8CC7F4E-FBB5-408A-B6CB-471427EB34D5}" srcOrd="1" destOrd="0" presId="urn:microsoft.com/office/officeart/2005/8/layout/process1"/>
    <dgm:cxn modelId="{B5F610D7-291E-40C1-B3CB-64683AA77E3F}" type="presParOf" srcId="{E8CC7F4E-FBB5-408A-B6CB-471427EB34D5}" destId="{E3732997-3C53-4A87-B51A-D86C9E88EBA4}" srcOrd="0" destOrd="0" presId="urn:microsoft.com/office/officeart/2005/8/layout/process1"/>
    <dgm:cxn modelId="{D99EE393-A7B9-463D-9957-EE260E251908}" type="presParOf" srcId="{10D15CB0-A028-423E-8997-B491F2C50D64}" destId="{6BBB9D76-8235-4457-AC87-4A7D4FA1DA55}" srcOrd="2" destOrd="0" presId="urn:microsoft.com/office/officeart/2005/8/layout/process1"/>
    <dgm:cxn modelId="{224765AB-AC0C-4025-BD94-2C194DEB57E3}" type="presParOf" srcId="{10D15CB0-A028-423E-8997-B491F2C50D64}" destId="{17266637-25DA-4A85-B776-CFCB683D2AF8}" srcOrd="3" destOrd="0" presId="urn:microsoft.com/office/officeart/2005/8/layout/process1"/>
    <dgm:cxn modelId="{F3AA7838-E048-417D-B35B-0A8F75CC29F5}" type="presParOf" srcId="{17266637-25DA-4A85-B776-CFCB683D2AF8}" destId="{7D9CA708-30B4-452D-B073-390F2DD17D4F}" srcOrd="0" destOrd="0" presId="urn:microsoft.com/office/officeart/2005/8/layout/process1"/>
    <dgm:cxn modelId="{102AC445-287E-45A3-80AA-3F9E0B765D44}" type="presParOf" srcId="{10D15CB0-A028-423E-8997-B491F2C50D64}" destId="{9E90C34E-C588-4908-B1C7-F203E7B3450A}" srcOrd="4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9572-4675-486F-ABA3-88B5AEE1E699}">
      <dsp:nvSpPr>
        <dsp:cNvPr id="0" name=""/>
        <dsp:cNvSpPr/>
      </dsp:nvSpPr>
      <dsp:spPr>
        <a:xfrm>
          <a:off x="6654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Early Projection </a:t>
          </a:r>
          <a:endParaRPr lang="en-US" sz="2200" kern="1200" dirty="0"/>
        </a:p>
      </dsp:txBody>
      <dsp:txXfrm>
        <a:off x="41608" y="1166434"/>
        <a:ext cx="1919130" cy="1123515"/>
      </dsp:txXfrm>
    </dsp:sp>
    <dsp:sp modelId="{E8CC7F4E-FBB5-408A-B6CB-471427EB34D5}">
      <dsp:nvSpPr>
        <dsp:cNvPr id="0" name=""/>
        <dsp:cNvSpPr/>
      </dsp:nvSpPr>
      <dsp:spPr>
        <a:xfrm>
          <a:off x="2194597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94597" y="1580207"/>
        <a:ext cx="295173" cy="295969"/>
      </dsp:txXfrm>
    </dsp:sp>
    <dsp:sp modelId="{6BBB9D76-8235-4457-AC87-4A7D4FA1DA55}">
      <dsp:nvSpPr>
        <dsp:cNvPr id="0" name=""/>
        <dsp:cNvSpPr/>
      </dsp:nvSpPr>
      <dsp:spPr>
        <a:xfrm>
          <a:off x="2791308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intermediate results</a:t>
          </a:r>
          <a:endParaRPr lang="en-US" sz="2200" kern="1200" dirty="0"/>
        </a:p>
      </dsp:txBody>
      <dsp:txXfrm>
        <a:off x="2826262" y="1166434"/>
        <a:ext cx="1919130" cy="1123515"/>
      </dsp:txXfrm>
    </dsp:sp>
    <dsp:sp modelId="{17266637-25DA-4A85-B776-CFCB683D2AF8}">
      <dsp:nvSpPr>
        <dsp:cNvPr id="0" name=""/>
        <dsp:cNvSpPr/>
      </dsp:nvSpPr>
      <dsp:spPr>
        <a:xfrm>
          <a:off x="4979251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9251" y="1580207"/>
        <a:ext cx="295173" cy="295969"/>
      </dsp:txXfrm>
    </dsp:sp>
    <dsp:sp modelId="{9E90C34E-C588-4908-B1C7-F203E7B3450A}">
      <dsp:nvSpPr>
        <dsp:cNvPr id="0" name=""/>
        <dsp:cNvSpPr/>
      </dsp:nvSpPr>
      <dsp:spPr>
        <a:xfrm>
          <a:off x="5575962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execution time</a:t>
          </a:r>
          <a:endParaRPr lang="en-US" sz="2200" kern="1200" dirty="0"/>
        </a:p>
      </dsp:txBody>
      <dsp:txXfrm>
        <a:off x="5610916" y="1166434"/>
        <a:ext cx="1919130" cy="112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2384-78B3-409E-83EA-7D627E67171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B391-6670-41D8-994C-F756398A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3618-4276-45A0-A1FE-ABC18CEDB8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6A27-9492-4A07-8764-3108732B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11C-1633-4EED-9D62-EDD14D532AF4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89FD-EE8B-427E-887E-B8EB66C76BF2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D3F-8C6F-4896-8C0A-4A003FC5AE5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6601-9EED-47E3-8FF3-280EA8AAB359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34D9-0738-44AF-A141-8608FA1819E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8727-67FA-47BE-A84A-8A03D4992087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8F5-0C15-490E-BC0F-6641375B8448}" type="datetime1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1F9-F8D5-4EC7-B158-F7C6F85F31EB}" type="datetime1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AA7F-2990-4B9D-B459-7FF8189F50D5}" type="datetime1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25D-BC74-4705-ABC4-FD4B41A9FF66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308C-FD81-4877-91D9-899EF04D4B75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7254-2EBB-445B-9006-51F920700270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b="1" dirty="0" smtClean="0"/>
              <a:t>Projection Pushing Revisited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344816" cy="2232248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C. Lambrechts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0733885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K. </a:t>
            </a:r>
            <a:r>
              <a:rPr lang="en-US" sz="2800" dirty="0" smtClean="0">
                <a:solidFill>
                  <a:schemeClr val="tx1"/>
                </a:solidFill>
              </a:rPr>
              <a:t>Triantos 		0852612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J. </a:t>
            </a:r>
            <a:r>
              <a:rPr lang="en-US" sz="2800" dirty="0" err="1" smtClean="0">
                <a:solidFill>
                  <a:schemeClr val="tx1"/>
                </a:solidFill>
              </a:rPr>
              <a:t>Wulms</a:t>
            </a:r>
            <a:r>
              <a:rPr lang="en-US" sz="2800" smtClean="0">
                <a:solidFill>
                  <a:schemeClr val="tx1"/>
                </a:solidFill>
              </a:rPr>
              <a:t>	 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0747580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 Reordering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Early Projection processes relations linear</a:t>
            </a:r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 smtClean="0"/>
              <a:t>Find Permutation to </a:t>
            </a:r>
          </a:p>
          <a:p>
            <a:pPr marL="0" indent="0">
              <a:buNone/>
            </a:pPr>
            <a:r>
              <a:rPr lang="en-US" dirty="0" smtClean="0"/>
              <a:t>minimize live variables in intermediate relations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step:</a:t>
            </a:r>
          </a:p>
          <a:p>
            <a:pPr marL="0" indent="0">
              <a:buNone/>
            </a:pPr>
            <a:r>
              <a:rPr lang="en-US" dirty="0" smtClean="0"/>
              <a:t>Find the atom with the maximum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MCS order of the vertices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bucket for each vertex</a:t>
            </a:r>
          </a:p>
          <a:p>
            <a:pPr marL="400050" lvl="1" indent="0">
              <a:buNone/>
            </a:pPr>
            <a:r>
              <a:rPr lang="en-US" dirty="0" smtClean="0"/>
              <a:t>  Bucket stores:</a:t>
            </a:r>
            <a:endParaRPr lang="en-US" dirty="0"/>
          </a:p>
          <a:p>
            <a:pPr marL="1314450" lvl="2" indent="-514350">
              <a:buFont typeface="+mj-lt"/>
              <a:buAutoNum type="alphaLcPeriod"/>
            </a:pPr>
            <a:r>
              <a:rPr lang="en-US" dirty="0" smtClean="0"/>
              <a:t>Edges that bucket’s </a:t>
            </a:r>
            <a:r>
              <a:rPr lang="en-US" dirty="0" smtClean="0"/>
              <a:t>vertex </a:t>
            </a:r>
            <a:r>
              <a:rPr lang="en-US" dirty="0" smtClean="0"/>
              <a:t>is </a:t>
            </a:r>
            <a:r>
              <a:rPr lang="en-US" dirty="0" smtClean="0"/>
              <a:t>inside</a:t>
            </a:r>
            <a:endParaRPr lang="en-US" dirty="0" smtClean="0"/>
          </a:p>
          <a:p>
            <a:pPr marL="1314450" lvl="2" indent="-514350">
              <a:buFont typeface="+mj-lt"/>
              <a:buAutoNum type="alphaLcPeriod"/>
            </a:pPr>
            <a:r>
              <a:rPr lang="en-US" dirty="0" err="1" smtClean="0"/>
              <a:t>Subqueries</a:t>
            </a:r>
            <a:r>
              <a:rPr lang="en-US" dirty="0" smtClean="0"/>
              <a:t>  for bucket’s vertex		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Step 3 : Build the SQL query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Buckets in descending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SELECT</a:t>
            </a:r>
            <a:r>
              <a:rPr lang="en-US" dirty="0" smtClean="0"/>
              <a:t>	all live vertices of the bucket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FROM</a:t>
            </a:r>
            <a:r>
              <a:rPr lang="en-US" dirty="0" smtClean="0"/>
              <a:t>	all </a:t>
            </a:r>
            <a:r>
              <a:rPr lang="en-US" dirty="0" smtClean="0"/>
              <a:t>edges </a:t>
            </a:r>
            <a:r>
              <a:rPr lang="en-US" dirty="0" smtClean="0"/>
              <a:t>and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 smtClean="0"/>
              <a:t>JOIN</a:t>
            </a:r>
            <a:r>
              <a:rPr lang="en-US" dirty="0" err="1" smtClean="0"/>
              <a:t>ing</a:t>
            </a:r>
            <a:r>
              <a:rPr lang="en-US" dirty="0" smtClean="0"/>
              <a:t>	them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u="sng" dirty="0" smtClean="0"/>
              <a:t>ON</a:t>
            </a:r>
            <a:r>
              <a:rPr lang="en-US" dirty="0" smtClean="0"/>
              <a:t>     </a:t>
            </a:r>
            <a:r>
              <a:rPr lang="en-US" dirty="0" err="1" smtClean="0"/>
              <a:t>strfwd.conditions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</a:t>
            </a:r>
            <a:r>
              <a:rPr lang="en-US" dirty="0" smtClean="0"/>
              <a:t>bucket’s </a:t>
            </a:r>
            <a:r>
              <a:rPr lang="en-US" dirty="0" smtClean="0"/>
              <a:t>query and delete the </a:t>
            </a:r>
            <a:r>
              <a:rPr lang="en-US" dirty="0" smtClean="0"/>
              <a:t>bucket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Experiment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</a:t>
            </a:r>
          </a:p>
          <a:p>
            <a:pPr lvl="1"/>
            <a:r>
              <a:rPr lang="nl-NL" dirty="0" smtClean="0"/>
              <a:t>Table generator</a:t>
            </a:r>
          </a:p>
          <a:p>
            <a:pPr lvl="1"/>
            <a:r>
              <a:rPr lang="nl-NL" dirty="0" smtClean="0"/>
              <a:t>Graph generator</a:t>
            </a:r>
          </a:p>
          <a:p>
            <a:pPr lvl="1"/>
            <a:r>
              <a:rPr lang="nl-NL" dirty="0" smtClean="0"/>
              <a:t>Graph translator / Query generator</a:t>
            </a:r>
          </a:p>
          <a:p>
            <a:r>
              <a:rPr lang="nl-NL" dirty="0"/>
              <a:t>P</a:t>
            </a:r>
            <a:r>
              <a:rPr lang="nl-NL" dirty="0" smtClean="0"/>
              <a:t>ostgreSQL engine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" y="4437112"/>
            <a:ext cx="8100391" cy="15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Generate boolean queries</a:t>
            </a:r>
          </a:p>
          <a:p>
            <a:r>
              <a:rPr lang="nl-NL" dirty="0" smtClean="0"/>
              <a:t>Measure execution time</a:t>
            </a:r>
          </a:p>
          <a:p>
            <a:r>
              <a:rPr lang="nl-NL" dirty="0" smtClean="0"/>
              <a:t>Scale order with a fixed density (3.0 &amp; 6.0)</a:t>
            </a:r>
          </a:p>
          <a:p>
            <a:r>
              <a:rPr lang="nl-NL" dirty="0" smtClean="0"/>
              <a:t>Scale density with a fixed order (20)</a:t>
            </a:r>
          </a:p>
          <a:p>
            <a:endParaRPr lang="nl-NL" dirty="0"/>
          </a:p>
          <a:p>
            <a:r>
              <a:rPr lang="nl-NL" dirty="0" smtClean="0"/>
              <a:t>Still to do:</a:t>
            </a:r>
          </a:p>
          <a:p>
            <a:pPr lvl="1"/>
            <a:r>
              <a:rPr lang="nl-NL" dirty="0" smtClean="0"/>
              <a:t>Different graphs types (Augmented, Ladder, Circular)</a:t>
            </a:r>
          </a:p>
          <a:p>
            <a:pPr lvl="1"/>
            <a:r>
              <a:rPr lang="nl-NL" dirty="0" smtClean="0"/>
              <a:t>More runs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3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Results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7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4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Main Idea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Most database queries can be expressed as </a:t>
            </a:r>
          </a:p>
          <a:p>
            <a:pPr marL="0" indent="0" algn="ctr">
              <a:buNone/>
            </a:pPr>
            <a:r>
              <a:rPr lang="en-US" dirty="0" smtClean="0"/>
              <a:t>Select-Project-Join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Order of Select, Project and Join operations </a:t>
            </a:r>
          </a:p>
          <a:p>
            <a:pPr marL="0" indent="0" algn="ctr">
              <a:buNone/>
            </a:pPr>
            <a:r>
              <a:rPr lang="en-US" dirty="0" smtClean="0"/>
              <a:t>  Drastic impact on query processing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 smtClean="0"/>
              <a:t>Project-Join order </a:t>
            </a:r>
          </a:p>
          <a:p>
            <a:pPr marL="457200" lvl="1" indent="0" algn="ctr">
              <a:buNone/>
            </a:pPr>
            <a:r>
              <a:rPr lang="en-US" sz="3200" dirty="0" smtClean="0"/>
              <a:t>linear bound on size of intermediate results 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1600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1580" y="55335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1560" y="4653136"/>
            <a:ext cx="79928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Provisional 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Almost no difference between approaches</a:t>
            </a:r>
          </a:p>
          <a:p>
            <a:r>
              <a:rPr lang="nl-NL" dirty="0" smtClean="0"/>
              <a:t>Almost no difference with the paper</a:t>
            </a:r>
          </a:p>
          <a:p>
            <a:pPr lvl="1"/>
            <a:r>
              <a:rPr lang="nl-NL" dirty="0" smtClean="0"/>
              <a:t>Better optimazitions done by the engine</a:t>
            </a:r>
          </a:p>
          <a:p>
            <a:pPr lvl="1"/>
            <a:r>
              <a:rPr lang="nl-NL" dirty="0" smtClean="0"/>
              <a:t>Faster machine</a:t>
            </a:r>
          </a:p>
          <a:p>
            <a:endParaRPr lang="nl-NL" dirty="0" smtClean="0"/>
          </a:p>
          <a:p>
            <a:r>
              <a:rPr lang="nl-NL" dirty="0" smtClean="0"/>
              <a:t>Need to do more runs with higher order and density</a:t>
            </a:r>
          </a:p>
          <a:p>
            <a:r>
              <a:rPr lang="nl-NL" dirty="0" smtClean="0"/>
              <a:t>Experiment bucket </a:t>
            </a:r>
            <a:r>
              <a:rPr lang="nl-NL" dirty="0"/>
              <a:t>e</a:t>
            </a:r>
            <a:r>
              <a:rPr lang="nl-NL" dirty="0" smtClean="0"/>
              <a:t>limination and graph types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Questions?</a:t>
            </a:r>
            <a:endParaRPr lang="nl-NL" dirty="0"/>
          </a:p>
        </p:txBody>
      </p:sp>
      <p:sp>
        <p:nvSpPr>
          <p:cNvPr id="4" name="AutoShape 2" descr="data:image/jpeg;base64,/9j/4AAQSkZJRgABAQAAAQABAAD/2wCEAAkGBxMTEhIUExIVFBUUFRcUFxgXFBUZFRcVGBQXFxUUFxQYHSggHBolHRQWITEhJSosLi4uFx8zODMsNygtLisBCgoKDg0OGxAQGywkICQvLC8yOCwvLCwsLywtLDQsLCwvLC0sLCwvLSwsLCwsLCwsLCwsLCwsLCwsLCwsLCwsLP/AABEIAOEA4QMBIgACEQEDEQH/xAAcAAEAAQUBAQAAAAAAAAAAAAAABgEDBAUHAgj/xABJEAABAwIDBQUEBgUJCAMAAAABAAIDBBEFEiEGEzFBUQcyYXGRIoGhsRRCUsHR8CMkYnKSFjU2dIKisrPxMzRDU3O0wtIVdYP/xAAcAQABBQEBAQAAAAAAAAAAAAAAAQIEBQYDBwj/xAAzEQACAgEDAgMFBwQDAAAAAAAAAQIDEQQSIQUxQVFhEyIycdEGFFKBkbHhI0KhwRUzNP/aAAwDAQACEQMRAD8AyCUuqFFkTelbpdURAC6XREALpdEQAuq3VEQBn4LLaUD7QI+8fJSG6iUMmVzXdCD6FSwFSanwZXrtW26M/NfsVul1RF0KMrdLqiIArdLqiIArdLqiIArdLqiIArdLqiIArdLqiIArdLqiIAvXRESAQoohRQz0YIiIAIiIAIsfEqgxwzSN7zI3Ob52sD7r39yg1DtXUtN3uEjTyc0fAtAIUqnSyti5Ih362FM1GXidBRYWEYnHUNuzRw7zD3h4+I8VmrhOEoPEkSa7I2LMWFJsNkzRMPhY+7T7lGVusAk0e3oQfUW+74p1T5wVXW6t2n3fhf8ABtURFIMiEREAERR3a3aplGA0APmcLtZfQD7b7cB4cSnRi5PCHRi5PCJEUBXDMRxCoqTmlme7wBs23QNGi3fZ5jkkFQ2me4mKW+UE9x/G4PQ2OnkpD03Hfk7vTtLudYREUUjBERABERABUJsqSSBouVr5py7y6J0Y5O9NDsfobH6Wzr8CqLXon7ETPucPU0RRCirTZhERABERAGLirCYJwOJik/wlQA0nsAgcl0prb6Hgbj1FvvUEidZpaeIuD7lZ6KWINepSdUj76foaWlrJIJA+Nxa4HT7wfBdGwXGY6pmZtmyDvx31/faObfkue1TAdbLGoax8MjZGOs5puD8CCOYtcKZbTG6GH3K/TamVE8+B1lZ2DSWlA+0CPvHyWjwXFmVLMzbNe3vsvw/ab1b8lsIn5XNd0IPobqlcJVzxI0Fu3U6eSj4pktRAUUgwgRF4nlaxpc4gNaLkngAlFXJg4/i7KWF8r7aD2W3sXu5NC4nVVL55XyyG73nMeQ8APC2i3O2W0BqpdD+ijJDB16uPifktXQQE/V0VhVX7OOX3JtcNq9TY0lPzVxlP+sUxA13rR6mx+az6WLKL25LX70mppwL338XD/qtTYPMiR4HZAiIoBUhERABWp5w3z6LxUVNtBx+SwSb8U+Mc9yXRpnLmXYrJIXG5XlEXUsUklhF1ERIONEUQoqs1AREQAREQAUSxmiyTydHe2PJ2p+N1LVqNqG2iZKOMbsp8WP5e4gfFTNHPbPHmV3Uq91W7yIrWRAD3LQVB1KkVbMHNuOBUbrCLlXNRmrGeqOvfGQ5jy1zTcEGx8f8ARS3DNuHHSaLMftMIaT5t4ellBmNurkbrJ1lMLPiQtOptqfuM7VR7eUYjYHPfmAAtunE9OI0+Ku/y+orE5pPLdm/4LjTJNF73lwuH3SBxkoybbXc6hiHaZA1pMcUjncg7KG+oJKg+L7XT1ZdvHZWX9mNps0eZ4n3rQSMJVixC6wohHsCaXwo2bfmpDgsJNlFaZ97X5KQU0zo2h4cDfXLfp4FJYvA6QZI3M5LB2fos2IU4vezzIfJjSR8bKk2IWFxxtf8ABbTs4gz1Ms51yx5R4F7xYD3MPqoq91NnSyWIs6MiKj3AC5UIrUslVh1FVyb6/grdRUF2g0HzVhdYw8yfRpse9MIiJ5NCIiALqIiQU0V0XtwXgs6KTf0Sa5qln5kLRfbOieI6mDi/Ncr6r/IRU9yqCqi2iyp4nFo1mm1lGpjupmpL0YREXEkharam/wBFkIF7FjvcHi59FtVi4q1pgnDzZu6fcnoWkLrQ8WR+Zw1KTpkn5M5/V1Ps8Br06rSuFzdVY42sV7AWkisGLbyN0vZpxbxVqV5Xuml5Jwh63aq1lrq7ZYtS9IB6adUfFdWGFZI87+9D4A8BuiuUkhzAHUHqfvVHusrRk425oxlCm7qXkA3IA69fLwXQuyqiy0jpT/xpCW/uMu0fHMfeuQSzuc0Bdn7P8TDsPgAHtRgxHpdp4+ViFE1EWq+AlumtqJTLKGjVa+aUuOvovL3km5XlQ4xwSqaFXy+4RETiQEREAEREAXUREgppSiFFrTysLyWhekSSipLDWR9ds6pboNp+nB4ylUv7lcRVl/SKLOY+6/Tt+hp9F9rdbRxbia9eH+q/2meFrtowPotRm/5Zt+9cZP71lssnuWBjjGmnnz93duN+hAu0+dwFVS6XdTNS7pPw+hqqPtNotZW4Z2yaxiXn6Pt+xyx5W8iwRjYTPM5wjD2xgNHtOcQHOsD0BWicphg9RDVUT6OWVsUjZN9BI8gMJLQ10bnHQcOfXwUvUSlCKa7ZWfkVsMZNFHhJkY97NWtLsvtNzEN6szFw0IN+HK5Wpj0cpxh2F/QWTSTSxulcwsjjZI117nV2nLQa9FCp++fzcpard8pY7BJYRlFwsVYijLivLHaEFZGHyAH8+5dnwhESCowyOko4JTG2WaqBLXO1bE0EOBa3gXWFtftHotzs3h1LWGSB5bJII96yWON0ZaRlBabgXsX24WIB4hYWHYhTTUrKStc6PdEmGZrb5QfquaNfgeCu0eK0WHxStpXvqZ5RlMjmljGjW1gQCQL305qpsnbKEoYe/PDXbGeHnthLwOqwnnPBE8ZjaHNygA5RmH7QJB+S14Zqrkj7leX3urWKwsHFvJ70XWdhR+ow6W7/AK53XK5DmXZdkLfQqe32Pjc3C46n4Tvp/iNuiIoJMCIiACIiACIiALqIiQU0pRCi1p5WEREAEREAFqNrP90l/sj1cPwW3Wt2ngL6OoA4hrX/AMLgT8Lrlf8A9bJnT8feYZ8zlbyqRO10KtFyoFXG0NiyVY0bL3815EiuRTgaFGAKSN0VlqyzUNIsBc/FWo2oAuSOJAK8Bt+KqXDqrWY8kgFbr2w6Kzqq5kohVq6r2dy3pLfZkcPUA/nzXJXOXYNhMPMNI3NxkO943sCAGjzsFw1Pwnehe8SFERQCaEREAEREAEREAXUREgppSiFFrTysIiIAIiIAILagi4III6gixHoURI1lYYsZOLTXgck2hwswzvZY2DvZ8W8Wm/ktc0a8fRdY2gwdtSy2X2xezudrE2P55rmtbQuhNi0jxsqqS2ScGbfS3q+pWLx/cw3pfMvL3rw2RKSD2CRceqqx+i8kjqredAF9r1dB5/6LHjcshsgSAUPhqrTj1Cubsk2AJ8lKdmNi56lwztLWdT934pspxissVLJosBwp08zGNBILhfTgOZ9F26KINa1rdGtAaPICwUXxqlGEvpC1oLHiVsnVwBhsfBwzHhxUmpqhkjQ+Nwc12oI/OhUK2e/DXYl0pIuIiLgdwiIgAiIgAiIgC6iIkFNKUQotaeVhERABERABEQBAGxwaJj3mMn2zG6RrerQ5oJ9SFgY3gbZLktuD1ChWK7RyU2JCaM33JDMt9HRgWfGT46++x5LuFJuquGOeH2mSNDgba+II5EG4I6hUerjv/qI3Gjr9hVGHocExPYx1zuz7io7PgE7blzbAc19IS7Llx6Li3aBjce/fTROuInAFw4OkafaHkDoolV17nsJrUcZIacPk6Kn0KQclIqQOka3JqTy6HopbgeyDzZ8h0uPZ5Lv95aeHjI1xWMnP8N2cqJjZjCSBe3O3X5eoUqwns0qHkZwRddZpMOZTMEzALs9qx4lv12e8X99lN4Mr2te2xa4BwI5gi4PoVEr1V1+dnGHge4xjh9zmeznZnHFZzhmcNdfkpxSYe1g0Fh5ahbjKsers1rnPeGMAJcTYAADUknQJdk/7uRu44124VI/VYh3ryyHwADGAeRJd/AodshjroHGPNZsnC49kP5E+fBZHaLtEytq3PjH6NjREy/FzWlxLz+8XE+VlFWO196mV1/09rFjZtmpI61TbQt4SNLTwuNR6cfmttBUMeLscHDwPzHJQWR17HmWgm3C5GtvBGPINwSD1BsfVQmsPBsZdKqugp1vblZ80T5FFaXH5W96zx46O9R94W4pcbifxOQ9HcP4uCQq7+m6irlrK9OTZIgPNEEAIiIAuoiJBTSlEKLWnlYREQAREQAXqLvN8x815Wpr8aDHBrNSCLniBrqB1KMN8IlaPS2aixRgv4Oe48688p/bd8yuodgW0Bzz0TjoRv4h4ggStHS92n3FcsxlmWeUdHu5359UwDHZaKojqISM7L2uLtIcLOa4cwQVVQxtwzbSPo3tP2pFBQvcDaeUGOFvE5iNXnwaLnzsOa+VHuJNyTcm9+ZPW6kW2O1E+ITb6ci4GVrW3DGN42aCTxPE89FH3NCbXBRA6TsA1ofC51iyoBZf7FQyxcw9M7HMeOtz0K7FRQC1raLjOxmAyyRU7S4sbO8PBy3dGYi50b26jUh7xfo6y6PiW0T2yilgb9IkDbyPj9gR8OJJIueeqqepQUp5h3H1Zxhml7RdrDSRyRMIL5Blbr3NNXW963PYJtNv6N1K915KXRt+Jhd3f4TdvllXIO0yhljq7yvztkYHxm1gBwcy3UOBHjoea1Oye0ctBUx1EJ9pmhaeD2HvMPgR6EA8lZaOEfZ7uMyw8+oyWVx5H2K54AJJAAFyToABxJXz32qdohrHGCndamadSP+MR9Y/sDkOfHpbYdpHazDVUe4o9410tt6XNy2Za5jBvrc2Btpa/VccMt10ab7gZe8XuB2vVYYesunSsCa0VUJI2EC2UZSOlleWiwSrDbtPA29x4A+S3qrro7ZG86NqVdpks8x4f+giIuRbF+mq3x9xxb4cveOC3FJtGeEjL+Lf/AFP4rQIgjX6Om744/Um9LXxydx4J6cD6FZK5+s+kxiVn1sw6O1+PFBT39Fa5ql+T+pNkUb/lM7/lN/iP4Igh/wDE6r8P+UZRRCi1h40EREAFRzgASTYDiSrdRUNY0ucbD86AdVF8SxJ0ptwZyHXxd4p0YuXYsun9Ms1cs9o+L+hlYrjBddsZs3m7m7y6Bahg1HmqK5FYAvd3Wanx6N96kPbXFs22n01Wmr2VrCI3jL71Ex/bI9DZa2ZqvyyFznOPFziT5k3VmUrPkdmO5bLZLBHVlXDA3g93tHpGNXu9AfeQta5q6J2aSsooZKstDppS6KFpNgI2AGWZx5Rg2uf2LDUhJOTUW49xCZbYBtKxscbzGLWuBd4j7o3Q4GQgCMX568iVtdlNn3wuZPI3d5mFscA1ELHlrnF7zq+Vxa0ue7XTpotVsvhslZIK2pJIB/QNc2wJ1/TFn1RrZreQ4kkknoc8wEd3cupGvv8AvWb1uo2VumD5/ufn6EmqHO5nPu2jAhNS72MAyU53h0FzGRZ7b+jtb90DmuAL6ixKotE4E+1ICLeB0cfmLcv7K+bdoMP3FRLFya45fFh1afQhT+jWS9m4Psuw29LOTX5kBVF6aVcnAvxrMiOmiwmFZkBumsUuRSlpBCmGHTZowfz5KHALfbMzDM6O/eF2+YXC6O6JZ9J1XsNTF+D4f5m8REVeb8IiIAIiIA9IiIHkpKIUWsPmoLEr69sQudSeDRxP4DxWPimLCO7W+0/4N8/HwUalkLiXONyeJK6Qr3cvsX3TejSuxZdxHy8X/BcrKt0jruPkOQ8lYRFJSS4RsIQjCKjFYSC1+0U5AZHfgMxH7Rvx91luKJvtZj3We0fIfkKI4hPme4kk3JNyq3X29q18zldLjBYurLnK5mWPMSq8jFHOXW9gtkxNHGZGkU4yuOYWdUPBzBtvqwNdcgfWNyfDlOFxbyaJhGj5GNt+88A/NfW8kDQxosGta0AaaBoHDyVd1PVSoqxHxH1QTfJgPcGDoB+QAB8lrpcR+s/Ro0AuLjjYDjqbfDoPa1+K4iQTn0Y2/HXwv4nlbjy+1ljs2IuleLXt9UDx4nTS5sNfwCpNLop3ywvEk3XRhHLNxK8vc5x56AcgOQHgoB2sYHZkNU0aF24d1Jyl7T5aOF10vZ/DS8+0crGi73dB081i9qeFCfDZyxuXdBs0bNBaNhGeR3i5pdYLRpQ0+2qPPmVsJStlvfY+ckXp6oFLOpdYs2JvNYkazIhomsUoXarJo5S1wcDq0ghYsoV2FIwRPHODrOHBwDvXiPVeViYHPngseMTg3+y65HyKy1WWR2yaPRenaj2+mjPx7P5oIiJhNCIiAPSIiB5KStFimNcWxHzd9zfxWLiuLGS7W3az4u8/DwWrWzhV4s8W6Z0VQxZeufBeXzCIi7mkC2WzGC/TayCmzFjH5nyObo7dsFyGnkSS0X5XJWtUs7KP51i/q8/ziXDUycam0c7XiLJudi8HdO+hFKRKIGzFwfKHZHPLAd7nzF128DooNsf2eUxxbEKKqaaiOnjY+Il8jDZ5a5pJjc25yuseVwV0Wm/pBP8A/Wxf9y9YGA/0jxP+q0/yYqUhGqwbs2wySuxGF1KTHD9G3bd/UDLvI3OfqJLm5A43Wm2H2Cw+oxDGIZqfPHSzRshbvZhka7e3F2vBPcbxJ4Lo2zv854t5Uf8AkvUf7M/512h/rEXznQBDdtsFweGanp8OtFXiugidrUPLA4kZrSksNnFh/JXRarZ3DoZKWnmZLNLVOe1skksr3l0cZkc5z8/saN0y215Bc67YW4fDO2oo3h2JNrY3yNzSOIytc4fozp3mx8F0DCsZosbgbFURPimAzbt+eOVjwLGSCTQka8RyNnCxsUaT7gRbHcMoaTETBXTTuofou/ia6SpcWSmTI5ueE53ANZcZybZiApRiex2D0sW/lZLHGC0ZhU1xN3uDWgNZIXalwHDmoLjuyrqM10DiZrUMs0Uzr5jC1jw5kl9M7TbUaHONLrpO3LL0EIy571FF7N7Zv1mLS/JGIwXujU3JtNEf7PtnqWqgqnuNS5grahkX63Ws/QNcNyCzeA90jvC/VWtgsK/+Rhe+rklfBE91OyEyvAkMfflncDmk45Q1xIAbwJJUq2AHsVurT+uy90Wb3I+6Oi1fY7/N8v8AWqn/ADCmpKSUsDiObR7BYZXYZJWUMBge2OV8ZbdufcueHMdGTl1LHAHxB8Fh7DdmlDWYMyUwfrUscobJvZRaQOe2N2TPk0s3Sylmwv8AR/8A/Gs/zZ1e7HZmswWkLjYe2LnxncB8SE8Dnz9hqFuzv0005FUIcxeZJrh+9ym8efLw0tZSLCdhsLocPhqK2n38kjYd452Z9nzFoDWMuGhoL+Nr2HM6KR9ptI2LBa5jNG5XOt0L5w8jyu4rSdn+2FPW0cVFXRFj92yL9KxwhnAADHNkIsHmzTbQ37vgARTte7PqelNI+jaYhUTinMZc5zA9+rHNzEkcDccOFrKZfyCwmiFJBLS/SH1Mm43jyS7Pu3PLjqA0ewRZo5+9QPtU2EfRSQSwzyugmmaxofI9z4JSbtLXX1FgbHiLWub3Uzwjs0rYayjnkxJ9WyGUvcyXeiw3bmhzA6R4Ju4DloeKAI/tZstHh9Q6KHNuZ49+xrnFxY6J4ZIzMdS20zCL3PFaBT3tanBrqKNrmlzaepc5t9cr3QhuniWOt+6VAlX6pYmbX7PWbtM4+T/cIiKMXwREQB6REQPNaUQot0edBERABbjY3GmUddBPLpEA+KRwBORsjRZ9hyDmtv4EladEyyG+LiNlHcsHe6WKB1TLikVQ2aM0ggIiG87kjpS4FhJcbOAygX9VzfZ/bmFu0FZLUB1NFURsiYZmmMtyNZkc8O7rXZXEE8Li6hs+0tZh7jHSVD4Wvs+RobG5pkygFwD2mxsGg26BRXGMYmqpnTVEhkkcAHOIaLhosNGgDgFQvCbSILWHg+popKalmrK2SriEdQISbuaGtETC3R1/avm5D1UC7Ito4JK3Gp3yMibPNE+PePawluaexs4jWxF/NcKyjoPRW3pMiHa+0jA8OhkdisVWZZxVQSmJs0LmECRmbKxozcG9V0Kd9LiD6CrhrI8lNI6WwLSXZ4iwsddwLCL63HUL5PLV4clA7T2wbb07qndQS7xoo6iCR0RaW55bZWF3MAxi9vtW6hTXtD2jpmYa1zZopDHLSyFjJWF5DJ43EAA9AV8vqt0jSawB9MdkW08UlHNLPNDE+WqleWGRrbAhgFg43tYcVrexfaymDKmjklZHIKmV7A5wAkY839gnQkEHTpYr54RCSSwgPpzGMSpcIwd9M6pjkk3U7YmggPe+Vz3D9GHE5QZBc9AtDgOLxM2Xc0TxtmEExa3eNEgdvXFtm3vfgVwIKrRqlA+mNutpqeqwKd7Zos81PG/d7xmcOcWEtyXvcG4t4LzhNVTYvg0FMyrZFK2OmbINM7HwOjLv0ZcDYmM2PjfVfNoCyImg8gkyB3jtu2kpnRU1JHO10v0mJ78jmuMTG39px1AN3NsD4la/tYr3wQ0z4MXmneJyLCSlBaDE+7r08bHdBqSNeC41I0DSysN4oyBuo8ReZt86R75CQ4ve4ucfMnX3KZ1BByvGge0Ot0J4/Fc+Yp3AQYKcg6ZMvvadfmompXu5L/7P2NanbnhphFk/QJPs/wB5v4p9Bk+z/eb+Piom1+Rr/b1/iX6oxkWR9Bk19nhb6zefDnzsgo3n6vDTvN6A9ehHqja/IX21f4l+pZResniPUKqNr8h3t6vxL9TWIiLcmACIiBArlN32/vD5oiR9gZpdrf8AalRt3FEWaj2ID7l5WFRE4QK2fu/BVRKIW0REoBERAFQvQREAXFfgRE0U91SxgiIQGwp+CnGD/wC5s/6rv8IRFH1Hwlt0P/2R/P8AYxpeLv3vvKyZv9jF5yf+CIuK7Ght+JfMxWcvNv8AhKcm+R+RRE0ei4iInC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data:image/jpeg;base64,/9j/4AAQSkZJRgABAQAAAQABAAD/2wCEAAkGBxMTEhIUExIVFBUUFRcUFxgXFBUZFRcVGBQXFxUUFxQYHSggHBolHRQWITEhJSosLi4uFx8zODMsNygtLisBCgoKDg0OGxAQGywkICQvLC8yOCwvLCwsLywtLDQsLCwvLC0sLCwvLSwsLCwsLCwsLCwsLCwsLCwsLCwsLCwsLP/AABEIAOEA4QMBIgACEQEDEQH/xAAcAAEAAQUBAQAAAAAAAAAAAAAABgEDBAUHAgj/xABJEAABAwIDBQUEBgUJCAMAAAABAAIDBBEFEiEGEzFBUQcyYXGRIoGhsRRCUsHR8CMkYnKSFjU2dIKisrPxMzRDU3O0wtIVdYP/xAAcAQABBQEBAQAAAAAAAAAAAAAAAQIEBQYDBwj/xAAzEQACAgEDAgMFBwQDAAAAAAAAAQIDEQQSIQUxQVFhEyIycdEGFFKBkbHhI0KhwRUzNP/aAAwDAQACEQMRAD8AyCUuqFFkTelbpdURAC6XREALpdEQAuq3VEQBn4LLaUD7QI+8fJSG6iUMmVzXdCD6FSwFSanwZXrtW26M/NfsVul1RF0KMrdLqiIArdLqiIArdLqiIArdLqiIArdLqiIArdLqiIArdLqiIAvXRESAQoohRQz0YIiIAIiIAIsfEqgxwzSN7zI3Ob52sD7r39yg1DtXUtN3uEjTyc0fAtAIUqnSyti5Ih362FM1GXidBRYWEYnHUNuzRw7zD3h4+I8VmrhOEoPEkSa7I2LMWFJsNkzRMPhY+7T7lGVusAk0e3oQfUW+74p1T5wVXW6t2n3fhf8ABtURFIMiEREAERR3a3aplGA0APmcLtZfQD7b7cB4cSnRi5PCHRi5PCJEUBXDMRxCoqTmlme7wBs23QNGi3fZ5jkkFQ2me4mKW+UE9x/G4PQ2OnkpD03Hfk7vTtLudYREUUjBERABERABUJsqSSBouVr5py7y6J0Y5O9NDsfobH6Wzr8CqLXon7ETPucPU0RRCirTZhERABERAGLirCYJwOJik/wlQA0nsAgcl0prb6Hgbj1FvvUEidZpaeIuD7lZ6KWINepSdUj76foaWlrJIJA+Nxa4HT7wfBdGwXGY6pmZtmyDvx31/faObfkue1TAdbLGoax8MjZGOs5puD8CCOYtcKZbTG6GH3K/TamVE8+B1lZ2DSWlA+0CPvHyWjwXFmVLMzbNe3vsvw/ab1b8lsIn5XNd0IPobqlcJVzxI0Fu3U6eSj4pktRAUUgwgRF4nlaxpc4gNaLkngAlFXJg4/i7KWF8r7aD2W3sXu5NC4nVVL55XyyG73nMeQ8APC2i3O2W0BqpdD+ijJDB16uPifktXQQE/V0VhVX7OOX3JtcNq9TY0lPzVxlP+sUxA13rR6mx+az6WLKL25LX70mppwL338XD/qtTYPMiR4HZAiIoBUhERABWp5w3z6LxUVNtBx+SwSb8U+Mc9yXRpnLmXYrJIXG5XlEXUsUklhF1ERIONEUQoqs1AREQAREQAUSxmiyTydHe2PJ2p+N1LVqNqG2iZKOMbsp8WP5e4gfFTNHPbPHmV3Uq91W7yIrWRAD3LQVB1KkVbMHNuOBUbrCLlXNRmrGeqOvfGQ5jy1zTcEGx8f8ARS3DNuHHSaLMftMIaT5t4ellBmNurkbrJ1lMLPiQtOptqfuM7VR7eUYjYHPfmAAtunE9OI0+Ku/y+orE5pPLdm/4LjTJNF73lwuH3SBxkoybbXc6hiHaZA1pMcUjncg7KG+oJKg+L7XT1ZdvHZWX9mNps0eZ4n3rQSMJVixC6wohHsCaXwo2bfmpDgsJNlFaZ97X5KQU0zo2h4cDfXLfp4FJYvA6QZI3M5LB2fos2IU4vezzIfJjSR8bKk2IWFxxtf8ABbTs4gz1Ms51yx5R4F7xYD3MPqoq91NnSyWIs6MiKj3AC5UIrUslVh1FVyb6/grdRUF2g0HzVhdYw8yfRpse9MIiJ5NCIiALqIiQU0V0XtwXgs6KTf0Sa5qln5kLRfbOieI6mDi/Ncr6r/IRU9yqCqi2iyp4nFo1mm1lGpjupmpL0YREXEkharam/wBFkIF7FjvcHi59FtVi4q1pgnDzZu6fcnoWkLrQ8WR+Zw1KTpkn5M5/V1Ps8Br06rSuFzdVY42sV7AWkisGLbyN0vZpxbxVqV5Xuml5Jwh63aq1lrq7ZYtS9IB6adUfFdWGFZI87+9D4A8BuiuUkhzAHUHqfvVHusrRk425oxlCm7qXkA3IA69fLwXQuyqiy0jpT/xpCW/uMu0fHMfeuQSzuc0Bdn7P8TDsPgAHtRgxHpdp4+ViFE1EWq+AlumtqJTLKGjVa+aUuOvovL3km5XlQ4xwSqaFXy+4RETiQEREAEREAXUREgppSiFFrTysLyWhekSSipLDWR9ds6pboNp+nB4ylUv7lcRVl/SKLOY+6/Tt+hp9F9rdbRxbia9eH+q/2meFrtowPotRm/5Zt+9cZP71lssnuWBjjGmnnz93duN+hAu0+dwFVS6XdTNS7pPw+hqqPtNotZW4Z2yaxiXn6Pt+xyx5W8iwRjYTPM5wjD2xgNHtOcQHOsD0BWicphg9RDVUT6OWVsUjZN9BI8gMJLQ10bnHQcOfXwUvUSlCKa7ZWfkVsMZNFHhJkY97NWtLsvtNzEN6szFw0IN+HK5Wpj0cpxh2F/QWTSTSxulcwsjjZI117nV2nLQa9FCp++fzcpard8pY7BJYRlFwsVYijLivLHaEFZGHyAH8+5dnwhESCowyOko4JTG2WaqBLXO1bE0EOBa3gXWFtftHotzs3h1LWGSB5bJII96yWON0ZaRlBabgXsX24WIB4hYWHYhTTUrKStc6PdEmGZrb5QfquaNfgeCu0eK0WHxStpXvqZ5RlMjmljGjW1gQCQL305qpsnbKEoYe/PDXbGeHnthLwOqwnnPBE8ZjaHNygA5RmH7QJB+S14Zqrkj7leX3urWKwsHFvJ70XWdhR+ow6W7/AK53XK5DmXZdkLfQqe32Pjc3C46n4Tvp/iNuiIoJMCIiACIiACIiALqIiQU0pRCi1p5WEREAEREAFqNrP90l/sj1cPwW3Wt2ngL6OoA4hrX/AMLgT8Lrlf8A9bJnT8feYZ8zlbyqRO10KtFyoFXG0NiyVY0bL3815EiuRTgaFGAKSN0VlqyzUNIsBc/FWo2oAuSOJAK8Bt+KqXDqrWY8kgFbr2w6Kzqq5kohVq6r2dy3pLfZkcPUA/nzXJXOXYNhMPMNI3NxkO943sCAGjzsFw1Pwnehe8SFERQCaEREAEREAEREAXUREgppSiFFrTysIiIAIiIAILagi4III6gixHoURI1lYYsZOLTXgck2hwswzvZY2DvZ8W8Wm/ktc0a8fRdY2gwdtSy2X2xezudrE2P55rmtbQuhNi0jxsqqS2ScGbfS3q+pWLx/cw3pfMvL3rw2RKSD2CRceqqx+i8kjqredAF9r1dB5/6LHjcshsgSAUPhqrTj1Cubsk2AJ8lKdmNi56lwztLWdT934pspxissVLJosBwp08zGNBILhfTgOZ9F26KINa1rdGtAaPICwUXxqlGEvpC1oLHiVsnVwBhsfBwzHhxUmpqhkjQ+Nwc12oI/OhUK2e/DXYl0pIuIiLgdwiIgAiIgAiIgC6iIkFNKUQotaeVhERABERABEQBAGxwaJj3mMn2zG6RrerQ5oJ9SFgY3gbZLktuD1ChWK7RyU2JCaM33JDMt9HRgWfGT46++x5LuFJuquGOeH2mSNDgba+II5EG4I6hUerjv/qI3Gjr9hVGHocExPYx1zuz7io7PgE7blzbAc19IS7Llx6Li3aBjce/fTROuInAFw4OkafaHkDoolV17nsJrUcZIacPk6Kn0KQclIqQOka3JqTy6HopbgeyDzZ8h0uPZ5Lv95aeHjI1xWMnP8N2cqJjZjCSBe3O3X5eoUqwns0qHkZwRddZpMOZTMEzALs9qx4lv12e8X99lN4Mr2te2xa4BwI5gi4PoVEr1V1+dnGHge4xjh9zmeznZnHFZzhmcNdfkpxSYe1g0Fh5ahbjKsers1rnPeGMAJcTYAADUknQJdk/7uRu44124VI/VYh3ryyHwADGAeRJd/AodshjroHGPNZsnC49kP5E+fBZHaLtEytq3PjH6NjREy/FzWlxLz+8XE+VlFWO196mV1/09rFjZtmpI61TbQt4SNLTwuNR6cfmttBUMeLscHDwPzHJQWR17HmWgm3C5GtvBGPINwSD1BsfVQmsPBsZdKqugp1vblZ80T5FFaXH5W96zx46O9R94W4pcbifxOQ9HcP4uCQq7+m6irlrK9OTZIgPNEEAIiIAuoiJBTSlEKLWnlYREQAREQAXqLvN8x815Wpr8aDHBrNSCLniBrqB1KMN8IlaPS2aixRgv4Oe48688p/bd8yuodgW0Bzz0TjoRv4h4ggStHS92n3FcsxlmWeUdHu5359UwDHZaKojqISM7L2uLtIcLOa4cwQVVQxtwzbSPo3tP2pFBQvcDaeUGOFvE5iNXnwaLnzsOa+VHuJNyTcm9+ZPW6kW2O1E+ITb6ci4GVrW3DGN42aCTxPE89FH3NCbXBRA6TsA1ofC51iyoBZf7FQyxcw9M7HMeOtz0K7FRQC1raLjOxmAyyRU7S4sbO8PBy3dGYi50b26jUh7xfo6y6PiW0T2yilgb9IkDbyPj9gR8OJJIueeqqepQUp5h3H1Zxhml7RdrDSRyRMIL5Blbr3NNXW963PYJtNv6N1K915KXRt+Jhd3f4TdvllXIO0yhljq7yvztkYHxm1gBwcy3UOBHjoea1Oye0ctBUx1EJ9pmhaeD2HvMPgR6EA8lZaOEfZ7uMyw8+oyWVx5H2K54AJJAAFyToABxJXz32qdohrHGCndamadSP+MR9Y/sDkOfHpbYdpHazDVUe4o9410tt6XNy2Za5jBvrc2Btpa/VccMt10ab7gZe8XuB2vVYYesunSsCa0VUJI2EC2UZSOlleWiwSrDbtPA29x4A+S3qrro7ZG86NqVdpks8x4f+giIuRbF+mq3x9xxb4cveOC3FJtGeEjL+Lf/AFP4rQIgjX6Om744/Um9LXxydx4J6cD6FZK5+s+kxiVn1sw6O1+PFBT39Fa5ql+T+pNkUb/lM7/lN/iP4Igh/wDE6r8P+UZRRCi1h40EREAFRzgASTYDiSrdRUNY0ucbD86AdVF8SxJ0ptwZyHXxd4p0YuXYsun9Ms1cs9o+L+hlYrjBddsZs3m7m7y6Bahg1HmqK5FYAvd3Wanx6N96kPbXFs22n01Wmr2VrCI3jL71Ex/bI9DZa2ZqvyyFznOPFziT5k3VmUrPkdmO5bLZLBHVlXDA3g93tHpGNXu9AfeQta5q6J2aSsooZKstDppS6KFpNgI2AGWZx5Rg2uf2LDUhJOTUW49xCZbYBtKxscbzGLWuBd4j7o3Q4GQgCMX568iVtdlNn3wuZPI3d5mFscA1ELHlrnF7zq+Vxa0ue7XTpotVsvhslZIK2pJIB/QNc2wJ1/TFn1RrZreQ4kkknoc8wEd3cupGvv8AvWb1uo2VumD5/ufn6EmqHO5nPu2jAhNS72MAyU53h0FzGRZ7b+jtb90DmuAL6ixKotE4E+1ICLeB0cfmLcv7K+bdoMP3FRLFya45fFh1afQhT+jWS9m4Psuw29LOTX5kBVF6aVcnAvxrMiOmiwmFZkBumsUuRSlpBCmGHTZowfz5KHALfbMzDM6O/eF2+YXC6O6JZ9J1XsNTF+D4f5m8REVeb8IiIAIiIA9IiIHkpKIUWsPmoLEr69sQudSeDRxP4DxWPimLCO7W+0/4N8/HwUalkLiXONyeJK6Qr3cvsX3TejSuxZdxHy8X/BcrKt0jruPkOQ8lYRFJSS4RsIQjCKjFYSC1+0U5AZHfgMxH7Rvx91luKJvtZj3We0fIfkKI4hPme4kk3JNyq3X29q18zldLjBYurLnK5mWPMSq8jFHOXW9gtkxNHGZGkU4yuOYWdUPBzBtvqwNdcgfWNyfDlOFxbyaJhGj5GNt+88A/NfW8kDQxosGta0AaaBoHDyVd1PVSoqxHxH1QTfJgPcGDoB+QAB8lrpcR+s/Ro0AuLjjYDjqbfDoPa1+K4iQTn0Y2/HXwv4nlbjy+1ljs2IuleLXt9UDx4nTS5sNfwCpNLop3ywvEk3XRhHLNxK8vc5x56AcgOQHgoB2sYHZkNU0aF24d1Jyl7T5aOF10vZ/DS8+0crGi73dB081i9qeFCfDZyxuXdBs0bNBaNhGeR3i5pdYLRpQ0+2qPPmVsJStlvfY+ckXp6oFLOpdYs2JvNYkazIhomsUoXarJo5S1wcDq0ghYsoV2FIwRPHODrOHBwDvXiPVeViYHPngseMTg3+y65HyKy1WWR2yaPRenaj2+mjPx7P5oIiJhNCIiAPSIiB5KStFimNcWxHzd9zfxWLiuLGS7W3az4u8/DwWrWzhV4s8W6Z0VQxZeufBeXzCIi7mkC2WzGC/TayCmzFjH5nyObo7dsFyGnkSS0X5XJWtUs7KP51i/q8/ziXDUycam0c7XiLJudi8HdO+hFKRKIGzFwfKHZHPLAd7nzF128DooNsf2eUxxbEKKqaaiOnjY+Il8jDZ5a5pJjc25yuseVwV0Wm/pBP8A/Wxf9y9YGA/0jxP+q0/yYqUhGqwbs2wySuxGF1KTHD9G3bd/UDLvI3OfqJLm5A43Wm2H2Cw+oxDGIZqfPHSzRshbvZhka7e3F2vBPcbxJ4Lo2zv854t5Uf8AkvUf7M/512h/rEXznQBDdtsFweGanp8OtFXiugidrUPLA4kZrSksNnFh/JXRarZ3DoZKWnmZLNLVOe1skksr3l0cZkc5z8/saN0y215Bc67YW4fDO2oo3h2JNrY3yNzSOIytc4fozp3mx8F0DCsZosbgbFURPimAzbt+eOVjwLGSCTQka8RyNnCxsUaT7gRbHcMoaTETBXTTuofou/ia6SpcWSmTI5ueE53ANZcZybZiApRiex2D0sW/lZLHGC0ZhU1xN3uDWgNZIXalwHDmoLjuyrqM10DiZrUMs0Uzr5jC1jw5kl9M7TbUaHONLrpO3LL0EIy571FF7N7Zv1mLS/JGIwXujU3JtNEf7PtnqWqgqnuNS5grahkX63Ws/QNcNyCzeA90jvC/VWtgsK/+Rhe+rklfBE91OyEyvAkMfflncDmk45Q1xIAbwJJUq2AHsVurT+uy90Wb3I+6Oi1fY7/N8v8AWqn/ADCmpKSUsDiObR7BYZXYZJWUMBge2OV8ZbdufcueHMdGTl1LHAHxB8Fh7DdmlDWYMyUwfrUscobJvZRaQOe2N2TPk0s3Sylmwv8AR/8A/Gs/zZ1e7HZmswWkLjYe2LnxncB8SE8Dnz9hqFuzv0005FUIcxeZJrh+9ym8efLw0tZSLCdhsLocPhqK2n38kjYd452Z9nzFoDWMuGhoL+Nr2HM6KR9ptI2LBa5jNG5XOt0L5w8jyu4rSdn+2FPW0cVFXRFj92yL9KxwhnAADHNkIsHmzTbQ37vgARTte7PqelNI+jaYhUTinMZc5zA9+rHNzEkcDccOFrKZfyCwmiFJBLS/SH1Mm43jyS7Pu3PLjqA0ewRZo5+9QPtU2EfRSQSwzyugmmaxofI9z4JSbtLXX1FgbHiLWub3Uzwjs0rYayjnkxJ9WyGUvcyXeiw3bmhzA6R4Ju4DloeKAI/tZstHh9Q6KHNuZ49+xrnFxY6J4ZIzMdS20zCL3PFaBT3tanBrqKNrmlzaepc5t9cr3QhuniWOt+6VAlX6pYmbX7PWbtM4+T/cIiKMXwREQB6REQPNaUQot0edBERABbjY3GmUddBPLpEA+KRwBORsjRZ9hyDmtv4EladEyyG+LiNlHcsHe6WKB1TLikVQ2aM0ggIiG87kjpS4FhJcbOAygX9VzfZ/bmFu0FZLUB1NFURsiYZmmMtyNZkc8O7rXZXEE8Li6hs+0tZh7jHSVD4Wvs+RobG5pkygFwD2mxsGg26BRXGMYmqpnTVEhkkcAHOIaLhosNGgDgFQvCbSILWHg+popKalmrK2SriEdQISbuaGtETC3R1/avm5D1UC7Ito4JK3Gp3yMibPNE+PePawluaexs4jWxF/NcKyjoPRW3pMiHa+0jA8OhkdisVWZZxVQSmJs0LmECRmbKxozcG9V0Kd9LiD6CrhrI8lNI6WwLSXZ4iwsddwLCL63HUL5PLV4clA7T2wbb07qndQS7xoo6iCR0RaW55bZWF3MAxi9vtW6hTXtD2jpmYa1zZopDHLSyFjJWF5DJ43EAA9AV8vqt0jSawB9MdkW08UlHNLPNDE+WqleWGRrbAhgFg43tYcVrexfaymDKmjklZHIKmV7A5wAkY839gnQkEHTpYr54RCSSwgPpzGMSpcIwd9M6pjkk3U7YmggPe+Vz3D9GHE5QZBc9AtDgOLxM2Xc0TxtmEExa3eNEgdvXFtm3vfgVwIKrRqlA+mNutpqeqwKd7Zos81PG/d7xmcOcWEtyXvcG4t4LzhNVTYvg0FMyrZFK2OmbINM7HwOjLv0ZcDYmM2PjfVfNoCyImg8gkyB3jtu2kpnRU1JHO10v0mJ78jmuMTG39px1AN3NsD4la/tYr3wQ0z4MXmneJyLCSlBaDE+7r08bHdBqSNeC41I0DSysN4oyBuo8ReZt86R75CQ4ve4ucfMnX3KZ1BByvGge0Ot0J4/Fc+Yp3AQYKcg6ZMvvadfmompXu5L/7P2NanbnhphFk/QJPs/wB5v4p9Bk+z/eb+Piom1+Rr/b1/iX6oxkWR9Bk19nhb6zefDnzsgo3n6vDTvN6A9ehHqja/IX21f4l+pZResniPUKqNr8h3t6vxL9TWIiLcmACIiBArlN32/vD5oiR9gZpdrf8AalRt3FEWaj2ID7l5WFRE4QK2fu/BVRKIW0REoBERAFQvQREAXFfgRE0U91SxgiIQGwp+CnGD/wC5s/6rv8IRFH1Hwlt0P/2R/P8AYxpeLv3vvKyZv9jF5yf+CIuK7Ght+JfMxWcvNv8AhKcm+R+RRE0ei4iInC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6" descr="data:image/jpeg;base64,/9j/4AAQSkZJRgABAQAAAQABAAD/2wCEAAkGBxMTEhIUExIVFBUUFRcUFxgXFBUZFRcVGBQXFxUUFxQYHSggHBolHRQWITEhJSosLi4uFx8zODMsNygtLisBCgoKDg0OGxAQGywkICQvLC8yOCwvLCwsLywtLDQsLCwvLC0sLCwvLSwsLCwsLCwsLCwsLCwsLCwsLCwsLCwsLP/AABEIAOEA4QMBIgACEQEDEQH/xAAcAAEAAQUBAQAAAAAAAAAAAAAABgEDBAUHAgj/xABJEAABAwIDBQUEBgUJCAMAAAABAAIDBBEFEiEGEzFBUQcyYXGRIoGhsRRCUsHR8CMkYnKSFjU2dIKisrPxMzRDU3O0wtIVdYP/xAAcAQABBQEBAQAAAAAAAAAAAAAAAQIEBQYDBwj/xAAzEQACAgEDAgMFBwQDAAAAAAAAAQIDEQQSIQUxQVFhEyIycdEGFFKBkbHhI0KhwRUzNP/aAAwDAQACEQMRAD8AyCUuqFFkTelbpdURAC6XREALpdEQAuq3VEQBn4LLaUD7QI+8fJSG6iUMmVzXdCD6FSwFSanwZXrtW26M/NfsVul1RF0KMrdLqiIArdLqiIArdLqiIArdLqiIArdLqiIArdLqiIArdLqiIAvXRESAQoohRQz0YIiIAIiIAIsfEqgxwzSN7zI3Ob52sD7r39yg1DtXUtN3uEjTyc0fAtAIUqnSyti5Ih362FM1GXidBRYWEYnHUNuzRw7zD3h4+I8VmrhOEoPEkSa7I2LMWFJsNkzRMPhY+7T7lGVusAk0e3oQfUW+74p1T5wVXW6t2n3fhf8ABtURFIMiEREAERR3a3aplGA0APmcLtZfQD7b7cB4cSnRi5PCHRi5PCJEUBXDMRxCoqTmlme7wBs23QNGi3fZ5jkkFQ2me4mKW+UE9x/G4PQ2OnkpD03Hfk7vTtLudYREUUjBERABERABUJsqSSBouVr5py7y6J0Y5O9NDsfobH6Wzr8CqLXon7ETPucPU0RRCirTZhERABERAGLirCYJwOJik/wlQA0nsAgcl0prb6Hgbj1FvvUEidZpaeIuD7lZ6KWINepSdUj76foaWlrJIJA+Nxa4HT7wfBdGwXGY6pmZtmyDvx31/faObfkue1TAdbLGoax8MjZGOs5puD8CCOYtcKZbTG6GH3K/TamVE8+B1lZ2DSWlA+0CPvHyWjwXFmVLMzbNe3vsvw/ab1b8lsIn5XNd0IPobqlcJVzxI0Fu3U6eSj4pktRAUUgwgRF4nlaxpc4gNaLkngAlFXJg4/i7KWF8r7aD2W3sXu5NC4nVVL55XyyG73nMeQ8APC2i3O2W0BqpdD+ijJDB16uPifktXQQE/V0VhVX7OOX3JtcNq9TY0lPzVxlP+sUxA13rR6mx+az6WLKL25LX70mppwL338XD/qtTYPMiR4HZAiIoBUhERABWp5w3z6LxUVNtBx+SwSb8U+Mc9yXRpnLmXYrJIXG5XlEXUsUklhF1ERIONEUQoqs1AREQAREQAUSxmiyTydHe2PJ2p+N1LVqNqG2iZKOMbsp8WP5e4gfFTNHPbPHmV3Uq91W7yIrWRAD3LQVB1KkVbMHNuOBUbrCLlXNRmrGeqOvfGQ5jy1zTcEGx8f8ARS3DNuHHSaLMftMIaT5t4ellBmNurkbrJ1lMLPiQtOptqfuM7VR7eUYjYHPfmAAtunE9OI0+Ku/y+orE5pPLdm/4LjTJNF73lwuH3SBxkoybbXc6hiHaZA1pMcUjncg7KG+oJKg+L7XT1ZdvHZWX9mNps0eZ4n3rQSMJVixC6wohHsCaXwo2bfmpDgsJNlFaZ97X5KQU0zo2h4cDfXLfp4FJYvA6QZI3M5LB2fos2IU4vezzIfJjSR8bKk2IWFxxtf8ABbTs4gz1Ms51yx5R4F7xYD3MPqoq91NnSyWIs6MiKj3AC5UIrUslVh1FVyb6/grdRUF2g0HzVhdYw8yfRpse9MIiJ5NCIiALqIiQU0V0XtwXgs6KTf0Sa5qln5kLRfbOieI6mDi/Ncr6r/IRU9yqCqi2iyp4nFo1mm1lGpjupmpL0YREXEkharam/wBFkIF7FjvcHi59FtVi4q1pgnDzZu6fcnoWkLrQ8WR+Zw1KTpkn5M5/V1Ps8Br06rSuFzdVY42sV7AWkisGLbyN0vZpxbxVqV5Xuml5Jwh63aq1lrq7ZYtS9IB6adUfFdWGFZI87+9D4A8BuiuUkhzAHUHqfvVHusrRk425oxlCm7qXkA3IA69fLwXQuyqiy0jpT/xpCW/uMu0fHMfeuQSzuc0Bdn7P8TDsPgAHtRgxHpdp4+ViFE1EWq+AlumtqJTLKGjVa+aUuOvovL3km5XlQ4xwSqaFXy+4RETiQEREAEREAXUREgppSiFFrTysLyWhekSSipLDWR9ds6pboNp+nB4ylUv7lcRVl/SKLOY+6/Tt+hp9F9rdbRxbia9eH+q/2meFrtowPotRm/5Zt+9cZP71lssnuWBjjGmnnz93duN+hAu0+dwFVS6XdTNS7pPw+hqqPtNotZW4Z2yaxiXn6Pt+xyx5W8iwRjYTPM5wjD2xgNHtOcQHOsD0BWicphg9RDVUT6OWVsUjZN9BI8gMJLQ10bnHQcOfXwUvUSlCKa7ZWfkVsMZNFHhJkY97NWtLsvtNzEN6szFw0IN+HK5Wpj0cpxh2F/QWTSTSxulcwsjjZI117nV2nLQa9FCp++fzcpard8pY7BJYRlFwsVYijLivLHaEFZGHyAH8+5dnwhESCowyOko4JTG2WaqBLXO1bE0EOBa3gXWFtftHotzs3h1LWGSB5bJII96yWON0ZaRlBabgXsX24WIB4hYWHYhTTUrKStc6PdEmGZrb5QfquaNfgeCu0eK0WHxStpXvqZ5RlMjmljGjW1gQCQL305qpsnbKEoYe/PDXbGeHnthLwOqwnnPBE8ZjaHNygA5RmH7QJB+S14Zqrkj7leX3urWKwsHFvJ70XWdhR+ow6W7/AK53XK5DmXZdkLfQqe32Pjc3C46n4Tvp/iNuiIoJMCIiACIiACIiALqIiQU0pRCi1p5WEREAEREAFqNrP90l/sj1cPwW3Wt2ngL6OoA4hrX/AMLgT8Lrlf8A9bJnT8feYZ8zlbyqRO10KtFyoFXG0NiyVY0bL3815EiuRTgaFGAKSN0VlqyzUNIsBc/FWo2oAuSOJAK8Bt+KqXDqrWY8kgFbr2w6Kzqq5kohVq6r2dy3pLfZkcPUA/nzXJXOXYNhMPMNI3NxkO943sCAGjzsFw1Pwnehe8SFERQCaEREAEREAEREAXUREgppSiFFrTysIiIAIiIAILagi4III6gixHoURI1lYYsZOLTXgck2hwswzvZY2DvZ8W8Wm/ktc0a8fRdY2gwdtSy2X2xezudrE2P55rmtbQuhNi0jxsqqS2ScGbfS3q+pWLx/cw3pfMvL3rw2RKSD2CRceqqx+i8kjqredAF9r1dB5/6LHjcshsgSAUPhqrTj1Cubsk2AJ8lKdmNi56lwztLWdT934pspxissVLJosBwp08zGNBILhfTgOZ9F26KINa1rdGtAaPICwUXxqlGEvpC1oLHiVsnVwBhsfBwzHhxUmpqhkjQ+Nwc12oI/OhUK2e/DXYl0pIuIiLgdwiIgAiIgAiIgC6iIkFNKUQotaeVhERABERABEQBAGxwaJj3mMn2zG6RrerQ5oJ9SFgY3gbZLktuD1ChWK7RyU2JCaM33JDMt9HRgWfGT46++x5LuFJuquGOeH2mSNDgba+II5EG4I6hUerjv/qI3Gjr9hVGHocExPYx1zuz7io7PgE7blzbAc19IS7Llx6Li3aBjce/fTROuInAFw4OkafaHkDoolV17nsJrUcZIacPk6Kn0KQclIqQOka3JqTy6HopbgeyDzZ8h0uPZ5Lv95aeHjI1xWMnP8N2cqJjZjCSBe3O3X5eoUqwns0qHkZwRddZpMOZTMEzALs9qx4lv12e8X99lN4Mr2te2xa4BwI5gi4PoVEr1V1+dnGHge4xjh9zmeznZnHFZzhmcNdfkpxSYe1g0Fh5ahbjKsers1rnPeGMAJcTYAADUknQJdk/7uRu44124VI/VYh3ryyHwADGAeRJd/AodshjroHGPNZsnC49kP5E+fBZHaLtEytq3PjH6NjREy/FzWlxLz+8XE+VlFWO196mV1/09rFjZtmpI61TbQt4SNLTwuNR6cfmttBUMeLscHDwPzHJQWR17HmWgm3C5GtvBGPINwSD1BsfVQmsPBsZdKqugp1vblZ80T5FFaXH5W96zx46O9R94W4pcbifxOQ9HcP4uCQq7+m6irlrK9OTZIgPNEEAIiIAuoiJBTSlEKLWnlYREQAREQAXqLvN8x815Wpr8aDHBrNSCLniBrqB1KMN8IlaPS2aixRgv4Oe48688p/bd8yuodgW0Bzz0TjoRv4h4ggStHS92n3FcsxlmWeUdHu5359UwDHZaKojqISM7L2uLtIcLOa4cwQVVQxtwzbSPo3tP2pFBQvcDaeUGOFvE5iNXnwaLnzsOa+VHuJNyTcm9+ZPW6kW2O1E+ITb6ci4GVrW3DGN42aCTxPE89FH3NCbXBRA6TsA1ofC51iyoBZf7FQyxcw9M7HMeOtz0K7FRQC1raLjOxmAyyRU7S4sbO8PBy3dGYi50b26jUh7xfo6y6PiW0T2yilgb9IkDbyPj9gR8OJJIueeqqepQUp5h3H1Zxhml7RdrDSRyRMIL5Blbr3NNXW963PYJtNv6N1K915KXRt+Jhd3f4TdvllXIO0yhljq7yvztkYHxm1gBwcy3UOBHjoea1Oye0ctBUx1EJ9pmhaeD2HvMPgR6EA8lZaOEfZ7uMyw8+oyWVx5H2K54AJJAAFyToABxJXz32qdohrHGCndamadSP+MR9Y/sDkOfHpbYdpHazDVUe4o9410tt6XNy2Za5jBvrc2Btpa/VccMt10ab7gZe8XuB2vVYYesunSsCa0VUJI2EC2UZSOlleWiwSrDbtPA29x4A+S3qrro7ZG86NqVdpks8x4f+giIuRbF+mq3x9xxb4cveOC3FJtGeEjL+Lf/AFP4rQIgjX6Om744/Um9LXxydx4J6cD6FZK5+s+kxiVn1sw6O1+PFBT39Fa5ql+T+pNkUb/lM7/lN/iP4Igh/wDE6r8P+UZRRCi1h40EREAFRzgASTYDiSrdRUNY0ucbD86AdVF8SxJ0ptwZyHXxd4p0YuXYsun9Ms1cs9o+L+hlYrjBddsZs3m7m7y6Bahg1HmqK5FYAvd3Wanx6N96kPbXFs22n01Wmr2VrCI3jL71Ex/bI9DZa2ZqvyyFznOPFziT5k3VmUrPkdmO5bLZLBHVlXDA3g93tHpGNXu9AfeQta5q6J2aSsooZKstDppS6KFpNgI2AGWZx5Rg2uf2LDUhJOTUW49xCZbYBtKxscbzGLWuBd4j7o3Q4GQgCMX568iVtdlNn3wuZPI3d5mFscA1ELHlrnF7zq+Vxa0ue7XTpotVsvhslZIK2pJIB/QNc2wJ1/TFn1RrZreQ4kkknoc8wEd3cupGvv8AvWb1uo2VumD5/ufn6EmqHO5nPu2jAhNS72MAyU53h0FzGRZ7b+jtb90DmuAL6ixKotE4E+1ICLeB0cfmLcv7K+bdoMP3FRLFya45fFh1afQhT+jWS9m4Psuw29LOTX5kBVF6aVcnAvxrMiOmiwmFZkBumsUuRSlpBCmGHTZowfz5KHALfbMzDM6O/eF2+YXC6O6JZ9J1XsNTF+D4f5m8REVeb8IiIAIiIA9IiIHkpKIUWsPmoLEr69sQudSeDRxP4DxWPimLCO7W+0/4N8/HwUalkLiXONyeJK6Qr3cvsX3TejSuxZdxHy8X/BcrKt0jruPkOQ8lYRFJSS4RsIQjCKjFYSC1+0U5AZHfgMxH7Rvx91luKJvtZj3We0fIfkKI4hPme4kk3JNyq3X29q18zldLjBYurLnK5mWPMSq8jFHOXW9gtkxNHGZGkU4yuOYWdUPBzBtvqwNdcgfWNyfDlOFxbyaJhGj5GNt+88A/NfW8kDQxosGta0AaaBoHDyVd1PVSoqxHxH1QTfJgPcGDoB+QAB8lrpcR+s/Ro0AuLjjYDjqbfDoPa1+K4iQTn0Y2/HXwv4nlbjy+1ljs2IuleLXt9UDx4nTS5sNfwCpNLop3ywvEk3XRhHLNxK8vc5x56AcgOQHgoB2sYHZkNU0aF24d1Jyl7T5aOF10vZ/DS8+0crGi73dB081i9qeFCfDZyxuXdBs0bNBaNhGeR3i5pdYLRpQ0+2qPPmVsJStlvfY+ckXp6oFLOpdYs2JvNYkazIhomsUoXarJo5S1wcDq0ghYsoV2FIwRPHODrOHBwDvXiPVeViYHPngseMTg3+y65HyKy1WWR2yaPRenaj2+mjPx7P5oIiJhNCIiAPSIiB5KStFimNcWxHzd9zfxWLiuLGS7W3az4u8/DwWrWzhV4s8W6Z0VQxZeufBeXzCIi7mkC2WzGC/TayCmzFjH5nyObo7dsFyGnkSS0X5XJWtUs7KP51i/q8/ziXDUycam0c7XiLJudi8HdO+hFKRKIGzFwfKHZHPLAd7nzF128DooNsf2eUxxbEKKqaaiOnjY+Il8jDZ5a5pJjc25yuseVwV0Wm/pBP8A/Wxf9y9YGA/0jxP+q0/yYqUhGqwbs2wySuxGF1KTHD9G3bd/UDLvI3OfqJLm5A43Wm2H2Cw+oxDGIZqfPHSzRshbvZhka7e3F2vBPcbxJ4Lo2zv854t5Uf8AkvUf7M/512h/rEXznQBDdtsFweGanp8OtFXiugidrUPLA4kZrSksNnFh/JXRarZ3DoZKWnmZLNLVOe1skksr3l0cZkc5z8/saN0y215Bc67YW4fDO2oo3h2JNrY3yNzSOIytc4fozp3mx8F0DCsZosbgbFURPimAzbt+eOVjwLGSCTQka8RyNnCxsUaT7gRbHcMoaTETBXTTuofou/ia6SpcWSmTI5ueE53ANZcZybZiApRiex2D0sW/lZLHGC0ZhU1xN3uDWgNZIXalwHDmoLjuyrqM10DiZrUMs0Uzr5jC1jw5kl9M7TbUaHONLrpO3LL0EIy571FF7N7Zv1mLS/JGIwXujU3JtNEf7PtnqWqgqnuNS5grahkX63Ws/QNcNyCzeA90jvC/VWtgsK/+Rhe+rklfBE91OyEyvAkMfflncDmk45Q1xIAbwJJUq2AHsVurT+uy90Wb3I+6Oi1fY7/N8v8AWqn/ADCmpKSUsDiObR7BYZXYZJWUMBge2OV8ZbdufcueHMdGTl1LHAHxB8Fh7DdmlDWYMyUwfrUscobJvZRaQOe2N2TPk0s3Sylmwv8AR/8A/Gs/zZ1e7HZmswWkLjYe2LnxncB8SE8Dnz9hqFuzv0005FUIcxeZJrh+9ym8efLw0tZSLCdhsLocPhqK2n38kjYd452Z9nzFoDWMuGhoL+Nr2HM6KR9ptI2LBa5jNG5XOt0L5w8jyu4rSdn+2FPW0cVFXRFj92yL9KxwhnAADHNkIsHmzTbQ37vgARTte7PqelNI+jaYhUTinMZc5zA9+rHNzEkcDccOFrKZfyCwmiFJBLS/SH1Mm43jyS7Pu3PLjqA0ewRZo5+9QPtU2EfRSQSwzyugmmaxofI9z4JSbtLXX1FgbHiLWub3Uzwjs0rYayjnkxJ9WyGUvcyXeiw3bmhzA6R4Ju4DloeKAI/tZstHh9Q6KHNuZ49+xrnFxY6J4ZIzMdS20zCL3PFaBT3tanBrqKNrmlzaepc5t9cr3QhuniWOt+6VAlX6pYmbX7PWbtM4+T/cIiKMXwREQB6REQPNaUQot0edBERABbjY3GmUddBPLpEA+KRwBORsjRZ9hyDmtv4EladEyyG+LiNlHcsHe6WKB1TLikVQ2aM0ggIiG87kjpS4FhJcbOAygX9VzfZ/bmFu0FZLUB1NFURsiYZmmMtyNZkc8O7rXZXEE8Li6hs+0tZh7jHSVD4Wvs+RobG5pkygFwD2mxsGg26BRXGMYmqpnTVEhkkcAHOIaLhosNGgDgFQvCbSILWHg+popKalmrK2SriEdQISbuaGtETC3R1/avm5D1UC7Ito4JK3Gp3yMibPNE+PePawluaexs4jWxF/NcKyjoPRW3pMiHa+0jA8OhkdisVWZZxVQSmJs0LmECRmbKxozcG9V0Kd9LiD6CrhrI8lNI6WwLSXZ4iwsddwLCL63HUL5PLV4clA7T2wbb07qndQS7xoo6iCR0RaW55bZWF3MAxi9vtW6hTXtD2jpmYa1zZopDHLSyFjJWF5DJ43EAA9AV8vqt0jSawB9MdkW08UlHNLPNDE+WqleWGRrbAhgFg43tYcVrexfaymDKmjklZHIKmV7A5wAkY839gnQkEHTpYr54RCSSwgPpzGMSpcIwd9M6pjkk3U7YmggPe+Vz3D9GHE5QZBc9AtDgOLxM2Xc0TxtmEExa3eNEgdvXFtm3vfgVwIKrRqlA+mNutpqeqwKd7Zos81PG/d7xmcOcWEtyXvcG4t4LzhNVTYvg0FMyrZFK2OmbINM7HwOjLv0ZcDYmM2PjfVfNoCyImg8gkyB3jtu2kpnRU1JHO10v0mJ78jmuMTG39px1AN3NsD4la/tYr3wQ0z4MXmneJyLCSlBaDE+7r08bHdBqSNeC41I0DSysN4oyBuo8ReZt86R75CQ4ve4ucfMnX3KZ1BByvGge0Ot0J4/Fc+Yp3AQYKcg6ZMvvadfmompXu5L/7P2NanbnhphFk/QJPs/wB5v4p9Bk+z/eb+Piom1+Rr/b1/iX6oxkWR9Bk19nhb6zefDnzsgo3n6vDTvN6A9ehHqja/IX21f4l+pZResniPUKqNr8h3t6vxL9TWIiLcmACIiBArlN32/vD5oiR9gZpdrf8AalRt3FEWaj2ID7l5WFRE4QK2fu/BVRKIW0REoBERAFQvQREAXFfgRE0U91SxgiIQGwp+CnGD/wC5s/6rv8IRFH1Hwlt0P/2R/P8AYxpeLv3vvKyZv9jF5yf+CIuK7Ght+JfMxWcvNv8AhKcm+R+RRE0ei4iInCH/2Q==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0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</a:t>
            </a:r>
          </a:p>
          <a:p>
            <a:endParaRPr lang="en-US" dirty="0" smtClean="0"/>
          </a:p>
          <a:p>
            <a:r>
              <a:rPr lang="en-US" dirty="0" smtClean="0"/>
              <a:t>Projection Pushing</a:t>
            </a:r>
          </a:p>
          <a:p>
            <a:endParaRPr lang="en-US" dirty="0" smtClean="0"/>
          </a:p>
          <a:p>
            <a:r>
              <a:rPr lang="en-US" dirty="0" smtClean="0"/>
              <a:t>Join Reordering</a:t>
            </a:r>
          </a:p>
          <a:p>
            <a:endParaRPr lang="en-US" dirty="0" smtClean="0"/>
          </a:p>
          <a:p>
            <a:r>
              <a:rPr lang="en-US" dirty="0" smtClean="0"/>
              <a:t>Bucket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graph G, with n </a:t>
            </a:r>
            <a:r>
              <a:rPr lang="en-US" dirty="0" smtClean="0"/>
              <a:t>vertices,                        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/>
              <a:t>=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must </a:t>
            </a:r>
            <a:r>
              <a:rPr lang="en-US" dirty="0"/>
              <a:t>color the vertices of </a:t>
            </a:r>
            <a:r>
              <a:rPr lang="en-US" dirty="0" smtClean="0"/>
              <a:t>a </a:t>
            </a:r>
            <a:r>
              <a:rPr lang="en-US" dirty="0"/>
              <a:t>graph in such a way so that </a:t>
            </a:r>
            <a:r>
              <a:rPr lang="en-US" dirty="0" smtClean="0"/>
              <a:t>NO </a:t>
            </a:r>
            <a:r>
              <a:rPr lang="en-US" dirty="0"/>
              <a:t>two adjacent vertices have the same color.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Graph</a:t>
            </a:r>
            <a:endParaRPr lang="en-US" b="1" dirty="0"/>
          </a:p>
        </p:txBody>
      </p:sp>
      <p:pic>
        <p:nvPicPr>
          <p:cNvPr id="5" name="Picture 2" descr="http://upload.wikimedia.org/wikipedia/commons/thumb/9/90/Petersen_graph_3-coloring.svg/220px-Petersen_graph_3-color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4072086" cy="390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3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Translate graph instances(G) of 3-COLOR </a:t>
            </a:r>
          </a:p>
          <a:p>
            <a:pPr marL="0" indent="0" algn="ctr">
              <a:buNone/>
            </a:pPr>
            <a:r>
              <a:rPr lang="en-US" dirty="0" smtClean="0"/>
              <a:t>into 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Query returns a nonempty result </a:t>
            </a:r>
          </a:p>
          <a:p>
            <a:pPr marL="0" indent="0" algn="ctr">
              <a:buNone/>
            </a:pPr>
            <a:r>
              <a:rPr lang="en-US" dirty="0" smtClean="0"/>
              <a:t>iff G is 3-colorable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SELECT</a:t>
            </a:r>
            <a:r>
              <a:rPr lang="en-US" dirty="0" smtClean="0"/>
              <a:t> 	[..]</a:t>
            </a:r>
          </a:p>
          <a:p>
            <a:pPr marL="0" indent="0">
              <a:buNone/>
            </a:pPr>
            <a:r>
              <a:rPr lang="en-US" u="sng" dirty="0" smtClean="0"/>
              <a:t>FROM 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WHERE</a:t>
            </a:r>
            <a:r>
              <a:rPr lang="en-US" dirty="0" smtClean="0"/>
              <a:t>	[..] 	</a:t>
            </a:r>
            <a:r>
              <a:rPr lang="en-US" u="sng" dirty="0" smtClean="0"/>
              <a:t>AND</a:t>
            </a:r>
            <a:r>
              <a:rPr lang="en-US" dirty="0" smtClean="0"/>
              <a:t>	[..]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 according to the paper!!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 </a:t>
            </a:r>
            <a:r>
              <a:rPr lang="en-US" dirty="0" smtClean="0"/>
              <a:t>Planner found these queries exceedingly difficult to compile.</a:t>
            </a:r>
          </a:p>
          <a:p>
            <a:pPr marL="0" indent="0" algn="ctr">
              <a:buNone/>
            </a:pPr>
            <a:r>
              <a:rPr lang="en-US" dirty="0" err="1" smtClean="0"/>
              <a:t>Compile_time</a:t>
            </a:r>
            <a:r>
              <a:rPr lang="en-US" dirty="0" smtClean="0"/>
              <a:t> &gt; </a:t>
            </a:r>
            <a:r>
              <a:rPr lang="en-US" dirty="0" err="1" smtClean="0"/>
              <a:t>Execution_time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Straightforward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</a:t>
            </a:r>
            <a:r>
              <a:rPr lang="en-US" dirty="0" smtClean="0"/>
              <a:t>[..] 	</a:t>
            </a:r>
            <a:r>
              <a:rPr lang="en-US" u="sng" dirty="0" smtClean="0"/>
              <a:t>JOIN</a:t>
            </a:r>
            <a:r>
              <a:rPr lang="en-US" dirty="0" smtClean="0"/>
              <a:t>	[..]	…	</a:t>
            </a:r>
            <a:r>
              <a:rPr lang="en-US" u="sng" dirty="0" smtClean="0"/>
              <a:t>JOIN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ON</a:t>
            </a:r>
            <a:r>
              <a:rPr lang="en-US" dirty="0" smtClean="0"/>
              <a:t>		[..]	</a:t>
            </a:r>
            <a:r>
              <a:rPr lang="en-US" u="sng" dirty="0" smtClean="0"/>
              <a:t>ON</a:t>
            </a:r>
            <a:r>
              <a:rPr lang="en-US" dirty="0" smtClean="0"/>
              <a:t>	[..]	…	</a:t>
            </a:r>
            <a:r>
              <a:rPr lang="en-US" u="sng" dirty="0" smtClean="0"/>
              <a:t>ON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</a:t>
            </a:r>
          </a:p>
          <a:p>
            <a:pPr marL="0" indent="0">
              <a:buNone/>
            </a:pPr>
            <a:r>
              <a:rPr lang="en-US" dirty="0" smtClean="0"/>
              <a:t>We create the order that the database engine evaluates the query</a:t>
            </a:r>
          </a:p>
          <a:p>
            <a:pPr marL="0" indent="0">
              <a:buNone/>
            </a:pPr>
            <a:r>
              <a:rPr lang="en-US" dirty="0" smtClean="0"/>
              <a:t>	decreases </a:t>
            </a:r>
            <a:r>
              <a:rPr lang="en-US" dirty="0"/>
              <a:t>the compile time </a:t>
            </a:r>
            <a:r>
              <a:rPr lang="en-US" dirty="0" smtClean="0"/>
              <a:t>dramatically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3568" y="55172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Pushing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[..] 	</a:t>
            </a:r>
            <a:r>
              <a:rPr lang="en-US" u="sng" dirty="0"/>
              <a:t>JOIN</a:t>
            </a:r>
            <a:r>
              <a:rPr lang="en-US" dirty="0"/>
              <a:t>	</a:t>
            </a:r>
            <a:r>
              <a:rPr lang="en-US" dirty="0" smtClean="0"/>
              <a:t>[..]	…      </a:t>
            </a:r>
            <a:r>
              <a:rPr lang="en-US" u="sng" dirty="0" smtClean="0"/>
              <a:t>JOIN</a:t>
            </a:r>
            <a:r>
              <a:rPr lang="en-US" dirty="0" smtClean="0"/>
              <a:t>(</a:t>
            </a:r>
            <a:r>
              <a:rPr lang="en-US" dirty="0" err="1" smtClean="0"/>
              <a:t>Subquery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ON</a:t>
            </a:r>
            <a:r>
              <a:rPr lang="en-US" dirty="0"/>
              <a:t>		[..]	</a:t>
            </a:r>
            <a:r>
              <a:rPr lang="en-US" u="sng" dirty="0"/>
              <a:t>ON</a:t>
            </a:r>
            <a:r>
              <a:rPr lang="en-US" dirty="0"/>
              <a:t>	[..]	</a:t>
            </a:r>
            <a:r>
              <a:rPr lang="en-US" dirty="0" smtClean="0"/>
              <a:t>…      </a:t>
            </a:r>
            <a:r>
              <a:rPr lang="en-US" u="sng" dirty="0" smtClean="0"/>
              <a:t>ON</a:t>
            </a:r>
            <a:r>
              <a:rPr lang="en-US" dirty="0"/>
              <a:t>	[..]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4441916"/>
              </p:ext>
            </p:extLst>
          </p:nvPr>
        </p:nvGraphicFramePr>
        <p:xfrm>
          <a:off x="971600" y="3212976"/>
          <a:ext cx="7571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386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Projection Pushing Revisited</vt:lpstr>
      <vt:lpstr>Main Idea</vt:lpstr>
      <vt:lpstr>Techniques</vt:lpstr>
      <vt:lpstr>3-COLOR Problem</vt:lpstr>
      <vt:lpstr>3-COLOR Graph</vt:lpstr>
      <vt:lpstr>Setup Simulation</vt:lpstr>
      <vt:lpstr>Naïve approach</vt:lpstr>
      <vt:lpstr>Straightforward</vt:lpstr>
      <vt:lpstr>Project Pushing</vt:lpstr>
      <vt:lpstr>Join Reordering</vt:lpstr>
      <vt:lpstr>Bucket Elimination</vt:lpstr>
      <vt:lpstr>Bucket Elimination</vt:lpstr>
      <vt:lpstr>Setup Experiment</vt:lpstr>
      <vt:lpstr>Experiment</vt:lpstr>
      <vt:lpstr>First Results</vt:lpstr>
      <vt:lpstr>First Results</vt:lpstr>
      <vt:lpstr>First Results</vt:lpstr>
      <vt:lpstr>First Results</vt:lpstr>
      <vt:lpstr>First Results</vt:lpstr>
      <vt:lpstr>First Results</vt:lpstr>
      <vt:lpstr>Provisional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L755</dc:creator>
  <cp:lastModifiedBy>Colin</cp:lastModifiedBy>
  <cp:revision>42</cp:revision>
  <dcterms:created xsi:type="dcterms:W3CDTF">2014-06-11T11:10:54Z</dcterms:created>
  <dcterms:modified xsi:type="dcterms:W3CDTF">2014-06-13T08:02:38Z</dcterms:modified>
</cp:coreProperties>
</file>