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70" r:id="rId2"/>
    <p:sldId id="256" r:id="rId3"/>
    <p:sldId id="257" r:id="rId4"/>
    <p:sldId id="259" r:id="rId5"/>
    <p:sldId id="260" r:id="rId6"/>
    <p:sldId id="262" r:id="rId7"/>
    <p:sldId id="271" r:id="rId8"/>
    <p:sldId id="263" r:id="rId9"/>
    <p:sldId id="264" r:id="rId10"/>
    <p:sldId id="272" r:id="rId11"/>
    <p:sldId id="265" r:id="rId12"/>
    <p:sldId id="273" r:id="rId13"/>
    <p:sldId id="274"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657596-848B-4AE7-A2D2-316CAB258B29}"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67627F-029D-405E-A0E1-BABEF51C93FE}" type="slidenum">
              <a:rPr lang="en-IN" smtClean="0"/>
              <a:t>‹#›</a:t>
            </a:fld>
            <a:endParaRPr lang="en-IN"/>
          </a:p>
        </p:txBody>
      </p:sp>
    </p:spTree>
    <p:extLst>
      <p:ext uri="{BB962C8B-B14F-4D97-AF65-F5344CB8AC3E}">
        <p14:creationId xmlns:p14="http://schemas.microsoft.com/office/powerpoint/2010/main" val="3514106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657596-848B-4AE7-A2D2-316CAB258B29}"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67627F-029D-405E-A0E1-BABEF51C93FE}" type="slidenum">
              <a:rPr lang="en-IN" smtClean="0"/>
              <a:t>‹#›</a:t>
            </a:fld>
            <a:endParaRPr lang="en-IN"/>
          </a:p>
        </p:txBody>
      </p:sp>
    </p:spTree>
    <p:extLst>
      <p:ext uri="{BB962C8B-B14F-4D97-AF65-F5344CB8AC3E}">
        <p14:creationId xmlns:p14="http://schemas.microsoft.com/office/powerpoint/2010/main" val="64772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657596-848B-4AE7-A2D2-316CAB258B29}"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67627F-029D-405E-A0E1-BABEF51C93F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719578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657596-848B-4AE7-A2D2-316CAB258B29}"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67627F-029D-405E-A0E1-BABEF51C93FE}" type="slidenum">
              <a:rPr lang="en-IN" smtClean="0"/>
              <a:t>‹#›</a:t>
            </a:fld>
            <a:endParaRPr lang="en-IN"/>
          </a:p>
        </p:txBody>
      </p:sp>
    </p:spTree>
    <p:extLst>
      <p:ext uri="{BB962C8B-B14F-4D97-AF65-F5344CB8AC3E}">
        <p14:creationId xmlns:p14="http://schemas.microsoft.com/office/powerpoint/2010/main" val="3881264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657596-848B-4AE7-A2D2-316CAB258B29}"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67627F-029D-405E-A0E1-BABEF51C93F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966274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657596-848B-4AE7-A2D2-316CAB258B29}"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67627F-029D-405E-A0E1-BABEF51C93FE}" type="slidenum">
              <a:rPr lang="en-IN" smtClean="0"/>
              <a:t>‹#›</a:t>
            </a:fld>
            <a:endParaRPr lang="en-IN"/>
          </a:p>
        </p:txBody>
      </p:sp>
    </p:spTree>
    <p:extLst>
      <p:ext uri="{BB962C8B-B14F-4D97-AF65-F5344CB8AC3E}">
        <p14:creationId xmlns:p14="http://schemas.microsoft.com/office/powerpoint/2010/main" val="4103546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657596-848B-4AE7-A2D2-316CAB258B29}"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67627F-029D-405E-A0E1-BABEF51C93FE}" type="slidenum">
              <a:rPr lang="en-IN" smtClean="0"/>
              <a:t>‹#›</a:t>
            </a:fld>
            <a:endParaRPr lang="en-IN"/>
          </a:p>
        </p:txBody>
      </p:sp>
    </p:spTree>
    <p:extLst>
      <p:ext uri="{BB962C8B-B14F-4D97-AF65-F5344CB8AC3E}">
        <p14:creationId xmlns:p14="http://schemas.microsoft.com/office/powerpoint/2010/main" val="26155008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657596-848B-4AE7-A2D2-316CAB258B29}"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67627F-029D-405E-A0E1-BABEF51C93FE}" type="slidenum">
              <a:rPr lang="en-IN" smtClean="0"/>
              <a:t>‹#›</a:t>
            </a:fld>
            <a:endParaRPr lang="en-IN"/>
          </a:p>
        </p:txBody>
      </p:sp>
    </p:spTree>
    <p:extLst>
      <p:ext uri="{BB962C8B-B14F-4D97-AF65-F5344CB8AC3E}">
        <p14:creationId xmlns:p14="http://schemas.microsoft.com/office/powerpoint/2010/main" val="3660783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657596-848B-4AE7-A2D2-316CAB258B29}"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67627F-029D-405E-A0E1-BABEF51C93FE}" type="slidenum">
              <a:rPr lang="en-IN" smtClean="0"/>
              <a:t>‹#›</a:t>
            </a:fld>
            <a:endParaRPr lang="en-IN"/>
          </a:p>
        </p:txBody>
      </p:sp>
    </p:spTree>
    <p:extLst>
      <p:ext uri="{BB962C8B-B14F-4D97-AF65-F5344CB8AC3E}">
        <p14:creationId xmlns:p14="http://schemas.microsoft.com/office/powerpoint/2010/main" val="3361220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657596-848B-4AE7-A2D2-316CAB258B29}"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67627F-029D-405E-A0E1-BABEF51C93FE}" type="slidenum">
              <a:rPr lang="en-IN" smtClean="0"/>
              <a:t>‹#›</a:t>
            </a:fld>
            <a:endParaRPr lang="en-IN"/>
          </a:p>
        </p:txBody>
      </p:sp>
    </p:spTree>
    <p:extLst>
      <p:ext uri="{BB962C8B-B14F-4D97-AF65-F5344CB8AC3E}">
        <p14:creationId xmlns:p14="http://schemas.microsoft.com/office/powerpoint/2010/main" val="895360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657596-848B-4AE7-A2D2-316CAB258B29}" type="datetimeFigureOut">
              <a:rPr lang="en-IN" smtClean="0"/>
              <a:t>30-09-2023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67627F-029D-405E-A0E1-BABEF51C93FE}" type="slidenum">
              <a:rPr lang="en-IN" smtClean="0"/>
              <a:t>‹#›</a:t>
            </a:fld>
            <a:endParaRPr lang="en-IN"/>
          </a:p>
        </p:txBody>
      </p:sp>
    </p:spTree>
    <p:extLst>
      <p:ext uri="{BB962C8B-B14F-4D97-AF65-F5344CB8AC3E}">
        <p14:creationId xmlns:p14="http://schemas.microsoft.com/office/powerpoint/2010/main" val="2451176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657596-848B-4AE7-A2D2-316CAB258B29}" type="datetimeFigureOut">
              <a:rPr lang="en-IN" smtClean="0"/>
              <a:t>30-09-2023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067627F-029D-405E-A0E1-BABEF51C93FE}" type="slidenum">
              <a:rPr lang="en-IN" smtClean="0"/>
              <a:t>‹#›</a:t>
            </a:fld>
            <a:endParaRPr lang="en-IN"/>
          </a:p>
        </p:txBody>
      </p:sp>
    </p:spTree>
    <p:extLst>
      <p:ext uri="{BB962C8B-B14F-4D97-AF65-F5344CB8AC3E}">
        <p14:creationId xmlns:p14="http://schemas.microsoft.com/office/powerpoint/2010/main" val="3769644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57596-848B-4AE7-A2D2-316CAB258B29}" type="datetimeFigureOut">
              <a:rPr lang="en-IN" smtClean="0"/>
              <a:t>30-09-2023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67627F-029D-405E-A0E1-BABEF51C93FE}" type="slidenum">
              <a:rPr lang="en-IN" smtClean="0"/>
              <a:t>‹#›</a:t>
            </a:fld>
            <a:endParaRPr lang="en-IN"/>
          </a:p>
        </p:txBody>
      </p:sp>
    </p:spTree>
    <p:extLst>
      <p:ext uri="{BB962C8B-B14F-4D97-AF65-F5344CB8AC3E}">
        <p14:creationId xmlns:p14="http://schemas.microsoft.com/office/powerpoint/2010/main" val="574039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657596-848B-4AE7-A2D2-316CAB258B29}" type="datetimeFigureOut">
              <a:rPr lang="en-IN" smtClean="0"/>
              <a:t>30-09-2023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067627F-029D-405E-A0E1-BABEF51C93FE}" type="slidenum">
              <a:rPr lang="en-IN" smtClean="0"/>
              <a:t>‹#›</a:t>
            </a:fld>
            <a:endParaRPr lang="en-IN"/>
          </a:p>
        </p:txBody>
      </p:sp>
    </p:spTree>
    <p:extLst>
      <p:ext uri="{BB962C8B-B14F-4D97-AF65-F5344CB8AC3E}">
        <p14:creationId xmlns:p14="http://schemas.microsoft.com/office/powerpoint/2010/main" val="3276180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657596-848B-4AE7-A2D2-316CAB258B29}" type="datetimeFigureOut">
              <a:rPr lang="en-IN" smtClean="0"/>
              <a:t>30-09-2023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67627F-029D-405E-A0E1-BABEF51C93FE}" type="slidenum">
              <a:rPr lang="en-IN" smtClean="0"/>
              <a:t>‹#›</a:t>
            </a:fld>
            <a:endParaRPr lang="en-IN"/>
          </a:p>
        </p:txBody>
      </p:sp>
    </p:spTree>
    <p:extLst>
      <p:ext uri="{BB962C8B-B14F-4D97-AF65-F5344CB8AC3E}">
        <p14:creationId xmlns:p14="http://schemas.microsoft.com/office/powerpoint/2010/main" val="1343974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67627F-029D-405E-A0E1-BABEF51C93FE}" type="slidenum">
              <a:rPr lang="en-IN" smtClean="0"/>
              <a:t>‹#›</a:t>
            </a:fld>
            <a:endParaRPr lang="en-IN"/>
          </a:p>
        </p:txBody>
      </p:sp>
      <p:sp>
        <p:nvSpPr>
          <p:cNvPr id="5" name="Date Placeholder 4"/>
          <p:cNvSpPr>
            <a:spLocks noGrp="1"/>
          </p:cNvSpPr>
          <p:nvPr>
            <p:ph type="dt" sz="half" idx="10"/>
          </p:nvPr>
        </p:nvSpPr>
        <p:spPr/>
        <p:txBody>
          <a:bodyPr/>
          <a:lstStyle/>
          <a:p>
            <a:fld id="{47657596-848B-4AE7-A2D2-316CAB258B29}" type="datetimeFigureOut">
              <a:rPr lang="en-IN" smtClean="0"/>
              <a:t>30-09-2023</a:t>
            </a:fld>
            <a:endParaRPr lang="en-IN"/>
          </a:p>
        </p:txBody>
      </p:sp>
    </p:spTree>
    <p:extLst>
      <p:ext uri="{BB962C8B-B14F-4D97-AF65-F5344CB8AC3E}">
        <p14:creationId xmlns:p14="http://schemas.microsoft.com/office/powerpoint/2010/main" val="3454803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7657596-848B-4AE7-A2D2-316CAB258B29}" type="datetimeFigureOut">
              <a:rPr lang="en-IN" smtClean="0"/>
              <a:t>30-09-2023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067627F-029D-405E-A0E1-BABEF51C93FE}" type="slidenum">
              <a:rPr lang="en-IN" smtClean="0"/>
              <a:t>‹#›</a:t>
            </a:fld>
            <a:endParaRPr lang="en-IN"/>
          </a:p>
        </p:txBody>
      </p:sp>
    </p:spTree>
    <p:extLst>
      <p:ext uri="{BB962C8B-B14F-4D97-AF65-F5344CB8AC3E}">
        <p14:creationId xmlns:p14="http://schemas.microsoft.com/office/powerpoint/2010/main" val="174640374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33CF9-C1E3-CE4F-CFA4-4CFFB8EEFA02}"/>
              </a:ext>
            </a:extLst>
          </p:cNvPr>
          <p:cNvSpPr>
            <a:spLocks noGrp="1"/>
          </p:cNvSpPr>
          <p:nvPr>
            <p:ph type="ctrTitle"/>
          </p:nvPr>
        </p:nvSpPr>
        <p:spPr>
          <a:xfrm>
            <a:off x="4419136" y="1020871"/>
            <a:ext cx="6960759" cy="2849671"/>
          </a:xfrm>
        </p:spPr>
        <p:txBody>
          <a:bodyPr>
            <a:normAutofit/>
          </a:bodyPr>
          <a:lstStyle/>
          <a:p>
            <a:pPr algn="l"/>
            <a:r>
              <a:rPr lang="en-IN" sz="6000" dirty="0">
                <a:solidFill>
                  <a:srgbClr val="FFFFFF"/>
                </a:solidFill>
                <a:latin typeface="+mn-lt"/>
              </a:rPr>
              <a:t>SUMMER TRAINING COURSE-CSE443</a:t>
            </a:r>
          </a:p>
        </p:txBody>
      </p:sp>
      <p:sp>
        <p:nvSpPr>
          <p:cNvPr id="3" name="Subtitle 2">
            <a:extLst>
              <a:ext uri="{FF2B5EF4-FFF2-40B4-BE49-F238E27FC236}">
                <a16:creationId xmlns:a16="http://schemas.microsoft.com/office/drawing/2014/main" id="{1018BAB1-9E6E-2184-0E05-0AA509F860B0}"/>
              </a:ext>
            </a:extLst>
          </p:cNvPr>
          <p:cNvSpPr>
            <a:spLocks noGrp="1"/>
          </p:cNvSpPr>
          <p:nvPr>
            <p:ph type="subTitle" idx="1"/>
          </p:nvPr>
        </p:nvSpPr>
        <p:spPr>
          <a:xfrm>
            <a:off x="4456386" y="3962088"/>
            <a:ext cx="6203795" cy="1186108"/>
          </a:xfrm>
        </p:spPr>
        <p:txBody>
          <a:bodyPr>
            <a:normAutofit/>
          </a:bodyPr>
          <a:lstStyle/>
          <a:p>
            <a:pPr algn="l"/>
            <a:r>
              <a:rPr lang="en-IN" dirty="0">
                <a:solidFill>
                  <a:srgbClr val="FFFFFF">
                    <a:alpha val="70000"/>
                  </a:srgbClr>
                </a:solidFill>
              </a:rPr>
              <a:t>Name: SHAIK JULFEEN AHMADH</a:t>
            </a:r>
          </a:p>
          <a:p>
            <a:pPr algn="l"/>
            <a:r>
              <a:rPr lang="en-IN" dirty="0">
                <a:solidFill>
                  <a:srgbClr val="FFFFFF">
                    <a:alpha val="70000"/>
                  </a:srgbClr>
                </a:solidFill>
              </a:rPr>
              <a:t>Reg. No: 12110554</a:t>
            </a:r>
          </a:p>
          <a:p>
            <a:pPr algn="l"/>
            <a:r>
              <a:rPr lang="en-IN" dirty="0">
                <a:solidFill>
                  <a:srgbClr val="FFFFFF">
                    <a:alpha val="70000"/>
                  </a:srgbClr>
                </a:solidFill>
              </a:rPr>
              <a:t>Section:K21UG</a:t>
            </a:r>
          </a:p>
        </p:txBody>
      </p:sp>
    </p:spTree>
    <p:extLst>
      <p:ext uri="{BB962C8B-B14F-4D97-AF65-F5344CB8AC3E}">
        <p14:creationId xmlns:p14="http://schemas.microsoft.com/office/powerpoint/2010/main" val="151396732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8AAC50-C818-9CAD-9FAB-3D6A4789529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667" b="92130" l="2188" r="91979">
                        <a14:foregroundMark x1="2188" y1="3704" x2="79167" y2="79815"/>
                        <a14:foregroundMark x1="5000" y1="78704" x2="53646" y2="73426"/>
                        <a14:foregroundMark x1="53646" y1="73426" x2="79531" y2="44815"/>
                        <a14:foregroundMark x1="79531" y1="44815" x2="85833" y2="34352"/>
                        <a14:foregroundMark x1="65156" y1="1667" x2="92083" y2="42407"/>
                        <a14:foregroundMark x1="6927" y1="26204" x2="6198" y2="54167"/>
                        <a14:foregroundMark x1="6198" y1="54167" x2="10000" y2="67222"/>
                        <a14:foregroundMark x1="10000" y1="67222" x2="23958" y2="83981"/>
                        <a14:foregroundMark x1="23958" y1="83981" x2="33073" y2="88148"/>
                        <a14:foregroundMark x1="33073" y1="88148" x2="77135" y2="85093"/>
                        <a14:foregroundMark x1="77135" y1="85093" x2="81979" y2="79352"/>
                        <a14:foregroundMark x1="81979" y1="79352" x2="84427" y2="69907"/>
                        <a14:foregroundMark x1="24010" y1="73889" x2="27500" y2="33889"/>
                        <a14:foregroundMark x1="41510" y1="23704" x2="38490" y2="63519"/>
                        <a14:foregroundMark x1="13333" y1="39537" x2="13854" y2="42778"/>
                        <a14:foregroundMark x1="50938" y1="24630" x2="48906" y2="38704"/>
                        <a14:foregroundMark x1="90417" y1="73519" x2="90546" y2="76277"/>
                        <a14:foregroundMark x1="88036" y1="87106" x2="87500" y2="88241"/>
                        <a14:foregroundMark x1="87500" y1="88241" x2="80000" y2="91574"/>
                        <a14:foregroundMark x1="80000" y1="91574" x2="77240" y2="88426"/>
                        <a14:foregroundMark x1="59427" y1="84167" x2="72604" y2="88241"/>
                        <a14:foregroundMark x1="72604" y1="88241" x2="79323" y2="87963"/>
                        <a14:foregroundMark x1="79323" y1="87963" x2="79427" y2="87870"/>
                        <a14:foregroundMark x1="76823" y1="92130" x2="62552" y2="91019"/>
                        <a14:foregroundMark x1="62552" y1="91019" x2="55417" y2="85741"/>
                        <a14:foregroundMark x1="55417" y1="85741" x2="55156" y2="83889"/>
                        <a14:foregroundMark x1="11927" y1="11852" x2="22865" y2="11481"/>
                        <a14:foregroundMark x1="22865" y1="11481" x2="30573" y2="11667"/>
                        <a14:backgroundMark x1="9688" y1="93519" x2="14688" y2="85926"/>
                        <a14:backgroundMark x1="14688" y1="85926" x2="21875" y2="86944"/>
                        <a14:backgroundMark x1="21875" y1="86944" x2="23021" y2="93519"/>
                        <a14:backgroundMark x1="10313" y1="92778" x2="16250" y2="86667"/>
                        <a14:backgroundMark x1="16250" y1="86667" x2="16250" y2="86667"/>
                        <a14:backgroundMark x1="16146" y1="86852" x2="9792" y2="89074"/>
                        <a14:backgroundMark x1="9792" y1="89074" x2="9740" y2="91111"/>
                        <a14:backgroundMark x1="9323" y1="90556" x2="15260" y2="86944"/>
                        <a14:backgroundMark x1="15156" y1="85648" x2="7865" y2="89167"/>
                        <a14:backgroundMark x1="7865" y1="89167" x2="9063" y2="92593"/>
                        <a14:backgroundMark x1="8073" y1="90185" x2="11615" y2="86204"/>
                        <a14:backgroundMark x1="11615" y1="86204" x2="11667" y2="86481"/>
                        <a14:backgroundMark x1="86094" y1="96296" x2="89844" y2="88519"/>
                        <a14:backgroundMark x1="89844" y1="88519" x2="91146" y2="80000"/>
                        <a14:backgroundMark x1="91146" y1="80000" x2="93854" y2="78704"/>
                        <a14:backgroundMark x1="93021" y1="77593" x2="88646" y2="78333"/>
                        <a14:backgroundMark x1="88646" y1="78333" x2="89167" y2="87407"/>
                        <a14:backgroundMark x1="91510" y1="81481" x2="90313" y2="82037"/>
                        <a14:backgroundMark x1="91510" y1="82222" x2="90521" y2="83426"/>
                      </a14:backgroundRemoval>
                    </a14:imgEffect>
                  </a14:imgLayer>
                </a14:imgProps>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554561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65B79AE-2F67-D9C4-CB75-1DC0998B66EA}"/>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889" b="90000" l="9271" r="90000">
                        <a14:foregroundMark x1="7604" y1="4630" x2="9479" y2="49074"/>
                        <a14:foregroundMark x1="9479" y1="49074" x2="25573" y2="71574"/>
                        <a14:foregroundMark x1="25573" y1="71574" x2="42552" y2="82778"/>
                        <a14:foregroundMark x1="42552" y1="82778" x2="53177" y2="78241"/>
                        <a14:foregroundMark x1="53177" y1="78241" x2="62292" y2="48519"/>
                        <a14:foregroundMark x1="62292" y1="48519" x2="36146" y2="18796"/>
                        <a14:foregroundMark x1="36146" y1="18796" x2="15313" y2="18333"/>
                        <a14:foregroundMark x1="15313" y1="18333" x2="15260" y2="18241"/>
                        <a14:foregroundMark x1="9010" y1="4444" x2="69531" y2="2870"/>
                        <a14:foregroundMark x1="69531" y1="2870" x2="80938" y2="3981"/>
                        <a14:foregroundMark x1="80938" y1="3981" x2="89115" y2="11667"/>
                        <a14:foregroundMark x1="89115" y1="11667" x2="89896" y2="38704"/>
                        <a14:foregroundMark x1="10729" y1="66852" x2="27760" y2="81296"/>
                        <a14:foregroundMark x1="27760" y1="81296" x2="41667" y2="82685"/>
                        <a14:foregroundMark x1="41667" y1="82685" x2="69427" y2="77963"/>
                        <a14:foregroundMark x1="69427" y1="77963" x2="79948" y2="64259"/>
                        <a14:foregroundMark x1="79948" y1="64259" x2="87083" y2="42222"/>
                        <a14:foregroundMark x1="9583" y1="20463" x2="24792" y2="9259"/>
                        <a14:foregroundMark x1="24792" y1="9259" x2="42813" y2="9167"/>
                        <a14:foregroundMark x1="9271" y1="10185" x2="22917" y2="8333"/>
                        <a14:foregroundMark x1="22917" y1="8333" x2="23073" y2="8148"/>
                        <a14:foregroundMark x1="25313" y1="14815" x2="18177" y2="29907"/>
                        <a14:foregroundMark x1="35938" y1="17315" x2="29740" y2="32222"/>
                        <a14:foregroundMark x1="29740" y1="32222" x2="24688" y2="39259"/>
                        <a14:foregroundMark x1="14740" y1="41481" x2="17813" y2="19815"/>
                        <a14:foregroundMark x1="47240" y1="83426" x2="60521" y2="77963"/>
                        <a14:foregroundMark x1="61094" y1="77778" x2="54063" y2="87222"/>
                        <a14:backgroundMark x1="8229" y1="91111" x2="13750" y2="84907"/>
                        <a14:backgroundMark x1="13750" y1="84907" x2="22604" y2="85556"/>
                        <a14:backgroundMark x1="22604" y1="85556" x2="23750" y2="92037"/>
                        <a14:backgroundMark x1="25313" y1="94259" x2="22760" y2="88981"/>
                        <a14:backgroundMark x1="22760" y1="88981" x2="12552" y2="83611"/>
                        <a14:backgroundMark x1="12552" y1="83611" x2="8490" y2="88981"/>
                        <a14:backgroundMark x1="8490" y1="88981" x2="9063" y2="90556"/>
                        <a14:backgroundMark x1="26771" y1="89907" x2="20885" y2="87222"/>
                        <a14:backgroundMark x1="20885" y1="87222" x2="5521" y2="90741"/>
                        <a14:backgroundMark x1="5521" y1="90741" x2="13854" y2="93333"/>
                        <a14:backgroundMark x1="13854" y1="93333" x2="22917" y2="91019"/>
                        <a14:backgroundMark x1="22917" y1="91019" x2="23646" y2="88704"/>
                        <a14:backgroundMark x1="9688" y1="91296" x2="20729" y2="92222"/>
                        <a14:backgroundMark x1="20729" y1="92222" x2="27604" y2="92130"/>
                        <a14:backgroundMark x1="24844" y1="83704" x2="24427" y2="94537"/>
                        <a14:backgroundMark x1="25000" y1="85000" x2="5521" y2="84815"/>
                        <a14:backgroundMark x1="5521" y1="84815" x2="5677" y2="84722"/>
                        <a14:backgroundMark x1="84844" y1="95556" x2="84688" y2="77407"/>
                        <a14:backgroundMark x1="84688" y1="77407" x2="93021" y2="75833"/>
                      </a14:backgroundRemoval>
                    </a14:imgEffect>
                  </a14:imgLayer>
                </a14:imgProps>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17388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B4A530-DB41-8369-DCFA-6113E9A4B848}"/>
              </a:ext>
            </a:extLst>
          </p:cNvPr>
          <p:cNvSpPr txBox="1"/>
          <p:nvPr/>
        </p:nvSpPr>
        <p:spPr>
          <a:xfrm>
            <a:off x="1137920" y="822960"/>
            <a:ext cx="9103360" cy="5324535"/>
          </a:xfrm>
          <a:prstGeom prst="rect">
            <a:avLst/>
          </a:prstGeom>
          <a:noFill/>
        </p:spPr>
        <p:txBody>
          <a:bodyPr wrap="square" rtlCol="0">
            <a:spAutoFit/>
          </a:bodyPr>
          <a:lstStyle/>
          <a:p>
            <a:r>
              <a:rPr lang="en-IN" sz="3200" u="sng" dirty="0">
                <a:solidFill>
                  <a:schemeClr val="accent1"/>
                </a:solidFill>
              </a:rPr>
              <a:t>SQL FUNCTIONS:</a:t>
            </a:r>
          </a:p>
          <a:p>
            <a:endParaRPr lang="en-IN" sz="2800" dirty="0">
              <a:solidFill>
                <a:schemeClr val="accent1"/>
              </a:solidFill>
            </a:endParaRPr>
          </a:p>
          <a:p>
            <a:pPr marL="342900" indent="-342900">
              <a:buFont typeface="Wingdings" panose="05000000000000000000" pitchFamily="2" charset="2"/>
              <a:buChar char="Ø"/>
            </a:pPr>
            <a:r>
              <a:rPr lang="en-IN" sz="2000" dirty="0">
                <a:solidFill>
                  <a:schemeClr val="tx1">
                    <a:lumMod val="95000"/>
                    <a:lumOff val="5000"/>
                  </a:schemeClr>
                </a:solidFill>
              </a:rPr>
              <a:t>Logical functions</a:t>
            </a:r>
          </a:p>
          <a:p>
            <a:pPr marL="342900" indent="-342900">
              <a:buFont typeface="Arial" panose="020B0604020202020204" pitchFamily="34" charset="0"/>
              <a:buChar char="•"/>
            </a:pPr>
            <a:r>
              <a:rPr lang="en-IN" sz="2000" dirty="0">
                <a:solidFill>
                  <a:schemeClr val="tx1">
                    <a:lumMod val="95000"/>
                    <a:lumOff val="5000"/>
                  </a:schemeClr>
                </a:solidFill>
              </a:rPr>
              <a:t>AND, OR, NOT, IN, NOTIN, BETWEEN , LIKE, NOTLIKE …..</a:t>
            </a:r>
          </a:p>
          <a:p>
            <a:pPr marL="342900" indent="-342900">
              <a:buFont typeface="Arial" panose="020B0604020202020204" pitchFamily="34" charset="0"/>
              <a:buChar char="•"/>
            </a:pPr>
            <a:endParaRPr lang="en-IN" sz="2000" dirty="0">
              <a:solidFill>
                <a:schemeClr val="tx1">
                  <a:lumMod val="95000"/>
                  <a:lumOff val="5000"/>
                </a:schemeClr>
              </a:solidFill>
            </a:endParaRPr>
          </a:p>
          <a:p>
            <a:pPr marL="342900" indent="-342900">
              <a:buFont typeface="Wingdings" panose="05000000000000000000" pitchFamily="2" charset="2"/>
              <a:buChar char="Ø"/>
            </a:pPr>
            <a:r>
              <a:rPr lang="en-IN" sz="2000" dirty="0">
                <a:solidFill>
                  <a:schemeClr val="tx1">
                    <a:lumMod val="95000"/>
                    <a:lumOff val="5000"/>
                  </a:schemeClr>
                </a:solidFill>
              </a:rPr>
              <a:t>Arithmetic Functions</a:t>
            </a:r>
          </a:p>
          <a:p>
            <a:pPr marL="342900" indent="-342900">
              <a:buFont typeface="Arial" panose="020B0604020202020204" pitchFamily="34" charset="0"/>
              <a:buChar char="•"/>
            </a:pPr>
            <a:r>
              <a:rPr lang="en-IN" sz="2000" dirty="0">
                <a:solidFill>
                  <a:schemeClr val="tx1">
                    <a:lumMod val="95000"/>
                    <a:lumOff val="5000"/>
                  </a:schemeClr>
                </a:solidFill>
              </a:rPr>
              <a:t>SUM , AVERAGE , COUNT , MINIMUM , MAXIMUM …..</a:t>
            </a:r>
          </a:p>
          <a:p>
            <a:pPr marL="342900" indent="-342900">
              <a:buFont typeface="Arial" panose="020B0604020202020204" pitchFamily="34" charset="0"/>
              <a:buChar char="•"/>
            </a:pPr>
            <a:endParaRPr lang="en-IN" sz="2000" dirty="0">
              <a:solidFill>
                <a:schemeClr val="tx1">
                  <a:lumMod val="95000"/>
                  <a:lumOff val="5000"/>
                </a:schemeClr>
              </a:solidFill>
            </a:endParaRPr>
          </a:p>
          <a:p>
            <a:pPr marL="342900" indent="-342900">
              <a:buFont typeface="Wingdings" panose="05000000000000000000" pitchFamily="2" charset="2"/>
              <a:buChar char="Ø"/>
            </a:pPr>
            <a:r>
              <a:rPr lang="en-IN" sz="2000" dirty="0">
                <a:solidFill>
                  <a:schemeClr val="tx1">
                    <a:lumMod val="95000"/>
                    <a:lumOff val="5000"/>
                  </a:schemeClr>
                </a:solidFill>
              </a:rPr>
              <a:t>Date Functions</a:t>
            </a:r>
          </a:p>
          <a:p>
            <a:pPr marL="342900" indent="-342900">
              <a:buFont typeface="Arial" panose="020B0604020202020204" pitchFamily="34" charset="0"/>
              <a:buChar char="•"/>
            </a:pPr>
            <a:r>
              <a:rPr lang="en-IN" sz="2000" dirty="0">
                <a:solidFill>
                  <a:schemeClr val="tx1">
                    <a:lumMod val="95000"/>
                    <a:lumOff val="5000"/>
                  </a:schemeClr>
                </a:solidFill>
              </a:rPr>
              <a:t>DAY, DATE, CURRENTDATE , CURRENTTIME, HOUR ……</a:t>
            </a:r>
          </a:p>
          <a:p>
            <a:pPr marL="342900" indent="-342900">
              <a:buFont typeface="Arial" panose="020B0604020202020204" pitchFamily="34" charset="0"/>
              <a:buChar char="•"/>
            </a:pPr>
            <a:endParaRPr lang="en-IN" sz="2000" dirty="0">
              <a:solidFill>
                <a:schemeClr val="tx1">
                  <a:lumMod val="95000"/>
                  <a:lumOff val="5000"/>
                </a:schemeClr>
              </a:solidFill>
            </a:endParaRPr>
          </a:p>
          <a:p>
            <a:pPr marL="342900" indent="-342900">
              <a:buFont typeface="Wingdings" panose="05000000000000000000" pitchFamily="2" charset="2"/>
              <a:buChar char="Ø"/>
            </a:pPr>
            <a:r>
              <a:rPr lang="en-IN" sz="2000" dirty="0">
                <a:solidFill>
                  <a:schemeClr val="tx1">
                    <a:lumMod val="95000"/>
                    <a:lumOff val="5000"/>
                  </a:schemeClr>
                </a:solidFill>
              </a:rPr>
              <a:t>String Functions</a:t>
            </a:r>
          </a:p>
          <a:p>
            <a:pPr marL="342900" indent="-342900">
              <a:buFont typeface="Arial" panose="020B0604020202020204" pitchFamily="34" charset="0"/>
              <a:buChar char="•"/>
            </a:pPr>
            <a:r>
              <a:rPr lang="en-IN" sz="2000" dirty="0">
                <a:solidFill>
                  <a:schemeClr val="tx1">
                    <a:lumMod val="95000"/>
                    <a:lumOff val="5000"/>
                  </a:schemeClr>
                </a:solidFill>
              </a:rPr>
              <a:t>CONCAT , LOWER , UPPER , SUBSTRING, LEFT , RIGHT ……</a:t>
            </a:r>
          </a:p>
          <a:p>
            <a:pPr marL="342900" indent="-342900">
              <a:buFont typeface="Wingdings" panose="05000000000000000000" pitchFamily="2" charset="2"/>
              <a:buChar char="§"/>
            </a:pPr>
            <a:endParaRPr lang="en-IN" sz="2000" dirty="0">
              <a:solidFill>
                <a:schemeClr val="tx1">
                  <a:lumMod val="95000"/>
                  <a:lumOff val="5000"/>
                </a:schemeClr>
              </a:solidFill>
            </a:endParaRPr>
          </a:p>
          <a:p>
            <a:pPr marL="342900" indent="-342900">
              <a:buFont typeface="Wingdings" panose="05000000000000000000" pitchFamily="2" charset="2"/>
              <a:buChar char="Ø"/>
            </a:pPr>
            <a:r>
              <a:rPr lang="en-IN" sz="2000" dirty="0">
                <a:solidFill>
                  <a:schemeClr val="tx1">
                    <a:lumMod val="95000"/>
                    <a:lumOff val="5000"/>
                  </a:schemeClr>
                </a:solidFill>
              </a:rPr>
              <a:t>Window Functions</a:t>
            </a:r>
          </a:p>
          <a:p>
            <a:pPr marL="342900" indent="-342900">
              <a:buFont typeface="Arial" panose="020B0604020202020204" pitchFamily="34" charset="0"/>
              <a:buChar char="•"/>
            </a:pPr>
            <a:r>
              <a:rPr lang="en-IN" sz="2000" dirty="0">
                <a:solidFill>
                  <a:schemeClr val="tx1">
                    <a:lumMod val="95000"/>
                    <a:lumOff val="5000"/>
                  </a:schemeClr>
                </a:solidFill>
              </a:rPr>
              <a:t>RANK , DENSERANK, LEAD, LAG , ROWNUMBER</a:t>
            </a:r>
          </a:p>
        </p:txBody>
      </p:sp>
    </p:spTree>
    <p:extLst>
      <p:ext uri="{BB962C8B-B14F-4D97-AF65-F5344CB8AC3E}">
        <p14:creationId xmlns:p14="http://schemas.microsoft.com/office/powerpoint/2010/main" val="722522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F744FB-0E55-E368-2FE4-E557E6225EF1}"/>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5463" b="90000" l="5000" r="97188">
                        <a14:foregroundMark x1="8333" y1="9074" x2="10417" y2="43519"/>
                        <a14:foregroundMark x1="10417" y1="43519" x2="10521" y2="43519"/>
                        <a14:foregroundMark x1="18490" y1="7222" x2="18490" y2="51296"/>
                        <a14:foregroundMark x1="41094" y1="14537" x2="37344" y2="64444"/>
                        <a14:foregroundMark x1="60417" y1="16019" x2="53229" y2="75093"/>
                        <a14:foregroundMark x1="27760" y1="68704" x2="61667" y2="68796"/>
                        <a14:foregroundMark x1="61667" y1="68796" x2="97188" y2="66944"/>
                        <a14:foregroundMark x1="81594" y1="26406" x2="22344" y2="22778"/>
                        <a14:foregroundMark x1="70156" y1="6944" x2="8490" y2="5463"/>
                        <a14:foregroundMark x1="23854" y1="11667" x2="29063" y2="11944"/>
                        <a14:foregroundMark x1="29063" y1="11944" x2="42240" y2="11667"/>
                        <a14:foregroundMark x1="13750" y1="10185" x2="11563" y2="10926"/>
                        <a14:foregroundMark x1="5000" y1="65185" x2="40313" y2="68704"/>
                        <a14:foregroundMark x1="79010" y1="26111" x2="86979" y2="36852"/>
                        <a14:foregroundMark x1="86979" y1="36852" x2="89271" y2="43426"/>
                        <a14:foregroundMark x1="89271" y1="43426" x2="89271" y2="43426"/>
                        <a14:backgroundMark x1="30260" y1="86204" x2="4219" y2="83981"/>
                        <a14:backgroundMark x1="4219" y1="83981" x2="3750" y2="83519"/>
                        <a14:backgroundMark x1="70000" y1="80278" x2="75990" y2="76481"/>
                        <a14:backgroundMark x1="75990" y1="76481" x2="95417" y2="74259"/>
                        <a14:backgroundMark x1="84323" y1="2685" x2="84792" y2="18148"/>
                        <a14:backgroundMark x1="84792" y1="18148" x2="90938" y2="25556"/>
                        <a14:backgroundMark x1="90938" y1="25556" x2="95156" y2="25093"/>
                        <a14:backgroundMark x1="95156" y1="25093" x2="95156" y2="24907"/>
                        <a14:backgroundMark x1="93490" y1="26389" x2="86771" y2="25463"/>
                        <a14:backgroundMark x1="86771" y1="25463" x2="86146" y2="22685"/>
                        <a14:backgroundMark x1="88021" y1="19815" x2="88698" y2="27593"/>
                        <a14:backgroundMark x1="88698" y1="27593" x2="89271" y2="27593"/>
                        <a14:backgroundMark x1="81927" y1="2407" x2="82708" y2="26574"/>
                        <a14:backgroundMark x1="82708" y1="26574" x2="88073" y2="30278"/>
                        <a14:backgroundMark x1="88073" y1="30278" x2="95573" y2="28611"/>
                      </a14:backgroundRemoval>
                    </a14:imgEffect>
                  </a14:imgLayer>
                </a14:imgProps>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729437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CA03C2D-60DA-8B82-832E-495D263C362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5278" b="90000" l="7031" r="92969">
                        <a14:foregroundMark x1="9010" y1="28148" x2="58646" y2="39352"/>
                        <a14:foregroundMark x1="58646" y1="39352" x2="75000" y2="19815"/>
                        <a14:foregroundMark x1="9010" y1="36852" x2="11719" y2="78796"/>
                        <a14:foregroundMark x1="11719" y1="78796" x2="21100" y2="83286"/>
                        <a14:foregroundMark x1="23211" y1="83557" x2="48906" y2="67037"/>
                        <a14:foregroundMark x1="48906" y1="67037" x2="69635" y2="34722"/>
                        <a14:foregroundMark x1="69635" y1="34722" x2="75625" y2="17778"/>
                        <a14:foregroundMark x1="75625" y1="17778" x2="75833" y2="18981"/>
                        <a14:foregroundMark x1="7917" y1="35000" x2="8698" y2="8519"/>
                        <a14:foregroundMark x1="8698" y1="8519" x2="19010" y2="4167"/>
                        <a14:foregroundMark x1="19010" y1="4167" x2="78802" y2="15556"/>
                        <a14:foregroundMark x1="78802" y1="15556" x2="89323" y2="34907"/>
                        <a14:foregroundMark x1="89323" y1="34907" x2="92032" y2="64842"/>
                        <a14:foregroundMark x1="83076" y1="73679" x2="69740" y2="80926"/>
                        <a14:foregroundMark x1="69740" y1="80926" x2="48906" y2="76204"/>
                        <a14:foregroundMark x1="48906" y1="76204" x2="34167" y2="80370"/>
                        <a14:foregroundMark x1="34167" y1="80370" x2="9323" y2="71852"/>
                        <a14:foregroundMark x1="8073" y1="52593" x2="6458" y2="61296"/>
                        <a14:foregroundMark x1="6458" y1="61296" x2="7135" y2="74259"/>
                        <a14:foregroundMark x1="7135" y1="74259" x2="11302" y2="78611"/>
                        <a14:foregroundMark x1="11302" y1="78611" x2="25938" y2="80463"/>
                        <a14:foregroundMark x1="41979" y1="7593" x2="25573" y2="9167"/>
                        <a14:foregroundMark x1="16771" y1="8148" x2="9323" y2="11111"/>
                        <a14:foregroundMark x1="45833" y1="5463" x2="54375" y2="5278"/>
                        <a14:foregroundMark x1="54375" y1="5278" x2="57917" y2="11759"/>
                        <a14:foregroundMark x1="57917" y1="11759" x2="57604" y2="18241"/>
                        <a14:foregroundMark x1="34271" y1="37593" x2="38125" y2="41944"/>
                        <a14:foregroundMark x1="38125" y1="41944" x2="63802" y2="42037"/>
                        <a14:foregroundMark x1="63802" y1="42037" x2="74427" y2="41204"/>
                        <a14:foregroundMark x1="61406" y1="38704" x2="22448" y2="37037"/>
                        <a14:foregroundMark x1="22448" y1="37037" x2="29271" y2="36852"/>
                        <a14:foregroundMark x1="7396" y1="78981" x2="12708" y2="80648"/>
                        <a14:foregroundMark x1="12708" y1="80648" x2="13646" y2="79074"/>
                        <a14:backgroundMark x1="83073" y1="926" x2="82969" y2="13519"/>
                        <a14:backgroundMark x1="82969" y1="13519" x2="87396" y2="28056"/>
                        <a14:backgroundMark x1="87396" y1="28056" x2="94844" y2="28704"/>
                        <a14:backgroundMark x1="94844" y1="28704" x2="96667" y2="28611"/>
                        <a14:backgroundMark x1="80938" y1="90648" x2="80313" y2="80463"/>
                        <a14:backgroundMark x1="80313" y1="80463" x2="86563" y2="67870"/>
                        <a14:backgroundMark x1="86563" y1="67870" x2="93438" y2="67130"/>
                        <a14:backgroundMark x1="93438" y1="67130" x2="95313" y2="67593"/>
                        <a14:backgroundMark x1="26979" y1="85648" x2="3906" y2="82685"/>
                        <a14:backgroundMark x1="87083" y1="68889" x2="78854" y2="84630"/>
                        <a14:backgroundMark x1="78854" y1="84630" x2="78750" y2="84630"/>
                        <a14:backgroundMark x1="86563" y1="69630" x2="95729" y2="66852"/>
                        <a14:backgroundMark x1="92813" y1="71296" x2="87240" y2="87222"/>
                        <a14:backgroundMark x1="86927" y1="78333" x2="93229" y2="62685"/>
                        <a14:backgroundMark x1="93646" y1="64444" x2="89479" y2="77963"/>
                        <a14:backgroundMark x1="89479" y1="77963" x2="89323" y2="78241"/>
                        <a14:backgroundMark x1="90000" y1="68148" x2="93333" y2="71852"/>
                        <a14:backgroundMark x1="93333" y1="71852" x2="91094" y2="76296"/>
                        <a14:backgroundMark x1="87240" y1="72593" x2="91458" y2="69167"/>
                        <a14:backgroundMark x1="91458" y1="69167" x2="89010" y2="70556"/>
                        <a14:backgroundMark x1="86406" y1="72593" x2="90521" y2="70648"/>
                        <a14:backgroundMark x1="88438" y1="73796" x2="90313" y2="72315"/>
                      </a14:backgroundRemoval>
                    </a14:imgEffect>
                  </a14:imgLayer>
                </a14:imgProps>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500918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17F093-3653-F02E-46E6-5BD32DB90AEB}"/>
              </a:ext>
            </a:extLst>
          </p:cNvPr>
          <p:cNvSpPr txBox="1"/>
          <p:nvPr/>
        </p:nvSpPr>
        <p:spPr>
          <a:xfrm>
            <a:off x="817346" y="520511"/>
            <a:ext cx="6097604" cy="5816977"/>
          </a:xfrm>
          <a:prstGeom prst="rect">
            <a:avLst/>
          </a:prstGeom>
          <a:noFill/>
        </p:spPr>
        <p:txBody>
          <a:bodyPr wrap="square">
            <a:spAutoFit/>
          </a:bodyPr>
          <a:lstStyle/>
          <a:p>
            <a:r>
              <a:rPr lang="en-US" sz="2800" b="1" u="sng" dirty="0">
                <a:solidFill>
                  <a:schemeClr val="accent1"/>
                </a:solidFill>
                <a:effectLst/>
              </a:rPr>
              <a:t>Database Security</a:t>
            </a:r>
          </a:p>
          <a:p>
            <a:endParaRPr lang="en-US" sz="2400" b="1" u="sng" dirty="0"/>
          </a:p>
          <a:p>
            <a:pPr marL="342900" indent="-342900">
              <a:buFont typeface="Arial" panose="020B0604020202020204" pitchFamily="34" charset="0"/>
              <a:buChar char="•"/>
            </a:pPr>
            <a:r>
              <a:rPr lang="en-US" sz="2000" dirty="0">
                <a:effectLst/>
              </a:rPr>
              <a:t>Database security is a critical aspect of managing data, as it ensures that sensitive information remains protected from unauthorized access and manipulation. There are several techniques used to secure a database, including encryption, access control, and auditing.</a:t>
            </a:r>
            <a:endParaRPr lang="en-US" sz="2000" dirty="0"/>
          </a:p>
          <a:p>
            <a:pPr marL="342900" indent="-342900">
              <a:buFont typeface="Wingdings" panose="05000000000000000000" pitchFamily="2" charset="2"/>
              <a:buChar char="Ø"/>
            </a:pPr>
            <a:r>
              <a:rPr lang="en-US" sz="2000" dirty="0">
                <a:effectLst/>
              </a:rPr>
              <a:t>Encryption involves converting data into a code that can only be deciphered with a specific key or password. </a:t>
            </a:r>
          </a:p>
          <a:p>
            <a:pPr marL="342900" indent="-342900">
              <a:buFont typeface="Wingdings" panose="05000000000000000000" pitchFamily="2" charset="2"/>
              <a:buChar char="Ø"/>
            </a:pPr>
            <a:r>
              <a:rPr lang="en-US" sz="2000" dirty="0">
                <a:effectLst/>
              </a:rPr>
              <a:t>Access control involves setting permissions for different users or groups, so they can only access the data they need.</a:t>
            </a:r>
            <a:endParaRPr lang="en-US" sz="2000" dirty="0"/>
          </a:p>
          <a:p>
            <a:pPr marL="342900" indent="-342900">
              <a:buFont typeface="Wingdings" panose="05000000000000000000" pitchFamily="2" charset="2"/>
              <a:buChar char="Ø"/>
            </a:pPr>
            <a:r>
              <a:rPr lang="en-US" sz="2000" dirty="0">
                <a:effectLst/>
              </a:rPr>
              <a:t>Auditing involves monitoring the database for any suspicious activity and keeping a record of all actions taken.</a:t>
            </a:r>
            <a:endParaRPr lang="en-US" sz="2000" dirty="0"/>
          </a:p>
        </p:txBody>
      </p:sp>
      <p:pic>
        <p:nvPicPr>
          <p:cNvPr id="7170" name="Picture 2" descr="The Best Guide To Master Common Database Security Issues">
            <a:extLst>
              <a:ext uri="{FF2B5EF4-FFF2-40B4-BE49-F238E27FC236}">
                <a16:creationId xmlns:a16="http://schemas.microsoft.com/office/drawing/2014/main" id="{19F0B7EC-FDF6-3DFE-796E-EBCC4646F4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1652" y="1993845"/>
            <a:ext cx="4363221" cy="2458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0805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16E02-D90F-E489-3A01-C84C6E215877}"/>
              </a:ext>
            </a:extLst>
          </p:cNvPr>
          <p:cNvSpPr>
            <a:spLocks noGrp="1"/>
          </p:cNvSpPr>
          <p:nvPr>
            <p:ph type="ctrTitle"/>
          </p:nvPr>
        </p:nvSpPr>
        <p:spPr>
          <a:xfrm>
            <a:off x="1178560" y="1015683"/>
            <a:ext cx="1747520" cy="584517"/>
          </a:xfrm>
        </p:spPr>
        <p:txBody>
          <a:bodyPr>
            <a:normAutofit fontScale="90000"/>
          </a:bodyPr>
          <a:lstStyle/>
          <a:p>
            <a:r>
              <a:rPr lang="en-IN" sz="2700" b="1" u="sng" dirty="0">
                <a:latin typeface="+mn-lt"/>
              </a:rPr>
              <a:t>Certificate  </a:t>
            </a:r>
            <a:r>
              <a:rPr lang="en-IN" b="1" u="sng" dirty="0">
                <a:latin typeface="+mn-lt"/>
              </a:rPr>
              <a:t> </a:t>
            </a:r>
          </a:p>
        </p:txBody>
      </p:sp>
      <p:sp>
        <p:nvSpPr>
          <p:cNvPr id="3" name="Subtitle 2">
            <a:extLst>
              <a:ext uri="{FF2B5EF4-FFF2-40B4-BE49-F238E27FC236}">
                <a16:creationId xmlns:a16="http://schemas.microsoft.com/office/drawing/2014/main" id="{CA82AC49-5768-803D-1947-B7355DB6A04E}"/>
              </a:ext>
            </a:extLst>
          </p:cNvPr>
          <p:cNvSpPr>
            <a:spLocks noGrp="1"/>
          </p:cNvSpPr>
          <p:nvPr>
            <p:ph type="subTitle" idx="1"/>
          </p:nvPr>
        </p:nvSpPr>
        <p:spPr/>
        <p:txBody>
          <a:bodyPr/>
          <a:lstStyle/>
          <a:p>
            <a:endParaRPr lang="en-IN" dirty="0"/>
          </a:p>
        </p:txBody>
      </p:sp>
      <p:pic>
        <p:nvPicPr>
          <p:cNvPr id="6" name="Picture 5" descr="A certificate of completion with a blue and white border&#10;&#10;Description automatically generated">
            <a:extLst>
              <a:ext uri="{FF2B5EF4-FFF2-40B4-BE49-F238E27FC236}">
                <a16:creationId xmlns:a16="http://schemas.microsoft.com/office/drawing/2014/main" id="{CA5C50F7-2C6F-2763-E5B8-D182FA7046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7067" y="1671964"/>
            <a:ext cx="8458200" cy="4757738"/>
          </a:xfrm>
          <a:prstGeom prst="rect">
            <a:avLst/>
          </a:prstGeom>
        </p:spPr>
      </p:pic>
    </p:spTree>
    <p:extLst>
      <p:ext uri="{BB962C8B-B14F-4D97-AF65-F5344CB8AC3E}">
        <p14:creationId xmlns:p14="http://schemas.microsoft.com/office/powerpoint/2010/main" val="453750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32A691-2A24-F902-9814-1393F2B61CC0}"/>
              </a:ext>
            </a:extLst>
          </p:cNvPr>
          <p:cNvSpPr txBox="1"/>
          <p:nvPr/>
        </p:nvSpPr>
        <p:spPr>
          <a:xfrm>
            <a:off x="4486160" y="424370"/>
            <a:ext cx="9030984" cy="892552"/>
          </a:xfrm>
          <a:prstGeom prst="rect">
            <a:avLst/>
          </a:prstGeom>
          <a:noFill/>
        </p:spPr>
        <p:txBody>
          <a:bodyPr wrap="square">
            <a:spAutoFit/>
          </a:bodyPr>
          <a:lstStyle/>
          <a:p>
            <a:r>
              <a:rPr lang="en-IN" sz="3200" b="1" u="sng" dirty="0">
                <a:solidFill>
                  <a:schemeClr val="accent1"/>
                </a:solidFill>
                <a:effectLst/>
              </a:rPr>
              <a:t>Topics Covered:</a:t>
            </a:r>
          </a:p>
          <a:p>
            <a:endParaRPr lang="en-IN" sz="2000" b="1" dirty="0"/>
          </a:p>
        </p:txBody>
      </p:sp>
      <p:sp>
        <p:nvSpPr>
          <p:cNvPr id="2" name="TextBox 1">
            <a:extLst>
              <a:ext uri="{FF2B5EF4-FFF2-40B4-BE49-F238E27FC236}">
                <a16:creationId xmlns:a16="http://schemas.microsoft.com/office/drawing/2014/main" id="{13525200-38A5-057C-BF3E-D60F15279FC0}"/>
              </a:ext>
            </a:extLst>
          </p:cNvPr>
          <p:cNvSpPr txBox="1"/>
          <p:nvPr/>
        </p:nvSpPr>
        <p:spPr>
          <a:xfrm>
            <a:off x="802640" y="1632316"/>
            <a:ext cx="5936240" cy="5816977"/>
          </a:xfrm>
          <a:prstGeom prst="rect">
            <a:avLst/>
          </a:prstGeom>
          <a:noFill/>
        </p:spPr>
        <p:txBody>
          <a:bodyPr wrap="none" rtlCol="0">
            <a:spAutoFit/>
          </a:bodyPr>
          <a:lstStyle/>
          <a:p>
            <a:pPr marL="285750" indent="-285750">
              <a:buFont typeface="Wingdings" panose="05000000000000000000" pitchFamily="2" charset="2"/>
              <a:buChar char="Ø"/>
            </a:pPr>
            <a:r>
              <a:rPr lang="en-IN" sz="2400" dirty="0"/>
              <a:t> What is Database Management System </a:t>
            </a:r>
          </a:p>
          <a:p>
            <a:pPr marL="285750" indent="-285750">
              <a:buFont typeface="Wingdings" panose="05000000000000000000" pitchFamily="2" charset="2"/>
              <a:buChar char="Ø"/>
            </a:pPr>
            <a:r>
              <a:rPr lang="en-IN" sz="2400" dirty="0"/>
              <a:t>Types of Database Management System</a:t>
            </a:r>
          </a:p>
          <a:p>
            <a:pPr marL="285750" indent="-285750">
              <a:buFont typeface="Wingdings" panose="05000000000000000000" pitchFamily="2" charset="2"/>
              <a:buChar char="Ø"/>
            </a:pPr>
            <a:r>
              <a:rPr lang="en-IN" sz="2400" dirty="0"/>
              <a:t>What is SQL</a:t>
            </a:r>
          </a:p>
          <a:p>
            <a:pPr marL="285750" indent="-285750">
              <a:buFont typeface="Wingdings" panose="05000000000000000000" pitchFamily="2" charset="2"/>
              <a:buChar char="Ø"/>
            </a:pPr>
            <a:r>
              <a:rPr lang="en-IN" sz="2400" dirty="0"/>
              <a:t>SQL Classification</a:t>
            </a:r>
          </a:p>
          <a:p>
            <a:pPr marL="285750" indent="-285750">
              <a:buFont typeface="Wingdings" panose="05000000000000000000" pitchFamily="2" charset="2"/>
              <a:buChar char="Ø"/>
            </a:pPr>
            <a:r>
              <a:rPr lang="en-IN" sz="2400" dirty="0"/>
              <a:t>SQL Data Types</a:t>
            </a:r>
          </a:p>
          <a:p>
            <a:pPr marL="285750" indent="-285750">
              <a:buFont typeface="Wingdings" panose="05000000000000000000" pitchFamily="2" charset="2"/>
              <a:buChar char="Ø"/>
            </a:pPr>
            <a:r>
              <a:rPr lang="en-IN" sz="2400" dirty="0"/>
              <a:t>Table Constraints</a:t>
            </a:r>
          </a:p>
          <a:p>
            <a:pPr marL="285750" indent="-285750">
              <a:buFont typeface="Wingdings" panose="05000000000000000000" pitchFamily="2" charset="2"/>
              <a:buChar char="Ø"/>
            </a:pPr>
            <a:r>
              <a:rPr lang="en-IN" sz="2400" dirty="0"/>
              <a:t>SQL Statements </a:t>
            </a:r>
          </a:p>
          <a:p>
            <a:pPr marL="285750" indent="-285750">
              <a:buFont typeface="Wingdings" panose="05000000000000000000" pitchFamily="2" charset="2"/>
              <a:buChar char="Ø"/>
            </a:pPr>
            <a:r>
              <a:rPr lang="en-IN" sz="2400" dirty="0"/>
              <a:t>Order of Execution</a:t>
            </a:r>
          </a:p>
          <a:p>
            <a:pPr marL="285750" indent="-285750">
              <a:buFont typeface="Wingdings" panose="05000000000000000000" pitchFamily="2" charset="2"/>
              <a:buChar char="Ø"/>
            </a:pPr>
            <a:r>
              <a:rPr lang="en-IN" sz="2400" dirty="0"/>
              <a:t>SQL Functions</a:t>
            </a:r>
          </a:p>
          <a:p>
            <a:pPr marL="285750" indent="-285750">
              <a:buFont typeface="Wingdings" panose="05000000000000000000" pitchFamily="2" charset="2"/>
              <a:buChar char="Ø"/>
            </a:pPr>
            <a:r>
              <a:rPr lang="en-IN" sz="2400" dirty="0"/>
              <a:t>Normal Forms</a:t>
            </a:r>
          </a:p>
          <a:p>
            <a:pPr marL="285750" indent="-285750">
              <a:buFont typeface="Wingdings" panose="05000000000000000000" pitchFamily="2" charset="2"/>
              <a:buChar char="Ø"/>
            </a:pPr>
            <a:r>
              <a:rPr lang="en-IN" sz="2400" dirty="0"/>
              <a:t>Data Security</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Courier New" panose="02070309020205020404" pitchFamily="49" charset="0"/>
              <a:buChar char="o"/>
            </a:pPr>
            <a:endParaRPr lang="en-IN" dirty="0"/>
          </a:p>
        </p:txBody>
      </p:sp>
    </p:spTree>
    <p:extLst>
      <p:ext uri="{BB962C8B-B14F-4D97-AF65-F5344CB8AC3E}">
        <p14:creationId xmlns:p14="http://schemas.microsoft.com/office/powerpoint/2010/main" val="1168565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0BF1B9-4ED5-CC42-3C99-FFAC10B2E598}"/>
              </a:ext>
            </a:extLst>
          </p:cNvPr>
          <p:cNvSpPr txBox="1"/>
          <p:nvPr/>
        </p:nvSpPr>
        <p:spPr>
          <a:xfrm>
            <a:off x="1027551" y="955520"/>
            <a:ext cx="6097712" cy="4524315"/>
          </a:xfrm>
          <a:prstGeom prst="rect">
            <a:avLst/>
          </a:prstGeom>
          <a:noFill/>
        </p:spPr>
        <p:txBody>
          <a:bodyPr wrap="square">
            <a:spAutoFit/>
          </a:bodyPr>
          <a:lstStyle/>
          <a:p>
            <a:r>
              <a:rPr lang="en-US" sz="2400" b="1" u="sng" dirty="0">
                <a:solidFill>
                  <a:schemeClr val="accent1"/>
                </a:solidFill>
                <a:effectLst/>
              </a:rPr>
              <a:t>What is a Database Management System?</a:t>
            </a:r>
          </a:p>
          <a:p>
            <a:endParaRPr lang="en-US" sz="2400" b="1" u="sng" dirty="0"/>
          </a:p>
          <a:p>
            <a:pPr marL="342900" indent="-342900">
              <a:buFont typeface="Arial" panose="020B0604020202020204" pitchFamily="34" charset="0"/>
              <a:buChar char="•"/>
            </a:pPr>
            <a:r>
              <a:rPr lang="en-US" sz="2000" dirty="0">
                <a:effectLst/>
              </a:rPr>
              <a:t>A Database Management System (DBMS) is a software system that allows users to define, create, maintain and control access to a database.</a:t>
            </a:r>
          </a:p>
          <a:p>
            <a:pPr marL="342900" indent="-342900">
              <a:buFont typeface="Arial" panose="020B0604020202020204" pitchFamily="34" charset="0"/>
              <a:buChar char="•"/>
            </a:pPr>
            <a:r>
              <a:rPr lang="en-US" sz="2000" dirty="0">
                <a:effectLst/>
              </a:rPr>
              <a:t>It provides an interface for interacting with the database and manages the storage, retrieval, and modification of data. In simple terms, a DBMS is like a librarian who organizes and maintains a library's collection of books.</a:t>
            </a:r>
            <a:endParaRPr lang="en-US" sz="2000" dirty="0"/>
          </a:p>
          <a:p>
            <a:pPr marL="342900" indent="-342900">
              <a:buFont typeface="Arial" panose="020B0604020202020204" pitchFamily="34" charset="0"/>
              <a:buChar char="•"/>
            </a:pPr>
            <a:r>
              <a:rPr lang="en-US" sz="2000" dirty="0">
                <a:effectLst/>
              </a:rPr>
              <a:t>The role of a DBMS in managing data is crucial as it ensures data integrity, security, and availability. </a:t>
            </a:r>
            <a:endParaRPr lang="en-US" sz="2000" dirty="0"/>
          </a:p>
        </p:txBody>
      </p:sp>
      <p:pic>
        <p:nvPicPr>
          <p:cNvPr id="1026" name="Picture 2" descr="What Is a DBMS? | LearnSQL.com">
            <a:extLst>
              <a:ext uri="{FF2B5EF4-FFF2-40B4-BE49-F238E27FC236}">
                <a16:creationId xmlns:a16="http://schemas.microsoft.com/office/drawing/2014/main" id="{92826B8A-5D91-3397-BC32-3070B852AD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5263" y="2084471"/>
            <a:ext cx="4780546" cy="2689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1681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A4427C-40F4-9D97-F650-390AE96EF759}"/>
              </a:ext>
            </a:extLst>
          </p:cNvPr>
          <p:cNvSpPr txBox="1"/>
          <p:nvPr/>
        </p:nvSpPr>
        <p:spPr>
          <a:xfrm>
            <a:off x="1063378" y="1043731"/>
            <a:ext cx="10549502" cy="5139869"/>
          </a:xfrm>
          <a:prstGeom prst="rect">
            <a:avLst/>
          </a:prstGeom>
          <a:noFill/>
        </p:spPr>
        <p:txBody>
          <a:bodyPr wrap="square">
            <a:spAutoFit/>
          </a:bodyPr>
          <a:lstStyle/>
          <a:p>
            <a:r>
              <a:rPr lang="en-US" sz="2400" b="1" u="sng" dirty="0">
                <a:solidFill>
                  <a:schemeClr val="accent1"/>
                </a:solidFill>
                <a:effectLst/>
              </a:rPr>
              <a:t>Types of Database Management Systems</a:t>
            </a:r>
          </a:p>
          <a:p>
            <a:endParaRPr lang="en-US" sz="2400" b="1" u="sng" dirty="0"/>
          </a:p>
          <a:p>
            <a:pPr marL="342900" indent="-342900">
              <a:buFont typeface="Arial" panose="020B0604020202020204" pitchFamily="34" charset="0"/>
              <a:buChar char="•"/>
            </a:pPr>
            <a:r>
              <a:rPr lang="en-US" sz="2000" dirty="0">
                <a:effectLst/>
              </a:rPr>
              <a:t>There are three main types of database management systems: relational, hierarchical, and network. </a:t>
            </a:r>
          </a:p>
          <a:p>
            <a:pPr marL="342900" indent="-342900">
              <a:buFont typeface="Wingdings" panose="05000000000000000000" pitchFamily="2" charset="2"/>
              <a:buChar char="v"/>
            </a:pPr>
            <a:r>
              <a:rPr lang="en-US" sz="2000" dirty="0">
                <a:effectLst/>
              </a:rPr>
              <a:t>Relational databases </a:t>
            </a:r>
          </a:p>
          <a:p>
            <a:r>
              <a:rPr lang="en-US" sz="2000" dirty="0">
                <a:effectLst/>
              </a:rPr>
              <a:t>      - Examples include MySQL, Oracle, and Microsoft SQL Server.</a:t>
            </a:r>
          </a:p>
          <a:p>
            <a:pPr marL="342900" indent="-342900">
              <a:buFont typeface="Wingdings" panose="05000000000000000000" pitchFamily="2" charset="2"/>
              <a:buChar char="v"/>
            </a:pPr>
            <a:r>
              <a:rPr lang="en-US" sz="2000" dirty="0">
                <a:effectLst/>
              </a:rPr>
              <a:t>Hierarchical databases </a:t>
            </a:r>
          </a:p>
          <a:p>
            <a:r>
              <a:rPr lang="en-US" sz="2000" dirty="0">
                <a:effectLst/>
              </a:rPr>
              <a:t>      - Examples include IBM's Information Management System (IMS) and Windows Registry. </a:t>
            </a:r>
          </a:p>
          <a:p>
            <a:pPr marL="342900" indent="-342900">
              <a:buFont typeface="Wingdings" panose="05000000000000000000" pitchFamily="2" charset="2"/>
              <a:buChar char="v"/>
            </a:pPr>
            <a:r>
              <a:rPr lang="en-US" sz="2000" dirty="0">
                <a:effectLst/>
              </a:rPr>
              <a:t>Network databases </a:t>
            </a:r>
          </a:p>
          <a:p>
            <a:r>
              <a:rPr lang="en-US" sz="2000" dirty="0"/>
              <a:t>      - </a:t>
            </a:r>
            <a:r>
              <a:rPr lang="en-US" sz="2000" dirty="0">
                <a:effectLst/>
              </a:rPr>
              <a:t>Examples include Integrated Data Store (IDS) and IDMS.</a:t>
            </a:r>
          </a:p>
          <a:p>
            <a:endParaRPr lang="en-US" sz="2000" dirty="0"/>
          </a:p>
          <a:p>
            <a:pPr marL="342900" indent="-342900">
              <a:buFont typeface="Arial" panose="020B0604020202020204" pitchFamily="34" charset="0"/>
              <a:buChar char="•"/>
            </a:pPr>
            <a:r>
              <a:rPr lang="en-US" sz="2000" dirty="0">
                <a:effectLst/>
              </a:rPr>
              <a:t>The choice of DBMS depends on the specific needs of an organization. Relational databases are best suited for applications that require complex queries and reporting, while hierarchical databases are ideal for storing large amounts of data with simple relationships. Network databases are best suited for applications with complex relationships between data elements.  </a:t>
            </a:r>
            <a:endParaRPr lang="en-US" sz="2000" dirty="0"/>
          </a:p>
        </p:txBody>
      </p:sp>
    </p:spTree>
    <p:extLst>
      <p:ext uri="{BB962C8B-B14F-4D97-AF65-F5344CB8AC3E}">
        <p14:creationId xmlns:p14="http://schemas.microsoft.com/office/powerpoint/2010/main" val="4096895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
            <a:extLst>
              <a:ext uri="{FF2B5EF4-FFF2-40B4-BE49-F238E27FC236}">
                <a16:creationId xmlns:a16="http://schemas.microsoft.com/office/drawing/2014/main" id="{3EA3AA62-B02A-B581-6CE5-D9589EEFCE2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148" b="90000" l="10000" r="90000">
                        <a14:foregroundMark x1="7604" y1="1296" x2="7292" y2="58796"/>
                        <a14:foregroundMark x1="7292" y1="58796" x2="10313" y2="69907"/>
                        <a14:foregroundMark x1="10313" y1="69907" x2="25729" y2="75093"/>
                        <a14:foregroundMark x1="25729" y1="75093" x2="79063" y2="66944"/>
                        <a14:foregroundMark x1="79063" y1="66944" x2="86146" y2="57130"/>
                        <a14:foregroundMark x1="86146" y1="57130" x2="86875" y2="48333"/>
                        <a14:foregroundMark x1="86875" y1="48333" x2="73698" y2="12593"/>
                        <a14:foregroundMark x1="73698" y1="12593" x2="72604" y2="3148"/>
                        <a14:foregroundMark x1="12604" y1="7130" x2="39271" y2="10833"/>
                        <a14:backgroundMark x1="85521" y1="3426" x2="86406" y2="32500"/>
                        <a14:backgroundMark x1="86406" y1="32500" x2="89010" y2="46296"/>
                        <a14:backgroundMark x1="89010" y1="46296" x2="89219" y2="56019"/>
                        <a14:backgroundMark x1="89219" y1="56019" x2="85729" y2="66481"/>
                        <a14:backgroundMark x1="85729" y1="66481" x2="76146" y2="80926"/>
                        <a14:backgroundMark x1="76146" y1="80926" x2="75990" y2="83426"/>
                      </a14:backgroundRemoval>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55762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diagram of a computer language&#10;&#10;Description automatically generated">
            <a:extLst>
              <a:ext uri="{FF2B5EF4-FFF2-40B4-BE49-F238E27FC236}">
                <a16:creationId xmlns:a16="http://schemas.microsoft.com/office/drawing/2014/main" id="{E987F5C3-47F3-A689-A1E9-3A5934CA54B3}"/>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389" b="90000" l="4844" r="90000">
                        <a14:foregroundMark x1="6146" y1="86111" x2="7031" y2="13519"/>
                        <a14:foregroundMark x1="7031" y1="13519" x2="8854" y2="6389"/>
                        <a14:foregroundMark x1="8854" y1="6389" x2="14740" y2="2130"/>
                        <a14:foregroundMark x1="14740" y1="2130" x2="25417" y2="1667"/>
                        <a14:foregroundMark x1="25417" y1="1667" x2="72396" y2="8333"/>
                        <a14:foregroundMark x1="72396" y1="8333" x2="84583" y2="27870"/>
                        <a14:foregroundMark x1="84583" y1="27870" x2="86615" y2="36944"/>
                        <a14:foregroundMark x1="86615" y1="36944" x2="85417" y2="67963"/>
                        <a14:foregroundMark x1="85417" y1="67963" x2="78698" y2="81481"/>
                        <a14:foregroundMark x1="78698" y1="81481" x2="72135" y2="87963"/>
                        <a14:foregroundMark x1="72135" y1="87963" x2="32031" y2="89352"/>
                        <a14:foregroundMark x1="32031" y1="89352" x2="21302" y2="84630"/>
                        <a14:foregroundMark x1="8495" y1="85917" x2="6563" y2="86111"/>
                        <a14:foregroundMark x1="16219" y1="85141" x2="10868" y2="85679"/>
                        <a14:foregroundMark x1="21302" y1="84630" x2="19911" y2="84770"/>
                        <a14:foregroundMark x1="9167" y1="10833" x2="24010" y2="7593"/>
                        <a14:foregroundMark x1="24010" y1="7593" x2="36094" y2="7593"/>
                        <a14:foregroundMark x1="36094" y1="7593" x2="54479" y2="7222"/>
                        <a14:foregroundMark x1="54479" y1="7222" x2="70573" y2="10741"/>
                        <a14:foregroundMark x1="70573" y1="10741" x2="75052" y2="16759"/>
                        <a14:foregroundMark x1="75052" y1="16759" x2="79948" y2="29259"/>
                        <a14:foregroundMark x1="79948" y1="29259" x2="81042" y2="36481"/>
                        <a14:foregroundMark x1="81042" y1="36481" x2="31406" y2="65833"/>
                        <a14:foregroundMark x1="31406" y1="65833" x2="28698" y2="74259"/>
                        <a14:foregroundMark x1="28698" y1="74259" x2="23177" y2="83056"/>
                        <a14:foregroundMark x1="23177" y1="83056" x2="13490" y2="68519"/>
                        <a14:foregroundMark x1="13490" y1="68519" x2="9844" y2="38796"/>
                        <a14:foregroundMark x1="9844" y1="38796" x2="11042" y2="15741"/>
                        <a14:foregroundMark x1="11042" y1="15741" x2="10573" y2="9815"/>
                        <a14:foregroundMark x1="14427" y1="15556" x2="14792" y2="30833"/>
                        <a14:foregroundMark x1="14792" y1="30833" x2="35052" y2="40926"/>
                        <a14:foregroundMark x1="35052" y1="40926" x2="31406" y2="1481"/>
                        <a14:foregroundMark x1="31406" y1="1481" x2="14792" y2="10463"/>
                        <a14:foregroundMark x1="14792" y1="10463" x2="14063" y2="18241"/>
                        <a14:foregroundMark x1="24271" y1="39074" x2="29219" y2="57778"/>
                        <a14:foregroundMark x1="29219" y1="57778" x2="61979" y2="51667"/>
                        <a14:foregroundMark x1="61979" y1="51667" x2="69375" y2="37778"/>
                        <a14:foregroundMark x1="69375" y1="37778" x2="70990" y2="21019"/>
                        <a14:foregroundMark x1="70990" y1="21019" x2="46250" y2="7778"/>
                        <a14:foregroundMark x1="46250" y1="7778" x2="24375" y2="30741"/>
                        <a14:foregroundMark x1="24375" y1="30741" x2="22708" y2="38333"/>
                        <a14:foregroundMark x1="22708" y1="38333" x2="24271" y2="40000"/>
                        <a14:foregroundMark x1="31563" y1="41019" x2="37500" y2="27037"/>
                        <a14:foregroundMark x1="37500" y1="27037" x2="59479" y2="22500"/>
                        <a14:foregroundMark x1="59479" y1="22500" x2="60052" y2="44259"/>
                        <a14:foregroundMark x1="60052" y1="44259" x2="38229" y2="42593"/>
                        <a14:foregroundMark x1="38229" y1="42593" x2="31563" y2="38056"/>
                        <a14:foregroundMark x1="31563" y1="38056" x2="31771" y2="37593"/>
                        <a14:foregroundMark x1="59167" y1="31852" x2="49531" y2="30185"/>
                        <a14:foregroundMark x1="49531" y1="30185" x2="45156" y2="35463"/>
                        <a14:foregroundMark x1="45156" y1="35463" x2="58438" y2="32870"/>
                        <a14:foregroundMark x1="58438" y1="32870" x2="59010" y2="29352"/>
                        <a14:foregroundMark x1="53750" y1="27593" x2="47448" y2="28333"/>
                        <a14:foregroundMark x1="47448" y1="28333" x2="48802" y2="38981"/>
                        <a14:foregroundMark x1="48802" y1="38981" x2="56042" y2="29630"/>
                        <a14:foregroundMark x1="56042" y1="29630" x2="54427" y2="26204"/>
                        <a14:foregroundMark x1="51510" y1="21667" x2="44792" y2="28519"/>
                        <a14:foregroundMark x1="44792" y1="28519" x2="48333" y2="35185"/>
                        <a14:foregroundMark x1="48333" y1="35185" x2="53021" y2="23241"/>
                        <a14:foregroundMark x1="53021" y1="23241" x2="47500" y2="20185"/>
                        <a14:foregroundMark x1="68333" y1="8148" x2="45625" y2="9630"/>
                        <a14:foregroundMark x1="45625" y1="9630" x2="50156" y2="20278"/>
                        <a14:foregroundMark x1="50156" y1="20278" x2="57865" y2="9167"/>
                        <a14:foregroundMark x1="57865" y1="9167" x2="55573" y2="6944"/>
                        <a14:foregroundMark x1="45938" y1="6389" x2="34948" y2="6389"/>
                        <a14:foregroundMark x1="34948" y1="6389" x2="18490" y2="15000"/>
                        <a14:foregroundMark x1="18490" y1="15000" x2="41927" y2="16574"/>
                        <a14:foregroundMark x1="41927" y1="16574" x2="43281" y2="8796"/>
                        <a14:foregroundMark x1="43281" y1="8796" x2="43177" y2="8704"/>
                        <a14:foregroundMark x1="6563" y1="2500" x2="4844" y2="66389"/>
                        <a14:foregroundMark x1="4844" y1="66389" x2="32760" y2="78426"/>
                        <a14:foregroundMark x1="32760" y1="78426" x2="42083" y2="79074"/>
                        <a14:foregroundMark x1="42083" y1="79074" x2="63646" y2="75648"/>
                        <a14:foregroundMark x1="63646" y1="75648" x2="71771" y2="66852"/>
                        <a14:foregroundMark x1="71771" y1="66852" x2="67708" y2="49630"/>
                        <a14:foregroundMark x1="67708" y1="49630" x2="62500" y2="48704"/>
                        <a14:backgroundMark x1="11510" y1="91111" x2="11510" y2="91111"/>
                        <a14:backgroundMark x1="10156" y1="88704" x2="21146" y2="90556"/>
                        <a14:backgroundMark x1="21146" y1="90556" x2="21354" y2="90556"/>
                        <a14:backgroundMark x1="23594" y1="91667" x2="19948" y2="86204"/>
                        <a14:backgroundMark x1="19948" y1="86204" x2="10729" y2="80093"/>
                        <a14:backgroundMark x1="10729" y1="80093" x2="9063" y2="89167"/>
                        <a14:backgroundMark x1="9063" y1="89167" x2="15990" y2="95463"/>
                        <a14:backgroundMark x1="15990" y1="95463" x2="21563" y2="94259"/>
                        <a14:backgroundMark x1="21563" y1="94259" x2="23333" y2="90370"/>
                      </a14:backgroundRemoval>
                    </a14:imgEffect>
                  </a14:imgLayer>
                </a14:imgProps>
              </a:ext>
            </a:extLst>
          </a:blip>
          <a:srcRect/>
          <a:stretch/>
        </p:blipFill>
        <p:spPr>
          <a:xfrm>
            <a:off x="0" y="0"/>
            <a:ext cx="12192000" cy="6858000"/>
          </a:xfrm>
          <a:prstGeom prst="rect">
            <a:avLst/>
          </a:prstGeom>
        </p:spPr>
      </p:pic>
    </p:spTree>
    <p:extLst>
      <p:ext uri="{BB962C8B-B14F-4D97-AF65-F5344CB8AC3E}">
        <p14:creationId xmlns:p14="http://schemas.microsoft.com/office/powerpoint/2010/main" val="1965115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7A7633-12E5-1EB2-2129-424372454B6E}"/>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7037" b="91667" l="9844" r="90000">
                        <a14:foregroundMark x1="6146" y1="82222" x2="8021" y2="9259"/>
                        <a14:foregroundMark x1="8021" y1="9259" x2="10833" y2="4352"/>
                        <a14:foregroundMark x1="10833" y1="4352" x2="14948" y2="3519"/>
                        <a14:foregroundMark x1="14948" y1="3519" x2="10313" y2="4537"/>
                        <a14:foregroundMark x1="10313" y1="4537" x2="7865" y2="11574"/>
                        <a14:foregroundMark x1="7865" y1="11574" x2="11250" y2="3704"/>
                        <a14:foregroundMark x1="11250" y1="3704" x2="68542" y2="5370"/>
                        <a14:foregroundMark x1="68542" y1="5370" x2="72708" y2="8796"/>
                        <a14:foregroundMark x1="72708" y1="8796" x2="80781" y2="45093"/>
                        <a14:foregroundMark x1="80781" y1="45093" x2="80885" y2="64907"/>
                        <a14:foregroundMark x1="80885" y1="64907" x2="77292" y2="83333"/>
                        <a14:foregroundMark x1="77292" y1="83333" x2="74375" y2="90463"/>
                        <a14:foregroundMark x1="74375" y1="90463" x2="44427" y2="93611"/>
                        <a14:foregroundMark x1="10800" y1="84553" x2="6615" y2="83426"/>
                        <a14:foregroundMark x1="44427" y1="93611" x2="22248" y2="87637"/>
                        <a14:foregroundMark x1="6615" y1="83426" x2="12917" y2="80093"/>
                        <a14:foregroundMark x1="12917" y1="80093" x2="54688" y2="91667"/>
                        <a14:foregroundMark x1="54688" y1="91667" x2="70938" y2="87407"/>
                        <a14:foregroundMark x1="70938" y1="87407" x2="77396" y2="75093"/>
                        <a14:foregroundMark x1="77396" y1="75093" x2="82135" y2="56574"/>
                        <a14:foregroundMark x1="82135" y1="56574" x2="82656" y2="48148"/>
                        <a14:foregroundMark x1="82656" y1="48148" x2="78646" y2="27870"/>
                        <a14:foregroundMark x1="78646" y1="27870" x2="78490" y2="22963"/>
                        <a14:foregroundMark x1="10938" y1="82222" x2="9844" y2="63704"/>
                        <a14:foregroundMark x1="9844" y1="63704" x2="13906" y2="33704"/>
                        <a14:foregroundMark x1="13906" y1="33704" x2="39792" y2="49167"/>
                        <a14:foregroundMark x1="39792" y1="49167" x2="27396" y2="79167"/>
                        <a14:foregroundMark x1="27396" y1="79167" x2="14271" y2="80185"/>
                        <a14:foregroundMark x1="14271" y1="80185" x2="10521" y2="74722"/>
                        <a14:foregroundMark x1="10521" y1="74722" x2="10521" y2="74074"/>
                        <a14:foregroundMark x1="28021" y1="13519" x2="43177" y2="13796"/>
                        <a14:foregroundMark x1="43177" y1="13796" x2="38958" y2="22407"/>
                        <a14:foregroundMark x1="38958" y1="22407" x2="54375" y2="36389"/>
                        <a14:foregroundMark x1="54375" y1="36389" x2="60833" y2="48241"/>
                        <a14:foregroundMark x1="60833" y1="48241" x2="59062" y2="56111"/>
                        <a14:foregroundMark x1="59062" y1="56111" x2="58490" y2="56574"/>
                        <a14:foregroundMark x1="75521" y1="20000" x2="53073" y2="19815"/>
                        <a14:foregroundMark x1="53073" y1="19815" x2="55833" y2="11389"/>
                        <a14:foregroundMark x1="55833" y1="11389" x2="70677" y2="30648"/>
                        <a14:foregroundMark x1="70677" y1="30648" x2="63958" y2="52407"/>
                        <a14:foregroundMark x1="63958" y1="52407" x2="51875" y2="70833"/>
                        <a14:foregroundMark x1="51875" y1="70833" x2="42344" y2="45556"/>
                        <a14:foregroundMark x1="42344" y1="45556" x2="40885" y2="6111"/>
                        <a14:foregroundMark x1="40885" y1="6111" x2="20885" y2="7037"/>
                        <a14:foregroundMark x1="20885" y1="7037" x2="23281" y2="22130"/>
                        <a14:foregroundMark x1="23281" y1="22130" x2="70990" y2="33611"/>
                        <a14:foregroundMark x1="70990" y1="33611" x2="71094" y2="34259"/>
                        <a14:foregroundMark x1="49271" y1="26852" x2="31667" y2="28148"/>
                        <a14:foregroundMark x1="31667" y1="28148" x2="36563" y2="29444"/>
                        <a14:foregroundMark x1="36563" y1="29444" x2="15625" y2="23704"/>
                        <a14:foregroundMark x1="15625" y1="23704" x2="40729" y2="39630"/>
                        <a14:foregroundMark x1="40729" y1="39630" x2="23021" y2="21111"/>
                        <a14:foregroundMark x1="23021" y1="21111" x2="18281" y2="29167"/>
                        <a14:foregroundMark x1="18281" y1="29167" x2="19896" y2="29352"/>
                        <a14:foregroundMark x1="11927" y1="21759" x2="15833" y2="29815"/>
                        <a14:foregroundMark x1="55313" y1="32315" x2="60156" y2="34074"/>
                        <a14:backgroundMark x1="8333" y1="91667" x2="10573" y2="85926"/>
                        <a14:backgroundMark x1="10573" y1="85926" x2="16354" y2="84259"/>
                        <a14:backgroundMark x1="16354" y1="84259" x2="20104" y2="86759"/>
                        <a14:backgroundMark x1="20104" y1="86759" x2="23021" y2="91574"/>
                        <a14:backgroundMark x1="24427" y1="91296" x2="18021" y2="86852"/>
                        <a14:backgroundMark x1="18021" y1="86852" x2="16667" y2="87130"/>
                      </a14:backgroundRemoval>
                    </a14:imgEffect>
                  </a14:imgLayer>
                </a14:imgProps>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894297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5D2207-9169-95AD-5450-754092DA9B1B}"/>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315" b="92315" l="7500" r="93229">
                        <a14:foregroundMark x1="8646" y1="74537" x2="7656" y2="28796"/>
                        <a14:foregroundMark x1="7656" y1="28796" x2="9635" y2="12870"/>
                        <a14:foregroundMark x1="9635" y1="12870" x2="14635" y2="5370"/>
                        <a14:foregroundMark x1="14635" y1="5370" x2="27969" y2="3519"/>
                        <a14:foregroundMark x1="27969" y1="3519" x2="56979" y2="8704"/>
                        <a14:foregroundMark x1="56979" y1="8704" x2="48594" y2="34074"/>
                        <a14:foregroundMark x1="48594" y1="34074" x2="22865" y2="52407"/>
                        <a14:foregroundMark x1="22865" y1="52407" x2="7865" y2="56019"/>
                        <a14:foregroundMark x1="7865" y1="56019" x2="7500" y2="55833"/>
                        <a14:foregroundMark x1="6406" y1="15556" x2="9115" y2="5278"/>
                        <a14:foregroundMark x1="9115" y1="5278" x2="12760" y2="1111"/>
                        <a14:foregroundMark x1="12760" y1="1111" x2="21667" y2="370"/>
                        <a14:foregroundMark x1="21667" y1="370" x2="51823" y2="2315"/>
                        <a14:foregroundMark x1="51823" y1="2315" x2="61250" y2="12500"/>
                        <a14:foregroundMark x1="61250" y1="12500" x2="59896" y2="30093"/>
                        <a14:foregroundMark x1="59896" y1="30093" x2="59062" y2="31852"/>
                        <a14:foregroundMark x1="16094" y1="42222" x2="16406" y2="57778"/>
                        <a14:foregroundMark x1="16406" y1="57778" x2="29688" y2="89537"/>
                        <a14:foregroundMark x1="29688" y1="89537" x2="39844" y2="92315"/>
                        <a14:foregroundMark x1="39844" y1="92315" x2="76927" y2="86852"/>
                        <a14:foregroundMark x1="80235" y1="76225" x2="85573" y2="59074"/>
                        <a14:foregroundMark x1="76927" y1="86852" x2="80119" y2="76598"/>
                        <a14:foregroundMark x1="85573" y1="59074" x2="85573" y2="58981"/>
                        <a14:foregroundMark x1="53490" y1="57222" x2="70156" y2="64444"/>
                        <a14:foregroundMark x1="70156" y1="64444" x2="84740" y2="60926"/>
                        <a14:foregroundMark x1="84740" y1="60926" x2="90104" y2="44074"/>
                        <a14:foregroundMark x1="90104" y1="44074" x2="93229" y2="24167"/>
                        <a14:foregroundMark x1="14844" y1="12593" x2="11979" y2="26389"/>
                        <a14:foregroundMark x1="11979" y1="26389" x2="36771" y2="37500"/>
                        <a14:foregroundMark x1="36771" y1="37500" x2="55990" y2="26019"/>
                        <a14:foregroundMark x1="55990" y1="26019" x2="17240" y2="10093"/>
                        <a14:foregroundMark x1="17240" y1="10093" x2="16354" y2="10370"/>
                        <a14:backgroundMark x1="8646" y1="92315" x2="17552" y2="82870"/>
                        <a14:backgroundMark x1="17552" y1="82870" x2="22188" y2="89630"/>
                        <a14:backgroundMark x1="22188" y1="89630" x2="22760" y2="91574"/>
                        <a14:backgroundMark x1="84323" y1="741" x2="84583" y2="15833"/>
                        <a14:backgroundMark x1="84583" y1="15833" x2="88281" y2="21019"/>
                        <a14:backgroundMark x1="88281" y1="21019" x2="94167" y2="21759"/>
                        <a14:backgroundMark x1="80938" y1="92130" x2="80417" y2="77222"/>
                        <a14:backgroundMark x1="80417" y1="77222" x2="86875" y2="67407"/>
                        <a14:backgroundMark x1="86875" y1="67407" x2="93490" y2="80926"/>
                      </a14:backgroundRemoval>
                    </a14:imgEffect>
                  </a14:imgLayer>
                </a14:imgProps>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55099751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
  <TotalTime>462</TotalTime>
  <Words>446</Words>
  <Application>Microsoft Office PowerPoint</Application>
  <PresentationFormat>Widescreen</PresentationFormat>
  <Paragraphs>59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Courier New</vt:lpstr>
      <vt:lpstr>Trebuchet MS</vt:lpstr>
      <vt:lpstr>Wingdings</vt:lpstr>
      <vt:lpstr>Wingdings 3</vt:lpstr>
      <vt:lpstr>Facet</vt:lpstr>
      <vt:lpstr>SUMMER TRAINING COURSE-CSE443</vt:lpstr>
      <vt:lpstr>Certificate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Durga Ravi Varaprasad Kudipudi</dc:creator>
  <cp:lastModifiedBy>Shaik Julfeen</cp:lastModifiedBy>
  <cp:revision>4</cp:revision>
  <dcterms:created xsi:type="dcterms:W3CDTF">2023-09-15T15:20:53Z</dcterms:created>
  <dcterms:modified xsi:type="dcterms:W3CDTF">2023-09-30T16:40:36Z</dcterms:modified>
</cp:coreProperties>
</file>