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2" r:id="rId6"/>
    <p:sldId id="264" r:id="rId7"/>
    <p:sldId id="259" r:id="rId8"/>
    <p:sldId id="260" r:id="rId9"/>
    <p:sldId id="261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26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396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Mobile Data Analysis (Exploratory Data Analysis)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 Mobile data using exploratory data analysis techniques. Learn how to collect, preprocess, and visualize data.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86479" y="5817156"/>
            <a:ext cx="413207" cy="388858"/>
          </a:xfrm>
          <a:prstGeom prst="roundRect">
            <a:avLst>
              <a:gd name="adj" fmla="val 25726039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IN" sz="3200" dirty="0"/>
          </a:p>
        </p:txBody>
      </p:sp>
      <p:sp>
        <p:nvSpPr>
          <p:cNvPr id="9" name="Text 4"/>
          <p:cNvSpPr/>
          <p:nvPr/>
        </p:nvSpPr>
        <p:spPr>
          <a:xfrm>
            <a:off x="1299686" y="5817155"/>
            <a:ext cx="5332468" cy="495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3200" b="1" dirty="0">
                <a:solidFill>
                  <a:srgbClr val="E5E0DF"/>
                </a:solidFill>
                <a:latin typeface="Barlow" pitchFamily="34" charset="0"/>
              </a:rPr>
              <a:t>Shaik Julfeen </a:t>
            </a:r>
            <a:r>
              <a:rPr lang="en-US" sz="3200" b="1" dirty="0" err="1">
                <a:solidFill>
                  <a:srgbClr val="E5E0DF"/>
                </a:solidFill>
                <a:latin typeface="Barlow" pitchFamily="34" charset="0"/>
              </a:rPr>
              <a:t>Ahmadh</a:t>
            </a:r>
            <a:endParaRPr lang="en-US" sz="3200" b="1" dirty="0">
              <a:solidFill>
                <a:srgbClr val="E5E0DF"/>
              </a:solidFill>
              <a:latin typeface="Barlow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7327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5726285" y="3572171"/>
            <a:ext cx="2824402" cy="710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4683562" y="3025021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059668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629025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46492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5167313"/>
            <a:ext cx="5128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573666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00134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5783" y="-24225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624376" y="1335643"/>
            <a:ext cx="6240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Exploratory Data Analysis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330050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376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</a:p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/Sourcing</a:t>
            </a:r>
          </a:p>
          <a:p>
            <a:pPr marL="0" indent="0" algn="l">
              <a:lnSpc>
                <a:spcPts val="2734"/>
              </a:lnSpc>
              <a:buNone/>
            </a:pPr>
            <a:endParaRPr lang="en-US" sz="2187" b="1" dirty="0">
              <a:solidFill>
                <a:srgbClr val="FFFFFF"/>
              </a:solidFill>
              <a:latin typeface="Barlow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4975001"/>
            <a:ext cx="2905006" cy="1563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GB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Publicly accessible data is obtainable from diverse mobile sources, including sensors, logs, and surveys. This data is accessible through platforms like Kaggle.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2319457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376604"/>
            <a:ext cx="29050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Cleaning and Preprocessing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7" y="5298311"/>
            <a:ext cx="2905006" cy="2863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Discover how to identify and </a:t>
            </a:r>
            <a:r>
              <a:rPr lang="en-GB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Fixing the Rows and Columns, Impute/Remove Missing Values, Handling Outliers, Standardising Values, Fixing Invalid data and Filtering Data and 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Prepare data for analysis.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2295112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376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312650"/>
            <a:ext cx="29051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different visualization techniques that allow you to communicate complex insights and patterns in mobile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971431"/>
            <a:ext cx="9151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Exploratory Data Analysis Techniques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110145"/>
            <a:ext cx="4579739" cy="2462927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60358" y="2346127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Summary Statistics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0358" y="2915483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 the basic measures that summarize key aspects of mobile data distributions, such as central tendency and variability.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110145"/>
            <a:ext cx="4579739" cy="2462927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62267" y="2346127"/>
            <a:ext cx="3649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 Techniques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2915483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how scatter plots, box plots, and histograms reveal different aspects of mobile data patterns and relationships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4795242"/>
            <a:ext cx="4579739" cy="2462927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860358" y="5031224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60358" y="5600581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Learn how to analyze the strength and direction of relationships between mobile data variables using correlation matrices, heatmaps, or scatter plots.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579739" cy="2462927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Outlier Detection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488898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extreme mobile data values using statistical tests or data visualization. Understand how outliers can distort data analyses and conclusions.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0717" y="-53816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2859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</a:t>
            </a:r>
            <a:r>
              <a:rPr lang="en-US" sz="1800" b="1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Standardising</a:t>
            </a:r>
            <a:r>
              <a:rPr lang="en-US" sz="180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Values</a:t>
            </a:r>
            <a:endParaRPr lang="en-US" sz="1800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              </a:t>
            </a:r>
            <a:r>
              <a:rPr lang="en-US" sz="1800" b="1" kern="1200" dirty="0">
                <a:solidFill>
                  <a:srgbClr val="E5E0DF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Fixing Invalid data and Filtering Data 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959060" y="734020"/>
            <a:ext cx="8374380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77"/>
              </a:lnSpc>
              <a:buNone/>
            </a:pPr>
            <a:r>
              <a:rPr lang="en-US" sz="4062" b="1" dirty="0">
                <a:solidFill>
                  <a:srgbClr val="FFFFFF"/>
                </a:solidFill>
                <a:latin typeface="Barlow" pitchFamily="34" charset="0"/>
              </a:rPr>
              <a:t>DATA CLEANING</a:t>
            </a:r>
            <a:endParaRPr lang="en-US" sz="4062" dirty="0"/>
          </a:p>
        </p:txBody>
      </p:sp>
      <p:sp>
        <p:nvSpPr>
          <p:cNvPr id="5" name="Shape 2"/>
          <p:cNvSpPr/>
          <p:nvPr/>
        </p:nvSpPr>
        <p:spPr>
          <a:xfrm>
            <a:off x="7294483" y="1791533"/>
            <a:ext cx="41196" cy="570392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47193" y="2164080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82969" y="1952625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61681" y="1991201"/>
            <a:ext cx="10668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37" dirty="0"/>
          </a:p>
        </p:txBody>
      </p:sp>
      <p:sp>
        <p:nvSpPr>
          <p:cNvPr id="9" name="Text 6"/>
          <p:cNvSpPr/>
          <p:nvPr/>
        </p:nvSpPr>
        <p:spPr>
          <a:xfrm>
            <a:off x="8449866" y="1997869"/>
            <a:ext cx="4052512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GB" sz="2031" b="1" dirty="0">
                <a:solidFill>
                  <a:srgbClr val="E5E0DF"/>
                </a:solidFill>
                <a:latin typeface="Barlow" pitchFamily="34" charset="0"/>
              </a:rPr>
              <a:t>Fixing the Rows and Columns</a:t>
            </a:r>
            <a:endParaRPr lang="en-US" sz="2031" dirty="0"/>
          </a:p>
        </p:txBody>
      </p:sp>
      <p:sp>
        <p:nvSpPr>
          <p:cNvPr id="10" name="Text 7"/>
          <p:cNvSpPr/>
          <p:nvPr/>
        </p:nvSpPr>
        <p:spPr>
          <a:xfrm>
            <a:off x="8269307" y="2576870"/>
            <a:ext cx="4233071" cy="1320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§"/>
            </a:pPr>
            <a:endParaRPr lang="en-US" sz="1625" dirty="0"/>
          </a:p>
        </p:txBody>
      </p:sp>
      <p:sp>
        <p:nvSpPr>
          <p:cNvPr id="11" name="Shape 8"/>
          <p:cNvSpPr/>
          <p:nvPr/>
        </p:nvSpPr>
        <p:spPr>
          <a:xfrm>
            <a:off x="6360855" y="3195757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2969" y="2984302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31201" y="3022878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37" dirty="0"/>
          </a:p>
        </p:txBody>
      </p:sp>
      <p:sp>
        <p:nvSpPr>
          <p:cNvPr id="14" name="Text 11"/>
          <p:cNvSpPr/>
          <p:nvPr/>
        </p:nvSpPr>
        <p:spPr>
          <a:xfrm>
            <a:off x="3924776" y="3029545"/>
            <a:ext cx="225552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Impute/Remove Missing Values</a:t>
            </a:r>
            <a:endParaRPr lang="en-US" sz="2031" dirty="0"/>
          </a:p>
        </p:txBody>
      </p:sp>
      <p:sp>
        <p:nvSpPr>
          <p:cNvPr id="15" name="Text 12"/>
          <p:cNvSpPr/>
          <p:nvPr/>
        </p:nvSpPr>
        <p:spPr>
          <a:xfrm>
            <a:off x="2470288" y="3558183"/>
            <a:ext cx="3710008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25" dirty="0"/>
          </a:p>
        </p:txBody>
      </p:sp>
      <p:sp>
        <p:nvSpPr>
          <p:cNvPr id="16" name="Shape 13"/>
          <p:cNvSpPr/>
          <p:nvPr/>
        </p:nvSpPr>
        <p:spPr>
          <a:xfrm>
            <a:off x="7553922" y="4248031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103566" y="4029306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8" name="Text 15"/>
          <p:cNvSpPr/>
          <p:nvPr/>
        </p:nvSpPr>
        <p:spPr>
          <a:xfrm>
            <a:off x="7251859" y="4048515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37" dirty="0"/>
          </a:p>
        </p:txBody>
      </p:sp>
      <p:sp>
        <p:nvSpPr>
          <p:cNvPr id="19" name="Text 16"/>
          <p:cNvSpPr/>
          <p:nvPr/>
        </p:nvSpPr>
        <p:spPr>
          <a:xfrm>
            <a:off x="8329555" y="4060984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Handling Outliers</a:t>
            </a:r>
            <a:endParaRPr lang="en-US" sz="2031" dirty="0"/>
          </a:p>
        </p:txBody>
      </p:sp>
      <p:sp>
        <p:nvSpPr>
          <p:cNvPr id="20" name="Text 17"/>
          <p:cNvSpPr/>
          <p:nvPr/>
        </p:nvSpPr>
        <p:spPr>
          <a:xfrm>
            <a:off x="8449866" y="5406628"/>
            <a:ext cx="3221355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25" dirty="0"/>
          </a:p>
        </p:txBody>
      </p:sp>
      <p:sp>
        <p:nvSpPr>
          <p:cNvPr id="22" name="Shape 14">
            <a:extLst>
              <a:ext uri="{FF2B5EF4-FFF2-40B4-BE49-F238E27FC236}">
                <a16:creationId xmlns:a16="http://schemas.microsoft.com/office/drawing/2014/main" id="{57359F54-4B2F-B0D3-73AD-210D55D56227}"/>
              </a:ext>
            </a:extLst>
          </p:cNvPr>
          <p:cNvSpPr/>
          <p:nvPr/>
        </p:nvSpPr>
        <p:spPr>
          <a:xfrm>
            <a:off x="7082552" y="5118888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r>
              <a:rPr lang="en-US" b="1" dirty="0">
                <a:solidFill>
                  <a:srgbClr val="E5E0DF"/>
                </a:solidFill>
                <a:latin typeface="Barlow" pitchFamily="34" charset="0"/>
              </a:rPr>
              <a:t>4</a:t>
            </a:r>
            <a:endParaRPr lang="en-US" sz="1800" dirty="0"/>
          </a:p>
        </p:txBody>
      </p:sp>
      <p:sp>
        <p:nvSpPr>
          <p:cNvPr id="23" name="Shape 14">
            <a:extLst>
              <a:ext uri="{FF2B5EF4-FFF2-40B4-BE49-F238E27FC236}">
                <a16:creationId xmlns:a16="http://schemas.microsoft.com/office/drawing/2014/main" id="{CC59046E-77F1-039E-784B-410324979024}"/>
              </a:ext>
            </a:extLst>
          </p:cNvPr>
          <p:cNvSpPr/>
          <p:nvPr/>
        </p:nvSpPr>
        <p:spPr>
          <a:xfrm>
            <a:off x="7103566" y="6443504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r>
              <a:rPr lang="en-US" b="1" dirty="0">
                <a:solidFill>
                  <a:srgbClr val="E5E0DF"/>
                </a:solidFill>
                <a:latin typeface="Barlow" pitchFamily="34" charset="0"/>
              </a:rPr>
              <a:t>5</a:t>
            </a:r>
            <a:endParaRPr lang="en-US" sz="1800" dirty="0"/>
          </a:p>
        </p:txBody>
      </p:sp>
      <p:sp>
        <p:nvSpPr>
          <p:cNvPr id="24" name="Shape 13">
            <a:extLst>
              <a:ext uri="{FF2B5EF4-FFF2-40B4-BE49-F238E27FC236}">
                <a16:creationId xmlns:a16="http://schemas.microsoft.com/office/drawing/2014/main" id="{77404A12-1B39-E47B-3E8E-512D21D8E057}"/>
              </a:ext>
            </a:extLst>
          </p:cNvPr>
          <p:cNvSpPr/>
          <p:nvPr/>
        </p:nvSpPr>
        <p:spPr>
          <a:xfrm>
            <a:off x="6391394" y="5330462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Shape 13">
            <a:extLst>
              <a:ext uri="{FF2B5EF4-FFF2-40B4-BE49-F238E27FC236}">
                <a16:creationId xmlns:a16="http://schemas.microsoft.com/office/drawing/2014/main" id="{5903C70B-90F2-4AE5-8903-B8F27CC69B8E}"/>
              </a:ext>
            </a:extLst>
          </p:cNvPr>
          <p:cNvSpPr/>
          <p:nvPr/>
        </p:nvSpPr>
        <p:spPr>
          <a:xfrm>
            <a:off x="7567791" y="6675616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3519" y="137935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2859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959060" y="734020"/>
            <a:ext cx="8374380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77"/>
              </a:lnSpc>
              <a:buNone/>
            </a:pPr>
            <a:endParaRPr lang="en-US" sz="4062" dirty="0"/>
          </a:p>
        </p:txBody>
      </p:sp>
      <p:sp>
        <p:nvSpPr>
          <p:cNvPr id="5" name="Shape 2"/>
          <p:cNvSpPr/>
          <p:nvPr/>
        </p:nvSpPr>
        <p:spPr>
          <a:xfrm>
            <a:off x="7294483" y="1791533"/>
            <a:ext cx="41196" cy="570392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47193" y="2164080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82969" y="1952625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61681" y="1991201"/>
            <a:ext cx="10668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</a:rPr>
              <a:t>6</a:t>
            </a:r>
            <a:endParaRPr lang="en-US" sz="2437" dirty="0"/>
          </a:p>
        </p:txBody>
      </p:sp>
      <p:sp>
        <p:nvSpPr>
          <p:cNvPr id="9" name="Text 6"/>
          <p:cNvSpPr/>
          <p:nvPr/>
        </p:nvSpPr>
        <p:spPr>
          <a:xfrm>
            <a:off x="8449866" y="1997869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</a:rPr>
              <a:t>Univariate Analysis</a:t>
            </a:r>
            <a:endParaRPr lang="en-US" sz="2031" dirty="0"/>
          </a:p>
        </p:txBody>
      </p:sp>
      <p:sp>
        <p:nvSpPr>
          <p:cNvPr id="10" name="Text 7"/>
          <p:cNvSpPr/>
          <p:nvPr/>
        </p:nvSpPr>
        <p:spPr>
          <a:xfrm>
            <a:off x="8269307" y="2576870"/>
            <a:ext cx="4233071" cy="1320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Categorical Unordered Univariate</a:t>
            </a:r>
          </a:p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Analysis</a:t>
            </a:r>
          </a:p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Categorical Ordered Univariate Analysis</a:t>
            </a:r>
          </a:p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Statistics on Numerical Features</a:t>
            </a:r>
            <a:endParaRPr lang="en-US" sz="1625" dirty="0"/>
          </a:p>
        </p:txBody>
      </p:sp>
      <p:sp>
        <p:nvSpPr>
          <p:cNvPr id="11" name="Shape 8"/>
          <p:cNvSpPr/>
          <p:nvPr/>
        </p:nvSpPr>
        <p:spPr>
          <a:xfrm>
            <a:off x="6360855" y="3195757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2969" y="2984302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31201" y="3022878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</a:rPr>
              <a:t>7</a:t>
            </a:r>
            <a:endParaRPr lang="en-US" sz="2437" dirty="0"/>
          </a:p>
        </p:txBody>
      </p:sp>
      <p:sp>
        <p:nvSpPr>
          <p:cNvPr id="14" name="Text 11"/>
          <p:cNvSpPr/>
          <p:nvPr/>
        </p:nvSpPr>
        <p:spPr>
          <a:xfrm>
            <a:off x="3924776" y="3029545"/>
            <a:ext cx="225552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Bivariate and Multivariate Analysis</a:t>
            </a:r>
            <a:endParaRPr lang="en-US" sz="2031" dirty="0"/>
          </a:p>
        </p:txBody>
      </p:sp>
      <p:sp>
        <p:nvSpPr>
          <p:cNvPr id="15" name="Text 12"/>
          <p:cNvSpPr/>
          <p:nvPr/>
        </p:nvSpPr>
        <p:spPr>
          <a:xfrm>
            <a:off x="2470288" y="3558183"/>
            <a:ext cx="3710008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Numerical-Numerical Analysis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vs Causation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Numerical-Categorical Analysis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GB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Categorical - Categorical Analysis</a:t>
            </a:r>
            <a:endParaRPr lang="en-US" sz="1625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>
              <a:lnSpc>
                <a:spcPts val="2600"/>
              </a:lnSpc>
              <a:buNone/>
            </a:pPr>
            <a:endParaRPr lang="en-US" sz="1625" dirty="0"/>
          </a:p>
        </p:txBody>
      </p:sp>
      <p:sp>
        <p:nvSpPr>
          <p:cNvPr id="16" name="Shape 13"/>
          <p:cNvSpPr/>
          <p:nvPr/>
        </p:nvSpPr>
        <p:spPr>
          <a:xfrm>
            <a:off x="7547193" y="4954191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82969" y="4742736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31201" y="4781312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</a:rPr>
              <a:t>8</a:t>
            </a:r>
            <a:endParaRPr lang="en-US" sz="2437" dirty="0"/>
          </a:p>
        </p:txBody>
      </p:sp>
      <p:sp>
        <p:nvSpPr>
          <p:cNvPr id="19" name="Text 16"/>
          <p:cNvSpPr/>
          <p:nvPr/>
        </p:nvSpPr>
        <p:spPr>
          <a:xfrm>
            <a:off x="8449866" y="4787979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Multivariate Analysis</a:t>
            </a:r>
            <a:endParaRPr lang="en-US" sz="2031" dirty="0"/>
          </a:p>
        </p:txBody>
      </p:sp>
      <p:sp>
        <p:nvSpPr>
          <p:cNvPr id="20" name="Text 17"/>
          <p:cNvSpPr/>
          <p:nvPr/>
        </p:nvSpPr>
        <p:spPr>
          <a:xfrm>
            <a:off x="8449866" y="5406628"/>
            <a:ext cx="3221355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Multivariate analysis examines datasets, analysing multiple variables simultaneously, often using tools like heat maps.</a:t>
            </a:r>
            <a:endParaRPr lang="en-US" sz="2000" dirty="0"/>
          </a:p>
          <a:p>
            <a:pPr marL="0" indent="0" algn="l">
              <a:lnSpc>
                <a:spcPts val="2600"/>
              </a:lnSpc>
              <a:buNone/>
            </a:pPr>
            <a:endParaRPr lang="en-US" sz="1625" dirty="0"/>
          </a:p>
        </p:txBody>
      </p:sp>
    </p:spTree>
    <p:extLst>
      <p:ext uri="{BB962C8B-B14F-4D97-AF65-F5344CB8AC3E}">
        <p14:creationId xmlns:p14="http://schemas.microsoft.com/office/powerpoint/2010/main" val="25892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0717" y="-71469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2859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959060" y="734020"/>
            <a:ext cx="8374380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77"/>
              </a:lnSpc>
              <a:buNone/>
            </a:pPr>
            <a:endParaRPr lang="en-US" sz="4062" dirty="0"/>
          </a:p>
        </p:txBody>
      </p:sp>
      <p:sp>
        <p:nvSpPr>
          <p:cNvPr id="5" name="Shape 2"/>
          <p:cNvSpPr/>
          <p:nvPr/>
        </p:nvSpPr>
        <p:spPr>
          <a:xfrm>
            <a:off x="7294423" y="1400771"/>
            <a:ext cx="41196" cy="570392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47193" y="2164080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82969" y="1952625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61681" y="1991201"/>
            <a:ext cx="10668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</a:rPr>
              <a:t>9</a:t>
            </a:r>
            <a:endParaRPr lang="en-US" sz="2437" dirty="0"/>
          </a:p>
        </p:txBody>
      </p:sp>
      <p:sp>
        <p:nvSpPr>
          <p:cNvPr id="9" name="Text 6"/>
          <p:cNvSpPr/>
          <p:nvPr/>
        </p:nvSpPr>
        <p:spPr>
          <a:xfrm>
            <a:off x="8449866" y="1997869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</a:rPr>
              <a:t>Distribution</a:t>
            </a:r>
            <a:endParaRPr lang="en-US" sz="2031" dirty="0"/>
          </a:p>
        </p:txBody>
      </p:sp>
      <p:sp>
        <p:nvSpPr>
          <p:cNvPr id="10" name="Text 7"/>
          <p:cNvSpPr/>
          <p:nvPr/>
        </p:nvSpPr>
        <p:spPr>
          <a:xfrm>
            <a:off x="8269307" y="2576870"/>
            <a:ext cx="4233071" cy="1320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600"/>
              </a:lnSpc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Distribution in EDA analyses data patterns, revealing how values are spread. Histograms and statistical tests help understand data distribution.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6318633" y="4489906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2969" y="4278392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3" name="Text 10"/>
          <p:cNvSpPr/>
          <p:nvPr/>
        </p:nvSpPr>
        <p:spPr>
          <a:xfrm>
            <a:off x="7240503" y="4278392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</a:rPr>
              <a:t>10</a:t>
            </a:r>
            <a:endParaRPr lang="en-US" sz="2437" dirty="0"/>
          </a:p>
        </p:txBody>
      </p:sp>
      <p:sp>
        <p:nvSpPr>
          <p:cNvPr id="14" name="Text 11"/>
          <p:cNvSpPr/>
          <p:nvPr/>
        </p:nvSpPr>
        <p:spPr>
          <a:xfrm>
            <a:off x="3924776" y="3029545"/>
            <a:ext cx="225552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Hypothesis Testing                     </a:t>
            </a:r>
          </a:p>
          <a:p>
            <a:pPr marL="0" indent="0" algn="r">
              <a:lnSpc>
                <a:spcPts val="2539"/>
              </a:lnSpc>
              <a:buNone/>
            </a:pPr>
            <a:endParaRPr lang="en-US" sz="2031" b="1" dirty="0">
              <a:solidFill>
                <a:srgbClr val="E5E0DF"/>
              </a:solidFill>
              <a:latin typeface="Barlow" pitchFamily="34" charset="0"/>
            </a:endParaRPr>
          </a:p>
          <a:p>
            <a:pPr marL="0" indent="0" algn="r">
              <a:lnSpc>
                <a:spcPts val="2539"/>
              </a:lnSpc>
              <a:buNone/>
            </a:pPr>
            <a:endParaRPr lang="en-US" sz="2031" b="1" dirty="0">
              <a:solidFill>
                <a:srgbClr val="E5E0DF"/>
              </a:solidFill>
              <a:latin typeface="Barlow" pitchFamily="34" charset="0"/>
            </a:endParaRPr>
          </a:p>
          <a:p>
            <a:pPr marL="0" indent="0" algn="r">
              <a:lnSpc>
                <a:spcPts val="2539"/>
              </a:lnSpc>
              <a:buNone/>
            </a:pPr>
            <a:endParaRPr lang="en-US" sz="2031" dirty="0"/>
          </a:p>
        </p:txBody>
      </p:sp>
      <p:sp>
        <p:nvSpPr>
          <p:cNvPr id="15" name="Text 12"/>
          <p:cNvSpPr/>
          <p:nvPr/>
        </p:nvSpPr>
        <p:spPr>
          <a:xfrm>
            <a:off x="2470288" y="3558183"/>
            <a:ext cx="3710008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Hypothesis testing assesses assumptions about data, comparing sample evidence to a null hypothesis to draw statistical inferences in research.</a:t>
            </a:r>
            <a:endParaRPr lang="en-US" dirty="0"/>
          </a:p>
        </p:txBody>
      </p:sp>
      <p:sp>
        <p:nvSpPr>
          <p:cNvPr id="18" name="Text 15"/>
          <p:cNvSpPr/>
          <p:nvPr/>
        </p:nvSpPr>
        <p:spPr>
          <a:xfrm>
            <a:off x="7231201" y="4781312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endParaRPr lang="en-US" sz="2437" dirty="0"/>
          </a:p>
        </p:txBody>
      </p:sp>
      <p:sp>
        <p:nvSpPr>
          <p:cNvPr id="19" name="Text 16"/>
          <p:cNvSpPr/>
          <p:nvPr/>
        </p:nvSpPr>
        <p:spPr>
          <a:xfrm>
            <a:off x="8449866" y="4787979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endParaRPr lang="en-US" sz="2031" dirty="0"/>
          </a:p>
        </p:txBody>
      </p:sp>
      <p:sp>
        <p:nvSpPr>
          <p:cNvPr id="20" name="Text 17"/>
          <p:cNvSpPr/>
          <p:nvPr/>
        </p:nvSpPr>
        <p:spPr>
          <a:xfrm>
            <a:off x="8449866" y="5406628"/>
            <a:ext cx="3221355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25" dirty="0"/>
          </a:p>
        </p:txBody>
      </p:sp>
    </p:spTree>
    <p:extLst>
      <p:ext uri="{BB962C8B-B14F-4D97-AF65-F5344CB8AC3E}">
        <p14:creationId xmlns:p14="http://schemas.microsoft.com/office/powerpoint/2010/main" val="20378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2859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959060" y="734020"/>
            <a:ext cx="8374380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77"/>
              </a:lnSpc>
              <a:buNone/>
            </a:pPr>
            <a:r>
              <a:rPr lang="en-US" sz="4062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Exploratory Data Analysis</a:t>
            </a:r>
            <a:endParaRPr lang="en-US" sz="4062" dirty="0"/>
          </a:p>
        </p:txBody>
      </p:sp>
      <p:sp>
        <p:nvSpPr>
          <p:cNvPr id="5" name="Shape 2"/>
          <p:cNvSpPr/>
          <p:nvPr/>
        </p:nvSpPr>
        <p:spPr>
          <a:xfrm>
            <a:off x="7294483" y="1791533"/>
            <a:ext cx="41196" cy="570392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47193" y="2164080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82969" y="1952625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61681" y="1991201"/>
            <a:ext cx="10668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37" dirty="0"/>
          </a:p>
        </p:txBody>
      </p:sp>
      <p:sp>
        <p:nvSpPr>
          <p:cNvPr id="9" name="Text 6"/>
          <p:cNvSpPr/>
          <p:nvPr/>
        </p:nvSpPr>
        <p:spPr>
          <a:xfrm>
            <a:off x="8449866" y="1997869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Identifying Trends and Patterns</a:t>
            </a:r>
            <a:endParaRPr lang="en-US" sz="2031" dirty="0"/>
          </a:p>
        </p:txBody>
      </p:sp>
      <p:sp>
        <p:nvSpPr>
          <p:cNvPr id="10" name="Text 7"/>
          <p:cNvSpPr/>
          <p:nvPr/>
        </p:nvSpPr>
        <p:spPr>
          <a:xfrm>
            <a:off x="8449866" y="2848808"/>
            <a:ext cx="3221355" cy="1320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Uncover hidden trends and patterns in mobile data that can support informed decisions and innovation in mobile design and usage.</a:t>
            </a:r>
            <a:endParaRPr lang="en-US" sz="1625" dirty="0"/>
          </a:p>
        </p:txBody>
      </p:sp>
      <p:sp>
        <p:nvSpPr>
          <p:cNvPr id="11" name="Shape 8"/>
          <p:cNvSpPr/>
          <p:nvPr/>
        </p:nvSpPr>
        <p:spPr>
          <a:xfrm>
            <a:off x="6360855" y="3195757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2969" y="2984302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31201" y="3022878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37" dirty="0"/>
          </a:p>
        </p:txBody>
      </p:sp>
      <p:sp>
        <p:nvSpPr>
          <p:cNvPr id="14" name="Text 11"/>
          <p:cNvSpPr/>
          <p:nvPr/>
        </p:nvSpPr>
        <p:spPr>
          <a:xfrm>
            <a:off x="3924776" y="3029545"/>
            <a:ext cx="225552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Uncovering Insights</a:t>
            </a:r>
            <a:endParaRPr lang="en-US" sz="2031" dirty="0"/>
          </a:p>
        </p:txBody>
      </p:sp>
      <p:sp>
        <p:nvSpPr>
          <p:cNvPr id="15" name="Text 12"/>
          <p:cNvSpPr/>
          <p:nvPr/>
        </p:nvSpPr>
        <p:spPr>
          <a:xfrm>
            <a:off x="2959060" y="3558183"/>
            <a:ext cx="3221236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Discover new insights and ideas about mobile user behavior, preferences, and needs that can address unmet needs or improve mobile services.</a:t>
            </a:r>
            <a:endParaRPr lang="en-US" sz="1625" dirty="0"/>
          </a:p>
        </p:txBody>
      </p:sp>
      <p:sp>
        <p:nvSpPr>
          <p:cNvPr id="16" name="Shape 13"/>
          <p:cNvSpPr/>
          <p:nvPr/>
        </p:nvSpPr>
        <p:spPr>
          <a:xfrm>
            <a:off x="7547193" y="4954191"/>
            <a:ext cx="722114" cy="41196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82969" y="4742736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12859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31201" y="4781312"/>
            <a:ext cx="16764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37" dirty="0"/>
          </a:p>
        </p:txBody>
      </p:sp>
      <p:sp>
        <p:nvSpPr>
          <p:cNvPr id="19" name="Text 16"/>
          <p:cNvSpPr/>
          <p:nvPr/>
        </p:nvSpPr>
        <p:spPr>
          <a:xfrm>
            <a:off x="8449866" y="4787979"/>
            <a:ext cx="3221355" cy="644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Making Data-driven Decisions</a:t>
            </a:r>
            <a:endParaRPr lang="en-US" sz="2031" dirty="0"/>
          </a:p>
        </p:txBody>
      </p:sp>
      <p:sp>
        <p:nvSpPr>
          <p:cNvPr id="20" name="Text 17"/>
          <p:cNvSpPr/>
          <p:nvPr/>
        </p:nvSpPr>
        <p:spPr>
          <a:xfrm>
            <a:off x="8449866" y="5638919"/>
            <a:ext cx="3221355" cy="1650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 your decisions about mobile design, marketing, or policy by using evidence-based, reliable, and valid mobile data analyses and insights.</a:t>
            </a:r>
            <a:endParaRPr lang="en-US" sz="16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Price Distribution by Brand: There is significant variation in smartphone prices among different  brands. Brands like Apple tend to have higher average prices compared to others.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Relationship Between Price and Rating: There is no clear linear relationship between the price and the rating of smartphones. Price alone does not determine the rating of a smartphone.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Operating System Impact on Ratings: There might be variations in ratings based on the operating system, as shown in the distribution by operating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Internal Storage and Battery Capacity: Scatter plots indicate that there is no strong linear correlation between internal storage and battery capacity.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Brand Analysis: The dataset contains smartphones from various brands, and each brand has its  own pricing</a:t>
            </a:r>
          </a:p>
        </p:txBody>
      </p:sp>
      <p:sp>
        <p:nvSpPr>
          <p:cNvPr id="4" name="Text 1"/>
          <p:cNvSpPr/>
          <p:nvPr/>
        </p:nvSpPr>
        <p:spPr>
          <a:xfrm>
            <a:off x="2624376" y="806768"/>
            <a:ext cx="8313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</a:rPr>
              <a:t>Insights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624376" y="4018478"/>
            <a:ext cx="29050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4935022"/>
            <a:ext cx="29050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862638" y="4018478"/>
            <a:ext cx="29050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4935022"/>
            <a:ext cx="290500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100899" y="4018598"/>
            <a:ext cx="29051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4935141"/>
            <a:ext cx="290512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2034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7821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983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4683562" y="3025021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059668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2983350"/>
            <a:ext cx="8584287" cy="1275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In All Segments Apple being a Premium brand Holds Its Monopoly around the globe and  across every section from price to all specifications include rating.</a:t>
            </a:r>
          </a:p>
        </p:txBody>
      </p:sp>
      <p:sp>
        <p:nvSpPr>
          <p:cNvPr id="10" name="Shape 6"/>
          <p:cNvSpPr/>
          <p:nvPr/>
        </p:nvSpPr>
        <p:spPr>
          <a:xfrm>
            <a:off x="4490740" y="51326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46492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5167313"/>
            <a:ext cx="5128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5001659"/>
            <a:ext cx="8584287" cy="11788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The mobile industry is highly volatile, requiring substantial research and development to keep up and compete with other Brands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630</Words>
  <Application>Microsoft Office PowerPoint</Application>
  <PresentationFormat>Custom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</vt:lpstr>
      <vt:lpstr>Barlow, sans-serif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Shaik Julfeen</cp:lastModifiedBy>
  <cp:revision>6</cp:revision>
  <dcterms:created xsi:type="dcterms:W3CDTF">2023-11-10T12:56:14Z</dcterms:created>
  <dcterms:modified xsi:type="dcterms:W3CDTF">2023-11-17T11:52:34Z</dcterms:modified>
</cp:coreProperties>
</file>