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7"/>
  </p:notesMasterIdLst>
  <p:handoutMasterIdLst>
    <p:handoutMasterId r:id="rId38"/>
  </p:handoutMasterIdLst>
  <p:sldIdLst>
    <p:sldId id="260" r:id="rId10"/>
    <p:sldId id="257" r:id="rId11"/>
    <p:sldId id="262" r:id="rId12"/>
    <p:sldId id="263" r:id="rId13"/>
    <p:sldId id="286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84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</p:sldIdLst>
  <p:sldSz cx="12190413" cy="6858000"/>
  <p:notesSz cx="6858000" cy="9144000"/>
  <p:custDataLst>
    <p:tags r:id="rId3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Gomes de Camargos Silveira" initials="LGdCS" lastIdx="2" clrIdx="0">
    <p:extLst>
      <p:ext uri="{19B8F6BF-5375-455C-9EA6-DF929625EA0E}">
        <p15:presenceInfo xmlns:p15="http://schemas.microsoft.com/office/powerpoint/2012/main" userId="S::s171723@win.dtu.dk::6a581dc0-6e13-4d85-b70d-0ca6f7b00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934" autoAdjust="0"/>
  </p:normalViewPr>
  <p:slideViewPr>
    <p:cSldViewPr showGuide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gs" Target="tags/tag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0:17:55.710" idx="2">
    <p:pos x="5734" y="1373"/>
    <p:text>I included a number of the equations used only in order to illustrate the steps I used and how the model was constructed rather than to enter into the details of the equations.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407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67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016695ab-45f4-4556-a9ca-1a3fb5fbbd8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6f8fb47c-12c0-48bd-a6e0-1d8931d234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March 2020</a:t>
            </a:r>
          </a:p>
        </p:txBody>
      </p:sp>
      <p:sp>
        <p:nvSpPr>
          <p:cNvPr id="7" name="text" descr="{&quot;templafy&quot;:{&quot;id&quot;:&quot;6fffc34c-53f4-438e-bb07-c1fcd8547e4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Implementation of an Open-source Tool for Aeroelastic Simulations of Horizontal Wind Turbines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svg"/><Relationship Id="rId7" Type="http://schemas.openxmlformats.org/officeDocument/2006/relationships/image" Target="../media/image2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svg"/><Relationship Id="rId7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61.emf"/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svg"/><Relationship Id="rId11" Type="http://schemas.openxmlformats.org/officeDocument/2006/relationships/image" Target="../media/image60.tiff"/><Relationship Id="rId5" Type="http://schemas.openxmlformats.org/officeDocument/2006/relationships/image" Target="../media/image24.png"/><Relationship Id="rId10" Type="http://schemas.openxmlformats.org/officeDocument/2006/relationships/image" Target="../media/image59.png"/><Relationship Id="rId4" Type="http://schemas.openxmlformats.org/officeDocument/2006/relationships/image" Target="../media/image23.svg"/><Relationship Id="rId9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7.emf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png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1.emf"/><Relationship Id="rId11" Type="http://schemas.openxmlformats.org/officeDocument/2006/relationships/image" Target="../media/image106.png"/><Relationship Id="rId5" Type="http://schemas.openxmlformats.org/officeDocument/2006/relationships/image" Target="../media/image100.emf"/><Relationship Id="rId10" Type="http://schemas.openxmlformats.org/officeDocument/2006/relationships/image" Target="../media/image105.png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1.png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9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3717032"/>
            <a:ext cx="10840028" cy="1396051"/>
          </a:xfrm>
        </p:spPr>
        <p:txBody>
          <a:bodyPr/>
          <a:lstStyle/>
          <a:p>
            <a:r>
              <a:rPr lang="en-GB" sz="3200" dirty="0"/>
              <a:t>Implementation of an Open-source Tool for Aeroelastic Simulations of Horizontal Axis Wind Turbines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484784"/>
            <a:ext cx="10840028" cy="1660654"/>
          </a:xfrm>
        </p:spPr>
        <p:txBody>
          <a:bodyPr/>
          <a:lstStyle/>
          <a:p>
            <a:r>
              <a:rPr lang="en-GB" b="1" u="sng" dirty="0"/>
              <a:t>Master thesis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1362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dirty="0"/>
              <a:t>In Lagrangian mechanics, the </a:t>
            </a:r>
            <a:r>
              <a:rPr lang="en-GB" b="1" dirty="0">
                <a:solidFill>
                  <a:srgbClr val="990000"/>
                </a:solidFill>
              </a:rPr>
              <a:t>equations of motion</a:t>
            </a:r>
            <a:r>
              <a:rPr lang="en-GB" dirty="0"/>
              <a:t> of a system are derived by solving the </a:t>
            </a:r>
            <a:r>
              <a:rPr lang="en-GB" b="1" dirty="0">
                <a:solidFill>
                  <a:srgbClr val="990000"/>
                </a:solidFill>
              </a:rPr>
              <a:t>Lagrange equations</a:t>
            </a:r>
            <a:r>
              <a:rPr lang="en-GB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The Lagrange method often offer a </a:t>
            </a:r>
            <a:r>
              <a:rPr lang="en-GB" b="1" dirty="0">
                <a:solidFill>
                  <a:srgbClr val="990000"/>
                </a:solidFill>
              </a:rPr>
              <a:t>more</a:t>
            </a:r>
            <a:r>
              <a:rPr lang="en-GB" dirty="0"/>
              <a:t> straightforward and </a:t>
            </a:r>
            <a:r>
              <a:rPr lang="en-GB" b="1" dirty="0">
                <a:solidFill>
                  <a:srgbClr val="990000"/>
                </a:solidFill>
              </a:rPr>
              <a:t>convenient</a:t>
            </a:r>
            <a:r>
              <a:rPr lang="en-GB" dirty="0"/>
              <a:t> method </a:t>
            </a:r>
            <a:r>
              <a:rPr lang="en-GB" b="1" dirty="0">
                <a:solidFill>
                  <a:srgbClr val="990000"/>
                </a:solidFill>
              </a:rPr>
              <a:t>to</a:t>
            </a:r>
            <a:r>
              <a:rPr lang="en-GB" dirty="0"/>
              <a:t> implement on</a:t>
            </a:r>
            <a:r>
              <a:rPr lang="en-GB" b="1" dirty="0">
                <a:solidFill>
                  <a:srgbClr val="990000"/>
                </a:solidFill>
              </a:rPr>
              <a:t> symbolic computational tools</a:t>
            </a:r>
            <a:r>
              <a:rPr lang="en-GB" kern="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43FAE-46EF-6843-9E11-B26044200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488432"/>
            <a:ext cx="5395292" cy="660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7C5B9-502E-BC44-8FCC-892F35A5E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6" y="4991592"/>
            <a:ext cx="1188040" cy="237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AD8F4-DF8C-7943-902C-97030FA6F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70" y="5711672"/>
            <a:ext cx="3108705" cy="2376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64AA0FA-9476-4B4D-989E-9DC3905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Lagrangian mechanics: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A07765-425B-6A4E-8DEF-0918BEA47283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8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432974" cy="1299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532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symbolic derivation</a:t>
            </a:r>
            <a:r>
              <a:rPr lang="en-GB" dirty="0"/>
              <a:t> was carried out in Python using the symbolic manipulation package Sympy.</a:t>
            </a:r>
          </a:p>
          <a:p>
            <a:pPr algn="just">
              <a:spcBef>
                <a:spcPts val="532"/>
              </a:spcBef>
            </a:pPr>
            <a:r>
              <a:rPr lang="en-GB" dirty="0"/>
              <a:t>A code generator was adapted to </a:t>
            </a:r>
            <a:r>
              <a:rPr lang="en-GB" b="1" dirty="0">
                <a:solidFill>
                  <a:srgbClr val="990000"/>
                </a:solidFill>
              </a:rPr>
              <a:t>translate</a:t>
            </a:r>
            <a:r>
              <a:rPr lang="en-GB" dirty="0"/>
              <a:t> the symbolic equations </a:t>
            </a:r>
            <a:r>
              <a:rPr lang="en-GB" b="1" dirty="0">
                <a:solidFill>
                  <a:srgbClr val="990000"/>
                </a:solidFill>
              </a:rPr>
              <a:t>into numerical code</a:t>
            </a:r>
            <a:r>
              <a:rPr lang="en-GB" dirty="0"/>
              <a:t> and generate the structural module code automatically.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2422798" y="3140968"/>
            <a:ext cx="2808313" cy="3417767"/>
            <a:chOff x="4367014" y="3154405"/>
            <a:chExt cx="2808313" cy="34177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59226" y="4970545"/>
                <a:ext cx="1231991" cy="123199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B6A5E81-215B-D442-B30A-4DD57165C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84" y="3631587"/>
            <a:ext cx="2088235" cy="5754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9FF7A4-4B2F-254E-8D27-CC37D154A0B3}"/>
              </a:ext>
            </a:extLst>
          </p:cNvPr>
          <p:cNvSpPr/>
          <p:nvPr/>
        </p:nvSpPr>
        <p:spPr>
          <a:xfrm>
            <a:off x="5231111" y="5525362"/>
            <a:ext cx="5739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numpy.trapz</a:t>
            </a:r>
            <a:r>
              <a:rPr lang="en-GB" dirty="0">
                <a:latin typeface="Menlo" panose="020B0609030804020204" pitchFamily="49" charset="0"/>
              </a:rPr>
              <a:t>(self.m*self.phi_x[0,:]**2,self.z)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D83883-417F-1A43-9E00-0D80053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Symbolic implementation: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B5EAFB7-6377-A74E-9C49-85AEFE1C0714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B993676-12A9-8C43-8F55-E12373CA45E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308063" y="4052353"/>
            <a:ext cx="1462724" cy="1296141"/>
          </a:xfrm>
          <a:prstGeom prst="bentConnector3">
            <a:avLst>
              <a:gd name="adj1" fmla="val -1350"/>
            </a:avLst>
          </a:prstGeom>
          <a:ln w="5715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55C8B5F-B284-DE49-8251-CADA4C3DA4F5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>
            <a:off x="4078982" y="3969060"/>
            <a:ext cx="432048" cy="981236"/>
          </a:xfrm>
          <a:prstGeom prst="bent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1270670" y="2132856"/>
            <a:ext cx="2808313" cy="3417767"/>
            <a:chOff x="4367014" y="3154405"/>
            <a:chExt cx="2808313" cy="3417767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61A790D-E028-544A-8993-9EF8D41FDA80}"/>
                </a:ext>
              </a:extLst>
            </p:cNvPr>
            <p:cNvCxnSpPr>
              <a:cxnSpLocks/>
              <a:stCxn id="13" idx="1"/>
            </p:cNvCxnSpPr>
            <p:nvPr/>
          </p:nvCxnSpPr>
          <p:spPr bwMode="auto">
            <a:xfrm>
              <a:off x="6023198" y="3982497"/>
              <a:ext cx="432049" cy="886662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5217" y="4898656"/>
                <a:ext cx="1364005" cy="136400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DD30B37-1DA4-5D43-8E2B-E1D4BA2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Symbolic derivation: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DE5B28-3C22-BE42-8AD1-7311DE7A63B5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3B781-94E8-EC4E-B5E8-37AFAE642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5246" y="799084"/>
            <a:ext cx="4847879" cy="55102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9968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1270670" y="2132856"/>
            <a:ext cx="2808313" cy="3417767"/>
            <a:chOff x="4367014" y="3154405"/>
            <a:chExt cx="2808313" cy="3417767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61A790D-E028-544A-8993-9EF8D41FDA80}"/>
                </a:ext>
              </a:extLst>
            </p:cNvPr>
            <p:cNvCxnSpPr>
              <a:cxnSpLocks/>
              <a:stCxn id="13" idx="1"/>
            </p:cNvCxnSpPr>
            <p:nvPr/>
          </p:nvCxnSpPr>
          <p:spPr bwMode="auto">
            <a:xfrm>
              <a:off x="6023198" y="3982497"/>
              <a:ext cx="432049" cy="886662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5217" y="4898656"/>
                <a:ext cx="1364005" cy="136400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FA6D62-92ED-A745-8BF2-12B05F5E5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86" y="781957"/>
            <a:ext cx="4976714" cy="56373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30B37-1DA4-5D43-8E2B-E1D4BA2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Numerical code output: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DE5B28-3C22-BE42-8AD1-7311DE7A63B5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60ECDC0-8FE4-EF4B-9E1D-E2519830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2924944"/>
            <a:ext cx="4608512" cy="25858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69304B1-ACE1-B740-BF27-8B1498AE7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45" y="2723988"/>
            <a:ext cx="2906205" cy="3441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F4504-3C21-284B-9F6F-EDFC733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27384"/>
            <a:ext cx="9312374" cy="972716"/>
          </a:xfrm>
        </p:spPr>
        <p:txBody>
          <a:bodyPr/>
          <a:lstStyle/>
          <a:p>
            <a:r>
              <a:rPr lang="en-GB" dirty="0">
                <a:solidFill>
                  <a:srgbClr val="990000"/>
                </a:solidFill>
              </a:rPr>
              <a:t>Aerodynamic module:</a:t>
            </a:r>
            <a:endParaRPr lang="en-DK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252889"/>
            <a:ext cx="9312374" cy="1299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wind turbine aerodynamics is modelled using the </a:t>
            </a:r>
            <a:r>
              <a:rPr lang="en-GB" b="1" dirty="0">
                <a:solidFill>
                  <a:srgbClr val="990000"/>
                </a:solidFill>
              </a:rPr>
              <a:t>unsteady Blade Element Momentum</a:t>
            </a:r>
            <a:r>
              <a:rPr lang="en-GB" dirty="0"/>
              <a:t> </a:t>
            </a:r>
            <a:r>
              <a:rPr lang="en-GB" b="1" dirty="0">
                <a:solidFill>
                  <a:srgbClr val="990000"/>
                </a:solidFill>
              </a:rPr>
              <a:t>theory</a:t>
            </a:r>
            <a:r>
              <a:rPr lang="en-GB" dirty="0"/>
              <a:t> under </a:t>
            </a:r>
            <a:r>
              <a:rPr lang="en-GB" b="1" dirty="0">
                <a:solidFill>
                  <a:srgbClr val="990000"/>
                </a:solidFill>
              </a:rPr>
              <a:t>yaw</a:t>
            </a:r>
            <a:r>
              <a:rPr lang="en-GB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904370-BBF8-034C-8423-4ACF343A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2987399"/>
            <a:ext cx="4379332" cy="2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wind velocity induced by the rotor on flow</a:t>
            </a:r>
            <a:r>
              <a:rPr lang="en-GB" dirty="0"/>
              <a:t> is calculated using the two filters </a:t>
            </a:r>
            <a:r>
              <a:rPr lang="en-GB" b="1" dirty="0">
                <a:solidFill>
                  <a:srgbClr val="990000"/>
                </a:solidFill>
              </a:rPr>
              <a:t>dynamic inflow model</a:t>
            </a:r>
            <a:r>
              <a:rPr lang="en-GB" dirty="0"/>
              <a:t> proposed by Stig Øye 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Dynamic inflow: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63695-B87C-064C-B321-6B92F484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4509368"/>
            <a:ext cx="1378974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4BB5DC-45D5-E341-93D3-C1FC2EA1C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5002554"/>
            <a:ext cx="2460979" cy="504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A457A2-B01C-AE4C-91E4-D498B4A2F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2996952"/>
            <a:ext cx="3251200" cy="43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D56101-7C76-1F40-A872-E4977358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3573016"/>
            <a:ext cx="2032000" cy="43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9A6D8-02B5-5945-8475-17A923A02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29" y="2924944"/>
            <a:ext cx="2900233" cy="5229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0AE63E-4727-3F48-A04A-5E1F57145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23" y="3582903"/>
            <a:ext cx="2900234" cy="535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45C6BC-E66E-1B48-B07D-5EB6D7936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23" y="4298206"/>
            <a:ext cx="993599" cy="2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wake skew angle</a:t>
            </a:r>
            <a:r>
              <a:rPr lang="en-GB" dirty="0"/>
              <a:t> effect on the induced wind velocity is calculated using the model proposed by Glauert as referenced in [18] and [35].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Yaw / Tilt correction: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D943-05CA-5443-8EB2-3954F0F8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3365748"/>
            <a:ext cx="4537587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ABD4D-7F5D-1743-9B61-B1100689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5229200"/>
            <a:ext cx="2081387" cy="601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42768-DB1D-8745-AB6D-E1CA19DDC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91" y="2642468"/>
            <a:ext cx="35433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780D1-92AB-0A4E-991F-716EBB843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75" y="4738836"/>
            <a:ext cx="21844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BAFCF-470F-5242-9442-470C7F88C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6009796"/>
            <a:ext cx="2120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dynamic stall</a:t>
            </a:r>
            <a:r>
              <a:rPr lang="en-GB" dirty="0"/>
              <a:t> is modelled using the </a:t>
            </a:r>
            <a:r>
              <a:rPr lang="en-GB" b="1" dirty="0">
                <a:solidFill>
                  <a:srgbClr val="990000"/>
                </a:solidFill>
              </a:rPr>
              <a:t>separation factor</a:t>
            </a:r>
            <a:r>
              <a:rPr lang="en-GB" dirty="0"/>
              <a:t> </a:t>
            </a:r>
            <a:r>
              <a:rPr lang="en-GB" i="1" dirty="0"/>
              <a:t>f</a:t>
            </a:r>
            <a:r>
              <a:rPr lang="en-GB" i="1" baseline="-25000" dirty="0"/>
              <a:t>s</a:t>
            </a:r>
            <a:r>
              <a:rPr lang="en-GB" dirty="0"/>
              <a:t> between the </a:t>
            </a:r>
            <a:r>
              <a:rPr lang="en-GB" b="1" dirty="0">
                <a:solidFill>
                  <a:srgbClr val="990000"/>
                </a:solidFill>
              </a:rPr>
              <a:t>inviscid</a:t>
            </a:r>
            <a:r>
              <a:rPr lang="en-GB" dirty="0"/>
              <a:t> and the </a:t>
            </a:r>
            <a:r>
              <a:rPr lang="en-GB" b="1" dirty="0">
                <a:solidFill>
                  <a:srgbClr val="990000"/>
                </a:solidFill>
              </a:rPr>
              <a:t>fully separated</a:t>
            </a:r>
            <a:r>
              <a:rPr lang="en-GB" dirty="0"/>
              <a:t> </a:t>
            </a:r>
            <a:r>
              <a:rPr lang="en-GB" b="1" dirty="0">
                <a:solidFill>
                  <a:srgbClr val="990000"/>
                </a:solidFill>
              </a:rPr>
              <a:t>lift coefficients</a:t>
            </a:r>
            <a:r>
              <a:rPr lang="en-GB" dirty="0"/>
              <a:t> proposed by Stig Øye.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Dynamic stall model: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E4D018-9D35-BE42-9817-889722F6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50821"/>
            <a:ext cx="4104456" cy="2887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CB298-16C4-E544-A126-F2157B64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2" y="5801444"/>
            <a:ext cx="3771900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58D71E-2E3F-844A-B97A-5301B5068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4" y="2636912"/>
            <a:ext cx="3640630" cy="260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5A6F5D-3F23-E745-B8BA-AAE24976C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1" y="3068960"/>
            <a:ext cx="1600099" cy="5673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07BD30-AE57-354A-8366-66F975E8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3068960"/>
            <a:ext cx="986740" cy="486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7E81A0-207C-464E-AB05-5B05E7E14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2" y="5212556"/>
            <a:ext cx="25019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06D20-7A14-D44E-B2B2-5751BB093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46" y="3708178"/>
            <a:ext cx="3766444" cy="28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Numeric tool: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Implementation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A7C71-B5D2-ED4E-98CA-4F91AAE7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10" y="2245536"/>
            <a:ext cx="4495832" cy="449583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E1D871-EF4F-2F49-B630-8E1175109226}"/>
              </a:ext>
            </a:extLst>
          </p:cNvPr>
          <p:cNvSpPr/>
          <p:nvPr/>
        </p:nvSpPr>
        <p:spPr bwMode="auto">
          <a:xfrm>
            <a:off x="4943078" y="4691524"/>
            <a:ext cx="3384375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Wind Box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81BD19-F78B-E247-9876-41D6B87A53AC}"/>
              </a:ext>
            </a:extLst>
          </p:cNvPr>
          <p:cNvSpPr/>
          <p:nvPr/>
        </p:nvSpPr>
        <p:spPr bwMode="auto">
          <a:xfrm>
            <a:off x="4945700" y="3803633"/>
            <a:ext cx="3384374" cy="7864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</a:t>
            </a:r>
            <a:r>
              <a:rPr kumimoji="0" lang="en-DK" sz="1800" b="1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ind Turbine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Wind turbine structural</a:t>
            </a:r>
            <a:endParaRPr kumimoji="0" lang="en-DK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277E90-FAEE-D848-91E0-0CAACA44AA84}"/>
              </a:ext>
            </a:extLst>
          </p:cNvPr>
          <p:cNvSpPr/>
          <p:nvPr/>
        </p:nvSpPr>
        <p:spPr bwMode="auto">
          <a:xfrm>
            <a:off x="4943078" y="5224967"/>
            <a:ext cx="338437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Simulation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29943B-0B9D-134C-9588-CD413AF5FEB9}"/>
              </a:ext>
            </a:extLst>
          </p:cNvPr>
          <p:cNvSpPr/>
          <p:nvPr/>
        </p:nvSpPr>
        <p:spPr bwMode="auto">
          <a:xfrm>
            <a:off x="4943078" y="5771296"/>
            <a:ext cx="338437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Controllers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7656F86-118F-E148-9AFB-79BA7B4FF778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 bwMode="auto">
          <a:xfrm rot="10800000" flipV="1">
            <a:off x="10839202" y="2808757"/>
            <a:ext cx="268871" cy="33775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E7DBE3-7192-6646-B5D5-0182873D9B21}"/>
              </a:ext>
            </a:extLst>
          </p:cNvPr>
          <p:cNvGrpSpPr/>
          <p:nvPr/>
        </p:nvGrpSpPr>
        <p:grpSpPr>
          <a:xfrm>
            <a:off x="10373920" y="3146509"/>
            <a:ext cx="930563" cy="930563"/>
            <a:chOff x="4511030" y="4437112"/>
            <a:chExt cx="2016224" cy="2016224"/>
          </a:xfrm>
          <a:solidFill>
            <a:srgbClr val="990000"/>
          </a:solidFill>
        </p:grpSpPr>
        <p:pic>
          <p:nvPicPr>
            <p:cNvPr id="20" name="Graphic 19" descr="Paper">
              <a:extLst>
                <a:ext uri="{FF2B5EF4-FFF2-40B4-BE49-F238E27FC236}">
                  <a16:creationId xmlns:a16="http://schemas.microsoft.com/office/drawing/2014/main" id="{500CB5EC-3E69-AE4E-AF0A-330D094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511030" y="4437112"/>
              <a:ext cx="2016224" cy="2016224"/>
            </a:xfrm>
            <a:prstGeom prst="rect">
              <a:avLst/>
            </a:prstGeom>
          </p:spPr>
        </p:pic>
        <p:pic>
          <p:nvPicPr>
            <p:cNvPr id="21" name="Graphic 20" descr="Gears">
              <a:extLst>
                <a:ext uri="{FF2B5EF4-FFF2-40B4-BE49-F238E27FC236}">
                  <a16:creationId xmlns:a16="http://schemas.microsoft.com/office/drawing/2014/main" id="{C4E8A130-DAA3-5A48-9D4B-87952D6DD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75217" y="4898656"/>
              <a:ext cx="1364005" cy="136400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97226-32F9-DE4F-A27A-ECF6DA234443}"/>
              </a:ext>
            </a:extLst>
          </p:cNvPr>
          <p:cNvGrpSpPr/>
          <p:nvPr/>
        </p:nvGrpSpPr>
        <p:grpSpPr>
          <a:xfrm>
            <a:off x="11108072" y="2362862"/>
            <a:ext cx="891790" cy="891790"/>
            <a:chOff x="4367014" y="3154405"/>
            <a:chExt cx="1656184" cy="1656184"/>
          </a:xfrm>
        </p:grpSpPr>
        <p:pic>
          <p:nvPicPr>
            <p:cNvPr id="18" name="Graphic 17" descr="Paper">
              <a:extLst>
                <a:ext uri="{FF2B5EF4-FFF2-40B4-BE49-F238E27FC236}">
                  <a16:creationId xmlns:a16="http://schemas.microsoft.com/office/drawing/2014/main" id="{A953F0E9-FE53-0B4E-82D8-A73211E8F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4367014" y="3154405"/>
              <a:ext cx="1656184" cy="165618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B5AE5-86F9-144F-AE9D-DD63A33C5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298" y="3789040"/>
              <a:ext cx="723900" cy="723900"/>
            </a:xfrm>
            <a:prstGeom prst="rect">
              <a:avLst/>
            </a:prstGeom>
          </p:spPr>
        </p:pic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EC8492-DA58-7E40-BDCC-10CB5B18FC91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 rot="5400000">
            <a:off x="9173534" y="2711629"/>
            <a:ext cx="300225" cy="3031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719AE91-ED8D-A847-94B4-039BE0C48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14" y="3120817"/>
            <a:ext cx="1340768" cy="134076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F901223-1306-2D42-82BB-7DF701F49985}"/>
              </a:ext>
            </a:extLst>
          </p:cNvPr>
          <p:cNvSpPr txBox="1">
            <a:spLocks/>
          </p:cNvSpPr>
          <p:nvPr/>
        </p:nvSpPr>
        <p:spPr bwMode="auto">
          <a:xfrm>
            <a:off x="1381098" y="3004622"/>
            <a:ext cx="1041990" cy="7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GB" sz="2500" kern="0" dirty="0">
                <a:solidFill>
                  <a:srgbClr val="990000"/>
                </a:solidFill>
              </a:rPr>
              <a:t>Model Script</a:t>
            </a:r>
            <a:endParaRPr lang="en-DK" sz="2500" kern="0" dirty="0">
              <a:solidFill>
                <a:srgbClr val="99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47376B4-ECC4-A242-BC4E-1C26FA145C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446" y="3004622"/>
            <a:ext cx="285495" cy="2854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8666AA-86DB-4942-ABC8-AAFAB807E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01037" y="4467268"/>
            <a:ext cx="1957090" cy="727964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6024139-5C8F-FB4F-8067-8B98C91F8102}"/>
              </a:ext>
            </a:extLst>
          </p:cNvPr>
          <p:cNvSpPr txBox="1">
            <a:spLocks/>
          </p:cNvSpPr>
          <p:nvPr/>
        </p:nvSpPr>
        <p:spPr bwMode="auto">
          <a:xfrm>
            <a:off x="882446" y="4087338"/>
            <a:ext cx="2701012" cy="20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Create objects</a:t>
            </a:r>
          </a:p>
          <a:p>
            <a:endParaRPr lang="en-GB" sz="2000" b="0" kern="0" dirty="0">
              <a:solidFill>
                <a:srgbClr val="99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Create differential equation</a:t>
            </a:r>
          </a:p>
          <a:p>
            <a:endParaRPr lang="en-GB" sz="2000" b="0" kern="0" dirty="0">
              <a:solidFill>
                <a:srgbClr val="99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Time integration</a:t>
            </a:r>
            <a:endParaRPr lang="en-DK" sz="2000" b="0" kern="0" dirty="0">
              <a:solidFill>
                <a:srgbClr val="990000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B434EE7-5B83-D341-A52B-B53DDC792BEA}"/>
              </a:ext>
            </a:extLst>
          </p:cNvPr>
          <p:cNvSpPr/>
          <p:nvPr/>
        </p:nvSpPr>
        <p:spPr bwMode="auto">
          <a:xfrm>
            <a:off x="4087514" y="3573016"/>
            <a:ext cx="722625" cy="2808312"/>
          </a:xfrm>
          <a:prstGeom prst="leftBrace">
            <a:avLst>
              <a:gd name="adj1" fmla="val 26542"/>
              <a:gd name="adj2" fmla="val 24601"/>
            </a:avLst>
          </a:prstGeom>
          <a:ln w="76200">
            <a:headEnd type="none" w="med" len="med"/>
            <a:tailEnd type="none" w="med" len="med"/>
          </a:ln>
          <a:effectLst>
            <a:outerShdw blurRad="40000" dist="23000" dir="276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6564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software </a:t>
            </a:r>
            <a:r>
              <a:rPr lang="en-GB" b="1" dirty="0">
                <a:solidFill>
                  <a:srgbClr val="990000"/>
                </a:solidFill>
              </a:rPr>
              <a:t>code</a:t>
            </a:r>
            <a:r>
              <a:rPr lang="en-GB" dirty="0"/>
              <a:t> is implemented in Python using the </a:t>
            </a:r>
            <a:r>
              <a:rPr lang="en-GB" b="1" dirty="0">
                <a:solidFill>
                  <a:srgbClr val="990000"/>
                </a:solidFill>
              </a:rPr>
              <a:t>object-oriented</a:t>
            </a:r>
            <a:r>
              <a:rPr lang="en-GB" dirty="0"/>
              <a:t> concept, organising the attributes and functions into classes of objects.</a:t>
            </a:r>
          </a:p>
        </p:txBody>
      </p:sp>
    </p:spTree>
    <p:extLst>
      <p:ext uri="{BB962C8B-B14F-4D97-AF65-F5344CB8AC3E}">
        <p14:creationId xmlns:p14="http://schemas.microsoft.com/office/powerpoint/2010/main" val="141932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In order to evaluate the implementation, the results given by the project aeroelastic code under different load scenarios were compared with DTU’s aeroelastic code HAWC2.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Study cases: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C28BDBEA-8A70-A64A-9140-E140657B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3140968"/>
            <a:ext cx="6172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Objectives</a:t>
            </a:r>
          </a:p>
          <a:p>
            <a:r>
              <a:rPr lang="en-GB" sz="2400" dirty="0"/>
              <a:t>Structural module</a:t>
            </a:r>
          </a:p>
          <a:p>
            <a:r>
              <a:rPr lang="en-GB" sz="2400" dirty="0"/>
              <a:t>Aerodynamic module</a:t>
            </a:r>
          </a:p>
          <a:p>
            <a:r>
              <a:rPr lang="en-GB" sz="2400" dirty="0"/>
              <a:t>Implementation</a:t>
            </a:r>
          </a:p>
          <a:p>
            <a:r>
              <a:rPr lang="en-GB" sz="2400" dirty="0"/>
              <a:t>Validation</a:t>
            </a:r>
          </a:p>
          <a:p>
            <a:r>
              <a:rPr lang="en-GB" sz="24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1.0: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51A586-95E7-1F4E-83F7-54C08103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4915"/>
            <a:ext cx="3110983" cy="23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73C85A-29A5-4043-8CC1-DE87111C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22" y="874915"/>
            <a:ext cx="3110983" cy="23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FC59AB-1748-3540-8E7E-448DCA6E3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8400"/>
            <a:ext cx="3110983" cy="234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918C0F-C437-3142-9CFB-33A5C0984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000" y="5810400"/>
            <a:ext cx="4083907" cy="64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428458-C6E1-ED4F-8288-8D0913C0F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4915"/>
            <a:ext cx="3110983" cy="23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185B6F-40F5-7440-B68F-14A9EC0BD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053" y="37506"/>
            <a:ext cx="3490305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1.1: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81ABB-A369-3945-869A-768D2919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30" y="870209"/>
            <a:ext cx="3110983" cy="23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C9EE0-00A3-8F40-B831-C00DBD818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0209"/>
            <a:ext cx="3110983" cy="23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C3887-E91F-0E4A-9979-5EFBD849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0209"/>
            <a:ext cx="3110983" cy="23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586C4-A7C2-DA4C-979C-549C31A61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9621"/>
            <a:ext cx="3110983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D6B04-F62C-5C4B-827C-6EC05238A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000" y="5810400"/>
            <a:ext cx="4083907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2F76AE-3ED5-924A-82A4-7E9580F82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14" y="39248"/>
            <a:ext cx="3390583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1.2: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6808E-DA1E-0F41-AFE2-50763AC8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4800"/>
            <a:ext cx="3110983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9DF11-66FA-BC48-8E59-FE1B23223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4800"/>
            <a:ext cx="3110983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BBBB8-4663-854F-8F22-CE9E6FAA5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874800"/>
            <a:ext cx="3110983" cy="2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A4868-BAB1-C54B-A699-67D5BF251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8400"/>
            <a:ext cx="3110983" cy="23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BBB9C2-70CA-9F48-8B83-F2C8AB64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000" y="5810400"/>
            <a:ext cx="4068000" cy="6478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54315-B93C-4443-8671-44478A775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550" y="36598"/>
            <a:ext cx="3390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0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1.3: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38DE8-738B-6B47-99EB-0C51939E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874800"/>
            <a:ext cx="3110983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C6D039-C859-944B-B8D3-A14223838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874800"/>
            <a:ext cx="3110983" cy="23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D7858-27D8-6341-903E-CA8B2D2B1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874800"/>
            <a:ext cx="3110983" cy="23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94116F-C77E-824F-8E0E-DF55FC8DF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3214800"/>
            <a:ext cx="3110983" cy="23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16786E-7244-8941-B8E2-952B8FA71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3214800"/>
            <a:ext cx="3110983" cy="23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EE58DF-241A-D648-AC5D-F9ABED072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3214800"/>
            <a:ext cx="3110983" cy="23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5FF8E5-2D87-B44D-BEC7-B20A9D992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000" y="5810400"/>
            <a:ext cx="4068000" cy="681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52A5E8-96BA-1247-9364-8EFC542BB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9113" y="38398"/>
            <a:ext cx="340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1.4: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C08FA-C34B-DB42-9367-3CEABE04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874800"/>
            <a:ext cx="3110983" cy="23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53E5C-FC24-0A4D-8BC3-88ACE20D0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874800"/>
            <a:ext cx="3110983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9E24D-6924-974B-97F0-C7A029EE8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874800"/>
            <a:ext cx="3110983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E3CCC6-91C2-3A4E-92A0-F74215597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3214800"/>
            <a:ext cx="3110983" cy="23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E89E45-4E9B-A64E-9DA4-40DA7CE4A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3214800"/>
            <a:ext cx="3110983" cy="2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4A3654-2679-404A-B7B7-FB22A7B28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3214800"/>
            <a:ext cx="3110983" cy="23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BBBEA3-A67A-424D-8797-83415A434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000" y="5810400"/>
            <a:ext cx="4165714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394882-9DC0-894D-AE74-55F9EEA9B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091" y="38398"/>
            <a:ext cx="340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2.0: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AF8ADD-BA15-CE41-93BE-13E0F87C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00" y="907200"/>
            <a:ext cx="3063122" cy="230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038890-0F04-594E-BF9C-7DA1EAB7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00" y="3214800"/>
            <a:ext cx="3063122" cy="2304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0FA307-05F9-EE47-AAB9-3C6203560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0" y="3214800"/>
            <a:ext cx="3063122" cy="2304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F850953-97D4-244F-AB10-38CA7D0A3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907200"/>
            <a:ext cx="3063122" cy="230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0D801E8-BA10-8C41-BDFF-6D9CDDAD6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907200"/>
            <a:ext cx="3063122" cy="230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5CCAA-725C-2B42-BAAB-144FC258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3214800"/>
            <a:ext cx="3063122" cy="2304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75B1C5-3299-494B-BC59-391C26A7E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3214800"/>
            <a:ext cx="3063122" cy="2304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B98E837-9431-E94D-8501-9F8D9B12C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0" y="907200"/>
            <a:ext cx="3063122" cy="2304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7558560-70A2-4B45-9DE7-8CE6A53DB1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8000" y="5810400"/>
            <a:ext cx="4181143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DBB5B2-98E5-1C4D-94C0-E56C4F3FC5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3406" y="44624"/>
            <a:ext cx="3403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2.1: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ADDD-5B38-2A45-AA06-9BECE12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3681328"/>
            <a:ext cx="3589595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FD65D-7258-8348-B481-16F0EF1A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3681328"/>
            <a:ext cx="3589595" cy="27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BA6F5A-0B8D-EC40-B59F-A03C65A65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" y="1052154"/>
            <a:ext cx="3589595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E631F3-77D1-AE4F-8F52-DC56DAFDC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1052154"/>
            <a:ext cx="3589595" cy="27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9490C6-590F-8B4A-B6EF-597FC539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312" y="5085256"/>
            <a:ext cx="4656558" cy="64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822FC1-E95F-E644-9F57-07B65724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86" y="3429000"/>
            <a:ext cx="2217936" cy="252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7481B-DDE6-7448-AE9D-035F54A5E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86" y="4008193"/>
            <a:ext cx="2794000" cy="7169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B3731F-330B-A24E-B869-5BE150C7B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206" y="38398"/>
            <a:ext cx="3556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976688"/>
            <a:ext cx="9312374" cy="52432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rgbClr val="990000"/>
                </a:solidFill>
              </a:rPr>
              <a:t>Questions</a:t>
            </a:r>
            <a:endParaRPr lang="en-DK" sz="32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Discussion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0000"/>
                </a:solidFill>
              </a:rPr>
              <a:t>Objectives</a:t>
            </a:r>
            <a:r>
              <a:rPr lang="en-GB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Implement a </a:t>
            </a:r>
            <a:r>
              <a:rPr lang="en-GB" b="1" dirty="0">
                <a:solidFill>
                  <a:srgbClr val="990000"/>
                </a:solidFill>
              </a:rPr>
              <a:t>simple</a:t>
            </a:r>
            <a:r>
              <a:rPr lang="en-GB" dirty="0"/>
              <a:t> open-source </a:t>
            </a:r>
            <a:r>
              <a:rPr lang="en-GB" b="1" dirty="0">
                <a:solidFill>
                  <a:srgbClr val="990000"/>
                </a:solidFill>
              </a:rPr>
              <a:t>aeroelastic tool</a:t>
            </a:r>
            <a:r>
              <a:rPr lang="en-GB" dirty="0"/>
              <a:t>, (HarPy), for the simulation of </a:t>
            </a:r>
            <a:r>
              <a:rPr lang="en-GB" b="1" dirty="0">
                <a:solidFill>
                  <a:srgbClr val="990000"/>
                </a:solidFill>
              </a:rPr>
              <a:t>horizontal axis wind turbines</a:t>
            </a:r>
            <a:r>
              <a:rPr lang="en-GB" dirty="0"/>
              <a:t> under</a:t>
            </a:r>
            <a:r>
              <a:rPr lang="en-GB" dirty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steady and turbulent wind</a:t>
            </a:r>
            <a:r>
              <a:rPr lang="en-GB" dirty="0"/>
              <a:t> inflow conditions in the </a:t>
            </a:r>
            <a:r>
              <a:rPr lang="en-GB" b="1" dirty="0">
                <a:solidFill>
                  <a:srgbClr val="990000"/>
                </a:solidFill>
              </a:rPr>
              <a:t>time domain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990000"/>
                </a:solidFill>
              </a:rPr>
              <a:t>Complete enough</a:t>
            </a:r>
            <a:r>
              <a:rPr lang="en-GB" dirty="0"/>
              <a:t> to achieve reasonably </a:t>
            </a:r>
            <a:r>
              <a:rPr lang="en-GB" b="1" dirty="0">
                <a:solidFill>
                  <a:srgbClr val="990000"/>
                </a:solidFill>
              </a:rPr>
              <a:t>accurate results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990000"/>
                </a:solidFill>
              </a:rPr>
              <a:t>Simple enough</a:t>
            </a:r>
            <a:r>
              <a:rPr lang="en-GB" dirty="0"/>
              <a:t> to allow a </a:t>
            </a:r>
            <a:r>
              <a:rPr lang="en-GB" b="1" dirty="0">
                <a:solidFill>
                  <a:srgbClr val="990000"/>
                </a:solidFill>
              </a:rPr>
              <a:t>straightforward connection between</a:t>
            </a:r>
            <a:r>
              <a:rPr lang="en-GB" dirty="0"/>
              <a:t> the basic concepts, </a:t>
            </a:r>
            <a:r>
              <a:rPr lang="en-GB" b="1" dirty="0">
                <a:solidFill>
                  <a:srgbClr val="990000"/>
                </a:solidFill>
              </a:rPr>
              <a:t>problem physics</a:t>
            </a:r>
            <a:r>
              <a:rPr lang="en-GB" dirty="0"/>
              <a:t>, </a:t>
            </a:r>
            <a:r>
              <a:rPr lang="en-GB" b="1" dirty="0">
                <a:solidFill>
                  <a:srgbClr val="990000"/>
                </a:solidFill>
              </a:rPr>
              <a:t>model</a:t>
            </a:r>
            <a:r>
              <a:rPr lang="en-GB" dirty="0"/>
              <a:t> assumptions, key </a:t>
            </a:r>
            <a:r>
              <a:rPr lang="en-GB" b="1" dirty="0">
                <a:solidFill>
                  <a:srgbClr val="990000"/>
                </a:solidFill>
              </a:rPr>
              <a:t>equations</a:t>
            </a:r>
            <a:r>
              <a:rPr lang="en-GB" dirty="0"/>
              <a:t>, the </a:t>
            </a:r>
            <a:r>
              <a:rPr lang="en-GB" b="1" dirty="0">
                <a:solidFill>
                  <a:srgbClr val="990000"/>
                </a:solidFill>
              </a:rPr>
              <a:t>algorithm</a:t>
            </a:r>
            <a:r>
              <a:rPr lang="en-GB" dirty="0"/>
              <a:t> and the implemented </a:t>
            </a:r>
            <a:r>
              <a:rPr lang="en-GB" b="1" dirty="0">
                <a:solidFill>
                  <a:srgbClr val="990000"/>
                </a:solidFill>
              </a:rPr>
              <a:t>code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code must be </a:t>
            </a:r>
            <a:r>
              <a:rPr lang="en-GB" b="1" dirty="0">
                <a:solidFill>
                  <a:srgbClr val="990000"/>
                </a:solidFill>
              </a:rPr>
              <a:t>open-source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free</a:t>
            </a:r>
            <a:r>
              <a:rPr lang="en-GB" dirty="0"/>
              <a:t> so the use of the code would not be a barrier to the use, </a:t>
            </a:r>
            <a:r>
              <a:rPr lang="en-GB" b="1" dirty="0">
                <a:solidFill>
                  <a:srgbClr val="990000"/>
                </a:solidFill>
              </a:rPr>
              <a:t>customisation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expandability</a:t>
            </a:r>
            <a:r>
              <a:rPr lang="en-GB" dirty="0"/>
              <a:t>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8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complete turbine dynamics is obtained using </a:t>
            </a:r>
            <a:r>
              <a:rPr lang="en-GB" kern="0" dirty="0">
                <a:solidFill>
                  <a:srgbClr val="990000"/>
                </a:solidFill>
              </a:rPr>
              <a:t>1 inertial </a:t>
            </a:r>
            <a:r>
              <a:rPr lang="en-GB" kern="0" dirty="0"/>
              <a:t>and</a:t>
            </a:r>
            <a:r>
              <a:rPr lang="en-GB" kern="0" dirty="0">
                <a:solidFill>
                  <a:srgbClr val="990000"/>
                </a:solidFill>
              </a:rPr>
              <a:t> 4 moving reference of frames</a:t>
            </a:r>
            <a:r>
              <a:rPr lang="en-GB" kern="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EBA1F4-34C7-B248-BBC3-1D2144E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135B3-16E3-7643-BDAB-83743D598AD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DEFB-2062-4940-BC6B-6EAAE00CC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167146"/>
            <a:ext cx="8830444" cy="4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2"/>
            <a:ext cx="432600" cy="25344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complete turbine dynamics is obtained using 1 inertial and 4 moving reference of frames.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EBA1F4-34C7-B248-BBC3-1D2144E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135B3-16E3-7643-BDAB-83743D598AD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59962-07F0-3943-BE2C-8DEA20B7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42" y="4217274"/>
            <a:ext cx="2479035" cy="57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BEC46-9320-C941-A343-500756BB6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43" y="5009362"/>
            <a:ext cx="4307835" cy="57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533754-1010-4148-8D54-3DC9D180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47" y="5801450"/>
            <a:ext cx="2631437" cy="579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7207FC-64DC-9548-8C6F-0A2300825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7" y="2420887"/>
            <a:ext cx="2537463" cy="4032133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F9F4745-B1B1-B243-83BE-3D9A385930E5}"/>
              </a:ext>
            </a:extLst>
          </p:cNvPr>
          <p:cNvSpPr txBox="1">
            <a:spLocks/>
          </p:cNvSpPr>
          <p:nvPr/>
        </p:nvSpPr>
        <p:spPr>
          <a:xfrm>
            <a:off x="4415679" y="2786520"/>
            <a:ext cx="2903663" cy="2658704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GB" b="1" u="sng" kern="0" dirty="0"/>
              <a:t>Reference frames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GB" sz="500" b="1" u="sng" kern="0" dirty="0"/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0</a:t>
            </a:r>
            <a:r>
              <a:rPr lang="en-GB" b="1" kern="0" dirty="0">
                <a:solidFill>
                  <a:srgbClr val="990000"/>
                </a:solidFill>
              </a:rPr>
              <a:t> : Inertial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1</a:t>
            </a:r>
            <a:r>
              <a:rPr lang="en-GB" b="1" kern="0" dirty="0">
                <a:solidFill>
                  <a:srgbClr val="990000"/>
                </a:solidFill>
              </a:rPr>
              <a:t> : Tower-top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2</a:t>
            </a:r>
            <a:r>
              <a:rPr lang="en-GB" b="1" kern="0" dirty="0">
                <a:solidFill>
                  <a:srgbClr val="990000"/>
                </a:solidFill>
              </a:rPr>
              <a:t> : Shaft bearing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3</a:t>
            </a:r>
            <a:r>
              <a:rPr lang="en-GB" b="1" kern="0" dirty="0">
                <a:solidFill>
                  <a:srgbClr val="990000"/>
                </a:solidFill>
              </a:rPr>
              <a:t> : Shaft tip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4</a:t>
            </a:r>
            <a:r>
              <a:rPr lang="en-GB" b="1" kern="0" dirty="0">
                <a:solidFill>
                  <a:srgbClr val="990000"/>
                </a:solidFill>
              </a:rPr>
              <a:t> : Blade 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62F67-0652-7447-8178-544AD338B3B1}"/>
              </a:ext>
            </a:extLst>
          </p:cNvPr>
          <p:cNvSpPr/>
          <p:nvPr/>
        </p:nvSpPr>
        <p:spPr>
          <a:xfrm>
            <a:off x="8543478" y="2856675"/>
            <a:ext cx="2810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GB" kern="0" dirty="0"/>
              <a:t>Transformation matrices: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082876-F110-CB4D-87E7-9E122DFBA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3429000"/>
            <a:ext cx="278384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turbine </a:t>
            </a:r>
            <a:r>
              <a:rPr lang="en-GB" b="1" dirty="0">
                <a:solidFill>
                  <a:srgbClr val="990000"/>
                </a:solidFill>
              </a:rPr>
              <a:t>blades displacement</a:t>
            </a:r>
            <a:r>
              <a:rPr lang="en-GB" dirty="0"/>
              <a:t> is described using a </a:t>
            </a:r>
            <a:r>
              <a:rPr lang="en-GB" b="1" dirty="0">
                <a:solidFill>
                  <a:srgbClr val="990000"/>
                </a:solidFill>
              </a:rPr>
              <a:t>linear combination of its mode shapes</a:t>
            </a:r>
            <a:r>
              <a:rPr lang="en-GB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E00228-D2B6-9E44-B86A-B4AE8E82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50" y="3212976"/>
            <a:ext cx="4268126" cy="7144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0D6CB6-BFD9-E04E-A81C-A47C18267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49" y="4035931"/>
            <a:ext cx="4268126" cy="7208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362F11-90BF-EF42-B06A-CFBCA9B8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Blade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E33E9C-43A8-D047-A75B-BE9D45C0620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D24D-953B-0E4F-9B02-B262C0EEF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24" y="2360329"/>
            <a:ext cx="2775422" cy="3989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7C8B9-72DF-FF4F-8FD1-49171C112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3348901"/>
            <a:ext cx="2965133" cy="1157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BCC11-7CA4-CE4E-953E-9FC89BE20308}"/>
              </a:ext>
            </a:extLst>
          </p:cNvPr>
          <p:cNvSpPr/>
          <p:nvPr/>
        </p:nvSpPr>
        <p:spPr>
          <a:xfrm>
            <a:off x="8975526" y="3371743"/>
            <a:ext cx="1274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edgewise</a:t>
            </a:r>
            <a:endParaRPr lang="en-DK" b="1" dirty="0">
              <a:solidFill>
                <a:srgbClr val="99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5EC6E-C7F3-B249-B68F-80176F682D68}"/>
              </a:ext>
            </a:extLst>
          </p:cNvPr>
          <p:cNvSpPr/>
          <p:nvPr/>
        </p:nvSpPr>
        <p:spPr>
          <a:xfrm>
            <a:off x="8975526" y="4221088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flapwise</a:t>
            </a:r>
            <a:endParaRPr lang="en-DK" b="1" dirty="0">
              <a:solidFill>
                <a:srgbClr val="99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90E8-B8FC-9F4B-9751-99FB06B79C84}"/>
              </a:ext>
            </a:extLst>
          </p:cNvPr>
          <p:cNvSpPr/>
          <p:nvPr/>
        </p:nvSpPr>
        <p:spPr>
          <a:xfrm>
            <a:off x="4405828" y="4982323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Stiff radially</a:t>
            </a:r>
            <a:endParaRPr lang="en-DK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504-3C21-284B-9F6F-EDFC733E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Nacelle and shaft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57047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tower top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shaft tip</a:t>
            </a:r>
            <a:r>
              <a:rPr lang="en-GB" dirty="0"/>
              <a:t> displacements are modelled using </a:t>
            </a:r>
            <a:r>
              <a:rPr lang="en-GB" b="1" dirty="0">
                <a:solidFill>
                  <a:srgbClr val="990000"/>
                </a:solidFill>
              </a:rPr>
              <a:t>linear and angular stiffness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C17FE-E4A7-9E43-ADCB-258BD9B3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3148448"/>
            <a:ext cx="1728192" cy="949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675A0-AAE0-5644-91A8-01B66218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437112"/>
            <a:ext cx="1377787" cy="9495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0AAB6F6-3312-9949-88D9-582C1F617A3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30675-9A22-0A49-9E34-AB236A497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167146"/>
            <a:ext cx="8830444" cy="4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8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</a:t>
            </a:r>
            <a:r>
              <a:rPr lang="en-GB" b="1" kern="0" dirty="0">
                <a:solidFill>
                  <a:srgbClr val="990000"/>
                </a:solidFill>
              </a:rPr>
              <a:t>position</a:t>
            </a:r>
            <a:r>
              <a:rPr lang="en-GB" kern="0" dirty="0"/>
              <a:t> and absolute </a:t>
            </a:r>
            <a:r>
              <a:rPr lang="en-GB" b="1" kern="0" dirty="0">
                <a:solidFill>
                  <a:srgbClr val="990000"/>
                </a:solidFill>
              </a:rPr>
              <a:t>velocity</a:t>
            </a:r>
            <a:r>
              <a:rPr lang="en-GB" kern="0" dirty="0"/>
              <a:t> of the </a:t>
            </a:r>
            <a:r>
              <a:rPr lang="en-GB" b="1" kern="0" dirty="0">
                <a:solidFill>
                  <a:srgbClr val="990000"/>
                </a:solidFill>
              </a:rPr>
              <a:t>blades sections</a:t>
            </a:r>
            <a:r>
              <a:rPr lang="en-GB" kern="0" dirty="0"/>
              <a:t> are then obtained.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3BC24-9965-A546-99B6-DAE30FED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87" y="2954660"/>
            <a:ext cx="6328791" cy="336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7C91C-909E-6441-991B-6FF422E18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3732888"/>
            <a:ext cx="10975340" cy="567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B63C80-93ED-CF4B-86E1-B40107B4A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69" y="5533088"/>
            <a:ext cx="2495781" cy="5505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C1335D-84C8-2943-8240-1B6FF5BB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22986E-EB21-EA49-8FC5-FFC37B70326B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7271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dirty="0"/>
              <a:t>To derive the </a:t>
            </a:r>
            <a:r>
              <a:rPr lang="en-GB" b="1" dirty="0">
                <a:solidFill>
                  <a:srgbClr val="990000"/>
                </a:solidFill>
              </a:rPr>
              <a:t>equations of motion</a:t>
            </a:r>
            <a:r>
              <a:rPr lang="en-GB" dirty="0"/>
              <a:t> using the </a:t>
            </a:r>
            <a:r>
              <a:rPr lang="en-GB" b="1" dirty="0">
                <a:solidFill>
                  <a:srgbClr val="990000"/>
                </a:solidFill>
              </a:rPr>
              <a:t>Lagrange method</a:t>
            </a:r>
            <a:r>
              <a:rPr lang="en-GB" dirty="0"/>
              <a:t> is necessary to derive the </a:t>
            </a:r>
            <a:r>
              <a:rPr lang="en-GB" b="1" dirty="0">
                <a:solidFill>
                  <a:srgbClr val="990000"/>
                </a:solidFill>
              </a:rPr>
              <a:t>kinetic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potential</a:t>
            </a:r>
            <a:r>
              <a:rPr lang="en-GB" dirty="0"/>
              <a:t> energy of the wind turbine and the </a:t>
            </a:r>
            <a:r>
              <a:rPr lang="en-GB" b="1" dirty="0">
                <a:solidFill>
                  <a:srgbClr val="990000"/>
                </a:solidFill>
              </a:rPr>
              <a:t>work done by non-conservative forces</a:t>
            </a:r>
            <a:r>
              <a:rPr lang="en-GB" kern="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B294B-6814-7F40-BDA5-AA997337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821310"/>
            <a:ext cx="7837643" cy="607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1532FD-F45A-7349-8864-FE5C2A0C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10" y="3996812"/>
            <a:ext cx="8456084" cy="1304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3D16F-EC57-9D43-8C9B-EA6243B91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5805264"/>
            <a:ext cx="3671969" cy="6393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911D92-43E9-8648-BDF5-A2EBBA9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Energy equations: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D03B8D-CD54-8B41-9C06-FFD70B09B0ED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74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.xml><?xml version="1.0" encoding="utf-8"?>
<TemplafyTemplateConfiguration><![CDATA[{"elementsMetadata":[{"type":"shape","id":"016695ab-45f4-4556-a9ca-1a3fb5fbbd88","elementConfiguration":{"binding":"UserProfile.Offices.Workarea_{{DocumentLanguage}}","disableUpdates":false,"type":"text"}},{"type":"shape","id":"6f8fb47c-12c0-48bd-a6e0-1d8931d234c2","elementConfiguration":{"format":"{{DateFormats.GeneralDate}}","binding":"Form.Date","disableUpdates":false,"type":"date"}},{"type":"shape","id":"6fffc34c-53f4-438e-bb07-c1fcd8547e49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XfRY/7tQO/2t2jg5J7VpbQ=="},{"name":"PresentationTitle","value":"o0eTc7F4KLQajKQLGuaQkfWWqXEUM6dO7vt18vYg3aEDWCt2V4AyUznX8xwMqnvbfmGRAgITV5hHsKj1bWWXZWo1qhgyxWFC2nLBrmpS4zdEp61Q/UkfniDHAuCQdCTG"}]}]]></Templafy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CA9FC985-930B-40D4-827F-9FAC5D35EA8C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43763224-B85A-4B53-A86A-261D26A71C30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1680B9DC-2D51-4402-BB2C-B8DE0C5AC522}">
  <ds:schemaRefs/>
</ds:datastoreItem>
</file>

<file path=customXml/itemProps6.xml><?xml version="1.0" encoding="utf-8"?>
<ds:datastoreItem xmlns:ds="http://schemas.openxmlformats.org/officeDocument/2006/customXml" ds:itemID="{6B8AD017-B053-4E30-93B9-B28A44CEC3A4}">
  <ds:schemaRefs/>
</ds:datastoreItem>
</file>

<file path=customXml/itemProps7.xml><?xml version="1.0" encoding="utf-8"?>
<ds:datastoreItem xmlns:ds="http://schemas.openxmlformats.org/officeDocument/2006/customXml" ds:itemID="{5DEE4BEE-00BA-4E32-BD26-AF535B50AC95}">
  <ds:schemaRefs/>
</ds:datastoreItem>
</file>

<file path=customXml/itemProps8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2702</TotalTime>
  <Words>658</Words>
  <Application>Microsoft Macintosh PowerPoint</Application>
  <PresentationFormat>Custom</PresentationFormat>
  <Paragraphs>129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Menlo</vt:lpstr>
      <vt:lpstr>Times</vt:lpstr>
      <vt:lpstr>Verdana</vt:lpstr>
      <vt:lpstr>Blank</vt:lpstr>
      <vt:lpstr>Implementation of an Open-source Tool for Aeroelastic Simulations of Horizontal Axis Wind Turbines</vt:lpstr>
      <vt:lpstr>Index:</vt:lpstr>
      <vt:lpstr>Objectives:</vt:lpstr>
      <vt:lpstr>Wind turbine reference kinematics:</vt:lpstr>
      <vt:lpstr>Wind turbine reference kinematics:</vt:lpstr>
      <vt:lpstr>Blade kinematics:</vt:lpstr>
      <vt:lpstr>Nacelle and shaft kinematics:</vt:lpstr>
      <vt:lpstr>Wind turbine reference kinematics:</vt:lpstr>
      <vt:lpstr>Energy equations:</vt:lpstr>
      <vt:lpstr>Lagrangian mechanics:</vt:lpstr>
      <vt:lpstr>Symbolic implementation:</vt:lpstr>
      <vt:lpstr>Symbolic derivation:</vt:lpstr>
      <vt:lpstr>Numerical code output:</vt:lpstr>
      <vt:lpstr>Aerodynamic module:</vt:lpstr>
      <vt:lpstr>Dynamic inflow:</vt:lpstr>
      <vt:lpstr>Yaw / Tilt correction:</vt:lpstr>
      <vt:lpstr>Dynamic stall model:</vt:lpstr>
      <vt:lpstr>Numeric tool:</vt:lpstr>
      <vt:lpstr>Study cases:</vt:lpstr>
      <vt:lpstr>Case 1.0:</vt:lpstr>
      <vt:lpstr>Case 1.1:</vt:lpstr>
      <vt:lpstr>Case 1.2:</vt:lpstr>
      <vt:lpstr>Case 1.3:</vt:lpstr>
      <vt:lpstr>Case 1.4:</vt:lpstr>
      <vt:lpstr>Case 2.0:</vt:lpstr>
      <vt:lpstr>Case 2.1:</vt:lpstr>
      <vt:lpstr>Questions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Lucas Gomes de Camargos Silveira</cp:lastModifiedBy>
  <cp:revision>164</cp:revision>
  <dcterms:created xsi:type="dcterms:W3CDTF">2017-07-31T08:31:56Z</dcterms:created>
  <dcterms:modified xsi:type="dcterms:W3CDTF">2020-03-13T10:32:25Z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637036249211406239</vt:lpwstr>
  </property>
  <property fmtid="{D5CDD505-2E9C-101B-9397-08002B2CF9AE}" pid="6" name="TemplafyLanguageCode">
    <vt:lpwstr>en-GB</vt:lpwstr>
  </property>
</Properties>
</file>