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Century Gothic"/>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760">
          <p15:clr>
            <a:srgbClr val="9AA0A6"/>
          </p15:clr>
        </p15:guide>
        <p15:guide id="2" pos="624">
          <p15:clr>
            <a:srgbClr val="9AA0A6"/>
          </p15:clr>
        </p15:guide>
        <p15:guide id="3" orient="horz" pos="1620">
          <p15:clr>
            <a:srgbClr val="000000"/>
          </p15:clr>
        </p15:guide>
      </p15:sldGuideLst>
    </p:ext>
    <p:ext uri="http://customooxmlschemas.google.com/">
      <go:slidesCustomData xmlns:go="http://customooxmlschemas.google.com/" r:id="rId33" roundtripDataSignature="AMtx7mhfmByr/5wQp9nzV9CEvTiFniq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6B6EFD7-6C96-4349-BE6E-A6D954F4FA2E}">
  <a:tblStyle styleId="{C6B6EFD7-6C96-4349-BE6E-A6D954F4FA2E}" styleName="Table_0">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BF5"/>
          </a:solidFill>
        </a:fill>
      </a:tcStyle>
    </a:wholeTbl>
    <a:band1H>
      <a:tcTxStyle/>
      <a:tcStyle>
        <a:fill>
          <a:solidFill>
            <a:srgbClr val="CAD4EA"/>
          </a:solidFill>
        </a:fill>
      </a:tcStyle>
    </a:band1H>
    <a:band2H>
      <a:tcTxStyle/>
    </a:band2H>
    <a:band1V>
      <a:tcTxStyle/>
      <a:tcStyle>
        <a:fill>
          <a:solidFill>
            <a:srgbClr val="CAD4EA"/>
          </a:solidFill>
        </a:fill>
      </a:tcStyle>
    </a:band1V>
    <a:band2V>
      <a:tcTxStyle/>
    </a:band2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E04B34A4-F604-450D-BE87-935255F1D36C}"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760"/>
        <p:guide pos="624"/>
        <p:guide pos="162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enturyGothic-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enturyGothic-italic.fntdata"/><Relationship Id="rId30" Type="http://schemas.openxmlformats.org/officeDocument/2006/relationships/font" Target="fonts/CenturyGothic-bold.fntdata"/><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font" Target="fonts/CenturyGothic-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27f37d64fe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27f37d64fe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27f37d64fe_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27f37d64fe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e0a1dba7f5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e0a1dba7f5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27f37d64fe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227f37d64fe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27f37d64fe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227f37d64fe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2" name="Shape 22"/>
        <p:cNvGrpSpPr/>
        <p:nvPr/>
      </p:nvGrpSpPr>
      <p:grpSpPr>
        <a:xfrm>
          <a:off x="0" y="0"/>
          <a:ext cx="0" cy="0"/>
          <a:chOff x="0" y="0"/>
          <a:chExt cx="0" cy="0"/>
        </a:xfrm>
      </p:grpSpPr>
      <p:sp>
        <p:nvSpPr>
          <p:cNvPr id="23" name="Google Shape;23;p22"/>
          <p:cNvSpPr txBox="1"/>
          <p:nvPr>
            <p:ph type="title"/>
          </p:nvPr>
        </p:nvSpPr>
        <p:spPr>
          <a:xfrm>
            <a:off x="508001" y="2025651"/>
            <a:ext cx="6447501" cy="13699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000"/>
              <a:buFont typeface="Trebuchet MS"/>
              <a:buNone/>
              <a:defRPr b="0" sz="3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2"/>
          <p:cNvSpPr txBox="1"/>
          <p:nvPr>
            <p:ph idx="1" type="body"/>
          </p:nvPr>
        </p:nvSpPr>
        <p:spPr>
          <a:xfrm>
            <a:off x="508001" y="3395586"/>
            <a:ext cx="6447501" cy="645300"/>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200"/>
              <a:buNone/>
              <a:defRPr sz="1500">
                <a:solidFill>
                  <a:srgbClr val="7F7F7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25" name="Google Shape;25;p22"/>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2"/>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2"/>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87" name="Shape 87"/>
        <p:cNvGrpSpPr/>
        <p:nvPr/>
      </p:nvGrpSpPr>
      <p:grpSpPr>
        <a:xfrm>
          <a:off x="0" y="0"/>
          <a:ext cx="0" cy="0"/>
          <a:chOff x="0" y="0"/>
          <a:chExt cx="0" cy="0"/>
        </a:xfrm>
      </p:grpSpPr>
      <p:sp>
        <p:nvSpPr>
          <p:cNvPr id="88" name="Google Shape;88;p31"/>
          <p:cNvSpPr txBox="1"/>
          <p:nvPr>
            <p:ph type="title"/>
          </p:nvPr>
        </p:nvSpPr>
        <p:spPr>
          <a:xfrm>
            <a:off x="508001" y="3600450"/>
            <a:ext cx="64475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1800"/>
              <a:buFont typeface="Trebuchet MS"/>
              <a:buNone/>
              <a:defRPr b="0"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1"/>
          <p:cNvSpPr/>
          <p:nvPr>
            <p:ph idx="2" type="pic"/>
          </p:nvPr>
        </p:nvSpPr>
        <p:spPr>
          <a:xfrm>
            <a:off x="508001" y="457200"/>
            <a:ext cx="6447501" cy="2884289"/>
          </a:xfrm>
          <a:prstGeom prst="rect">
            <a:avLst/>
          </a:prstGeom>
          <a:noFill/>
          <a:ln>
            <a:noFill/>
          </a:ln>
        </p:spPr>
      </p:sp>
      <p:sp>
        <p:nvSpPr>
          <p:cNvPr id="90" name="Google Shape;90;p31"/>
          <p:cNvSpPr txBox="1"/>
          <p:nvPr>
            <p:ph idx="1" type="body"/>
          </p:nvPr>
        </p:nvSpPr>
        <p:spPr>
          <a:xfrm>
            <a:off x="508001" y="4025504"/>
            <a:ext cx="6447500" cy="505518"/>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720"/>
              <a:buNone/>
              <a:defRPr sz="900"/>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sp>
        <p:nvSpPr>
          <p:cNvPr id="91" name="Google Shape;91;p31"/>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1"/>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s-MX"/>
              <a:t>‹#›</a:t>
            </a:fld>
            <a:endParaRPr/>
          </a:p>
        </p:txBody>
      </p:sp>
      <p:sp>
        <p:nvSpPr>
          <p:cNvPr id="93" name="Google Shape;93;p31"/>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escripción">
  <p:cSld name="Título y descripción">
    <p:spTree>
      <p:nvGrpSpPr>
        <p:cNvPr id="94" name="Shape 94"/>
        <p:cNvGrpSpPr/>
        <p:nvPr/>
      </p:nvGrpSpPr>
      <p:grpSpPr>
        <a:xfrm>
          <a:off x="0" y="0"/>
          <a:ext cx="0" cy="0"/>
          <a:chOff x="0" y="0"/>
          <a:chExt cx="0" cy="0"/>
        </a:xfrm>
      </p:grpSpPr>
      <p:sp>
        <p:nvSpPr>
          <p:cNvPr id="95" name="Google Shape;95;p32"/>
          <p:cNvSpPr txBox="1"/>
          <p:nvPr>
            <p:ph type="title"/>
          </p:nvPr>
        </p:nvSpPr>
        <p:spPr>
          <a:xfrm>
            <a:off x="508001" y="457200"/>
            <a:ext cx="6447501" cy="25527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2"/>
          <p:cNvSpPr txBox="1"/>
          <p:nvPr>
            <p:ph idx="1" type="body"/>
          </p:nvPr>
        </p:nvSpPr>
        <p:spPr>
          <a:xfrm>
            <a:off x="508001" y="3352800"/>
            <a:ext cx="6447501" cy="1178222"/>
          </a:xfrm>
          <a:prstGeom prst="rect">
            <a:avLst/>
          </a:prstGeom>
          <a:noFill/>
          <a:ln>
            <a:noFill/>
          </a:ln>
        </p:spPr>
        <p:txBody>
          <a:bodyPr anchorCtr="0" anchor="ctr" bIns="45700" lIns="91425" spcFirstLastPara="1" rIns="91425" wrap="square" tIns="45700">
            <a:normAutofit/>
          </a:bodyPr>
          <a:lstStyle>
            <a:lvl1pPr indent="-228600" lvl="0" marL="457200" algn="l">
              <a:spcBef>
                <a:spcPts val="750"/>
              </a:spcBef>
              <a:spcAft>
                <a:spcPts val="0"/>
              </a:spcAft>
              <a:buSzPts val="1080"/>
              <a:buNone/>
              <a:defRPr sz="1350">
                <a:solidFill>
                  <a:srgbClr val="3F3F3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97" name="Google Shape;97;p32"/>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2"/>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2"/>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con descripción">
  <p:cSld name="Cita con descripción">
    <p:spTree>
      <p:nvGrpSpPr>
        <p:cNvPr id="100" name="Shape 100"/>
        <p:cNvGrpSpPr/>
        <p:nvPr/>
      </p:nvGrpSpPr>
      <p:grpSpPr>
        <a:xfrm>
          <a:off x="0" y="0"/>
          <a:ext cx="0" cy="0"/>
          <a:chOff x="0" y="0"/>
          <a:chExt cx="0" cy="0"/>
        </a:xfrm>
      </p:grpSpPr>
      <p:sp>
        <p:nvSpPr>
          <p:cNvPr id="101" name="Google Shape;101;p33"/>
          <p:cNvSpPr txBox="1"/>
          <p:nvPr>
            <p:ph type="title"/>
          </p:nvPr>
        </p:nvSpPr>
        <p:spPr>
          <a:xfrm>
            <a:off x="698500" y="457200"/>
            <a:ext cx="6070601" cy="2266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3"/>
          <p:cNvSpPr txBox="1"/>
          <p:nvPr>
            <p:ph idx="1" type="body"/>
          </p:nvPr>
        </p:nvSpPr>
        <p:spPr>
          <a:xfrm>
            <a:off x="1024604" y="2724150"/>
            <a:ext cx="5418393" cy="285750"/>
          </a:xfrm>
          <a:prstGeom prst="rect">
            <a:avLst/>
          </a:prstGeom>
          <a:noFill/>
          <a:ln>
            <a:noFill/>
          </a:ln>
        </p:spPr>
        <p:txBody>
          <a:bodyPr anchorCtr="0" anchor="ctr" bIns="45700" lIns="91425" spcFirstLastPara="1" rIns="91425" wrap="square" tIns="45700">
            <a:noAutofit/>
          </a:bodyPr>
          <a:lstStyle>
            <a:lvl1pPr indent="-228600" lvl="0" marL="457200" algn="l">
              <a:spcBef>
                <a:spcPts val="750"/>
              </a:spcBef>
              <a:spcAft>
                <a:spcPts val="0"/>
              </a:spcAft>
              <a:buSzPts val="960"/>
              <a:buFont typeface="Trebuchet MS"/>
              <a:buNone/>
              <a:defRPr sz="1200">
                <a:solidFill>
                  <a:srgbClr val="7F7F7F"/>
                </a:solidFill>
              </a:defRPr>
            </a:lvl1pPr>
            <a:lvl2pPr indent="-228600" lvl="1" marL="914400" algn="l">
              <a:spcBef>
                <a:spcPts val="750"/>
              </a:spcBef>
              <a:spcAft>
                <a:spcPts val="0"/>
              </a:spcAft>
              <a:buSzPts val="960"/>
              <a:buFont typeface="Trebuchet MS"/>
              <a:buNone/>
              <a:defRPr/>
            </a:lvl2pPr>
            <a:lvl3pPr indent="-228600" lvl="2" marL="1371600" algn="l">
              <a:spcBef>
                <a:spcPts val="750"/>
              </a:spcBef>
              <a:spcAft>
                <a:spcPts val="0"/>
              </a:spcAft>
              <a:buSzPts val="840"/>
              <a:buFont typeface="Trebuchet MS"/>
              <a:buNone/>
              <a:defRPr/>
            </a:lvl3pPr>
            <a:lvl4pPr indent="-228600" lvl="3" marL="1828800" algn="l">
              <a:spcBef>
                <a:spcPts val="750"/>
              </a:spcBef>
              <a:spcAft>
                <a:spcPts val="0"/>
              </a:spcAft>
              <a:buSzPts val="720"/>
              <a:buFont typeface="Trebuchet MS"/>
              <a:buNone/>
              <a:defRPr/>
            </a:lvl4pPr>
            <a:lvl5pPr indent="-228600" lvl="4" marL="2286000" algn="l">
              <a:spcBef>
                <a:spcPts val="750"/>
              </a:spcBef>
              <a:spcAft>
                <a:spcPts val="0"/>
              </a:spcAft>
              <a:buSzPts val="720"/>
              <a:buFont typeface="Trebuchet MS"/>
              <a:buNone/>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03" name="Google Shape;103;p33"/>
          <p:cNvSpPr txBox="1"/>
          <p:nvPr>
            <p:ph idx="2" type="body"/>
          </p:nvPr>
        </p:nvSpPr>
        <p:spPr>
          <a:xfrm>
            <a:off x="508001" y="3352800"/>
            <a:ext cx="6447501" cy="1178222"/>
          </a:xfrm>
          <a:prstGeom prst="rect">
            <a:avLst/>
          </a:prstGeom>
          <a:noFill/>
          <a:ln>
            <a:noFill/>
          </a:ln>
        </p:spPr>
        <p:txBody>
          <a:bodyPr anchorCtr="0" anchor="ctr" bIns="45700" lIns="91425" spcFirstLastPara="1" rIns="91425" wrap="square" tIns="45700">
            <a:normAutofit/>
          </a:bodyPr>
          <a:lstStyle>
            <a:lvl1pPr indent="-228600" lvl="0" marL="457200" algn="l">
              <a:spcBef>
                <a:spcPts val="750"/>
              </a:spcBef>
              <a:spcAft>
                <a:spcPts val="0"/>
              </a:spcAft>
              <a:buSzPts val="1080"/>
              <a:buNone/>
              <a:defRPr sz="1350">
                <a:solidFill>
                  <a:srgbClr val="3F3F3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04" name="Google Shape;104;p33"/>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3"/>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3"/>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s-MX"/>
              <a:t>‹#›</a:t>
            </a:fld>
            <a:endParaRPr/>
          </a:p>
        </p:txBody>
      </p:sp>
      <p:sp>
        <p:nvSpPr>
          <p:cNvPr id="107" name="Google Shape;107;p33"/>
          <p:cNvSpPr txBox="1"/>
          <p:nvPr/>
        </p:nvSpPr>
        <p:spPr>
          <a:xfrm>
            <a:off x="406403" y="592784"/>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s-MX" sz="6000" u="none" cap="none" strike="noStrike">
                <a:solidFill>
                  <a:srgbClr val="56A9F3"/>
                </a:solidFill>
                <a:latin typeface="Arial"/>
                <a:ea typeface="Arial"/>
                <a:cs typeface="Arial"/>
                <a:sym typeface="Arial"/>
              </a:rPr>
              <a:t>“</a:t>
            </a:r>
            <a:endParaRPr/>
          </a:p>
        </p:txBody>
      </p:sp>
      <p:sp>
        <p:nvSpPr>
          <p:cNvPr id="108" name="Google Shape;108;p33"/>
          <p:cNvSpPr txBox="1"/>
          <p:nvPr/>
        </p:nvSpPr>
        <p:spPr>
          <a:xfrm>
            <a:off x="6669758" y="2164917"/>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s-MX" sz="6000" u="none" cap="none" strike="noStrike">
                <a:solidFill>
                  <a:srgbClr val="56A9F3"/>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jeta de nombre">
  <p:cSld name="Tarjeta de nombre">
    <p:spTree>
      <p:nvGrpSpPr>
        <p:cNvPr id="109" name="Shape 109"/>
        <p:cNvGrpSpPr/>
        <p:nvPr/>
      </p:nvGrpSpPr>
      <p:grpSpPr>
        <a:xfrm>
          <a:off x="0" y="0"/>
          <a:ext cx="0" cy="0"/>
          <a:chOff x="0" y="0"/>
          <a:chExt cx="0" cy="0"/>
        </a:xfrm>
      </p:grpSpPr>
      <p:sp>
        <p:nvSpPr>
          <p:cNvPr id="110" name="Google Shape;110;p34"/>
          <p:cNvSpPr txBox="1"/>
          <p:nvPr>
            <p:ph type="title"/>
          </p:nvPr>
        </p:nvSpPr>
        <p:spPr>
          <a:xfrm>
            <a:off x="508001" y="1448991"/>
            <a:ext cx="6447501" cy="194659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4"/>
          <p:cNvSpPr txBox="1"/>
          <p:nvPr>
            <p:ph idx="1" type="body"/>
          </p:nvPr>
        </p:nvSpPr>
        <p:spPr>
          <a:xfrm>
            <a:off x="508001" y="3395586"/>
            <a:ext cx="6447501" cy="1135436"/>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080"/>
              <a:buNone/>
              <a:defRPr sz="1350">
                <a:solidFill>
                  <a:srgbClr val="3F3F3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12" name="Google Shape;112;p34"/>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4"/>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4"/>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r la tarjeta de nombre">
  <p:cSld name="Citar la tarjeta de nombre">
    <p:spTree>
      <p:nvGrpSpPr>
        <p:cNvPr id="115" name="Shape 115"/>
        <p:cNvGrpSpPr/>
        <p:nvPr/>
      </p:nvGrpSpPr>
      <p:grpSpPr>
        <a:xfrm>
          <a:off x="0" y="0"/>
          <a:ext cx="0" cy="0"/>
          <a:chOff x="0" y="0"/>
          <a:chExt cx="0" cy="0"/>
        </a:xfrm>
      </p:grpSpPr>
      <p:sp>
        <p:nvSpPr>
          <p:cNvPr id="116" name="Google Shape;116;p35"/>
          <p:cNvSpPr txBox="1"/>
          <p:nvPr>
            <p:ph type="title"/>
          </p:nvPr>
        </p:nvSpPr>
        <p:spPr>
          <a:xfrm>
            <a:off x="698500" y="457200"/>
            <a:ext cx="6070601" cy="2266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5"/>
          <p:cNvSpPr txBox="1"/>
          <p:nvPr>
            <p:ph idx="1" type="body"/>
          </p:nvPr>
        </p:nvSpPr>
        <p:spPr>
          <a:xfrm>
            <a:off x="507999" y="3009900"/>
            <a:ext cx="6447502" cy="385686"/>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Font typeface="Trebuchet MS"/>
              <a:buNone/>
              <a:defRPr sz="1800">
                <a:solidFill>
                  <a:srgbClr val="3F3F3F"/>
                </a:solidFill>
              </a:defRPr>
            </a:lvl1pPr>
            <a:lvl2pPr indent="-228600" lvl="1" marL="914400" algn="l">
              <a:spcBef>
                <a:spcPts val="750"/>
              </a:spcBef>
              <a:spcAft>
                <a:spcPts val="0"/>
              </a:spcAft>
              <a:buSzPts val="960"/>
              <a:buFont typeface="Trebuchet MS"/>
              <a:buNone/>
              <a:defRPr/>
            </a:lvl2pPr>
            <a:lvl3pPr indent="-228600" lvl="2" marL="1371600" algn="l">
              <a:spcBef>
                <a:spcPts val="750"/>
              </a:spcBef>
              <a:spcAft>
                <a:spcPts val="0"/>
              </a:spcAft>
              <a:buSzPts val="840"/>
              <a:buFont typeface="Trebuchet MS"/>
              <a:buNone/>
              <a:defRPr/>
            </a:lvl3pPr>
            <a:lvl4pPr indent="-228600" lvl="3" marL="1828800" algn="l">
              <a:spcBef>
                <a:spcPts val="750"/>
              </a:spcBef>
              <a:spcAft>
                <a:spcPts val="0"/>
              </a:spcAft>
              <a:buSzPts val="720"/>
              <a:buFont typeface="Trebuchet MS"/>
              <a:buNone/>
              <a:defRPr/>
            </a:lvl4pPr>
            <a:lvl5pPr indent="-228600" lvl="4" marL="2286000" algn="l">
              <a:spcBef>
                <a:spcPts val="750"/>
              </a:spcBef>
              <a:spcAft>
                <a:spcPts val="0"/>
              </a:spcAft>
              <a:buSzPts val="720"/>
              <a:buFont typeface="Trebuchet MS"/>
              <a:buNone/>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18" name="Google Shape;118;p35"/>
          <p:cNvSpPr txBox="1"/>
          <p:nvPr>
            <p:ph idx="2" type="body"/>
          </p:nvPr>
        </p:nvSpPr>
        <p:spPr>
          <a:xfrm>
            <a:off x="508001" y="3395586"/>
            <a:ext cx="6447501" cy="1135436"/>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080"/>
              <a:buNone/>
              <a:defRPr sz="1350">
                <a:solidFill>
                  <a:srgbClr val="7F7F7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19" name="Google Shape;119;p35"/>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5"/>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5"/>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s-MX"/>
              <a:t>‹#›</a:t>
            </a:fld>
            <a:endParaRPr/>
          </a:p>
        </p:txBody>
      </p:sp>
      <p:sp>
        <p:nvSpPr>
          <p:cNvPr id="122" name="Google Shape;122;p35"/>
          <p:cNvSpPr txBox="1"/>
          <p:nvPr/>
        </p:nvSpPr>
        <p:spPr>
          <a:xfrm>
            <a:off x="406403" y="592784"/>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s-MX" sz="6000" u="none" cap="none" strike="noStrike">
                <a:solidFill>
                  <a:srgbClr val="56A9F3"/>
                </a:solidFill>
                <a:latin typeface="Arial"/>
                <a:ea typeface="Arial"/>
                <a:cs typeface="Arial"/>
                <a:sym typeface="Arial"/>
              </a:rPr>
              <a:t>“</a:t>
            </a:r>
            <a:endParaRPr/>
          </a:p>
        </p:txBody>
      </p:sp>
      <p:sp>
        <p:nvSpPr>
          <p:cNvPr id="123" name="Google Shape;123;p35"/>
          <p:cNvSpPr txBox="1"/>
          <p:nvPr/>
        </p:nvSpPr>
        <p:spPr>
          <a:xfrm>
            <a:off x="6669758" y="2164917"/>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s-MX" sz="6000" u="none" cap="none" strike="noStrike">
                <a:solidFill>
                  <a:srgbClr val="56A9F3"/>
                </a:solidFill>
                <a:latin typeface="Arial"/>
                <a:ea typeface="Arial"/>
                <a:cs typeface="Arial"/>
                <a:sym typeface="Arial"/>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dadero o falso">
  <p:cSld name="Verdadero o falso">
    <p:spTree>
      <p:nvGrpSpPr>
        <p:cNvPr id="124" name="Shape 124"/>
        <p:cNvGrpSpPr/>
        <p:nvPr/>
      </p:nvGrpSpPr>
      <p:grpSpPr>
        <a:xfrm>
          <a:off x="0" y="0"/>
          <a:ext cx="0" cy="0"/>
          <a:chOff x="0" y="0"/>
          <a:chExt cx="0" cy="0"/>
        </a:xfrm>
      </p:grpSpPr>
      <p:sp>
        <p:nvSpPr>
          <p:cNvPr id="125" name="Google Shape;125;p36"/>
          <p:cNvSpPr txBox="1"/>
          <p:nvPr>
            <p:ph type="title"/>
          </p:nvPr>
        </p:nvSpPr>
        <p:spPr>
          <a:xfrm>
            <a:off x="514350" y="457200"/>
            <a:ext cx="6441152" cy="2266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6"/>
          <p:cNvSpPr txBox="1"/>
          <p:nvPr>
            <p:ph idx="1" type="body"/>
          </p:nvPr>
        </p:nvSpPr>
        <p:spPr>
          <a:xfrm>
            <a:off x="507999" y="3009900"/>
            <a:ext cx="6447502" cy="385686"/>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Font typeface="Trebuchet MS"/>
              <a:buNone/>
              <a:defRPr sz="1800">
                <a:solidFill>
                  <a:schemeClr val="accent1"/>
                </a:solidFill>
              </a:defRPr>
            </a:lvl1pPr>
            <a:lvl2pPr indent="-228600" lvl="1" marL="914400" algn="l">
              <a:spcBef>
                <a:spcPts val="750"/>
              </a:spcBef>
              <a:spcAft>
                <a:spcPts val="0"/>
              </a:spcAft>
              <a:buSzPts val="960"/>
              <a:buFont typeface="Trebuchet MS"/>
              <a:buNone/>
              <a:defRPr/>
            </a:lvl2pPr>
            <a:lvl3pPr indent="-228600" lvl="2" marL="1371600" algn="l">
              <a:spcBef>
                <a:spcPts val="750"/>
              </a:spcBef>
              <a:spcAft>
                <a:spcPts val="0"/>
              </a:spcAft>
              <a:buSzPts val="840"/>
              <a:buFont typeface="Trebuchet MS"/>
              <a:buNone/>
              <a:defRPr/>
            </a:lvl3pPr>
            <a:lvl4pPr indent="-228600" lvl="3" marL="1828800" algn="l">
              <a:spcBef>
                <a:spcPts val="750"/>
              </a:spcBef>
              <a:spcAft>
                <a:spcPts val="0"/>
              </a:spcAft>
              <a:buSzPts val="720"/>
              <a:buFont typeface="Trebuchet MS"/>
              <a:buNone/>
              <a:defRPr/>
            </a:lvl4pPr>
            <a:lvl5pPr indent="-228600" lvl="4" marL="2286000" algn="l">
              <a:spcBef>
                <a:spcPts val="750"/>
              </a:spcBef>
              <a:spcAft>
                <a:spcPts val="0"/>
              </a:spcAft>
              <a:buSzPts val="720"/>
              <a:buFont typeface="Trebuchet MS"/>
              <a:buNone/>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27" name="Google Shape;127;p36"/>
          <p:cNvSpPr txBox="1"/>
          <p:nvPr>
            <p:ph idx="2" type="body"/>
          </p:nvPr>
        </p:nvSpPr>
        <p:spPr>
          <a:xfrm>
            <a:off x="508001" y="3395586"/>
            <a:ext cx="6447501" cy="1135436"/>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080"/>
              <a:buNone/>
              <a:defRPr sz="1350">
                <a:solidFill>
                  <a:srgbClr val="7F7F7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28" name="Google Shape;128;p36"/>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6"/>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6"/>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31" name="Shape 131"/>
        <p:cNvGrpSpPr/>
        <p:nvPr/>
      </p:nvGrpSpPr>
      <p:grpSpPr>
        <a:xfrm>
          <a:off x="0" y="0"/>
          <a:ext cx="0" cy="0"/>
          <a:chOff x="0" y="0"/>
          <a:chExt cx="0" cy="0"/>
        </a:xfrm>
      </p:grpSpPr>
      <p:sp>
        <p:nvSpPr>
          <p:cNvPr id="132" name="Google Shape;132;p37"/>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7"/>
          <p:cNvSpPr txBox="1"/>
          <p:nvPr>
            <p:ph idx="1" type="body"/>
          </p:nvPr>
        </p:nvSpPr>
        <p:spPr>
          <a:xfrm rot="5400000">
            <a:off x="2276462" y="-148019"/>
            <a:ext cx="2910580" cy="6447501"/>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34" name="Google Shape;134;p37"/>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7"/>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7"/>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37" name="Shape 137"/>
        <p:cNvGrpSpPr/>
        <p:nvPr/>
      </p:nvGrpSpPr>
      <p:grpSpPr>
        <a:xfrm>
          <a:off x="0" y="0"/>
          <a:ext cx="0" cy="0"/>
          <a:chOff x="0" y="0"/>
          <a:chExt cx="0" cy="0"/>
        </a:xfrm>
      </p:grpSpPr>
      <p:sp>
        <p:nvSpPr>
          <p:cNvPr id="138" name="Google Shape;138;p38"/>
          <p:cNvSpPr txBox="1"/>
          <p:nvPr>
            <p:ph type="title"/>
          </p:nvPr>
        </p:nvSpPr>
        <p:spPr>
          <a:xfrm rot="5400000">
            <a:off x="4495739" y="1937216"/>
            <a:ext cx="3938588" cy="97855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8"/>
          <p:cNvSpPr txBox="1"/>
          <p:nvPr>
            <p:ph idx="1" type="body"/>
          </p:nvPr>
        </p:nvSpPr>
        <p:spPr>
          <a:xfrm rot="5400000">
            <a:off x="1186264" y="-221062"/>
            <a:ext cx="3938588" cy="5295113"/>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40" name="Google Shape;140;p38"/>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8"/>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8"/>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8" name="Shape 28"/>
        <p:cNvGrpSpPr/>
        <p:nvPr/>
      </p:nvGrpSpPr>
      <p:grpSpPr>
        <a:xfrm>
          <a:off x="0" y="0"/>
          <a:ext cx="0" cy="0"/>
          <a:chOff x="0" y="0"/>
          <a:chExt cx="0" cy="0"/>
        </a:xfrm>
      </p:grpSpPr>
      <p:sp>
        <p:nvSpPr>
          <p:cNvPr id="29" name="Google Shape;29;p23"/>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3"/>
          <p:cNvSpPr txBox="1"/>
          <p:nvPr>
            <p:ph idx="1" type="body"/>
          </p:nvPr>
        </p:nvSpPr>
        <p:spPr>
          <a:xfrm>
            <a:off x="508001" y="1620442"/>
            <a:ext cx="6447501" cy="2910580"/>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31" name="Google Shape;31;p23"/>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3"/>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3"/>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4" name="Shape 34"/>
        <p:cNvGrpSpPr/>
        <p:nvPr/>
      </p:nvGrpSpPr>
      <p:grpSpPr>
        <a:xfrm>
          <a:off x="0" y="0"/>
          <a:ext cx="0" cy="0"/>
          <a:chOff x="0" y="0"/>
          <a:chExt cx="0" cy="0"/>
        </a:xfrm>
      </p:grpSpPr>
      <p:sp>
        <p:nvSpPr>
          <p:cNvPr id="35" name="Google Shape;35;p24"/>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4"/>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4"/>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4"/>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9" name="Shape 39"/>
        <p:cNvGrpSpPr/>
        <p:nvPr/>
      </p:nvGrpSpPr>
      <p:grpSpPr>
        <a:xfrm>
          <a:off x="0" y="0"/>
          <a:ext cx="0" cy="0"/>
          <a:chOff x="0" y="0"/>
          <a:chExt cx="0" cy="0"/>
        </a:xfrm>
      </p:grpSpPr>
      <p:sp>
        <p:nvSpPr>
          <p:cNvPr id="40" name="Google Shape;40;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2800"/>
              <a:buFont typeface="Trebuchet MS"/>
              <a:buNone/>
              <a:defRPr/>
            </a:lvl1pPr>
            <a:lvl2pPr lvl="1" algn="l">
              <a:lnSpc>
                <a:spcPct val="100000"/>
              </a:lnSpc>
              <a:spcBef>
                <a:spcPts val="0"/>
              </a:spcBef>
              <a:spcAft>
                <a:spcPts val="0"/>
              </a:spcAft>
              <a:buClr>
                <a:schemeClr val="dk2"/>
              </a:buClr>
              <a:buSzPts val="2800"/>
              <a:buNone/>
              <a:defRPr/>
            </a:lvl2pPr>
            <a:lvl3pPr lvl="2" algn="l">
              <a:lnSpc>
                <a:spcPct val="100000"/>
              </a:lnSpc>
              <a:spcBef>
                <a:spcPts val="0"/>
              </a:spcBef>
              <a:spcAft>
                <a:spcPts val="0"/>
              </a:spcAft>
              <a:buClr>
                <a:schemeClr val="dk2"/>
              </a:buClr>
              <a:buSzPts val="2800"/>
              <a:buNone/>
              <a:defRPr/>
            </a:lvl3pPr>
            <a:lvl4pPr lvl="3" algn="l">
              <a:lnSpc>
                <a:spcPct val="100000"/>
              </a:lnSpc>
              <a:spcBef>
                <a:spcPts val="0"/>
              </a:spcBef>
              <a:spcAft>
                <a:spcPts val="0"/>
              </a:spcAft>
              <a:buClr>
                <a:schemeClr val="dk2"/>
              </a:buClr>
              <a:buSzPts val="2800"/>
              <a:buNone/>
              <a:defRPr/>
            </a:lvl4pPr>
            <a:lvl5pPr lvl="4" algn="l">
              <a:lnSpc>
                <a:spcPct val="100000"/>
              </a:lnSpc>
              <a:spcBef>
                <a:spcPts val="0"/>
              </a:spcBef>
              <a:spcAft>
                <a:spcPts val="0"/>
              </a:spcAft>
              <a:buClr>
                <a:schemeClr val="dk2"/>
              </a:buClr>
              <a:buSzPts val="2800"/>
              <a:buNone/>
              <a:defRPr/>
            </a:lvl5pPr>
            <a:lvl6pPr lvl="5" algn="l">
              <a:lnSpc>
                <a:spcPct val="100000"/>
              </a:lnSpc>
              <a:spcBef>
                <a:spcPts val="0"/>
              </a:spcBef>
              <a:spcAft>
                <a:spcPts val="0"/>
              </a:spcAft>
              <a:buClr>
                <a:schemeClr val="dk2"/>
              </a:buClr>
              <a:buSzPts val="2800"/>
              <a:buNone/>
              <a:defRPr/>
            </a:lvl6pPr>
            <a:lvl7pPr lvl="6" algn="l">
              <a:lnSpc>
                <a:spcPct val="100000"/>
              </a:lnSpc>
              <a:spcBef>
                <a:spcPts val="0"/>
              </a:spcBef>
              <a:spcAft>
                <a:spcPts val="0"/>
              </a:spcAft>
              <a:buClr>
                <a:schemeClr val="dk2"/>
              </a:buClr>
              <a:buSzPts val="2800"/>
              <a:buNone/>
              <a:defRPr/>
            </a:lvl7pPr>
            <a:lvl8pPr lvl="7" algn="l">
              <a:lnSpc>
                <a:spcPct val="100000"/>
              </a:lnSpc>
              <a:spcBef>
                <a:spcPts val="0"/>
              </a:spcBef>
              <a:spcAft>
                <a:spcPts val="0"/>
              </a:spcAft>
              <a:buClr>
                <a:schemeClr val="dk2"/>
              </a:buClr>
              <a:buSzPts val="2800"/>
              <a:buNone/>
              <a:defRPr/>
            </a:lvl8pPr>
            <a:lvl9pPr lvl="8" algn="l">
              <a:lnSpc>
                <a:spcPct val="100000"/>
              </a:lnSpc>
              <a:spcBef>
                <a:spcPts val="0"/>
              </a:spcBef>
              <a:spcAft>
                <a:spcPts val="0"/>
              </a:spcAft>
              <a:buClr>
                <a:schemeClr val="dk2"/>
              </a:buClr>
              <a:buSzPts val="2800"/>
              <a:buNone/>
              <a:defRPr/>
            </a:lvl9pPr>
          </a:lstStyle>
          <a:p/>
        </p:txBody>
      </p:sp>
      <p:sp>
        <p:nvSpPr>
          <p:cNvPr id="41" name="Google Shape;41;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spTree>
      <p:nvGrpSpPr>
        <p:cNvPr id="43" name="Shape 43"/>
        <p:cNvGrpSpPr/>
        <p:nvPr/>
      </p:nvGrpSpPr>
      <p:grpSpPr>
        <a:xfrm>
          <a:off x="0" y="0"/>
          <a:ext cx="0" cy="0"/>
          <a:chOff x="0" y="0"/>
          <a:chExt cx="0" cy="0"/>
        </a:xfrm>
      </p:grpSpPr>
      <p:grpSp>
        <p:nvGrpSpPr>
          <p:cNvPr id="44" name="Google Shape;44;p26"/>
          <p:cNvGrpSpPr/>
          <p:nvPr/>
        </p:nvGrpSpPr>
        <p:grpSpPr>
          <a:xfrm>
            <a:off x="0" y="-6350"/>
            <a:ext cx="9144000" cy="5149850"/>
            <a:chOff x="0" y="-8467"/>
            <a:chExt cx="12192000" cy="6866467"/>
          </a:xfrm>
        </p:grpSpPr>
        <p:sp>
          <p:nvSpPr>
            <p:cNvPr id="45" name="Google Shape;45;p26"/>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46" name="Google Shape;46;p26"/>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47" name="Google Shape;47;p26"/>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48" name="Google Shape;48;p2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49" name="Google Shape;49;p2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50" name="Google Shape;50;p26"/>
            <p:cNvSpPr/>
            <p:nvPr/>
          </p:nvSpPr>
          <p:spPr>
            <a:xfrm>
              <a:off x="8932333" y="3048000"/>
              <a:ext cx="3259667" cy="3810000"/>
            </a:xfrm>
            <a:prstGeom prst="triangle">
              <a:avLst>
                <a:gd fmla="val 100000" name="adj"/>
              </a:avLst>
            </a:prstGeom>
            <a:solidFill>
              <a:srgbClr val="0B5394">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B5394">
                <a:alpha val="49803"/>
              </a:srgbClr>
            </a:solidFill>
            <a:ln>
              <a:noFill/>
            </a:ln>
          </p:spPr>
        </p:sp>
        <p:sp>
          <p:nvSpPr>
            <p:cNvPr id="52" name="Google Shape;52;p2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53" name="Google Shape;53;p2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0075A2">
                <a:alpha val="80000"/>
              </a:srgbClr>
            </a:solidFill>
            <a:ln>
              <a:noFill/>
            </a:ln>
          </p:spPr>
        </p:sp>
        <p:sp>
          <p:nvSpPr>
            <p:cNvPr id="54" name="Google Shape;54;p26"/>
            <p:cNvSpPr/>
            <p:nvPr/>
          </p:nvSpPr>
          <p:spPr>
            <a:xfrm>
              <a:off x="10371666" y="3589867"/>
              <a:ext cx="1817159" cy="3268133"/>
            </a:xfrm>
            <a:prstGeom prst="triangle">
              <a:avLst>
                <a:gd fmla="val 100000" name="adj"/>
              </a:avLst>
            </a:prstGeom>
            <a:solidFill>
              <a:srgbClr val="0B5394">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 name="Google Shape;55;p26"/>
          <p:cNvSpPr txBox="1"/>
          <p:nvPr>
            <p:ph type="ctrTitle"/>
          </p:nvPr>
        </p:nvSpPr>
        <p:spPr>
          <a:xfrm>
            <a:off x="1130300" y="1803400"/>
            <a:ext cx="5825202" cy="1234727"/>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4050"/>
              <a:buFont typeface="Trebuchet MS"/>
              <a:buNone/>
              <a:defRPr sz="405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6"/>
          <p:cNvSpPr txBox="1"/>
          <p:nvPr>
            <p:ph idx="1" type="subTitle"/>
          </p:nvPr>
        </p:nvSpPr>
        <p:spPr>
          <a:xfrm>
            <a:off x="1130300" y="3038125"/>
            <a:ext cx="5825202" cy="822674"/>
          </a:xfrm>
          <a:prstGeom prst="rect">
            <a:avLst/>
          </a:prstGeom>
          <a:noFill/>
          <a:ln>
            <a:noFill/>
          </a:ln>
        </p:spPr>
        <p:txBody>
          <a:bodyPr anchorCtr="0" anchor="t" bIns="45700" lIns="91425" spcFirstLastPara="1" rIns="91425" wrap="square" tIns="45700">
            <a:normAutofit/>
          </a:bodyPr>
          <a:lstStyle>
            <a:lvl1pPr lvl="0" algn="r">
              <a:spcBef>
                <a:spcPts val="750"/>
              </a:spcBef>
              <a:spcAft>
                <a:spcPts val="0"/>
              </a:spcAft>
              <a:buSzPts val="1080"/>
              <a:buNone/>
              <a:defRPr>
                <a:solidFill>
                  <a:srgbClr val="7F7F7F"/>
                </a:solidFill>
              </a:defRPr>
            </a:lvl1pPr>
            <a:lvl2pPr lvl="1" algn="ctr">
              <a:spcBef>
                <a:spcPts val="750"/>
              </a:spcBef>
              <a:spcAft>
                <a:spcPts val="0"/>
              </a:spcAft>
              <a:buSzPts val="960"/>
              <a:buNone/>
              <a:defRPr>
                <a:solidFill>
                  <a:srgbClr val="888888"/>
                </a:solidFill>
              </a:defRPr>
            </a:lvl2pPr>
            <a:lvl3pPr lvl="2" algn="ctr">
              <a:spcBef>
                <a:spcPts val="750"/>
              </a:spcBef>
              <a:spcAft>
                <a:spcPts val="0"/>
              </a:spcAft>
              <a:buSzPts val="840"/>
              <a:buNone/>
              <a:defRPr>
                <a:solidFill>
                  <a:srgbClr val="888888"/>
                </a:solidFill>
              </a:defRPr>
            </a:lvl3pPr>
            <a:lvl4pPr lvl="3" algn="ctr">
              <a:spcBef>
                <a:spcPts val="750"/>
              </a:spcBef>
              <a:spcAft>
                <a:spcPts val="0"/>
              </a:spcAft>
              <a:buSzPts val="720"/>
              <a:buNone/>
              <a:defRPr>
                <a:solidFill>
                  <a:srgbClr val="888888"/>
                </a:solidFill>
              </a:defRPr>
            </a:lvl4pPr>
            <a:lvl5pPr lvl="4" algn="ctr">
              <a:spcBef>
                <a:spcPts val="750"/>
              </a:spcBef>
              <a:spcAft>
                <a:spcPts val="0"/>
              </a:spcAft>
              <a:buSzPts val="720"/>
              <a:buNone/>
              <a:defRPr>
                <a:solidFill>
                  <a:srgbClr val="888888"/>
                </a:solidFill>
              </a:defRPr>
            </a:lvl5pPr>
            <a:lvl6pPr lvl="5" algn="ctr">
              <a:spcBef>
                <a:spcPts val="750"/>
              </a:spcBef>
              <a:spcAft>
                <a:spcPts val="0"/>
              </a:spcAft>
              <a:buSzPts val="720"/>
              <a:buNone/>
              <a:defRPr>
                <a:solidFill>
                  <a:srgbClr val="888888"/>
                </a:solidFill>
              </a:defRPr>
            </a:lvl6pPr>
            <a:lvl7pPr lvl="6" algn="ctr">
              <a:spcBef>
                <a:spcPts val="750"/>
              </a:spcBef>
              <a:spcAft>
                <a:spcPts val="0"/>
              </a:spcAft>
              <a:buSzPts val="720"/>
              <a:buNone/>
              <a:defRPr>
                <a:solidFill>
                  <a:srgbClr val="888888"/>
                </a:solidFill>
              </a:defRPr>
            </a:lvl7pPr>
            <a:lvl8pPr lvl="7" algn="ctr">
              <a:spcBef>
                <a:spcPts val="750"/>
              </a:spcBef>
              <a:spcAft>
                <a:spcPts val="0"/>
              </a:spcAft>
              <a:buSzPts val="720"/>
              <a:buNone/>
              <a:defRPr>
                <a:solidFill>
                  <a:srgbClr val="888888"/>
                </a:solidFill>
              </a:defRPr>
            </a:lvl8pPr>
            <a:lvl9pPr lvl="8" algn="ctr">
              <a:spcBef>
                <a:spcPts val="750"/>
              </a:spcBef>
              <a:spcAft>
                <a:spcPts val="0"/>
              </a:spcAft>
              <a:buSzPts val="720"/>
              <a:buNone/>
              <a:defRPr>
                <a:solidFill>
                  <a:srgbClr val="888888"/>
                </a:solidFill>
              </a:defRPr>
            </a:lvl9pPr>
          </a:lstStyle>
          <a:p/>
        </p:txBody>
      </p:sp>
      <p:sp>
        <p:nvSpPr>
          <p:cNvPr id="57" name="Google Shape;57;p26"/>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6"/>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60" name="Shape 60"/>
        <p:cNvGrpSpPr/>
        <p:nvPr/>
      </p:nvGrpSpPr>
      <p:grpSpPr>
        <a:xfrm>
          <a:off x="0" y="0"/>
          <a:ext cx="0" cy="0"/>
          <a:chOff x="0" y="0"/>
          <a:chExt cx="0" cy="0"/>
        </a:xfrm>
      </p:grpSpPr>
      <p:sp>
        <p:nvSpPr>
          <p:cNvPr id="61" name="Google Shape;61;p27"/>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7"/>
          <p:cNvSpPr txBox="1"/>
          <p:nvPr>
            <p:ph idx="1" type="body"/>
          </p:nvPr>
        </p:nvSpPr>
        <p:spPr>
          <a:xfrm>
            <a:off x="508001" y="1620442"/>
            <a:ext cx="3138026" cy="2910579"/>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63" name="Google Shape;63;p27"/>
          <p:cNvSpPr txBox="1"/>
          <p:nvPr>
            <p:ph idx="2" type="body"/>
          </p:nvPr>
        </p:nvSpPr>
        <p:spPr>
          <a:xfrm>
            <a:off x="3817477" y="1620442"/>
            <a:ext cx="3138026" cy="2910580"/>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64" name="Google Shape;64;p27"/>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7"/>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67" name="Shape 67"/>
        <p:cNvGrpSpPr/>
        <p:nvPr/>
      </p:nvGrpSpPr>
      <p:grpSpPr>
        <a:xfrm>
          <a:off x="0" y="0"/>
          <a:ext cx="0" cy="0"/>
          <a:chOff x="0" y="0"/>
          <a:chExt cx="0" cy="0"/>
        </a:xfrm>
      </p:grpSpPr>
      <p:sp>
        <p:nvSpPr>
          <p:cNvPr id="68" name="Google Shape;68;p28"/>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27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8"/>
          <p:cNvSpPr txBox="1"/>
          <p:nvPr>
            <p:ph idx="1" type="body"/>
          </p:nvPr>
        </p:nvSpPr>
        <p:spPr>
          <a:xfrm>
            <a:off x="506809" y="1620737"/>
            <a:ext cx="3139217"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None/>
              <a:defRPr b="0" sz="1800"/>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70" name="Google Shape;70;p28"/>
          <p:cNvSpPr txBox="1"/>
          <p:nvPr>
            <p:ph idx="2" type="body"/>
          </p:nvPr>
        </p:nvSpPr>
        <p:spPr>
          <a:xfrm>
            <a:off x="506809" y="2052934"/>
            <a:ext cx="3139217" cy="2478088"/>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71" name="Google Shape;71;p28"/>
          <p:cNvSpPr txBox="1"/>
          <p:nvPr>
            <p:ph idx="3" type="body"/>
          </p:nvPr>
        </p:nvSpPr>
        <p:spPr>
          <a:xfrm>
            <a:off x="3816287" y="1620737"/>
            <a:ext cx="3139214"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None/>
              <a:defRPr b="0" sz="1800"/>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72" name="Google Shape;72;p28"/>
          <p:cNvSpPr txBox="1"/>
          <p:nvPr>
            <p:ph idx="4" type="body"/>
          </p:nvPr>
        </p:nvSpPr>
        <p:spPr>
          <a:xfrm>
            <a:off x="3816288" y="2052934"/>
            <a:ext cx="3139213" cy="2478088"/>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73" name="Google Shape;73;p28"/>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8"/>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8"/>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76" name="Shape 76"/>
        <p:cNvGrpSpPr/>
        <p:nvPr/>
      </p:nvGrpSpPr>
      <p:grpSpPr>
        <a:xfrm>
          <a:off x="0" y="0"/>
          <a:ext cx="0" cy="0"/>
          <a:chOff x="0" y="0"/>
          <a:chExt cx="0" cy="0"/>
        </a:xfrm>
      </p:grpSpPr>
      <p:sp>
        <p:nvSpPr>
          <p:cNvPr id="77" name="Google Shape;77;p29"/>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80" name="Shape 80"/>
        <p:cNvGrpSpPr/>
        <p:nvPr/>
      </p:nvGrpSpPr>
      <p:grpSpPr>
        <a:xfrm>
          <a:off x="0" y="0"/>
          <a:ext cx="0" cy="0"/>
          <a:chOff x="0" y="0"/>
          <a:chExt cx="0" cy="0"/>
        </a:xfrm>
      </p:grpSpPr>
      <p:sp>
        <p:nvSpPr>
          <p:cNvPr id="81" name="Google Shape;81;p30"/>
          <p:cNvSpPr txBox="1"/>
          <p:nvPr>
            <p:ph type="title"/>
          </p:nvPr>
        </p:nvSpPr>
        <p:spPr>
          <a:xfrm>
            <a:off x="508001" y="1123953"/>
            <a:ext cx="2890896" cy="9588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1500"/>
              <a:buFont typeface="Trebuchet MS"/>
              <a:buNone/>
              <a:defRPr sz="15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0"/>
          <p:cNvSpPr txBox="1"/>
          <p:nvPr>
            <p:ph idx="1" type="body"/>
          </p:nvPr>
        </p:nvSpPr>
        <p:spPr>
          <a:xfrm>
            <a:off x="3570346" y="386193"/>
            <a:ext cx="3385156" cy="4144828"/>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83" name="Google Shape;83;p30"/>
          <p:cNvSpPr txBox="1"/>
          <p:nvPr>
            <p:ph idx="2" type="body"/>
          </p:nvPr>
        </p:nvSpPr>
        <p:spPr>
          <a:xfrm>
            <a:off x="508001" y="2082802"/>
            <a:ext cx="2890896" cy="1938337"/>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840"/>
              <a:buNone/>
              <a:defRPr sz="1050"/>
            </a:lvl1pPr>
            <a:lvl2pPr indent="-228600" lvl="1" marL="914400" algn="l">
              <a:spcBef>
                <a:spcPts val="750"/>
              </a:spcBef>
              <a:spcAft>
                <a:spcPts val="0"/>
              </a:spcAft>
              <a:buSzPts val="840"/>
              <a:buNone/>
              <a:defRPr sz="1050"/>
            </a:lvl2pPr>
            <a:lvl3pPr indent="-228600" lvl="2" marL="1371600" algn="l">
              <a:spcBef>
                <a:spcPts val="750"/>
              </a:spcBef>
              <a:spcAft>
                <a:spcPts val="0"/>
              </a:spcAft>
              <a:buSzPts val="720"/>
              <a:buNone/>
              <a:defRPr sz="900"/>
            </a:lvl3pPr>
            <a:lvl4pPr indent="-228600" lvl="3" marL="1828800" algn="l">
              <a:spcBef>
                <a:spcPts val="750"/>
              </a:spcBef>
              <a:spcAft>
                <a:spcPts val="0"/>
              </a:spcAft>
              <a:buSzPts val="600"/>
              <a:buNone/>
              <a:defRPr sz="750"/>
            </a:lvl4pPr>
            <a:lvl5pPr indent="-228600" lvl="4" marL="2286000" algn="l">
              <a:spcBef>
                <a:spcPts val="750"/>
              </a:spcBef>
              <a:spcAft>
                <a:spcPts val="0"/>
              </a:spcAft>
              <a:buSzPts val="600"/>
              <a:buNone/>
              <a:defRPr sz="750"/>
            </a:lvl5pPr>
            <a:lvl6pPr indent="-228600" lvl="5" marL="2743200" algn="l">
              <a:spcBef>
                <a:spcPts val="750"/>
              </a:spcBef>
              <a:spcAft>
                <a:spcPts val="0"/>
              </a:spcAft>
              <a:buSzPts val="600"/>
              <a:buNone/>
              <a:defRPr sz="750"/>
            </a:lvl6pPr>
            <a:lvl7pPr indent="-228600" lvl="6" marL="3200400" algn="l">
              <a:spcBef>
                <a:spcPts val="750"/>
              </a:spcBef>
              <a:spcAft>
                <a:spcPts val="0"/>
              </a:spcAft>
              <a:buSzPts val="600"/>
              <a:buNone/>
              <a:defRPr sz="750"/>
            </a:lvl7pPr>
            <a:lvl8pPr indent="-228600" lvl="7" marL="3657600" algn="l">
              <a:spcBef>
                <a:spcPts val="750"/>
              </a:spcBef>
              <a:spcAft>
                <a:spcPts val="0"/>
              </a:spcAft>
              <a:buSzPts val="600"/>
              <a:buNone/>
              <a:defRPr sz="750"/>
            </a:lvl8pPr>
            <a:lvl9pPr indent="-228600" lvl="8" marL="4114800" algn="l">
              <a:spcBef>
                <a:spcPts val="750"/>
              </a:spcBef>
              <a:spcAft>
                <a:spcPts val="0"/>
              </a:spcAft>
              <a:buSzPts val="600"/>
              <a:buNone/>
              <a:defRPr sz="750"/>
            </a:lvl9pPr>
          </a:lstStyle>
          <a:p/>
        </p:txBody>
      </p:sp>
      <p:sp>
        <p:nvSpPr>
          <p:cNvPr id="84" name="Google Shape;84;p30"/>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0"/>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0"/>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21"/>
          <p:cNvGrpSpPr/>
          <p:nvPr/>
        </p:nvGrpSpPr>
        <p:grpSpPr>
          <a:xfrm>
            <a:off x="0" y="-6350"/>
            <a:ext cx="9144000" cy="5149850"/>
            <a:chOff x="0" y="-8467"/>
            <a:chExt cx="12192000" cy="6866467"/>
          </a:xfrm>
        </p:grpSpPr>
        <p:cxnSp>
          <p:nvCxnSpPr>
            <p:cNvPr id="7" name="Google Shape;7;p21"/>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8" name="Google Shape;8;p21"/>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9" name="Google Shape;9;p2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Google Shape;10;p2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21"/>
            <p:cNvSpPr/>
            <p:nvPr/>
          </p:nvSpPr>
          <p:spPr>
            <a:xfrm>
              <a:off x="8932333" y="3048000"/>
              <a:ext cx="3259667" cy="3810000"/>
            </a:xfrm>
            <a:prstGeom prst="triangle">
              <a:avLst>
                <a:gd fmla="val 100000" name="adj"/>
              </a:avLst>
            </a:prstGeom>
            <a:solidFill>
              <a:srgbClr val="0B5394">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B5394">
                <a:alpha val="49803"/>
              </a:srgbClr>
            </a:solidFill>
            <a:ln>
              <a:noFill/>
            </a:ln>
          </p:spPr>
        </p:sp>
        <p:sp>
          <p:nvSpPr>
            <p:cNvPr id="13" name="Google Shape;13;p2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4" name="Google Shape;14;p2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0075A2">
                <a:alpha val="80000"/>
              </a:srgbClr>
            </a:solidFill>
            <a:ln>
              <a:noFill/>
            </a:ln>
          </p:spPr>
        </p:sp>
        <p:sp>
          <p:nvSpPr>
            <p:cNvPr id="15" name="Google Shape;15;p21"/>
            <p:cNvSpPr/>
            <p:nvPr/>
          </p:nvSpPr>
          <p:spPr>
            <a:xfrm>
              <a:off x="10371666" y="3589867"/>
              <a:ext cx="1817159" cy="3268133"/>
            </a:xfrm>
            <a:prstGeom prst="triangle">
              <a:avLst>
                <a:gd fmla="val 100000" name="adj"/>
              </a:avLst>
            </a:prstGeom>
            <a:solidFill>
              <a:srgbClr val="0B5394">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1"/>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1"/>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21"/>
          <p:cNvSpPr txBox="1"/>
          <p:nvPr>
            <p:ph idx="1" type="body"/>
          </p:nvPr>
        </p:nvSpPr>
        <p:spPr>
          <a:xfrm>
            <a:off x="508001" y="1620442"/>
            <a:ext cx="6447501" cy="2910580"/>
          </a:xfrm>
          <a:prstGeom prst="rect">
            <a:avLst/>
          </a:prstGeom>
          <a:noFill/>
          <a:ln>
            <a:noFill/>
          </a:ln>
        </p:spPr>
        <p:txBody>
          <a:bodyPr anchorCtr="0" anchor="t" bIns="45700" lIns="91425" spcFirstLastPara="1" rIns="91425" wrap="square" tIns="45700">
            <a:normAutofit/>
          </a:bodyPr>
          <a:lstStyle>
            <a:lvl1pPr indent="-297180" lvl="0" marL="457200" marR="0" rtl="0" algn="l">
              <a:spcBef>
                <a:spcPts val="750"/>
              </a:spcBef>
              <a:spcAft>
                <a:spcPts val="0"/>
              </a:spcAft>
              <a:buClr>
                <a:schemeClr val="accent1"/>
              </a:buClr>
              <a:buSzPts val="1080"/>
              <a:buFont typeface="Noto Sans Symbols"/>
              <a:buChar char="►"/>
              <a:defRPr b="0" i="0" sz="1350" u="none" cap="none" strike="noStrike">
                <a:solidFill>
                  <a:srgbClr val="3F3F3F"/>
                </a:solidFill>
                <a:latin typeface="Trebuchet MS"/>
                <a:ea typeface="Trebuchet MS"/>
                <a:cs typeface="Trebuchet MS"/>
                <a:sym typeface="Trebuchet MS"/>
              </a:defRPr>
            </a:lvl1pPr>
            <a:lvl2pPr indent="-289560" lvl="1" marL="914400" marR="0" rtl="0" algn="l">
              <a:spcBef>
                <a:spcPts val="75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2pPr>
            <a:lvl3pPr indent="-281939" lvl="2" marL="1371600" marR="0" rtl="0" algn="l">
              <a:spcBef>
                <a:spcPts val="750"/>
              </a:spcBef>
              <a:spcAft>
                <a:spcPts val="0"/>
              </a:spcAft>
              <a:buClr>
                <a:schemeClr val="accent1"/>
              </a:buClr>
              <a:buSzPts val="840"/>
              <a:buFont typeface="Noto Sans Symbols"/>
              <a:buChar char="►"/>
              <a:defRPr b="0" i="0" sz="1050" u="none" cap="none" strike="noStrike">
                <a:solidFill>
                  <a:srgbClr val="3F3F3F"/>
                </a:solidFill>
                <a:latin typeface="Trebuchet MS"/>
                <a:ea typeface="Trebuchet MS"/>
                <a:cs typeface="Trebuchet MS"/>
                <a:sym typeface="Trebuchet MS"/>
              </a:defRPr>
            </a:lvl3pPr>
            <a:lvl4pPr indent="-274319" lvl="3" marL="1828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4pPr>
            <a:lvl5pPr indent="-274320" lvl="4" marL="22860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5pPr>
            <a:lvl6pPr indent="-274320" lvl="5" marL="27432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6pPr>
            <a:lvl7pPr indent="-274320" lvl="6" marL="32004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7pPr>
            <a:lvl8pPr indent="-274320" lvl="7" marL="36576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8pPr>
            <a:lvl9pPr indent="-274320" lvl="8" marL="4114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19" name="Google Shape;19;p21"/>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675"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21"/>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675"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21"/>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1pPr>
            <a:lvl2pPr indent="0" lvl="1"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2pPr>
            <a:lvl3pPr indent="0" lvl="2"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3pPr>
            <a:lvl4pPr indent="0" lvl="3"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4pPr>
            <a:lvl5pPr indent="0" lvl="4"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5pPr>
            <a:lvl6pPr indent="0" lvl="5"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6pPr>
            <a:lvl7pPr indent="0" lvl="6"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7pPr>
            <a:lvl8pPr indent="0" lvl="7"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8pPr>
            <a:lvl9pPr indent="0" lvl="8"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modelocanvas.net/modelo-de-negocio-starbuck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www.hubspot.es/make-my-persona"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youtube.com/watch?v=kEg8nh9_AvI"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title"/>
          </p:nvPr>
        </p:nvSpPr>
        <p:spPr>
          <a:xfrm>
            <a:off x="508001" y="2025651"/>
            <a:ext cx="6447600" cy="1369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1"/>
              </a:buClr>
              <a:buSzPts val="3000"/>
              <a:buFont typeface="Trebuchet MS"/>
              <a:buNone/>
            </a:pPr>
            <a:r>
              <a:rPr lang="es-MX"/>
              <a:t>DESARROLLO GUÍA 2</a:t>
            </a:r>
            <a:endParaRPr/>
          </a:p>
        </p:txBody>
      </p:sp>
      <p:sp>
        <p:nvSpPr>
          <p:cNvPr id="148" name="Google Shape;148;p1"/>
          <p:cNvSpPr txBox="1"/>
          <p:nvPr>
            <p:ph idx="1" type="body"/>
          </p:nvPr>
        </p:nvSpPr>
        <p:spPr>
          <a:xfrm>
            <a:off x="508001" y="3395586"/>
            <a:ext cx="6447600" cy="645300"/>
          </a:xfrm>
          <a:prstGeom prst="rect">
            <a:avLst/>
          </a:prstGeom>
          <a:noFill/>
          <a:ln>
            <a:noFill/>
          </a:ln>
        </p:spPr>
        <p:txBody>
          <a:bodyPr anchorCtr="0" anchor="t" bIns="45700" lIns="91425" spcFirstLastPara="1" rIns="91425" wrap="square" tIns="45700">
            <a:normAutofit fontScale="92500" lnSpcReduction="10000"/>
          </a:bodyPr>
          <a:lstStyle/>
          <a:p>
            <a:pPr indent="0" lvl="0" marL="228600" rtl="0" algn="just">
              <a:lnSpc>
                <a:spcPct val="115000"/>
              </a:lnSpc>
              <a:spcBef>
                <a:spcPts val="0"/>
              </a:spcBef>
              <a:spcAft>
                <a:spcPts val="0"/>
              </a:spcAft>
              <a:buSzPct val="79999"/>
              <a:buNone/>
            </a:pPr>
            <a:r>
              <a:rPr lang="es-MX" sz="1800">
                <a:latin typeface="Arial"/>
                <a:ea typeface="Arial"/>
                <a:cs typeface="Arial"/>
                <a:sym typeface="Arial"/>
              </a:rPr>
              <a:t>Caracterizar la idea de negocio teniendo en cuenta las oportunidades y necesidades del sector productivo y social. </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27f37d64fe_5_15"/>
          <p:cNvSpPr txBox="1"/>
          <p:nvPr>
            <p:ph idx="1" type="body"/>
          </p:nvPr>
        </p:nvSpPr>
        <p:spPr>
          <a:xfrm>
            <a:off x="250025" y="1257650"/>
            <a:ext cx="8569800" cy="36765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SzPts val="523"/>
              <a:buNone/>
            </a:pPr>
            <a:r>
              <a:rPr lang="es-MX" sz="1341"/>
              <a:t>objetivos de tech electronics:</a:t>
            </a:r>
            <a:endParaRPr sz="1341"/>
          </a:p>
          <a:p>
            <a:pPr indent="0" lvl="0" marL="0" rtl="0" algn="l">
              <a:spcBef>
                <a:spcPts val="750"/>
              </a:spcBef>
              <a:spcAft>
                <a:spcPts val="0"/>
              </a:spcAft>
              <a:buSzPts val="523"/>
              <a:buNone/>
            </a:pPr>
            <a:r>
              <a:rPr lang="es-MX" sz="1341"/>
              <a:t>Desarrollar productos innovadores: Un objetivo común de las empresas de software es el desarrollo de productos innovadores que ofrezcan soluciones únicas y de alta calidad a los clientes.</a:t>
            </a:r>
            <a:endParaRPr sz="1341"/>
          </a:p>
          <a:p>
            <a:pPr indent="0" lvl="0" marL="0" rtl="0" algn="l">
              <a:spcBef>
                <a:spcPts val="750"/>
              </a:spcBef>
              <a:spcAft>
                <a:spcPts val="0"/>
              </a:spcAft>
              <a:buSzPts val="523"/>
              <a:buNone/>
            </a:pPr>
            <a:r>
              <a:t/>
            </a:r>
            <a:endParaRPr sz="1341"/>
          </a:p>
          <a:p>
            <a:pPr indent="0" lvl="0" marL="0" rtl="0" algn="l">
              <a:spcBef>
                <a:spcPts val="750"/>
              </a:spcBef>
              <a:spcAft>
                <a:spcPts val="0"/>
              </a:spcAft>
              <a:buSzPts val="523"/>
              <a:buNone/>
            </a:pPr>
            <a:r>
              <a:rPr lang="es-MX" sz="1341"/>
              <a:t>Satisfacer al cliente: Las empresas de software buscan asegurarse de que sus productos satisfagan las necesidades y expectativas de los clientes, a través de la implementación de estrategias de atención al cliente y soporte técnico.</a:t>
            </a:r>
            <a:endParaRPr sz="1341"/>
          </a:p>
          <a:p>
            <a:pPr indent="0" lvl="0" marL="0" rtl="0" algn="l">
              <a:spcBef>
                <a:spcPts val="750"/>
              </a:spcBef>
              <a:spcAft>
                <a:spcPts val="0"/>
              </a:spcAft>
              <a:buSzPts val="523"/>
              <a:buNone/>
            </a:pPr>
            <a:r>
              <a:t/>
            </a:r>
            <a:endParaRPr sz="1341"/>
          </a:p>
          <a:p>
            <a:pPr indent="0" lvl="0" marL="0" rtl="0" algn="l">
              <a:spcBef>
                <a:spcPts val="750"/>
              </a:spcBef>
              <a:spcAft>
                <a:spcPts val="0"/>
              </a:spcAft>
              <a:buSzPts val="523"/>
              <a:buNone/>
            </a:pPr>
            <a:r>
              <a:rPr lang="es-MX" sz="1341"/>
              <a:t>Rentabilidad: Las empresas de software necesitan obtener un retorno de inversión rentable para asegurar su sostenibilidad a largo plazo y su crecimiento continuo.</a:t>
            </a:r>
            <a:endParaRPr sz="1341"/>
          </a:p>
          <a:p>
            <a:pPr indent="0" lvl="0" marL="0" rtl="0" algn="l">
              <a:spcBef>
                <a:spcPts val="750"/>
              </a:spcBef>
              <a:spcAft>
                <a:spcPts val="0"/>
              </a:spcAft>
              <a:buSzPts val="523"/>
              <a:buNone/>
            </a:pPr>
            <a:r>
              <a:t/>
            </a:r>
            <a:endParaRPr sz="1341"/>
          </a:p>
          <a:p>
            <a:pPr indent="0" lvl="0" marL="0" rtl="0" algn="l">
              <a:spcBef>
                <a:spcPts val="750"/>
              </a:spcBef>
              <a:spcAft>
                <a:spcPts val="0"/>
              </a:spcAft>
              <a:buSzPts val="523"/>
              <a:buNone/>
            </a:pPr>
            <a:r>
              <a:t/>
            </a:r>
            <a:endParaRPr sz="1341"/>
          </a:p>
          <a:p>
            <a:pPr indent="0" lvl="0" marL="0" rtl="0" algn="l">
              <a:spcBef>
                <a:spcPts val="750"/>
              </a:spcBef>
              <a:spcAft>
                <a:spcPts val="0"/>
              </a:spcAft>
              <a:buSzPts val="523"/>
              <a:buNone/>
            </a:pPr>
            <a:r>
              <a:t/>
            </a:r>
            <a:endParaRPr sz="1341"/>
          </a:p>
          <a:p>
            <a:pPr indent="0" lvl="0" marL="0" rtl="0" algn="l">
              <a:spcBef>
                <a:spcPts val="750"/>
              </a:spcBef>
              <a:spcAft>
                <a:spcPts val="0"/>
              </a:spcAft>
              <a:buSzPts val="523"/>
              <a:buNone/>
            </a:pPr>
            <a:r>
              <a:t/>
            </a:r>
            <a:endParaRPr sz="1341"/>
          </a:p>
          <a:p>
            <a:pPr indent="0" lvl="0" marL="0" rtl="0" algn="l">
              <a:spcBef>
                <a:spcPts val="750"/>
              </a:spcBef>
              <a:spcAft>
                <a:spcPts val="0"/>
              </a:spcAft>
              <a:buSzPts val="523"/>
              <a:buNone/>
            </a:pPr>
            <a:r>
              <a:t/>
            </a:r>
            <a:endParaRPr sz="1341"/>
          </a:p>
          <a:p>
            <a:pPr indent="0" lvl="0" marL="0" rtl="0" algn="l">
              <a:spcBef>
                <a:spcPts val="750"/>
              </a:spcBef>
              <a:spcAft>
                <a:spcPts val="0"/>
              </a:spcAft>
              <a:buSzPts val="523"/>
              <a:buNone/>
            </a:pPr>
            <a:r>
              <a:t/>
            </a:r>
            <a:endParaRPr sz="1341"/>
          </a:p>
          <a:p>
            <a:pPr indent="0" lvl="0" marL="0" rtl="0" algn="l">
              <a:spcBef>
                <a:spcPts val="750"/>
              </a:spcBef>
              <a:spcAft>
                <a:spcPts val="0"/>
              </a:spcAft>
              <a:buSzPts val="523"/>
              <a:buNone/>
            </a:pPr>
            <a:r>
              <a:t/>
            </a:r>
            <a:endParaRPr sz="1341"/>
          </a:p>
        </p:txBody>
      </p:sp>
      <p:pic>
        <p:nvPicPr>
          <p:cNvPr id="205" name="Google Shape;205;g227f37d64fe_5_15"/>
          <p:cNvPicPr preferRelativeResize="0"/>
          <p:nvPr/>
        </p:nvPicPr>
        <p:blipFill>
          <a:blip r:embed="rId3">
            <a:alphaModFix/>
          </a:blip>
          <a:stretch>
            <a:fillRect/>
          </a:stretch>
        </p:blipFill>
        <p:spPr>
          <a:xfrm>
            <a:off x="3289275" y="80600"/>
            <a:ext cx="1963950" cy="1095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27f37d64fe_5_20"/>
          <p:cNvSpPr txBox="1"/>
          <p:nvPr>
            <p:ph idx="1" type="body"/>
          </p:nvPr>
        </p:nvSpPr>
        <p:spPr>
          <a:xfrm>
            <a:off x="185525" y="209604"/>
            <a:ext cx="6447600" cy="42891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t/>
            </a:r>
            <a:endParaRPr/>
          </a:p>
        </p:txBody>
      </p:sp>
      <p:pic>
        <p:nvPicPr>
          <p:cNvPr id="211" name="Google Shape;211;g227f37d64fe_5_20"/>
          <p:cNvPicPr preferRelativeResize="0"/>
          <p:nvPr/>
        </p:nvPicPr>
        <p:blipFill>
          <a:blip r:embed="rId3">
            <a:alphaModFix/>
          </a:blip>
          <a:stretch>
            <a:fillRect/>
          </a:stretch>
        </p:blipFill>
        <p:spPr>
          <a:xfrm>
            <a:off x="96750" y="0"/>
            <a:ext cx="8900351" cy="5046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8"/>
          <p:cNvSpPr txBox="1"/>
          <p:nvPr>
            <p:ph type="title"/>
          </p:nvPr>
        </p:nvSpPr>
        <p:spPr>
          <a:xfrm>
            <a:off x="190075" y="262900"/>
            <a:ext cx="7023900" cy="9906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Arial"/>
              <a:buNone/>
            </a:pPr>
            <a:r>
              <a:rPr lang="es-MX" sz="1800">
                <a:latin typeface="Arial"/>
                <a:ea typeface="Arial"/>
                <a:cs typeface="Arial"/>
                <a:sym typeface="Arial"/>
              </a:rPr>
              <a:t>3.2.3. Ubique en el material de apoyo de la guía el archivo denominado </a:t>
            </a:r>
            <a:r>
              <a:rPr i="1" lang="es-MX" sz="1800">
                <a:latin typeface="Arial"/>
                <a:ea typeface="Arial"/>
                <a:cs typeface="Arial"/>
                <a:sym typeface="Arial"/>
              </a:rPr>
              <a:t>Modelo de negocio, </a:t>
            </a:r>
            <a:r>
              <a:rPr lang="es-MX" sz="1800">
                <a:latin typeface="Arial"/>
                <a:ea typeface="Arial"/>
                <a:cs typeface="Arial"/>
                <a:sym typeface="Arial"/>
              </a:rPr>
              <a:t>léalo y estúdielo.</a:t>
            </a:r>
            <a:br>
              <a:rPr lang="es-MX" sz="1800">
                <a:latin typeface="Calibri"/>
                <a:ea typeface="Calibri"/>
                <a:cs typeface="Calibri"/>
                <a:sym typeface="Calibri"/>
              </a:rPr>
            </a:br>
            <a:r>
              <a:rPr lang="es-MX" sz="1800">
                <a:latin typeface="Arial"/>
                <a:ea typeface="Arial"/>
                <a:cs typeface="Arial"/>
                <a:sym typeface="Arial"/>
              </a:rPr>
              <a:t> </a:t>
            </a:r>
            <a:br>
              <a:rPr lang="es-MX" sz="1800">
                <a:latin typeface="Calibri"/>
                <a:ea typeface="Calibri"/>
                <a:cs typeface="Calibri"/>
                <a:sym typeface="Calibri"/>
              </a:rPr>
            </a:br>
            <a:r>
              <a:rPr lang="es-MX" sz="1800">
                <a:latin typeface="Arial"/>
                <a:ea typeface="Arial"/>
                <a:cs typeface="Arial"/>
                <a:sym typeface="Arial"/>
              </a:rPr>
              <a:t>Luego, presente la información sobre modelo de negocio </a:t>
            </a:r>
            <a:r>
              <a:rPr lang="es-MX" sz="1800">
                <a:latin typeface="Arial"/>
                <a:ea typeface="Arial"/>
                <a:cs typeface="Arial"/>
                <a:sym typeface="Arial"/>
              </a:rPr>
              <a:t>contenida en el archivo</a:t>
            </a:r>
            <a:r>
              <a:rPr lang="es-MX" sz="1800">
                <a:latin typeface="Arial"/>
                <a:ea typeface="Arial"/>
                <a:cs typeface="Arial"/>
                <a:sym typeface="Arial"/>
              </a:rPr>
              <a:t>.(3)</a:t>
            </a:r>
            <a:br>
              <a:rPr lang="es-MX" sz="1800">
                <a:latin typeface="Calibri"/>
                <a:ea typeface="Calibri"/>
                <a:cs typeface="Calibri"/>
                <a:sym typeface="Calibri"/>
              </a:rPr>
            </a:br>
            <a:endParaRPr/>
          </a:p>
        </p:txBody>
      </p:sp>
      <p:graphicFrame>
        <p:nvGraphicFramePr>
          <p:cNvPr id="217" name="Google Shape;217;p8"/>
          <p:cNvGraphicFramePr/>
          <p:nvPr/>
        </p:nvGraphicFramePr>
        <p:xfrm>
          <a:off x="6955500" y="3282350"/>
          <a:ext cx="3000000" cy="3000000"/>
        </p:xfrm>
        <a:graphic>
          <a:graphicData uri="http://schemas.openxmlformats.org/drawingml/2006/table">
            <a:tbl>
              <a:tblPr>
                <a:noFill/>
                <a:tableStyleId>{E04B34A4-F604-450D-BE87-935255F1D36C}</a:tableStyleId>
              </a:tblPr>
              <a:tblGrid>
                <a:gridCol w="1027800"/>
                <a:gridCol w="1253400"/>
              </a:tblGrid>
              <a:tr h="708425">
                <a:tc>
                  <a:txBody>
                    <a:bodyPr/>
                    <a:lstStyle/>
                    <a:p>
                      <a:pPr indent="0" lvl="0" marL="0" rtl="0" algn="l">
                        <a:spcBef>
                          <a:spcPts val="0"/>
                        </a:spcBef>
                        <a:spcAft>
                          <a:spcPts val="0"/>
                        </a:spcAft>
                        <a:buNone/>
                      </a:pPr>
                      <a:r>
                        <a:rPr b="1" lang="es-MX" sz="1100">
                          <a:solidFill>
                            <a:srgbClr val="FF0000"/>
                          </a:solidFill>
                        </a:rPr>
                        <a:t>AIRTON</a:t>
                      </a:r>
                      <a:endParaRPr b="1" sz="1100">
                        <a:solidFill>
                          <a:srgbClr val="FF0000"/>
                        </a:solidFill>
                      </a:endParaRPr>
                    </a:p>
                  </a:txBody>
                  <a:tcPr marT="91425" marB="91425" marR="91425" marL="91425"/>
                </a:tc>
                <a:tc>
                  <a:txBody>
                    <a:bodyPr/>
                    <a:lstStyle/>
                    <a:p>
                      <a:pPr indent="0" lvl="0" marL="0" rtl="0" algn="l">
                        <a:spcBef>
                          <a:spcPts val="0"/>
                        </a:spcBef>
                        <a:spcAft>
                          <a:spcPts val="0"/>
                        </a:spcAft>
                        <a:buNone/>
                      </a:pPr>
                      <a:r>
                        <a:rPr b="1" lang="es-MX" sz="1100">
                          <a:solidFill>
                            <a:srgbClr val="FF0000"/>
                          </a:solidFill>
                        </a:rPr>
                        <a:t>CAMARGO ACEVEDO</a:t>
                      </a:r>
                      <a:endParaRPr b="1" sz="1100">
                        <a:solidFill>
                          <a:srgbClr val="FF0000"/>
                        </a:solidFill>
                      </a:endParaRPr>
                    </a:p>
                  </a:txBody>
                  <a:tcPr marT="91425" marB="91425" marR="91425" marL="91425"/>
                </a:tc>
              </a:tr>
              <a:tr h="708425">
                <a:tc>
                  <a:txBody>
                    <a:bodyPr/>
                    <a:lstStyle/>
                    <a:p>
                      <a:pPr indent="0" lvl="0" marL="0" rtl="0" algn="l">
                        <a:spcBef>
                          <a:spcPts val="0"/>
                        </a:spcBef>
                        <a:spcAft>
                          <a:spcPts val="0"/>
                        </a:spcAft>
                        <a:buNone/>
                      </a:pPr>
                      <a:r>
                        <a:rPr b="1" lang="es-MX" sz="1100">
                          <a:solidFill>
                            <a:srgbClr val="FF0000"/>
                          </a:solidFill>
                        </a:rPr>
                        <a:t>LUIS ALBERTO</a:t>
                      </a:r>
                      <a:endParaRPr b="1" sz="1100">
                        <a:solidFill>
                          <a:srgbClr val="FF0000"/>
                        </a:solidFill>
                      </a:endParaRPr>
                    </a:p>
                  </a:txBody>
                  <a:tcPr marT="91425" marB="91425" marR="91425" marL="91425"/>
                </a:tc>
                <a:tc>
                  <a:txBody>
                    <a:bodyPr/>
                    <a:lstStyle/>
                    <a:p>
                      <a:pPr indent="0" lvl="0" marL="0" rtl="0" algn="l">
                        <a:spcBef>
                          <a:spcPts val="0"/>
                        </a:spcBef>
                        <a:spcAft>
                          <a:spcPts val="0"/>
                        </a:spcAft>
                        <a:buNone/>
                      </a:pPr>
                      <a:r>
                        <a:rPr b="1" lang="es-MX" sz="1100">
                          <a:solidFill>
                            <a:srgbClr val="FF0000"/>
                          </a:solidFill>
                        </a:rPr>
                        <a:t>GOMEZ DIAZ</a:t>
                      </a:r>
                      <a:endParaRPr b="1" sz="1100">
                        <a:solidFill>
                          <a:srgbClr val="FF0000"/>
                        </a:solidFill>
                      </a:endParaRPr>
                    </a:p>
                  </a:txBody>
                  <a:tcPr marT="91425" marB="91425" marR="91425" marL="91425"/>
                </a:tc>
              </a:tr>
              <a:tr h="708425">
                <a:tc>
                  <a:txBody>
                    <a:bodyPr/>
                    <a:lstStyle/>
                    <a:p>
                      <a:pPr indent="0" lvl="0" marL="0" rtl="0" algn="l">
                        <a:spcBef>
                          <a:spcPts val="0"/>
                        </a:spcBef>
                        <a:spcAft>
                          <a:spcPts val="0"/>
                        </a:spcAft>
                        <a:buNone/>
                      </a:pPr>
                      <a:r>
                        <a:rPr b="1" lang="es-MX" sz="1100">
                          <a:solidFill>
                            <a:srgbClr val="FF0000"/>
                          </a:solidFill>
                        </a:rPr>
                        <a:t>DAVID SANTIAGO</a:t>
                      </a:r>
                      <a:endParaRPr b="1" sz="1100">
                        <a:solidFill>
                          <a:srgbClr val="FF0000"/>
                        </a:solidFill>
                      </a:endParaRPr>
                    </a:p>
                  </a:txBody>
                  <a:tcPr marT="91425" marB="91425" marR="91425" marL="91425"/>
                </a:tc>
                <a:tc>
                  <a:txBody>
                    <a:bodyPr/>
                    <a:lstStyle/>
                    <a:p>
                      <a:pPr indent="0" lvl="0" marL="0" rtl="0" algn="l">
                        <a:spcBef>
                          <a:spcPts val="0"/>
                        </a:spcBef>
                        <a:spcAft>
                          <a:spcPts val="0"/>
                        </a:spcAft>
                        <a:buNone/>
                      </a:pPr>
                      <a:r>
                        <a:rPr b="1" lang="es-MX" sz="1100">
                          <a:solidFill>
                            <a:srgbClr val="FF0000"/>
                          </a:solidFill>
                        </a:rPr>
                        <a:t>SALAMANCA PINTO</a:t>
                      </a:r>
                      <a:endParaRPr b="1" sz="1100">
                        <a:solidFill>
                          <a:srgbClr val="FF0000"/>
                        </a:solidFill>
                      </a:endParaRPr>
                    </a:p>
                  </a:txBody>
                  <a:tcPr marT="91425" marB="91425" marR="91425" marL="91425"/>
                </a:tc>
              </a:tr>
            </a:tbl>
          </a:graphicData>
        </a:graphic>
      </p:graphicFrame>
      <p:pic>
        <p:nvPicPr>
          <p:cNvPr id="218" name="Google Shape;218;p8"/>
          <p:cNvPicPr preferRelativeResize="0"/>
          <p:nvPr/>
        </p:nvPicPr>
        <p:blipFill>
          <a:blip r:embed="rId3">
            <a:alphaModFix/>
          </a:blip>
          <a:stretch>
            <a:fillRect/>
          </a:stretch>
        </p:blipFill>
        <p:spPr>
          <a:xfrm>
            <a:off x="438050" y="1697700"/>
            <a:ext cx="6117827" cy="33098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9"/>
          <p:cNvSpPr txBox="1"/>
          <p:nvPr>
            <p:ph type="title"/>
          </p:nvPr>
        </p:nvSpPr>
        <p:spPr>
          <a:xfrm>
            <a:off x="508001" y="217170"/>
            <a:ext cx="6447501" cy="9906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Arial"/>
              <a:buNone/>
            </a:pPr>
            <a:r>
              <a:rPr lang="es-MX" sz="1800">
                <a:latin typeface="Arial"/>
                <a:ea typeface="Arial"/>
                <a:cs typeface="Arial"/>
                <a:sym typeface="Arial"/>
              </a:rPr>
              <a:t>3.2.3. Revise la información contenida en el siguiente enlace, relativa al modelo de negocio de Starbucks y a partir de lo aprendido sobre Modelo de negocio en la actividad 3.2.3, </a:t>
            </a:r>
            <a:r>
              <a:rPr lang="es-MX" sz="1800">
                <a:highlight>
                  <a:srgbClr val="FFFF00"/>
                </a:highlight>
                <a:latin typeface="Arial"/>
                <a:ea typeface="Arial"/>
                <a:cs typeface="Arial"/>
                <a:sym typeface="Arial"/>
              </a:rPr>
              <a:t>redacte un párrafo en el que describa en qué radica el éxito de de esta cadena de cafeterías. (4)  William Stiven Rodríguez Rodríguez   -   Alexander Valbuena</a:t>
            </a:r>
            <a:br>
              <a:rPr lang="es-MX" sz="1800">
                <a:highlight>
                  <a:srgbClr val="FFFF00"/>
                </a:highlight>
                <a:latin typeface="Calibri"/>
                <a:ea typeface="Calibri"/>
                <a:cs typeface="Calibri"/>
                <a:sym typeface="Calibri"/>
              </a:rPr>
            </a:br>
            <a:r>
              <a:rPr lang="es-MX" sz="1800" u="sng">
                <a:solidFill>
                  <a:srgbClr val="0D2E46"/>
                </a:solidFill>
                <a:latin typeface="Arial"/>
                <a:ea typeface="Arial"/>
                <a:cs typeface="Arial"/>
                <a:sym typeface="Arial"/>
                <a:hlinkClick r:id="rId3">
                  <a:extLst>
                    <a:ext uri="{A12FA001-AC4F-418D-AE19-62706E023703}">
                      <ahyp:hlinkClr val="tx"/>
                    </a:ext>
                  </a:extLst>
                </a:hlinkClick>
              </a:rPr>
              <a:t>https://modelocanvas.net/modelo-de-negocio-starbucks/</a:t>
            </a:r>
            <a:r>
              <a:rPr lang="es-MX" sz="1800">
                <a:latin typeface="Arial"/>
                <a:ea typeface="Arial"/>
                <a:cs typeface="Arial"/>
                <a:sym typeface="Arial"/>
              </a:rPr>
              <a:t> </a:t>
            </a:r>
            <a:br>
              <a:rPr lang="es-MX" sz="1800">
                <a:latin typeface="Calibri"/>
                <a:ea typeface="Calibri"/>
                <a:cs typeface="Calibri"/>
                <a:sym typeface="Calibri"/>
              </a:rPr>
            </a:br>
            <a:endParaRPr/>
          </a:p>
        </p:txBody>
      </p:sp>
      <p:sp>
        <p:nvSpPr>
          <p:cNvPr id="224" name="Google Shape;224;p9"/>
          <p:cNvSpPr txBox="1"/>
          <p:nvPr>
            <p:ph idx="1" type="body"/>
          </p:nvPr>
        </p:nvSpPr>
        <p:spPr>
          <a:xfrm>
            <a:off x="507950" y="2238400"/>
            <a:ext cx="6447600" cy="2555100"/>
          </a:xfrm>
          <a:prstGeom prst="rect">
            <a:avLst/>
          </a:prstGeom>
          <a:noFill/>
          <a:ln>
            <a:noFill/>
          </a:ln>
        </p:spPr>
        <p:txBody>
          <a:bodyPr anchorCtr="0" anchor="t" bIns="45700" lIns="91425" spcFirstLastPara="1" rIns="91425" wrap="square" tIns="45700">
            <a:normAutofit lnSpcReduction="10000"/>
          </a:bodyPr>
          <a:lstStyle/>
          <a:p>
            <a:pPr indent="-188595" lvl="0" marL="257175" rtl="0" algn="just">
              <a:spcBef>
                <a:spcPts val="0"/>
              </a:spcBef>
              <a:spcAft>
                <a:spcPts val="0"/>
              </a:spcAft>
              <a:buSzPts val="1080"/>
              <a:buNone/>
            </a:pPr>
            <a:r>
              <a:rPr lang="es-MX"/>
              <a:t> - Pensamos que la empresa de Starbucks tiene gran éxito por su caracterización y por sus productos de alta calidad y adicional por tener un </a:t>
            </a:r>
            <a:r>
              <a:rPr lang="es-MX"/>
              <a:t>vínculo</a:t>
            </a:r>
            <a:r>
              <a:rPr lang="es-MX"/>
              <a:t> extra con los clientes teniendo así un gran impacto a nivel mundial, aunque en Colombia no sea tan popular por sus elevados precios. Los clientes principalmente pagan por experiencias al comprar y consumir el producto ya que en comparación  con los competidores que tiene localmente se diferencia en gran medida por la experiencia que está da al cliente tanto en sus tiendas físicas como en la presentación de sus diversos productos y su indumentaria publicitaria que se caracteriza por ser minimalista y que la mayoría de clientes se siente conforme con el servicio que recibe por parte de esta tanto en el producto como en el servicio y la experiencia que hace sentir al cliente que está consumiendo algo exclusivo y por tal motivo algunos  consideran tan atractiva a esta marca en </a:t>
            </a:r>
            <a:r>
              <a:rPr lang="es-MX"/>
              <a:t>específico</a:t>
            </a:r>
            <a:r>
              <a:rPr lang="es-MX"/>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1"/>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700"/>
              <a:buFont typeface="Trebuchet MS"/>
              <a:buNone/>
            </a:pPr>
            <a:r>
              <a:rPr lang="es-MX"/>
              <a:t>ANÁLISIS PESTEL</a:t>
            </a:r>
            <a:endParaRPr/>
          </a:p>
        </p:txBody>
      </p:sp>
      <p:sp>
        <p:nvSpPr>
          <p:cNvPr id="230" name="Google Shape;230;p11"/>
          <p:cNvSpPr txBox="1"/>
          <p:nvPr>
            <p:ph idx="1" type="body"/>
          </p:nvPr>
        </p:nvSpPr>
        <p:spPr>
          <a:xfrm>
            <a:off x="508001" y="1620442"/>
            <a:ext cx="6447501" cy="291058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1440"/>
              <a:buNone/>
            </a:pPr>
            <a:r>
              <a:rPr lang="es-MX" sz="1800">
                <a:solidFill>
                  <a:srgbClr val="0070C0"/>
                </a:solidFill>
                <a:latin typeface="Arial"/>
                <a:ea typeface="Arial"/>
                <a:cs typeface="Arial"/>
                <a:sym typeface="Arial"/>
              </a:rPr>
              <a:t>b. </a:t>
            </a:r>
            <a:r>
              <a:rPr lang="es-MX" sz="1800">
                <a:solidFill>
                  <a:srgbClr val="000000"/>
                </a:solidFill>
                <a:latin typeface="Arial"/>
                <a:ea typeface="Arial"/>
                <a:cs typeface="Arial"/>
                <a:sym typeface="Arial"/>
              </a:rPr>
              <a:t>Teniendo en cuenta los conceptos PEST (</a:t>
            </a:r>
            <a:r>
              <a:rPr lang="es-MX" sz="1800">
                <a:solidFill>
                  <a:srgbClr val="000000"/>
                </a:solidFill>
                <a:latin typeface="Arial"/>
                <a:ea typeface="Arial"/>
                <a:cs typeface="Arial"/>
                <a:sym typeface="Arial"/>
              </a:rPr>
              <a:t>Político</a:t>
            </a:r>
            <a:r>
              <a:rPr lang="es-MX" sz="1800">
                <a:solidFill>
                  <a:srgbClr val="000000"/>
                </a:solidFill>
                <a:latin typeface="Arial"/>
                <a:ea typeface="Arial"/>
                <a:cs typeface="Arial"/>
                <a:sym typeface="Arial"/>
              </a:rPr>
              <a:t>, Económico, Social-cultural y Tecnológico), definirán su entorno a través de un dibujo que refleje elementos de su medio geográfico o comercial, que les benefician o les afectan para iniciar un emprendimiento.  </a:t>
            </a:r>
            <a:endParaRPr/>
          </a:p>
          <a:p>
            <a:pPr indent="0" lvl="0" marL="0" rtl="0" algn="just">
              <a:spcBef>
                <a:spcPts val="750"/>
              </a:spcBef>
              <a:spcAft>
                <a:spcPts val="0"/>
              </a:spcAft>
              <a:buSzPts val="1440"/>
              <a:buNone/>
            </a:pPr>
            <a:r>
              <a:rPr lang="es-MX" sz="1800">
                <a:solidFill>
                  <a:srgbClr val="000000"/>
                </a:solidFill>
                <a:highlight>
                  <a:srgbClr val="FFFF00"/>
                </a:highlight>
                <a:latin typeface="Arial"/>
                <a:ea typeface="Arial"/>
                <a:cs typeface="Arial"/>
                <a:sym typeface="Arial"/>
              </a:rPr>
              <a:t>(</a:t>
            </a:r>
            <a:r>
              <a:rPr lang="es-MX" sz="1800">
                <a:solidFill>
                  <a:srgbClr val="000000"/>
                </a:solidFill>
                <a:highlight>
                  <a:srgbClr val="FFFF00"/>
                </a:highlight>
                <a:latin typeface="Arial"/>
                <a:ea typeface="Arial"/>
                <a:cs typeface="Arial"/>
                <a:sym typeface="Arial"/>
              </a:rPr>
              <a:t>Elabore su análisis PESTEL</a:t>
            </a:r>
            <a:r>
              <a:rPr lang="es-MX" sz="1800">
                <a:solidFill>
                  <a:srgbClr val="000000"/>
                </a:solidFill>
                <a:latin typeface="Arial"/>
                <a:ea typeface="Arial"/>
                <a:cs typeface="Arial"/>
                <a:sym typeface="Arial"/>
              </a:rPr>
              <a:t>)(Diap 17)  Angel Medina</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2"/>
          <p:cNvSpPr txBox="1"/>
          <p:nvPr>
            <p:ph type="title"/>
          </p:nvPr>
        </p:nvSpPr>
        <p:spPr>
          <a:xfrm>
            <a:off x="508001" y="457200"/>
            <a:ext cx="6447501" cy="99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700"/>
              <a:buFont typeface="Avenir"/>
              <a:buNone/>
            </a:pPr>
            <a:r>
              <a:rPr b="1" lang="es-MX">
                <a:latin typeface="Avenir"/>
                <a:ea typeface="Avenir"/>
                <a:cs typeface="Avenir"/>
                <a:sym typeface="Avenir"/>
              </a:rPr>
              <a:t>Análisis</a:t>
            </a:r>
            <a:r>
              <a:rPr lang="es-MX"/>
              <a:t> </a:t>
            </a:r>
            <a:r>
              <a:rPr lang="es-MX">
                <a:latin typeface="Avenir"/>
                <a:ea typeface="Avenir"/>
                <a:cs typeface="Avenir"/>
                <a:sym typeface="Avenir"/>
              </a:rPr>
              <a:t>PESTEL</a:t>
            </a:r>
            <a:endParaRPr>
              <a:latin typeface="Avenir"/>
              <a:ea typeface="Avenir"/>
              <a:cs typeface="Avenir"/>
              <a:sym typeface="Avenir"/>
            </a:endParaRPr>
          </a:p>
        </p:txBody>
      </p:sp>
      <p:sp>
        <p:nvSpPr>
          <p:cNvPr id="236" name="Google Shape;236;p12"/>
          <p:cNvSpPr txBox="1"/>
          <p:nvPr/>
        </p:nvSpPr>
        <p:spPr>
          <a:xfrm>
            <a:off x="175150" y="1242950"/>
            <a:ext cx="2956800" cy="1508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33475B"/>
              </a:buClr>
              <a:buSzPts val="1600"/>
              <a:buFont typeface="Avenir"/>
              <a:buNone/>
            </a:pPr>
            <a:r>
              <a:rPr b="1" i="0" lang="es-MX" sz="1600" u="none" cap="none" strike="noStrike">
                <a:solidFill>
                  <a:srgbClr val="33475B"/>
                </a:solidFill>
                <a:latin typeface="Avenir"/>
                <a:ea typeface="Avenir"/>
                <a:cs typeface="Avenir"/>
                <a:sym typeface="Avenir"/>
              </a:rPr>
              <a:t>Políticos</a:t>
            </a:r>
            <a:endParaRPr/>
          </a:p>
          <a:p>
            <a:pPr indent="-228600" lvl="0" marL="457200" marR="0" rtl="0" algn="l">
              <a:lnSpc>
                <a:spcPct val="100000"/>
              </a:lnSpc>
              <a:spcBef>
                <a:spcPts val="0"/>
              </a:spcBef>
              <a:spcAft>
                <a:spcPts val="0"/>
              </a:spcAft>
              <a:buClr>
                <a:srgbClr val="33475B"/>
              </a:buClr>
              <a:buSzPts val="1300"/>
              <a:buFont typeface="Avenir"/>
              <a:buNone/>
            </a:pPr>
            <a:r>
              <a:t/>
            </a:r>
            <a:endParaRPr b="0" i="0" sz="1300" u="none" cap="none" strike="noStrike">
              <a:solidFill>
                <a:srgbClr val="33475B"/>
              </a:solidFill>
              <a:latin typeface="Avenir"/>
              <a:ea typeface="Avenir"/>
              <a:cs typeface="Avenir"/>
              <a:sym typeface="Avenir"/>
            </a:endParaRPr>
          </a:p>
          <a:p>
            <a:pPr indent="-311150" lvl="0" marL="457200" marR="0" rtl="0" algn="l">
              <a:lnSpc>
                <a:spcPct val="100000"/>
              </a:lnSpc>
              <a:spcBef>
                <a:spcPts val="0"/>
              </a:spcBef>
              <a:spcAft>
                <a:spcPts val="0"/>
              </a:spcAft>
              <a:buClr>
                <a:srgbClr val="33475B"/>
              </a:buClr>
              <a:buSzPts val="1300"/>
              <a:buFont typeface="Avenir"/>
              <a:buChar char="●"/>
            </a:pPr>
            <a:r>
              <a:rPr lang="es-MX" sz="1100">
                <a:solidFill>
                  <a:schemeClr val="dk1"/>
                </a:solidFill>
                <a:latin typeface="Trebuchet MS"/>
                <a:ea typeface="Trebuchet MS"/>
                <a:cs typeface="Trebuchet MS"/>
                <a:sym typeface="Trebuchet MS"/>
              </a:rPr>
              <a:t>Cambios del gobierno desestabilizan la </a:t>
            </a:r>
            <a:r>
              <a:rPr lang="es-MX" sz="1100">
                <a:solidFill>
                  <a:schemeClr val="dk1"/>
                </a:solidFill>
                <a:latin typeface="Trebuchet MS"/>
                <a:ea typeface="Trebuchet MS"/>
                <a:cs typeface="Trebuchet MS"/>
                <a:sym typeface="Trebuchet MS"/>
              </a:rPr>
              <a:t>economía</a:t>
            </a:r>
            <a:r>
              <a:rPr b="0" i="0" lang="es-MX" sz="1100" u="none" cap="none" strike="noStrike">
                <a:solidFill>
                  <a:schemeClr val="dk1"/>
                </a:solidFill>
                <a:latin typeface="Trebuchet MS"/>
                <a:ea typeface="Trebuchet MS"/>
                <a:cs typeface="Trebuchet MS"/>
                <a:sym typeface="Trebuchet MS"/>
              </a:rPr>
              <a:t>.</a:t>
            </a:r>
            <a:endParaRPr b="0" i="0" sz="1100" u="none" cap="none" strike="noStrike">
              <a:solidFill>
                <a:schemeClr val="dk1"/>
              </a:solidFill>
              <a:latin typeface="Trebuchet MS"/>
              <a:ea typeface="Trebuchet MS"/>
              <a:cs typeface="Trebuchet MS"/>
              <a:sym typeface="Trebuchet MS"/>
            </a:endParaRPr>
          </a:p>
          <a:p>
            <a:pPr indent="-298450" lvl="0" marL="457200" marR="0" rtl="0" algn="l">
              <a:lnSpc>
                <a:spcPct val="100000"/>
              </a:lnSpc>
              <a:spcBef>
                <a:spcPts val="0"/>
              </a:spcBef>
              <a:spcAft>
                <a:spcPts val="0"/>
              </a:spcAft>
              <a:buClr>
                <a:schemeClr val="dk1"/>
              </a:buClr>
              <a:buSzPts val="1100"/>
              <a:buFont typeface="Trebuchet MS"/>
              <a:buChar char="●"/>
            </a:pPr>
            <a:r>
              <a:rPr lang="es-MX" sz="1100">
                <a:solidFill>
                  <a:schemeClr val="dk1"/>
                </a:solidFill>
                <a:latin typeface="Trebuchet MS"/>
                <a:ea typeface="Trebuchet MS"/>
                <a:cs typeface="Trebuchet MS"/>
                <a:sym typeface="Trebuchet MS"/>
              </a:rPr>
              <a:t>Restricción comercial.</a:t>
            </a:r>
            <a:endParaRPr sz="1100">
              <a:solidFill>
                <a:schemeClr val="dk1"/>
              </a:solidFill>
              <a:latin typeface="Trebuchet MS"/>
              <a:ea typeface="Trebuchet MS"/>
              <a:cs typeface="Trebuchet MS"/>
              <a:sym typeface="Trebuchet MS"/>
            </a:endParaRPr>
          </a:p>
          <a:p>
            <a:pPr indent="-298450" lvl="0" marL="457200" marR="0" rtl="0" algn="l">
              <a:lnSpc>
                <a:spcPct val="100000"/>
              </a:lnSpc>
              <a:spcBef>
                <a:spcPts val="0"/>
              </a:spcBef>
              <a:spcAft>
                <a:spcPts val="0"/>
              </a:spcAft>
              <a:buClr>
                <a:schemeClr val="dk1"/>
              </a:buClr>
              <a:buSzPts val="1100"/>
              <a:buFont typeface="Trebuchet MS"/>
              <a:buChar char="●"/>
            </a:pPr>
            <a:r>
              <a:rPr lang="es-MX" sz="1100">
                <a:solidFill>
                  <a:schemeClr val="dk1"/>
                </a:solidFill>
                <a:latin typeface="Trebuchet MS"/>
                <a:ea typeface="Trebuchet MS"/>
                <a:cs typeface="Trebuchet MS"/>
                <a:sym typeface="Trebuchet MS"/>
              </a:rPr>
              <a:t>Políticas</a:t>
            </a:r>
            <a:r>
              <a:rPr lang="es-MX" sz="1100">
                <a:solidFill>
                  <a:schemeClr val="dk1"/>
                </a:solidFill>
                <a:latin typeface="Trebuchet MS"/>
                <a:ea typeface="Trebuchet MS"/>
                <a:cs typeface="Trebuchet MS"/>
                <a:sym typeface="Trebuchet MS"/>
              </a:rPr>
              <a:t> Gubernamentales.</a:t>
            </a:r>
            <a:endParaRPr sz="1100">
              <a:solidFill>
                <a:schemeClr val="dk1"/>
              </a:solidFill>
              <a:latin typeface="Trebuchet MS"/>
              <a:ea typeface="Trebuchet MS"/>
              <a:cs typeface="Trebuchet MS"/>
              <a:sym typeface="Trebuchet MS"/>
            </a:endParaRPr>
          </a:p>
          <a:p>
            <a:pPr indent="-298450" lvl="0" marL="457200" marR="0" rtl="0" algn="l">
              <a:lnSpc>
                <a:spcPct val="100000"/>
              </a:lnSpc>
              <a:spcBef>
                <a:spcPts val="0"/>
              </a:spcBef>
              <a:spcAft>
                <a:spcPts val="0"/>
              </a:spcAft>
              <a:buClr>
                <a:schemeClr val="dk1"/>
              </a:buClr>
              <a:buSzPts val="1100"/>
              <a:buFont typeface="Trebuchet MS"/>
              <a:buChar char="●"/>
            </a:pPr>
            <a:r>
              <a:rPr lang="es-MX" sz="1100">
                <a:solidFill>
                  <a:schemeClr val="dk1"/>
                </a:solidFill>
                <a:latin typeface="Trebuchet MS"/>
                <a:ea typeface="Trebuchet MS"/>
                <a:cs typeface="Trebuchet MS"/>
                <a:sym typeface="Trebuchet MS"/>
              </a:rPr>
              <a:t>políticas</a:t>
            </a:r>
            <a:r>
              <a:rPr lang="es-MX" sz="1100">
                <a:solidFill>
                  <a:schemeClr val="dk1"/>
                </a:solidFill>
                <a:latin typeface="Trebuchet MS"/>
                <a:ea typeface="Trebuchet MS"/>
                <a:cs typeface="Trebuchet MS"/>
                <a:sym typeface="Trebuchet MS"/>
              </a:rPr>
              <a:t> fiscales.</a:t>
            </a:r>
            <a:endParaRPr sz="1100">
              <a:solidFill>
                <a:schemeClr val="dk1"/>
              </a:solidFill>
              <a:latin typeface="Trebuchet MS"/>
              <a:ea typeface="Trebuchet MS"/>
              <a:cs typeface="Trebuchet MS"/>
              <a:sym typeface="Trebuchet MS"/>
            </a:endParaRPr>
          </a:p>
        </p:txBody>
      </p:sp>
      <p:sp>
        <p:nvSpPr>
          <p:cNvPr id="237" name="Google Shape;237;p12"/>
          <p:cNvSpPr txBox="1"/>
          <p:nvPr/>
        </p:nvSpPr>
        <p:spPr>
          <a:xfrm>
            <a:off x="3112338" y="1242950"/>
            <a:ext cx="2956800" cy="1554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33475B"/>
              </a:buClr>
              <a:buSzPts val="1600"/>
              <a:buFont typeface="Avenir"/>
              <a:buNone/>
            </a:pPr>
            <a:r>
              <a:rPr b="1" i="0" lang="es-MX" sz="1600" u="none" cap="none" strike="noStrike">
                <a:solidFill>
                  <a:srgbClr val="33475B"/>
                </a:solidFill>
                <a:latin typeface="Avenir"/>
                <a:ea typeface="Avenir"/>
                <a:cs typeface="Avenir"/>
                <a:sym typeface="Avenir"/>
              </a:rPr>
              <a:t>Económicos</a:t>
            </a:r>
            <a:endParaRPr b="1" i="0" sz="1600" u="none" cap="none" strike="noStrike">
              <a:solidFill>
                <a:srgbClr val="33475B"/>
              </a:solidFill>
              <a:latin typeface="Avenir"/>
              <a:ea typeface="Avenir"/>
              <a:cs typeface="Avenir"/>
              <a:sym typeface="Avenir"/>
            </a:endParaRPr>
          </a:p>
          <a:p>
            <a:pPr indent="-228600" lvl="0" marL="457200" marR="0" rtl="0" algn="l">
              <a:lnSpc>
                <a:spcPct val="100000"/>
              </a:lnSpc>
              <a:spcBef>
                <a:spcPts val="0"/>
              </a:spcBef>
              <a:spcAft>
                <a:spcPts val="0"/>
              </a:spcAft>
              <a:buClr>
                <a:srgbClr val="33475B"/>
              </a:buClr>
              <a:buSzPts val="1300"/>
              <a:buFont typeface="Avenir"/>
              <a:buNone/>
            </a:pPr>
            <a:r>
              <a:t/>
            </a:r>
            <a:endParaRPr b="0" i="0" sz="1800" u="none" cap="none" strike="noStrike">
              <a:solidFill>
                <a:srgbClr val="33475B"/>
              </a:solidFill>
              <a:latin typeface="Avenir"/>
              <a:ea typeface="Avenir"/>
              <a:cs typeface="Avenir"/>
              <a:sym typeface="Avenir"/>
            </a:endParaRPr>
          </a:p>
          <a:p>
            <a:pPr indent="-292100" lvl="0" marL="457200" marR="0" rtl="0" algn="l">
              <a:lnSpc>
                <a:spcPct val="100000"/>
              </a:lnSpc>
              <a:spcBef>
                <a:spcPts val="0"/>
              </a:spcBef>
              <a:spcAft>
                <a:spcPts val="0"/>
              </a:spcAft>
              <a:buClr>
                <a:srgbClr val="33475B"/>
              </a:buClr>
              <a:buSzPts val="1000"/>
              <a:buFont typeface="Avenir"/>
              <a:buChar char="●"/>
            </a:pPr>
            <a:r>
              <a:rPr lang="es-MX" sz="1100">
                <a:solidFill>
                  <a:schemeClr val="dk1"/>
                </a:solidFill>
                <a:latin typeface="Trebuchet MS"/>
                <a:ea typeface="Trebuchet MS"/>
                <a:cs typeface="Trebuchet MS"/>
                <a:sym typeface="Trebuchet MS"/>
              </a:rPr>
              <a:t>Inflación</a:t>
            </a:r>
            <a:r>
              <a:rPr b="0" i="0" lang="es-MX" sz="1100" u="none" cap="none" strike="noStrike">
                <a:solidFill>
                  <a:schemeClr val="dk1"/>
                </a:solidFill>
                <a:latin typeface="Trebuchet MS"/>
                <a:ea typeface="Trebuchet MS"/>
                <a:cs typeface="Trebuchet MS"/>
                <a:sym typeface="Trebuchet MS"/>
              </a:rPr>
              <a:t>.</a:t>
            </a:r>
            <a:endParaRPr b="0" i="0" sz="1100" u="none" cap="none" strike="noStrike">
              <a:solidFill>
                <a:schemeClr val="dk1"/>
              </a:solidFill>
              <a:latin typeface="Trebuchet MS"/>
              <a:ea typeface="Trebuchet MS"/>
              <a:cs typeface="Trebuchet MS"/>
              <a:sym typeface="Trebuchet MS"/>
            </a:endParaRPr>
          </a:p>
          <a:p>
            <a:pPr indent="-298450" lvl="0" marL="457200" marR="0" rtl="0" algn="l">
              <a:lnSpc>
                <a:spcPct val="100000"/>
              </a:lnSpc>
              <a:spcBef>
                <a:spcPts val="0"/>
              </a:spcBef>
              <a:spcAft>
                <a:spcPts val="0"/>
              </a:spcAft>
              <a:buClr>
                <a:schemeClr val="dk1"/>
              </a:buClr>
              <a:buSzPts val="1100"/>
              <a:buFont typeface="Trebuchet MS"/>
              <a:buChar char="●"/>
            </a:pPr>
            <a:r>
              <a:rPr lang="es-MX" sz="1100">
                <a:solidFill>
                  <a:schemeClr val="dk1"/>
                </a:solidFill>
                <a:latin typeface="Trebuchet MS"/>
                <a:ea typeface="Trebuchet MS"/>
                <a:cs typeface="Trebuchet MS"/>
                <a:sym typeface="Trebuchet MS"/>
              </a:rPr>
              <a:t>déficit</a:t>
            </a:r>
            <a:r>
              <a:rPr lang="es-MX" sz="1100">
                <a:solidFill>
                  <a:schemeClr val="dk1"/>
                </a:solidFill>
                <a:latin typeface="Trebuchet MS"/>
                <a:ea typeface="Trebuchet MS"/>
                <a:cs typeface="Trebuchet MS"/>
                <a:sym typeface="Trebuchet MS"/>
              </a:rPr>
              <a:t> en ventas.</a:t>
            </a:r>
            <a:endParaRPr sz="1100">
              <a:solidFill>
                <a:schemeClr val="dk1"/>
              </a:solidFill>
              <a:latin typeface="Trebuchet MS"/>
              <a:ea typeface="Trebuchet MS"/>
              <a:cs typeface="Trebuchet MS"/>
              <a:sym typeface="Trebuchet MS"/>
            </a:endParaRPr>
          </a:p>
          <a:p>
            <a:pPr indent="-298450" lvl="0" marL="457200" marR="0" rtl="0" algn="l">
              <a:lnSpc>
                <a:spcPct val="100000"/>
              </a:lnSpc>
              <a:spcBef>
                <a:spcPts val="0"/>
              </a:spcBef>
              <a:spcAft>
                <a:spcPts val="0"/>
              </a:spcAft>
              <a:buClr>
                <a:schemeClr val="dk1"/>
              </a:buClr>
              <a:buSzPts val="1100"/>
              <a:buFont typeface="Trebuchet MS"/>
              <a:buChar char="●"/>
            </a:pPr>
            <a:r>
              <a:rPr lang="es-MX" sz="1100">
                <a:solidFill>
                  <a:schemeClr val="dk1"/>
                </a:solidFill>
                <a:latin typeface="Trebuchet MS"/>
                <a:ea typeface="Trebuchet MS"/>
                <a:cs typeface="Trebuchet MS"/>
                <a:sym typeface="Trebuchet MS"/>
              </a:rPr>
              <a:t>altos costos de </a:t>
            </a:r>
            <a:r>
              <a:rPr lang="es-MX" sz="1100">
                <a:solidFill>
                  <a:schemeClr val="dk1"/>
                </a:solidFill>
                <a:latin typeface="Trebuchet MS"/>
                <a:ea typeface="Trebuchet MS"/>
                <a:cs typeface="Trebuchet MS"/>
                <a:sym typeface="Trebuchet MS"/>
              </a:rPr>
              <a:t>materias</a:t>
            </a:r>
            <a:r>
              <a:rPr lang="es-MX" sz="1100">
                <a:solidFill>
                  <a:schemeClr val="dk1"/>
                </a:solidFill>
                <a:latin typeface="Trebuchet MS"/>
                <a:ea typeface="Trebuchet MS"/>
                <a:cs typeface="Trebuchet MS"/>
                <a:sym typeface="Trebuchet MS"/>
              </a:rPr>
              <a:t> primas.</a:t>
            </a:r>
            <a:endParaRPr sz="1100">
              <a:solidFill>
                <a:schemeClr val="dk1"/>
              </a:solidFill>
              <a:latin typeface="Trebuchet MS"/>
              <a:ea typeface="Trebuchet MS"/>
              <a:cs typeface="Trebuchet MS"/>
              <a:sym typeface="Trebuchet MS"/>
            </a:endParaRPr>
          </a:p>
          <a:p>
            <a:pPr indent="-298450" lvl="0" marL="457200" marR="0" rtl="0" algn="l">
              <a:lnSpc>
                <a:spcPct val="100000"/>
              </a:lnSpc>
              <a:spcBef>
                <a:spcPts val="0"/>
              </a:spcBef>
              <a:spcAft>
                <a:spcPts val="0"/>
              </a:spcAft>
              <a:buClr>
                <a:schemeClr val="dk1"/>
              </a:buClr>
              <a:buSzPts val="1100"/>
              <a:buFont typeface="Trebuchet MS"/>
              <a:buChar char="●"/>
            </a:pPr>
            <a:r>
              <a:rPr lang="es-MX" sz="1100">
                <a:solidFill>
                  <a:schemeClr val="dk1"/>
                </a:solidFill>
                <a:latin typeface="Trebuchet MS"/>
                <a:ea typeface="Trebuchet MS"/>
                <a:cs typeface="Trebuchet MS"/>
                <a:sym typeface="Trebuchet MS"/>
              </a:rPr>
              <a:t>Falta de suministros.</a:t>
            </a:r>
            <a:endParaRPr sz="1100">
              <a:solidFill>
                <a:schemeClr val="dk1"/>
              </a:solidFill>
              <a:latin typeface="Trebuchet MS"/>
              <a:ea typeface="Trebuchet MS"/>
              <a:cs typeface="Trebuchet MS"/>
              <a:sym typeface="Trebuchet MS"/>
            </a:endParaRPr>
          </a:p>
          <a:p>
            <a:pPr indent="-298450" lvl="0" marL="457200" marR="0" rtl="0" algn="l">
              <a:lnSpc>
                <a:spcPct val="100000"/>
              </a:lnSpc>
              <a:spcBef>
                <a:spcPts val="0"/>
              </a:spcBef>
              <a:spcAft>
                <a:spcPts val="0"/>
              </a:spcAft>
              <a:buClr>
                <a:schemeClr val="dk1"/>
              </a:buClr>
              <a:buSzPts val="1100"/>
              <a:buFont typeface="Trebuchet MS"/>
              <a:buChar char="●"/>
            </a:pPr>
            <a:r>
              <a:rPr lang="es-MX" sz="1100">
                <a:solidFill>
                  <a:schemeClr val="dk1"/>
                </a:solidFill>
                <a:latin typeface="Trebuchet MS"/>
                <a:ea typeface="Trebuchet MS"/>
                <a:cs typeface="Trebuchet MS"/>
                <a:sym typeface="Trebuchet MS"/>
              </a:rPr>
              <a:t>nuevos impuestos.</a:t>
            </a:r>
            <a:endParaRPr sz="1100">
              <a:solidFill>
                <a:schemeClr val="dk1"/>
              </a:solidFill>
              <a:latin typeface="Trebuchet MS"/>
              <a:ea typeface="Trebuchet MS"/>
              <a:cs typeface="Trebuchet MS"/>
              <a:sym typeface="Trebuchet MS"/>
            </a:endParaRPr>
          </a:p>
        </p:txBody>
      </p:sp>
      <p:sp>
        <p:nvSpPr>
          <p:cNvPr id="238" name="Google Shape;238;p12"/>
          <p:cNvSpPr txBox="1"/>
          <p:nvPr/>
        </p:nvSpPr>
        <p:spPr>
          <a:xfrm>
            <a:off x="6057225" y="1242950"/>
            <a:ext cx="2956800" cy="1215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33475B"/>
              </a:buClr>
              <a:buSzPts val="1600"/>
              <a:buFont typeface="Avenir"/>
              <a:buNone/>
            </a:pPr>
            <a:r>
              <a:rPr b="1" i="0" lang="es-MX" sz="1600" u="none" cap="none" strike="noStrike">
                <a:solidFill>
                  <a:srgbClr val="33475B"/>
                </a:solidFill>
                <a:latin typeface="Avenir"/>
                <a:ea typeface="Avenir"/>
                <a:cs typeface="Avenir"/>
                <a:sym typeface="Avenir"/>
              </a:rPr>
              <a:t>Socioculturales</a:t>
            </a:r>
            <a:endParaRPr b="1" i="0" sz="1600" u="none" cap="none" strike="noStrike">
              <a:solidFill>
                <a:srgbClr val="33475B"/>
              </a:solidFill>
              <a:latin typeface="Avenir"/>
              <a:ea typeface="Avenir"/>
              <a:cs typeface="Avenir"/>
              <a:sym typeface="Avenir"/>
            </a:endParaRPr>
          </a:p>
          <a:p>
            <a:pPr indent="-228600" lvl="0" marL="457200" marR="0" rtl="0" algn="l">
              <a:lnSpc>
                <a:spcPct val="100000"/>
              </a:lnSpc>
              <a:spcBef>
                <a:spcPts val="0"/>
              </a:spcBef>
              <a:spcAft>
                <a:spcPts val="0"/>
              </a:spcAft>
              <a:buClr>
                <a:srgbClr val="33475B"/>
              </a:buClr>
              <a:buSzPts val="1300"/>
              <a:buFont typeface="Avenir"/>
              <a:buNone/>
            </a:pPr>
            <a:r>
              <a:t/>
            </a:r>
            <a:endParaRPr b="0" i="0" sz="1800" u="none" cap="none" strike="noStrike">
              <a:solidFill>
                <a:srgbClr val="33475B"/>
              </a:solidFill>
              <a:latin typeface="Avenir"/>
              <a:ea typeface="Avenir"/>
              <a:cs typeface="Avenir"/>
              <a:sym typeface="Avenir"/>
            </a:endParaRPr>
          </a:p>
          <a:p>
            <a:pPr indent="-292100" lvl="0" marL="457200" marR="0" rtl="0" algn="l">
              <a:lnSpc>
                <a:spcPct val="100000"/>
              </a:lnSpc>
              <a:spcBef>
                <a:spcPts val="0"/>
              </a:spcBef>
              <a:spcAft>
                <a:spcPts val="0"/>
              </a:spcAft>
              <a:buClr>
                <a:srgbClr val="33475B"/>
              </a:buClr>
              <a:buSzPts val="1000"/>
              <a:buFont typeface="Avenir"/>
              <a:buChar char="●"/>
            </a:pPr>
            <a:r>
              <a:rPr lang="es-MX" sz="1100">
                <a:solidFill>
                  <a:schemeClr val="dk1"/>
                </a:solidFill>
                <a:latin typeface="Trebuchet MS"/>
                <a:ea typeface="Trebuchet MS"/>
                <a:cs typeface="Trebuchet MS"/>
                <a:sym typeface="Trebuchet MS"/>
              </a:rPr>
              <a:t>Exclusividad</a:t>
            </a:r>
            <a:r>
              <a:rPr b="0" i="0" lang="es-MX" sz="1100" u="none" cap="none" strike="noStrike">
                <a:solidFill>
                  <a:schemeClr val="dk1"/>
                </a:solidFill>
                <a:latin typeface="Trebuchet MS"/>
                <a:ea typeface="Trebuchet MS"/>
                <a:cs typeface="Trebuchet MS"/>
                <a:sym typeface="Trebuchet MS"/>
              </a:rPr>
              <a:t>.</a:t>
            </a:r>
            <a:endParaRPr b="0" i="0" sz="1100" u="none" cap="none" strike="noStrike">
              <a:solidFill>
                <a:schemeClr val="dk1"/>
              </a:solidFill>
              <a:latin typeface="Trebuchet MS"/>
              <a:ea typeface="Trebuchet MS"/>
              <a:cs typeface="Trebuchet MS"/>
              <a:sym typeface="Trebuchet MS"/>
            </a:endParaRPr>
          </a:p>
          <a:p>
            <a:pPr indent="-298450" lvl="0" marL="457200" marR="0" rtl="0" algn="l">
              <a:lnSpc>
                <a:spcPct val="100000"/>
              </a:lnSpc>
              <a:spcBef>
                <a:spcPts val="0"/>
              </a:spcBef>
              <a:spcAft>
                <a:spcPts val="0"/>
              </a:spcAft>
              <a:buClr>
                <a:schemeClr val="dk1"/>
              </a:buClr>
              <a:buSzPts val="1100"/>
              <a:buFont typeface="Trebuchet MS"/>
              <a:buChar char="●"/>
            </a:pPr>
            <a:r>
              <a:rPr lang="es-MX" sz="1100">
                <a:solidFill>
                  <a:schemeClr val="dk1"/>
                </a:solidFill>
                <a:latin typeface="Trebuchet MS"/>
                <a:ea typeface="Trebuchet MS"/>
                <a:cs typeface="Trebuchet MS"/>
                <a:sym typeface="Trebuchet MS"/>
              </a:rPr>
              <a:t>Demanda de un </a:t>
            </a:r>
            <a:r>
              <a:rPr lang="es-MX" sz="1100">
                <a:solidFill>
                  <a:schemeClr val="dk1"/>
                </a:solidFill>
                <a:latin typeface="Trebuchet MS"/>
                <a:ea typeface="Trebuchet MS"/>
                <a:cs typeface="Trebuchet MS"/>
                <a:sym typeface="Trebuchet MS"/>
              </a:rPr>
              <a:t>público</a:t>
            </a:r>
            <a:r>
              <a:rPr lang="es-MX" sz="1100">
                <a:solidFill>
                  <a:schemeClr val="dk1"/>
                </a:solidFill>
                <a:latin typeface="Trebuchet MS"/>
                <a:ea typeface="Trebuchet MS"/>
                <a:cs typeface="Trebuchet MS"/>
                <a:sym typeface="Trebuchet MS"/>
              </a:rPr>
              <a:t> objetivo.</a:t>
            </a:r>
            <a:endParaRPr sz="1100">
              <a:solidFill>
                <a:schemeClr val="dk1"/>
              </a:solidFill>
              <a:latin typeface="Trebuchet MS"/>
              <a:ea typeface="Trebuchet MS"/>
              <a:cs typeface="Trebuchet MS"/>
              <a:sym typeface="Trebuchet MS"/>
            </a:endParaRPr>
          </a:p>
          <a:p>
            <a:pPr indent="-298450" lvl="0" marL="457200" marR="0" rtl="0" algn="l">
              <a:lnSpc>
                <a:spcPct val="100000"/>
              </a:lnSpc>
              <a:spcBef>
                <a:spcPts val="0"/>
              </a:spcBef>
              <a:spcAft>
                <a:spcPts val="0"/>
              </a:spcAft>
              <a:buClr>
                <a:schemeClr val="dk1"/>
              </a:buClr>
              <a:buSzPts val="1100"/>
              <a:buFont typeface="Trebuchet MS"/>
              <a:buChar char="●"/>
            </a:pPr>
            <a:r>
              <a:rPr lang="es-MX" sz="1100">
                <a:solidFill>
                  <a:schemeClr val="dk1"/>
                </a:solidFill>
                <a:latin typeface="Trebuchet MS"/>
                <a:ea typeface="Trebuchet MS"/>
                <a:cs typeface="Trebuchet MS"/>
                <a:sym typeface="Trebuchet MS"/>
              </a:rPr>
              <a:t>Imagen corporativa</a:t>
            </a:r>
            <a:endParaRPr sz="1100">
              <a:solidFill>
                <a:schemeClr val="dk1"/>
              </a:solidFill>
              <a:latin typeface="Trebuchet MS"/>
              <a:ea typeface="Trebuchet MS"/>
              <a:cs typeface="Trebuchet MS"/>
              <a:sym typeface="Trebuchet MS"/>
            </a:endParaRPr>
          </a:p>
        </p:txBody>
      </p:sp>
      <p:sp>
        <p:nvSpPr>
          <p:cNvPr id="239" name="Google Shape;239;p12"/>
          <p:cNvSpPr txBox="1"/>
          <p:nvPr/>
        </p:nvSpPr>
        <p:spPr>
          <a:xfrm>
            <a:off x="91250" y="3300350"/>
            <a:ext cx="2956800" cy="1461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33475B"/>
              </a:buClr>
              <a:buSzPts val="1600"/>
              <a:buFont typeface="Avenir"/>
              <a:buNone/>
            </a:pPr>
            <a:r>
              <a:rPr b="1" i="0" lang="es-MX" sz="1600" u="none" cap="none" strike="noStrike">
                <a:solidFill>
                  <a:srgbClr val="33475B"/>
                </a:solidFill>
                <a:latin typeface="Avenir"/>
                <a:ea typeface="Avenir"/>
                <a:cs typeface="Avenir"/>
                <a:sym typeface="Avenir"/>
              </a:rPr>
              <a:t>Tecnológicos</a:t>
            </a:r>
            <a:endParaRPr b="1" i="0" sz="1600" u="none" cap="none" strike="noStrike">
              <a:solidFill>
                <a:srgbClr val="33475B"/>
              </a:solidFill>
              <a:latin typeface="Avenir"/>
              <a:ea typeface="Avenir"/>
              <a:cs typeface="Avenir"/>
              <a:sym typeface="Avenir"/>
            </a:endParaRPr>
          </a:p>
          <a:p>
            <a:pPr indent="-228600" lvl="0" marL="457200" marR="0" rtl="0" algn="l">
              <a:lnSpc>
                <a:spcPct val="100000"/>
              </a:lnSpc>
              <a:spcBef>
                <a:spcPts val="0"/>
              </a:spcBef>
              <a:spcAft>
                <a:spcPts val="0"/>
              </a:spcAft>
              <a:buClr>
                <a:srgbClr val="33475B"/>
              </a:buClr>
              <a:buSzPts val="1300"/>
              <a:buFont typeface="Avenir"/>
              <a:buNone/>
            </a:pPr>
            <a:r>
              <a:t/>
            </a:r>
            <a:endParaRPr b="0" i="0" sz="1800" u="none" cap="none" strike="noStrike">
              <a:solidFill>
                <a:srgbClr val="33475B"/>
              </a:solidFill>
              <a:latin typeface="Avenir"/>
              <a:ea typeface="Avenir"/>
              <a:cs typeface="Avenir"/>
              <a:sym typeface="Avenir"/>
            </a:endParaRPr>
          </a:p>
          <a:p>
            <a:pPr indent="-298450" lvl="0" marL="457200" rtl="0" algn="l">
              <a:lnSpc>
                <a:spcPct val="115000"/>
              </a:lnSpc>
              <a:spcBef>
                <a:spcPts val="0"/>
              </a:spcBef>
              <a:spcAft>
                <a:spcPts val="0"/>
              </a:spcAft>
              <a:buClr>
                <a:srgbClr val="33475B"/>
              </a:buClr>
              <a:buSzPts val="1100"/>
              <a:buFont typeface="Trebuchet MS"/>
              <a:buChar char="●"/>
            </a:pPr>
            <a:r>
              <a:rPr lang="es-MX" sz="1100">
                <a:solidFill>
                  <a:schemeClr val="dk1"/>
                </a:solidFill>
                <a:latin typeface="Trebuchet MS"/>
                <a:ea typeface="Trebuchet MS"/>
                <a:cs typeface="Trebuchet MS"/>
                <a:sym typeface="Trebuchet MS"/>
              </a:rPr>
              <a:t>Altos costos en software para programas de diseño y almacenamiento de la nube.</a:t>
            </a:r>
            <a:endParaRPr sz="1100">
              <a:solidFill>
                <a:schemeClr val="dk1"/>
              </a:solidFill>
              <a:latin typeface="Trebuchet MS"/>
              <a:ea typeface="Trebuchet MS"/>
              <a:cs typeface="Trebuchet MS"/>
              <a:sym typeface="Trebuchet MS"/>
            </a:endParaRPr>
          </a:p>
          <a:p>
            <a:pPr indent="-298450" lvl="0" marL="457200" marR="0" rtl="0" algn="l">
              <a:lnSpc>
                <a:spcPct val="100000"/>
              </a:lnSpc>
              <a:spcBef>
                <a:spcPts val="0"/>
              </a:spcBef>
              <a:spcAft>
                <a:spcPts val="0"/>
              </a:spcAft>
              <a:buClr>
                <a:srgbClr val="33475B"/>
              </a:buClr>
              <a:buSzPts val="1100"/>
              <a:buFont typeface="Avenir"/>
              <a:buChar char="●"/>
            </a:pPr>
            <a:r>
              <a:rPr lang="es-MX" sz="1100">
                <a:solidFill>
                  <a:schemeClr val="dk1"/>
                </a:solidFill>
                <a:latin typeface="Trebuchet MS"/>
                <a:ea typeface="Trebuchet MS"/>
                <a:cs typeface="Trebuchet MS"/>
                <a:sym typeface="Trebuchet MS"/>
              </a:rPr>
              <a:t>Inteligencia artificial</a:t>
            </a:r>
            <a:r>
              <a:rPr b="0" i="0" lang="es-MX" sz="1100" u="none" cap="none" strike="noStrike">
                <a:solidFill>
                  <a:schemeClr val="dk1"/>
                </a:solidFill>
                <a:latin typeface="Trebuchet MS"/>
                <a:ea typeface="Trebuchet MS"/>
                <a:cs typeface="Trebuchet MS"/>
                <a:sym typeface="Trebuchet MS"/>
              </a:rPr>
              <a:t>.</a:t>
            </a:r>
            <a:endParaRPr sz="1100"/>
          </a:p>
        </p:txBody>
      </p:sp>
      <p:sp>
        <p:nvSpPr>
          <p:cNvPr id="240" name="Google Shape;240;p12"/>
          <p:cNvSpPr txBox="1"/>
          <p:nvPr/>
        </p:nvSpPr>
        <p:spPr>
          <a:xfrm>
            <a:off x="3112338" y="3300350"/>
            <a:ext cx="2956800" cy="1241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33475B"/>
              </a:buClr>
              <a:buSzPts val="1600"/>
              <a:buFont typeface="Avenir"/>
              <a:buNone/>
            </a:pPr>
            <a:r>
              <a:rPr b="1" i="0" lang="es-MX" sz="1600" u="none" cap="none" strike="noStrike">
                <a:solidFill>
                  <a:srgbClr val="33475B"/>
                </a:solidFill>
                <a:latin typeface="Avenir"/>
                <a:ea typeface="Avenir"/>
                <a:cs typeface="Avenir"/>
                <a:sym typeface="Avenir"/>
              </a:rPr>
              <a:t>Ecológicos</a:t>
            </a:r>
            <a:endParaRPr b="1" i="0" sz="1600" u="none" cap="none" strike="noStrike">
              <a:solidFill>
                <a:srgbClr val="33475B"/>
              </a:solidFill>
              <a:latin typeface="Avenir"/>
              <a:ea typeface="Avenir"/>
              <a:cs typeface="Avenir"/>
              <a:sym typeface="Avenir"/>
            </a:endParaRPr>
          </a:p>
          <a:p>
            <a:pPr indent="-228600" lvl="0" marL="457200" marR="0" rtl="0" algn="l">
              <a:lnSpc>
                <a:spcPct val="100000"/>
              </a:lnSpc>
              <a:spcBef>
                <a:spcPts val="0"/>
              </a:spcBef>
              <a:spcAft>
                <a:spcPts val="0"/>
              </a:spcAft>
              <a:buClr>
                <a:srgbClr val="33475B"/>
              </a:buClr>
              <a:buSzPts val="1300"/>
              <a:buFont typeface="Avenir"/>
              <a:buNone/>
            </a:pPr>
            <a:r>
              <a:t/>
            </a:r>
            <a:endParaRPr b="0" i="0" sz="1800" u="none" cap="none" strike="noStrike">
              <a:solidFill>
                <a:srgbClr val="33475B"/>
              </a:solidFill>
              <a:latin typeface="Avenir"/>
              <a:ea typeface="Avenir"/>
              <a:cs typeface="Avenir"/>
              <a:sym typeface="Avenir"/>
            </a:endParaRPr>
          </a:p>
          <a:p>
            <a:pPr indent="-298450" lvl="0" marL="457200" rtl="0" algn="l">
              <a:lnSpc>
                <a:spcPct val="115000"/>
              </a:lnSpc>
              <a:spcBef>
                <a:spcPts val="0"/>
              </a:spcBef>
              <a:spcAft>
                <a:spcPts val="0"/>
              </a:spcAft>
              <a:buClr>
                <a:srgbClr val="33475B"/>
              </a:buClr>
              <a:buSzPts val="1100"/>
              <a:buFont typeface="Trebuchet MS"/>
              <a:buChar char="●"/>
            </a:pPr>
            <a:r>
              <a:rPr lang="es-MX" sz="1100">
                <a:solidFill>
                  <a:schemeClr val="dk1"/>
                </a:solidFill>
                <a:latin typeface="Trebuchet MS"/>
                <a:ea typeface="Trebuchet MS"/>
                <a:cs typeface="Trebuchet MS"/>
                <a:sym typeface="Trebuchet MS"/>
              </a:rPr>
              <a:t>Uso de empaques biodegradables.</a:t>
            </a:r>
            <a:endParaRPr sz="1100">
              <a:solidFill>
                <a:schemeClr val="dk1"/>
              </a:solidFill>
              <a:latin typeface="Trebuchet MS"/>
              <a:ea typeface="Trebuchet MS"/>
              <a:cs typeface="Trebuchet MS"/>
              <a:sym typeface="Trebuchet MS"/>
            </a:endParaRPr>
          </a:p>
          <a:p>
            <a:pPr indent="-298450" lvl="0" marL="457200" marR="0" rtl="0" algn="l">
              <a:lnSpc>
                <a:spcPct val="100000"/>
              </a:lnSpc>
              <a:spcBef>
                <a:spcPts val="0"/>
              </a:spcBef>
              <a:spcAft>
                <a:spcPts val="0"/>
              </a:spcAft>
              <a:buClr>
                <a:srgbClr val="33475B"/>
              </a:buClr>
              <a:buSzPts val="1100"/>
              <a:buFont typeface="Avenir"/>
              <a:buChar char="●"/>
            </a:pPr>
            <a:r>
              <a:rPr lang="es-MX" sz="1100">
                <a:solidFill>
                  <a:schemeClr val="dk1"/>
                </a:solidFill>
                <a:latin typeface="Trebuchet MS"/>
                <a:ea typeface="Trebuchet MS"/>
                <a:cs typeface="Trebuchet MS"/>
                <a:sym typeface="Trebuchet MS"/>
              </a:rPr>
              <a:t>deterioro de recursos naturales</a:t>
            </a:r>
            <a:r>
              <a:rPr i="0" lang="es-MX" sz="1100" u="none" cap="none" strike="noStrike">
                <a:solidFill>
                  <a:schemeClr val="dk1"/>
                </a:solidFill>
                <a:latin typeface="Trebuchet MS"/>
                <a:ea typeface="Trebuchet MS"/>
                <a:cs typeface="Trebuchet MS"/>
                <a:sym typeface="Trebuchet MS"/>
              </a:rPr>
              <a:t>.</a:t>
            </a:r>
            <a:endParaRPr i="0" sz="1100" u="none" cap="none" strike="noStrike">
              <a:solidFill>
                <a:schemeClr val="dk1"/>
              </a:solidFill>
              <a:latin typeface="Trebuchet MS"/>
              <a:ea typeface="Trebuchet MS"/>
              <a:cs typeface="Trebuchet MS"/>
              <a:sym typeface="Trebuchet MS"/>
            </a:endParaRPr>
          </a:p>
          <a:p>
            <a:pPr indent="-298450" lvl="0" marL="457200" marR="0" rtl="0" algn="l">
              <a:lnSpc>
                <a:spcPct val="100000"/>
              </a:lnSpc>
              <a:spcBef>
                <a:spcPts val="0"/>
              </a:spcBef>
              <a:spcAft>
                <a:spcPts val="0"/>
              </a:spcAft>
              <a:buClr>
                <a:schemeClr val="dk1"/>
              </a:buClr>
              <a:buSzPts val="1100"/>
              <a:buFont typeface="Trebuchet MS"/>
              <a:buChar char="●"/>
            </a:pPr>
            <a:r>
              <a:rPr lang="es-MX" sz="1100">
                <a:solidFill>
                  <a:schemeClr val="dk1"/>
                </a:solidFill>
                <a:latin typeface="Trebuchet MS"/>
                <a:ea typeface="Trebuchet MS"/>
                <a:cs typeface="Trebuchet MS"/>
                <a:sym typeface="Trebuchet MS"/>
              </a:rPr>
              <a:t>Procesos de producción.</a:t>
            </a:r>
            <a:endParaRPr sz="1100">
              <a:solidFill>
                <a:schemeClr val="dk1"/>
              </a:solidFill>
              <a:latin typeface="Trebuchet MS"/>
              <a:ea typeface="Trebuchet MS"/>
              <a:cs typeface="Trebuchet MS"/>
              <a:sym typeface="Trebuchet MS"/>
            </a:endParaRPr>
          </a:p>
        </p:txBody>
      </p:sp>
      <p:sp>
        <p:nvSpPr>
          <p:cNvPr id="241" name="Google Shape;241;p12"/>
          <p:cNvSpPr txBox="1"/>
          <p:nvPr/>
        </p:nvSpPr>
        <p:spPr>
          <a:xfrm>
            <a:off x="6057225" y="3300350"/>
            <a:ext cx="2956800" cy="1241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33475B"/>
              </a:buClr>
              <a:buSzPts val="1600"/>
              <a:buFont typeface="Avenir"/>
              <a:buNone/>
            </a:pPr>
            <a:r>
              <a:rPr b="1" i="0" lang="es-MX" sz="1600" u="none" cap="none" strike="noStrike">
                <a:solidFill>
                  <a:srgbClr val="33475B"/>
                </a:solidFill>
                <a:latin typeface="Avenir"/>
                <a:ea typeface="Avenir"/>
                <a:cs typeface="Avenir"/>
                <a:sym typeface="Avenir"/>
              </a:rPr>
              <a:t>Legales</a:t>
            </a:r>
            <a:endParaRPr b="1" i="0" sz="1600" u="none" cap="none" strike="noStrike">
              <a:solidFill>
                <a:srgbClr val="33475B"/>
              </a:solidFill>
              <a:latin typeface="Avenir"/>
              <a:ea typeface="Avenir"/>
              <a:cs typeface="Avenir"/>
              <a:sym typeface="Avenir"/>
            </a:endParaRPr>
          </a:p>
          <a:p>
            <a:pPr indent="-228600" lvl="0" marL="457200" marR="0" rtl="0" algn="l">
              <a:lnSpc>
                <a:spcPct val="100000"/>
              </a:lnSpc>
              <a:spcBef>
                <a:spcPts val="0"/>
              </a:spcBef>
              <a:spcAft>
                <a:spcPts val="0"/>
              </a:spcAft>
              <a:buClr>
                <a:srgbClr val="33475B"/>
              </a:buClr>
              <a:buSzPts val="1300"/>
              <a:buFont typeface="Avenir"/>
              <a:buNone/>
            </a:pPr>
            <a:r>
              <a:t/>
            </a:r>
            <a:endParaRPr b="0" i="0" sz="1800" u="none" cap="none" strike="noStrike">
              <a:solidFill>
                <a:srgbClr val="33475B"/>
              </a:solidFill>
              <a:latin typeface="Avenir"/>
              <a:ea typeface="Avenir"/>
              <a:cs typeface="Avenir"/>
              <a:sym typeface="Avenir"/>
            </a:endParaRPr>
          </a:p>
          <a:p>
            <a:pPr indent="-298450" lvl="0" marL="457200" marR="0" rtl="0" algn="l">
              <a:lnSpc>
                <a:spcPct val="100000"/>
              </a:lnSpc>
              <a:spcBef>
                <a:spcPts val="0"/>
              </a:spcBef>
              <a:spcAft>
                <a:spcPts val="0"/>
              </a:spcAft>
              <a:buClr>
                <a:srgbClr val="33475B"/>
              </a:buClr>
              <a:buSzPts val="1100"/>
              <a:buFont typeface="Avenir"/>
              <a:buChar char="●"/>
            </a:pPr>
            <a:r>
              <a:rPr lang="es-MX" sz="1100">
                <a:solidFill>
                  <a:schemeClr val="dk1"/>
                </a:solidFill>
                <a:latin typeface="Trebuchet MS"/>
                <a:ea typeface="Trebuchet MS"/>
                <a:cs typeface="Trebuchet MS"/>
                <a:sym typeface="Trebuchet MS"/>
              </a:rPr>
              <a:t>Reglas sanitarias</a:t>
            </a:r>
            <a:r>
              <a:rPr i="0" lang="es-MX" sz="1100" u="none" cap="none" strike="noStrike">
                <a:solidFill>
                  <a:schemeClr val="dk1"/>
                </a:solidFill>
                <a:latin typeface="Trebuchet MS"/>
                <a:ea typeface="Trebuchet MS"/>
                <a:cs typeface="Trebuchet MS"/>
                <a:sym typeface="Trebuchet MS"/>
              </a:rPr>
              <a:t>.</a:t>
            </a:r>
            <a:endParaRPr i="0" sz="1100" u="none" cap="none" strike="noStrike">
              <a:solidFill>
                <a:schemeClr val="dk1"/>
              </a:solidFill>
              <a:latin typeface="Trebuchet MS"/>
              <a:ea typeface="Trebuchet MS"/>
              <a:cs typeface="Trebuchet MS"/>
              <a:sym typeface="Trebuchet MS"/>
            </a:endParaRPr>
          </a:p>
          <a:p>
            <a:pPr indent="-298450" lvl="0" marL="457200" rtl="0" algn="l">
              <a:lnSpc>
                <a:spcPct val="115000"/>
              </a:lnSpc>
              <a:spcBef>
                <a:spcPts val="0"/>
              </a:spcBef>
              <a:spcAft>
                <a:spcPts val="0"/>
              </a:spcAft>
              <a:buClr>
                <a:schemeClr val="dk1"/>
              </a:buClr>
              <a:buSzPts val="1100"/>
              <a:buFont typeface="Trebuchet MS"/>
              <a:buChar char="●"/>
            </a:pPr>
            <a:r>
              <a:rPr lang="es-MX" sz="1100">
                <a:solidFill>
                  <a:schemeClr val="dk1"/>
                </a:solidFill>
                <a:latin typeface="Trebuchet MS"/>
                <a:ea typeface="Trebuchet MS"/>
                <a:cs typeface="Trebuchet MS"/>
                <a:sym typeface="Trebuchet MS"/>
              </a:rPr>
              <a:t>Seguridad en propiedad intelectual.</a:t>
            </a:r>
            <a:endParaRPr sz="1100">
              <a:solidFill>
                <a:schemeClr val="dk1"/>
              </a:solidFill>
              <a:latin typeface="Trebuchet MS"/>
              <a:ea typeface="Trebuchet MS"/>
              <a:cs typeface="Trebuchet MS"/>
              <a:sym typeface="Trebuchet MS"/>
            </a:endParaRPr>
          </a:p>
          <a:p>
            <a:pPr indent="-298450" lvl="0" marL="457200" marR="0" rtl="0" algn="l">
              <a:lnSpc>
                <a:spcPct val="100000"/>
              </a:lnSpc>
              <a:spcBef>
                <a:spcPts val="0"/>
              </a:spcBef>
              <a:spcAft>
                <a:spcPts val="0"/>
              </a:spcAft>
              <a:buClr>
                <a:schemeClr val="dk1"/>
              </a:buClr>
              <a:buSzPts val="1100"/>
              <a:buFont typeface="Trebuchet MS"/>
              <a:buChar char="●"/>
            </a:pPr>
            <a:r>
              <a:rPr lang="es-MX" sz="1100">
                <a:solidFill>
                  <a:schemeClr val="dk1"/>
                </a:solidFill>
                <a:latin typeface="Trebuchet MS"/>
                <a:ea typeface="Trebuchet MS"/>
                <a:cs typeface="Trebuchet MS"/>
                <a:sym typeface="Trebuchet MS"/>
              </a:rPr>
              <a:t>Protección del consumidor.</a:t>
            </a:r>
            <a:endParaRPr sz="1100">
              <a:solidFill>
                <a:schemeClr val="dk1"/>
              </a:solidFill>
              <a:latin typeface="Trebuchet MS"/>
              <a:ea typeface="Trebuchet MS"/>
              <a:cs typeface="Trebuchet MS"/>
              <a:sym typeface="Trebuchet MS"/>
            </a:endParaRPr>
          </a:p>
        </p:txBody>
      </p:sp>
      <p:sp>
        <p:nvSpPr>
          <p:cNvPr id="242" name="Google Shape;242;p12"/>
          <p:cNvSpPr/>
          <p:nvPr/>
        </p:nvSpPr>
        <p:spPr>
          <a:xfrm>
            <a:off x="417600" y="1017725"/>
            <a:ext cx="476400" cy="57300"/>
          </a:xfrm>
          <a:prstGeom prst="rect">
            <a:avLst/>
          </a:prstGeom>
          <a:solidFill>
            <a:srgbClr val="FF7A5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3" name="Google Shape;243;p12"/>
          <p:cNvGrpSpPr/>
          <p:nvPr/>
        </p:nvGrpSpPr>
        <p:grpSpPr>
          <a:xfrm>
            <a:off x="173600" y="1238325"/>
            <a:ext cx="8827200" cy="3712200"/>
            <a:chOff x="173600" y="1238325"/>
            <a:chExt cx="8827200" cy="3712200"/>
          </a:xfrm>
        </p:grpSpPr>
        <p:cxnSp>
          <p:nvCxnSpPr>
            <p:cNvPr id="244" name="Google Shape;244;p12"/>
            <p:cNvCxnSpPr/>
            <p:nvPr/>
          </p:nvCxnSpPr>
          <p:spPr>
            <a:xfrm>
              <a:off x="173600" y="3062925"/>
              <a:ext cx="8827200" cy="6600"/>
            </a:xfrm>
            <a:prstGeom prst="straightConnector1">
              <a:avLst/>
            </a:prstGeom>
            <a:noFill/>
            <a:ln cap="flat" cmpd="sng" w="76200">
              <a:solidFill>
                <a:srgbClr val="6A78D1"/>
              </a:solidFill>
              <a:prstDash val="solid"/>
              <a:round/>
              <a:headEnd len="sm" w="sm" type="none"/>
              <a:tailEnd len="sm" w="sm" type="none"/>
            </a:ln>
          </p:spPr>
        </p:cxnSp>
        <p:cxnSp>
          <p:nvCxnSpPr>
            <p:cNvPr id="245" name="Google Shape;245;p12"/>
            <p:cNvCxnSpPr/>
            <p:nvPr/>
          </p:nvCxnSpPr>
          <p:spPr>
            <a:xfrm>
              <a:off x="5977375" y="1238325"/>
              <a:ext cx="21000" cy="3712200"/>
            </a:xfrm>
            <a:prstGeom prst="straightConnector1">
              <a:avLst/>
            </a:prstGeom>
            <a:noFill/>
            <a:ln cap="flat" cmpd="sng" w="76200">
              <a:solidFill>
                <a:srgbClr val="6A78D1"/>
              </a:solidFill>
              <a:prstDash val="solid"/>
              <a:round/>
              <a:headEnd len="sm" w="sm" type="none"/>
              <a:tailEnd len="sm" w="sm" type="none"/>
            </a:ln>
          </p:spPr>
        </p:cxnSp>
        <p:cxnSp>
          <p:nvCxnSpPr>
            <p:cNvPr id="246" name="Google Shape;246;p12"/>
            <p:cNvCxnSpPr/>
            <p:nvPr/>
          </p:nvCxnSpPr>
          <p:spPr>
            <a:xfrm>
              <a:off x="3055025" y="1238325"/>
              <a:ext cx="21000" cy="3712200"/>
            </a:xfrm>
            <a:prstGeom prst="straightConnector1">
              <a:avLst/>
            </a:prstGeom>
            <a:noFill/>
            <a:ln cap="flat" cmpd="sng" w="76200">
              <a:solidFill>
                <a:srgbClr val="6A78D1"/>
              </a:solidFill>
              <a:prstDash val="solid"/>
              <a:round/>
              <a:headEnd len="sm" w="sm" type="none"/>
              <a:tailEnd len="sm" w="sm" type="none"/>
            </a:ln>
          </p:spPr>
        </p:cxn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5"/>
          <p:cNvSpPr txBox="1"/>
          <p:nvPr>
            <p:ph type="title"/>
          </p:nvPr>
        </p:nvSpPr>
        <p:spPr>
          <a:xfrm>
            <a:off x="508000" y="457200"/>
            <a:ext cx="6773100" cy="3953700"/>
          </a:xfrm>
          <a:prstGeom prst="rect">
            <a:avLst/>
          </a:prstGeom>
          <a:noFill/>
          <a:ln>
            <a:noFill/>
          </a:ln>
        </p:spPr>
        <p:txBody>
          <a:bodyPr anchorCtr="0" anchor="t" bIns="45700" lIns="91425" spcFirstLastPara="1" rIns="91425" wrap="square" tIns="45700">
            <a:normAutofit/>
          </a:bodyPr>
          <a:lstStyle/>
          <a:p>
            <a:pPr indent="-342900" lvl="0" marL="342900" rtl="0" algn="l">
              <a:lnSpc>
                <a:spcPct val="115000"/>
              </a:lnSpc>
              <a:spcBef>
                <a:spcPts val="0"/>
              </a:spcBef>
              <a:spcAft>
                <a:spcPts val="0"/>
              </a:spcAft>
              <a:buClr>
                <a:srgbClr val="0070C0"/>
              </a:buClr>
              <a:buSzPts val="1800"/>
              <a:buFont typeface="Arial"/>
              <a:buNone/>
            </a:pPr>
            <a:r>
              <a:rPr lang="es-MX">
                <a:solidFill>
                  <a:srgbClr val="0070C0"/>
                </a:solidFill>
                <a:latin typeface="Arial"/>
                <a:ea typeface="Arial"/>
                <a:cs typeface="Arial"/>
                <a:sym typeface="Arial"/>
              </a:rPr>
              <a:t>c. </a:t>
            </a:r>
            <a:r>
              <a:rPr lang="es-MX">
                <a:solidFill>
                  <a:srgbClr val="000000"/>
                </a:solidFill>
                <a:latin typeface="Arial"/>
                <a:ea typeface="Arial"/>
                <a:cs typeface="Arial"/>
                <a:sym typeface="Arial"/>
              </a:rPr>
              <a:t>Deben definir y caracterizar a los </a:t>
            </a:r>
            <a:r>
              <a:rPr lang="es-MX">
                <a:solidFill>
                  <a:srgbClr val="000000"/>
                </a:solidFill>
                <a:highlight>
                  <a:srgbClr val="FFFF00"/>
                </a:highlight>
                <a:latin typeface="Arial"/>
                <a:ea typeface="Arial"/>
                <a:cs typeface="Arial"/>
                <a:sym typeface="Arial"/>
              </a:rPr>
              <a:t>posibles clientes o consumidores del servicio. </a:t>
            </a:r>
            <a:r>
              <a:rPr lang="es-MX">
                <a:solidFill>
                  <a:srgbClr val="000000"/>
                </a:solidFill>
                <a:latin typeface="Arial"/>
                <a:ea typeface="Arial"/>
                <a:cs typeface="Arial"/>
                <a:sym typeface="Arial"/>
              </a:rPr>
              <a:t> </a:t>
            </a:r>
            <a:r>
              <a:rPr lang="es-MX">
                <a:latin typeface="Arial"/>
                <a:ea typeface="Arial"/>
                <a:cs typeface="Arial"/>
                <a:sym typeface="Arial"/>
              </a:rPr>
              <a:t>(Elabore BUYER PERSONA)  </a:t>
            </a:r>
            <a:r>
              <a:rPr lang="es-MX">
                <a:solidFill>
                  <a:srgbClr val="000000"/>
                </a:solidFill>
                <a:latin typeface="Arial"/>
                <a:ea typeface="Arial"/>
                <a:cs typeface="Arial"/>
                <a:sym typeface="Arial"/>
              </a:rPr>
              <a:t> Angie Natalia Fandiño Hernandez   - Sebastian vertel</a:t>
            </a:r>
            <a:br>
              <a:rPr lang="es-MX">
                <a:latin typeface="Century Gothic"/>
                <a:ea typeface="Century Gothic"/>
                <a:cs typeface="Century Gothic"/>
                <a:sym typeface="Century Gothic"/>
              </a:rPr>
            </a:br>
            <a:r>
              <a:rPr lang="es-MX" u="sng">
                <a:solidFill>
                  <a:srgbClr val="0D2E46"/>
                </a:solidFill>
                <a:latin typeface="Arial"/>
                <a:ea typeface="Arial"/>
                <a:cs typeface="Arial"/>
                <a:sym typeface="Arial"/>
                <a:hlinkClick r:id="rId3">
                  <a:extLst>
                    <a:ext uri="{A12FA001-AC4F-418D-AE19-62706E023703}">
                      <ahyp:hlinkClr val="tx"/>
                    </a:ext>
                  </a:extLst>
                </a:hlinkClick>
              </a:rPr>
              <a:t>Generador de buyer personas gratuito | HubSpot</a:t>
            </a:r>
            <a:r>
              <a:rPr lang="es-MX">
                <a:latin typeface="Century Gothic"/>
                <a:ea typeface="Century Gothic"/>
                <a:cs typeface="Century Gothic"/>
                <a:sym typeface="Century Gothic"/>
              </a:rPr>
              <a:t>  </a:t>
            </a:r>
            <a:br>
              <a:rPr lang="es-MX">
                <a:latin typeface="Century Gothic"/>
                <a:ea typeface="Century Gothic"/>
                <a:cs typeface="Century Gothic"/>
                <a:sym typeface="Century Gothic"/>
              </a:rPr>
            </a:br>
            <a:endParaRPr sz="3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20"/>
          <p:cNvPicPr preferRelativeResize="0"/>
          <p:nvPr/>
        </p:nvPicPr>
        <p:blipFill>
          <a:blip r:embed="rId3">
            <a:alphaModFix/>
          </a:blip>
          <a:stretch>
            <a:fillRect/>
          </a:stretch>
        </p:blipFill>
        <p:spPr>
          <a:xfrm>
            <a:off x="152400" y="152400"/>
            <a:ext cx="3597358" cy="4838700"/>
          </a:xfrm>
          <a:prstGeom prst="rect">
            <a:avLst/>
          </a:prstGeom>
          <a:noFill/>
          <a:ln>
            <a:noFill/>
          </a:ln>
        </p:spPr>
      </p:pic>
      <p:pic>
        <p:nvPicPr>
          <p:cNvPr id="257" name="Google Shape;257;p20"/>
          <p:cNvPicPr preferRelativeResize="0"/>
          <p:nvPr/>
        </p:nvPicPr>
        <p:blipFill>
          <a:blip r:embed="rId4">
            <a:alphaModFix/>
          </a:blip>
          <a:stretch>
            <a:fillRect/>
          </a:stretch>
        </p:blipFill>
        <p:spPr>
          <a:xfrm>
            <a:off x="3902158" y="152400"/>
            <a:ext cx="3352410" cy="483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g1e0a1dba7f5_3_36"/>
          <p:cNvPicPr preferRelativeResize="0"/>
          <p:nvPr/>
        </p:nvPicPr>
        <p:blipFill>
          <a:blip r:embed="rId3">
            <a:alphaModFix/>
          </a:blip>
          <a:stretch>
            <a:fillRect/>
          </a:stretch>
        </p:blipFill>
        <p:spPr>
          <a:xfrm>
            <a:off x="152400" y="152400"/>
            <a:ext cx="3538876" cy="4838700"/>
          </a:xfrm>
          <a:prstGeom prst="rect">
            <a:avLst/>
          </a:prstGeom>
          <a:noFill/>
          <a:ln>
            <a:noFill/>
          </a:ln>
        </p:spPr>
      </p:pic>
      <p:pic>
        <p:nvPicPr>
          <p:cNvPr id="263" name="Google Shape;263;g1e0a1dba7f5_3_36"/>
          <p:cNvPicPr preferRelativeResize="0"/>
          <p:nvPr/>
        </p:nvPicPr>
        <p:blipFill>
          <a:blip r:embed="rId4">
            <a:alphaModFix/>
          </a:blip>
          <a:stretch>
            <a:fillRect/>
          </a:stretch>
        </p:blipFill>
        <p:spPr>
          <a:xfrm>
            <a:off x="3843676" y="152400"/>
            <a:ext cx="3738231" cy="4838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6"/>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fontScale="90000"/>
          </a:bodyPr>
          <a:lstStyle/>
          <a:p>
            <a:pPr indent="0" lvl="0" marL="0" rtl="0" algn="just">
              <a:spcBef>
                <a:spcPts val="0"/>
              </a:spcBef>
              <a:spcAft>
                <a:spcPts val="0"/>
              </a:spcAft>
              <a:buClr>
                <a:srgbClr val="000000"/>
              </a:buClr>
              <a:buSzPct val="100000"/>
              <a:buFont typeface="Arial"/>
              <a:buNone/>
            </a:pPr>
            <a:r>
              <a:rPr lang="es-MX" sz="1800">
                <a:solidFill>
                  <a:srgbClr val="000000"/>
                </a:solidFill>
                <a:latin typeface="Arial"/>
                <a:ea typeface="Arial"/>
                <a:cs typeface="Arial"/>
                <a:sym typeface="Arial"/>
              </a:rPr>
              <a:t>Redacte un documento con una </a:t>
            </a:r>
            <a:r>
              <a:rPr lang="es-MX" sz="1800">
                <a:solidFill>
                  <a:srgbClr val="000000"/>
                </a:solidFill>
                <a:highlight>
                  <a:srgbClr val="FFFF00"/>
                </a:highlight>
                <a:latin typeface="Arial"/>
                <a:ea typeface="Arial"/>
                <a:cs typeface="Arial"/>
                <a:sym typeface="Arial"/>
              </a:rPr>
              <a:t>idea de negocio,</a:t>
            </a:r>
            <a:r>
              <a:rPr lang="es-MX" sz="1800">
                <a:solidFill>
                  <a:srgbClr val="000000"/>
                </a:solidFill>
                <a:latin typeface="Arial"/>
                <a:ea typeface="Arial"/>
                <a:cs typeface="Arial"/>
                <a:sym typeface="Arial"/>
              </a:rPr>
              <a:t> en el cual argumente las oportunidades de negocio en el o en un sector social y productivo e identifique el grupo focal al cual va dirigido. </a:t>
            </a:r>
            <a:br>
              <a:rPr lang="es-MX" sz="1800">
                <a:latin typeface="Calibri"/>
                <a:ea typeface="Calibri"/>
                <a:cs typeface="Calibri"/>
                <a:sym typeface="Calibri"/>
              </a:rPr>
            </a:br>
            <a:endParaRPr/>
          </a:p>
        </p:txBody>
      </p:sp>
      <p:sp>
        <p:nvSpPr>
          <p:cNvPr id="269" name="Google Shape;269;p16"/>
          <p:cNvSpPr txBox="1"/>
          <p:nvPr>
            <p:ph idx="1" type="body"/>
          </p:nvPr>
        </p:nvSpPr>
        <p:spPr>
          <a:xfrm>
            <a:off x="508000" y="1447800"/>
            <a:ext cx="6447600" cy="3509400"/>
          </a:xfrm>
          <a:prstGeom prst="rect">
            <a:avLst/>
          </a:prstGeom>
          <a:noFill/>
          <a:ln>
            <a:noFill/>
          </a:ln>
        </p:spPr>
        <p:txBody>
          <a:bodyPr anchorCtr="0" anchor="t" bIns="45700" lIns="91425" spcFirstLastPara="1" rIns="91425" wrap="square" tIns="45700">
            <a:normAutofit fontScale="77500" lnSpcReduction="20000"/>
          </a:bodyPr>
          <a:lstStyle/>
          <a:p>
            <a:pPr indent="-188595" lvl="0" marL="257175" rtl="0" algn="just">
              <a:spcBef>
                <a:spcPts val="0"/>
              </a:spcBef>
              <a:spcAft>
                <a:spcPts val="0"/>
              </a:spcAft>
              <a:buSzPct val="80000"/>
              <a:buNone/>
            </a:pPr>
            <a:r>
              <a:rPr lang="es-MX"/>
              <a:t>La manufactura en Colombia, en los últimos años ha sido ampliamente aceptada, con una participación de las exportaciones del 16% según datos del DANE, en el 2019 en relación a su PIB, para el </a:t>
            </a:r>
            <a:r>
              <a:rPr lang="es-MX"/>
              <a:t>último</a:t>
            </a:r>
            <a:r>
              <a:rPr lang="es-MX"/>
              <a:t> trimestre.  Gracias a este fuerte crecimiento y a la espera de la pronta recuperación de la </a:t>
            </a:r>
            <a:r>
              <a:rPr lang="es-MX"/>
              <a:t>Economía</a:t>
            </a:r>
            <a:r>
              <a:rPr lang="es-MX"/>
              <a:t> Colombia en un escenario Post-</a:t>
            </a:r>
            <a:r>
              <a:rPr lang="es-MX"/>
              <a:t>Pandémico</a:t>
            </a:r>
            <a:r>
              <a:rPr lang="es-MX"/>
              <a:t>, configura un escenario bastante favorable para la elaboración de productos a base de </a:t>
            </a:r>
            <a:r>
              <a:rPr lang="es-MX"/>
              <a:t>látex</a:t>
            </a:r>
            <a:r>
              <a:rPr lang="es-MX"/>
              <a:t>. Colombia por su parte posee la participación mundial </a:t>
            </a:r>
            <a:r>
              <a:rPr lang="es-MX"/>
              <a:t>detrás</a:t>
            </a:r>
            <a:r>
              <a:rPr lang="es-MX"/>
              <a:t> de </a:t>
            </a:r>
            <a:r>
              <a:rPr lang="es-MX"/>
              <a:t>países</a:t>
            </a:r>
            <a:r>
              <a:rPr lang="es-MX"/>
              <a:t> como Nicaragua, Salvador y Guatemala en la </a:t>
            </a:r>
            <a:r>
              <a:rPr lang="es-MX"/>
              <a:t>producción, tratamiento</a:t>
            </a:r>
            <a:r>
              <a:rPr lang="es-MX"/>
              <a:t> y distribución de esta materia prima. Con esto y todo lo anterior el bien llamado “Oro Blanco” sigue y seguirá siendo un producto de primera necesidad para empresas y personas y todo tipo de consumidores finales nacionales e internacionales.  Ahora bien ¿En donde se </a:t>
            </a:r>
            <a:r>
              <a:rPr lang="es-MX"/>
              <a:t>encuentran</a:t>
            </a:r>
            <a:r>
              <a:rPr lang="es-MX"/>
              <a:t> los futuros retos y desafíos?, en un producto que por regla general es tradicional y no tiene futura respuesta o cambio de forma, o ¿C</a:t>
            </a:r>
            <a:r>
              <a:rPr lang="es-MX"/>
              <a:t>uáles</a:t>
            </a:r>
            <a:r>
              <a:rPr lang="es-MX"/>
              <a:t> serán las exigencias de productos de primera necesidad?. En este sentido, la idea de negocio, brinda soluciones a los procesos internos, que las empresas de </a:t>
            </a:r>
            <a:r>
              <a:rPr lang="es-MX"/>
              <a:t>carácter</a:t>
            </a:r>
            <a:r>
              <a:rPr lang="es-MX"/>
              <a:t> manufacturero y </a:t>
            </a:r>
            <a:r>
              <a:rPr lang="es-MX"/>
              <a:t>específicamente</a:t>
            </a:r>
            <a:r>
              <a:rPr lang="es-MX"/>
              <a:t> del sector de Caucho, desarrollan al </a:t>
            </a:r>
            <a:r>
              <a:rPr lang="es-MX"/>
              <a:t>interior de sus</a:t>
            </a:r>
            <a:r>
              <a:rPr lang="es-MX"/>
              <a:t> compañías. Todas estas participaciones si bien aumentan el lucro de los </a:t>
            </a:r>
            <a:r>
              <a:rPr lang="es-MX"/>
              <a:t>productores</a:t>
            </a:r>
            <a:r>
              <a:rPr lang="es-MX"/>
              <a:t>, </a:t>
            </a:r>
            <a:r>
              <a:rPr lang="es-MX"/>
              <a:t>también</a:t>
            </a:r>
            <a:r>
              <a:rPr lang="es-MX"/>
              <a:t> están orientadas a minimizar la huella ambiental, que se desarrolla en la plena ejecución de la operación. En otro sentido, el regular y optimizar procesos en empresas </a:t>
            </a:r>
            <a:r>
              <a:rPr lang="es-MX"/>
              <a:t>productoras</a:t>
            </a:r>
            <a:r>
              <a:rPr lang="es-MX"/>
              <a:t> de caucho, benefician no tan solo el resultado con el medio ambiente, sino sienta las bases a otros mercados de derivados y de reutilización de residuos frutos de este proceso, que años anteriores no se </a:t>
            </a:r>
            <a:r>
              <a:rPr lang="es-MX"/>
              <a:t>tenían</a:t>
            </a:r>
            <a:r>
              <a:rPr lang="es-MX"/>
              <a:t> previstos. El surgimiento de estas secciones de mercado en conjunto con la </a:t>
            </a:r>
            <a:r>
              <a:rPr lang="es-MX"/>
              <a:t>reducción</a:t>
            </a:r>
            <a:r>
              <a:rPr lang="es-MX"/>
              <a:t> del impacto ambiental, se traducen en mejoras para el colectivo social. Abriendo espacios, para empleo, sostenibilidad ambiental, </a:t>
            </a:r>
            <a:r>
              <a:rPr lang="es-MX"/>
              <a:t>reutilización</a:t>
            </a:r>
            <a:r>
              <a:rPr lang="es-MX"/>
              <a:t> de productos y buen uso de las </a:t>
            </a:r>
            <a:r>
              <a:rPr lang="es-MX"/>
              <a:t>disposiciones</a:t>
            </a:r>
            <a:r>
              <a:rPr lang="es-MX"/>
              <a:t> finales de las </a:t>
            </a:r>
            <a:r>
              <a:rPr lang="es-MX"/>
              <a:t>mercancías</a:t>
            </a:r>
            <a:r>
              <a:rPr lang="es-MX"/>
              <a:t>. En este sentido se vuelve vital que se coloque sobre el radar en la agenda </a:t>
            </a:r>
            <a:r>
              <a:rPr lang="es-MX"/>
              <a:t>política</a:t>
            </a:r>
            <a:r>
              <a:rPr lang="es-MX"/>
              <a:t>, el escenario a estas industrias emergentes, que representan mercados potenciales y de gran impacto en la comunidad y en la </a:t>
            </a:r>
            <a:r>
              <a:rPr lang="es-MX"/>
              <a:t>Economía</a:t>
            </a:r>
            <a:r>
              <a:rPr lang="es-MX"/>
              <a:t> Colombiana.  					</a:t>
            </a:r>
            <a:endParaRPr/>
          </a:p>
          <a:p>
            <a:pPr indent="-188595" lvl="0" marL="257175" rtl="0" algn="just">
              <a:spcBef>
                <a:spcPts val="0"/>
              </a:spcBef>
              <a:spcAft>
                <a:spcPts val="0"/>
              </a:spcAft>
              <a:buSzPct val="80000"/>
              <a:buNone/>
            </a:pPr>
            <a:r>
              <a:rPr lang="es-MX"/>
              <a:t>							</a:t>
            </a:r>
            <a:r>
              <a:rPr i="1" lang="es-MX"/>
              <a:t>Idea de Negocio (Sector Primario Colombiano- Caucho)</a:t>
            </a:r>
            <a:endParaRPr i="1"/>
          </a:p>
        </p:txBody>
      </p:sp>
      <p:graphicFrame>
        <p:nvGraphicFramePr>
          <p:cNvPr id="270" name="Google Shape;270;p16"/>
          <p:cNvGraphicFramePr/>
          <p:nvPr/>
        </p:nvGraphicFramePr>
        <p:xfrm>
          <a:off x="7243425" y="3841200"/>
          <a:ext cx="3000000" cy="3000000"/>
        </p:xfrm>
        <a:graphic>
          <a:graphicData uri="http://schemas.openxmlformats.org/drawingml/2006/table">
            <a:tbl>
              <a:tblPr>
                <a:noFill/>
                <a:tableStyleId>{E04B34A4-F604-450D-BE87-935255F1D36C}</a:tableStyleId>
              </a:tblPr>
              <a:tblGrid>
                <a:gridCol w="743200"/>
                <a:gridCol w="1049250"/>
              </a:tblGrid>
              <a:tr h="361950">
                <a:tc>
                  <a:txBody>
                    <a:bodyPr/>
                    <a:lstStyle/>
                    <a:p>
                      <a:pPr indent="0" lvl="0" marL="0" rtl="0" algn="l">
                        <a:spcBef>
                          <a:spcPts val="0"/>
                        </a:spcBef>
                        <a:spcAft>
                          <a:spcPts val="0"/>
                        </a:spcAft>
                        <a:buNone/>
                      </a:pPr>
                      <a:r>
                        <a:rPr lang="es-MX" sz="900">
                          <a:solidFill>
                            <a:schemeClr val="lt1"/>
                          </a:solidFill>
                        </a:rPr>
                        <a:t>OSCAR ELIECER</a:t>
                      </a:r>
                      <a:endParaRPr sz="900">
                        <a:solidFill>
                          <a:schemeClr val="lt1"/>
                        </a:solidFill>
                      </a:endParaRPr>
                    </a:p>
                  </a:txBody>
                  <a:tcPr marT="91425" marB="91425" marR="91425" marL="91425"/>
                </a:tc>
                <a:tc>
                  <a:txBody>
                    <a:bodyPr/>
                    <a:lstStyle/>
                    <a:p>
                      <a:pPr indent="0" lvl="0" marL="0" rtl="0" algn="l">
                        <a:spcBef>
                          <a:spcPts val="0"/>
                        </a:spcBef>
                        <a:spcAft>
                          <a:spcPts val="0"/>
                        </a:spcAft>
                        <a:buNone/>
                      </a:pPr>
                      <a:r>
                        <a:rPr lang="es-MX" sz="900">
                          <a:solidFill>
                            <a:schemeClr val="lt1"/>
                          </a:solidFill>
                        </a:rPr>
                        <a:t>RAMIREZ AGUIRRE</a:t>
                      </a:r>
                      <a:endParaRPr sz="900">
                        <a:solidFill>
                          <a:schemeClr val="lt1"/>
                        </a:solidFill>
                      </a:endParaRPr>
                    </a:p>
                  </a:txBody>
                  <a:tcPr marT="91425" marB="91425" marR="91425" marL="91425"/>
                </a:tc>
              </a:tr>
              <a:tr h="361950">
                <a:tc>
                  <a:txBody>
                    <a:bodyPr/>
                    <a:lstStyle/>
                    <a:p>
                      <a:pPr indent="0" lvl="0" marL="0" rtl="0" algn="l">
                        <a:spcBef>
                          <a:spcPts val="0"/>
                        </a:spcBef>
                        <a:spcAft>
                          <a:spcPts val="0"/>
                        </a:spcAft>
                        <a:buNone/>
                      </a:pPr>
                      <a:r>
                        <a:rPr lang="es-MX" sz="900">
                          <a:solidFill>
                            <a:schemeClr val="lt1"/>
                          </a:solidFill>
                        </a:rPr>
                        <a:t>WILLIAN ANDRES</a:t>
                      </a:r>
                      <a:endParaRPr sz="900">
                        <a:solidFill>
                          <a:schemeClr val="lt1"/>
                        </a:solidFill>
                      </a:endParaRPr>
                    </a:p>
                  </a:txBody>
                  <a:tcPr marT="91425" marB="91425" marR="91425" marL="91425"/>
                </a:tc>
                <a:tc>
                  <a:txBody>
                    <a:bodyPr/>
                    <a:lstStyle/>
                    <a:p>
                      <a:pPr indent="0" lvl="0" marL="0" rtl="0" algn="l">
                        <a:spcBef>
                          <a:spcPts val="0"/>
                        </a:spcBef>
                        <a:spcAft>
                          <a:spcPts val="0"/>
                        </a:spcAft>
                        <a:buNone/>
                      </a:pPr>
                      <a:r>
                        <a:rPr lang="es-MX" sz="900">
                          <a:solidFill>
                            <a:schemeClr val="lt1"/>
                          </a:solidFill>
                        </a:rPr>
                        <a:t>MORENO PRIETO</a:t>
                      </a:r>
                      <a:endParaRPr sz="900">
                        <a:solidFill>
                          <a:schemeClr val="lt1"/>
                        </a:solidFill>
                      </a:endParaRPr>
                    </a:p>
                  </a:txBody>
                  <a:tcPr marT="91425" marB="91425" marR="91425" marL="91425"/>
                </a:tc>
              </a:tr>
              <a:tr h="361950">
                <a:tc>
                  <a:txBody>
                    <a:bodyPr/>
                    <a:lstStyle/>
                    <a:p>
                      <a:pPr indent="0" lvl="0" marL="0" rtl="0" algn="l">
                        <a:spcBef>
                          <a:spcPts val="0"/>
                        </a:spcBef>
                        <a:spcAft>
                          <a:spcPts val="0"/>
                        </a:spcAft>
                        <a:buNone/>
                      </a:pPr>
                      <a:r>
                        <a:rPr lang="es-MX" sz="900">
                          <a:solidFill>
                            <a:schemeClr val="lt1"/>
                          </a:solidFill>
                        </a:rPr>
                        <a:t>JOHN FREDY</a:t>
                      </a:r>
                      <a:endParaRPr sz="900">
                        <a:solidFill>
                          <a:schemeClr val="lt1"/>
                        </a:solidFill>
                      </a:endParaRPr>
                    </a:p>
                  </a:txBody>
                  <a:tcPr marT="91425" marB="91425" marR="91425" marL="91425"/>
                </a:tc>
                <a:tc>
                  <a:txBody>
                    <a:bodyPr/>
                    <a:lstStyle/>
                    <a:p>
                      <a:pPr indent="0" lvl="0" marL="0" rtl="0" algn="l">
                        <a:spcBef>
                          <a:spcPts val="0"/>
                        </a:spcBef>
                        <a:spcAft>
                          <a:spcPts val="0"/>
                        </a:spcAft>
                        <a:buNone/>
                      </a:pPr>
                      <a:r>
                        <a:rPr lang="es-MX" sz="900">
                          <a:solidFill>
                            <a:schemeClr val="lt1"/>
                          </a:solidFill>
                        </a:rPr>
                        <a:t>CABALLERO RODRIGUEZ</a:t>
                      </a:r>
                      <a:endParaRPr sz="900">
                        <a:solidFill>
                          <a:schemeClr val="lt1"/>
                        </a:solidFill>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
          <p:cNvSpPr txBox="1"/>
          <p:nvPr>
            <p:ph type="title"/>
          </p:nvPr>
        </p:nvSpPr>
        <p:spPr>
          <a:xfrm>
            <a:off x="508001" y="236546"/>
            <a:ext cx="6447600" cy="99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700"/>
              <a:buFont typeface="Trebuchet MS"/>
              <a:buNone/>
            </a:pPr>
            <a:r>
              <a:rPr lang="es-MX"/>
              <a:t>Cuadro de oportunidades</a:t>
            </a:r>
            <a:br>
              <a:rPr lang="es-MX"/>
            </a:br>
            <a:endParaRPr/>
          </a:p>
        </p:txBody>
      </p:sp>
      <p:graphicFrame>
        <p:nvGraphicFramePr>
          <p:cNvPr id="154" name="Google Shape;154;p2"/>
          <p:cNvGraphicFramePr/>
          <p:nvPr/>
        </p:nvGraphicFramePr>
        <p:xfrm>
          <a:off x="508001" y="813726"/>
          <a:ext cx="3000000" cy="3000000"/>
        </p:xfrm>
        <a:graphic>
          <a:graphicData uri="http://schemas.openxmlformats.org/drawingml/2006/table">
            <a:tbl>
              <a:tblPr bandRow="1" firstRow="1">
                <a:noFill/>
                <a:tableStyleId>{C6B6EFD7-6C96-4349-BE6E-A6D954F4FA2E}</a:tableStyleId>
              </a:tblPr>
              <a:tblGrid>
                <a:gridCol w="1687675"/>
                <a:gridCol w="1687675"/>
                <a:gridCol w="1687675"/>
                <a:gridCol w="1687675"/>
              </a:tblGrid>
              <a:tr h="501825">
                <a:tc>
                  <a:txBody>
                    <a:bodyPr/>
                    <a:lstStyle/>
                    <a:p>
                      <a:pPr indent="0" lvl="0" marL="0" marR="0" rtl="0" algn="ctr">
                        <a:spcBef>
                          <a:spcPts val="0"/>
                        </a:spcBef>
                        <a:spcAft>
                          <a:spcPts val="0"/>
                        </a:spcAft>
                        <a:buNone/>
                      </a:pPr>
                      <a:r>
                        <a:t/>
                      </a:r>
                      <a:endParaRPr sz="1800" u="none" cap="none" strike="noStrike">
                        <a:solidFill>
                          <a:schemeClr val="lt1"/>
                        </a:solidFill>
                      </a:endParaRPr>
                    </a:p>
                  </a:txBody>
                  <a:tcPr marT="34300" marB="34300" marR="68575" marL="68575" anchor="ctr"/>
                </a:tc>
                <a:tc gridSpan="3">
                  <a:txBody>
                    <a:bodyPr/>
                    <a:lstStyle/>
                    <a:p>
                      <a:pPr indent="0" lvl="0" marL="0" marR="0" rtl="0" algn="ctr">
                        <a:spcBef>
                          <a:spcPts val="0"/>
                        </a:spcBef>
                        <a:spcAft>
                          <a:spcPts val="0"/>
                        </a:spcAft>
                        <a:buNone/>
                      </a:pPr>
                      <a:r>
                        <a:rPr lang="es-MX" sz="1800" u="none" cap="none" strike="noStrike"/>
                        <a:t>SITUACIONES</a:t>
                      </a:r>
                      <a:endParaRPr/>
                    </a:p>
                  </a:txBody>
                  <a:tcPr marT="34300" marB="34300" marR="68575" marL="68575" anchor="ctr"/>
                </a:tc>
                <a:tc hMerge="1"/>
                <a:tc hMerge="1"/>
              </a:tr>
              <a:tr h="617225">
                <a:tc>
                  <a:txBody>
                    <a:bodyPr/>
                    <a:lstStyle/>
                    <a:p>
                      <a:pPr indent="0" lvl="0" marL="0" marR="0" rtl="0" algn="ctr">
                        <a:spcBef>
                          <a:spcPts val="0"/>
                        </a:spcBef>
                        <a:spcAft>
                          <a:spcPts val="0"/>
                        </a:spcAft>
                        <a:buNone/>
                      </a:pPr>
                      <a:r>
                        <a:rPr b="1" lang="es-MX" sz="1800" u="sng" cap="none" strike="noStrike">
                          <a:solidFill>
                            <a:schemeClr val="lt1"/>
                          </a:solidFill>
                        </a:rPr>
                        <a:t>PROBLEMAS</a:t>
                      </a:r>
                      <a:endParaRPr/>
                    </a:p>
                  </a:txBody>
                  <a:tcPr marT="34300" marB="34300" marR="68575" marL="68575" anchor="ctr">
                    <a:solidFill>
                      <a:schemeClr val="accent1"/>
                    </a:solidFill>
                  </a:tcPr>
                </a:tc>
                <a:tc>
                  <a:txBody>
                    <a:bodyPr/>
                    <a:lstStyle/>
                    <a:p>
                      <a:pPr indent="0" lvl="0" marL="0" marR="0" rtl="0" algn="ctr">
                        <a:spcBef>
                          <a:spcPts val="0"/>
                        </a:spcBef>
                        <a:spcAft>
                          <a:spcPts val="0"/>
                        </a:spcAft>
                        <a:buNone/>
                      </a:pPr>
                      <a:r>
                        <a:rPr b="1" lang="es-MX" sz="1800" u="sng" cap="none" strike="noStrike">
                          <a:solidFill>
                            <a:schemeClr val="lt1"/>
                          </a:solidFill>
                        </a:rPr>
                        <a:t>CASA</a:t>
                      </a:r>
                      <a:endParaRPr/>
                    </a:p>
                  </a:txBody>
                  <a:tcPr marT="34300" marB="34300" marR="68575" marL="68575" anchor="ctr">
                    <a:solidFill>
                      <a:schemeClr val="accent1"/>
                    </a:solidFill>
                  </a:tcPr>
                </a:tc>
                <a:tc>
                  <a:txBody>
                    <a:bodyPr/>
                    <a:lstStyle/>
                    <a:p>
                      <a:pPr indent="0" lvl="0" marL="0" marR="0" rtl="0" algn="ctr">
                        <a:spcBef>
                          <a:spcPts val="0"/>
                        </a:spcBef>
                        <a:spcAft>
                          <a:spcPts val="0"/>
                        </a:spcAft>
                        <a:buNone/>
                      </a:pPr>
                      <a:r>
                        <a:rPr b="1" lang="es-MX" sz="1800" u="sng" cap="none" strike="noStrike">
                          <a:solidFill>
                            <a:schemeClr val="lt1"/>
                          </a:solidFill>
                        </a:rPr>
                        <a:t>CALLE</a:t>
                      </a:r>
                      <a:endParaRPr/>
                    </a:p>
                  </a:txBody>
                  <a:tcPr marT="34300" marB="34300" marR="68575" marL="68575" anchor="ctr">
                    <a:solidFill>
                      <a:schemeClr val="accent1"/>
                    </a:solidFill>
                  </a:tcPr>
                </a:tc>
                <a:tc>
                  <a:txBody>
                    <a:bodyPr/>
                    <a:lstStyle/>
                    <a:p>
                      <a:pPr indent="0" lvl="0" marL="0" marR="0" rtl="0" algn="ctr">
                        <a:spcBef>
                          <a:spcPts val="0"/>
                        </a:spcBef>
                        <a:spcAft>
                          <a:spcPts val="0"/>
                        </a:spcAft>
                        <a:buNone/>
                      </a:pPr>
                      <a:r>
                        <a:rPr b="1" lang="es-MX" sz="1800" u="sng" cap="none" strike="noStrike">
                          <a:solidFill>
                            <a:schemeClr val="lt1"/>
                          </a:solidFill>
                        </a:rPr>
                        <a:t>OTRO ESCENARIO</a:t>
                      </a:r>
                      <a:endParaRPr/>
                    </a:p>
                  </a:txBody>
                  <a:tcPr marT="34300" marB="34300" marR="68575" marL="68575" anchor="ctr">
                    <a:solidFill>
                      <a:schemeClr val="accent1"/>
                    </a:solidFill>
                  </a:tcPr>
                </a:tc>
              </a:tr>
              <a:tr h="501825">
                <a:tc>
                  <a:txBody>
                    <a:bodyPr/>
                    <a:lstStyle/>
                    <a:p>
                      <a:pPr indent="0" lvl="0" marL="0" marR="0" rtl="0" algn="ctr">
                        <a:lnSpc>
                          <a:spcPct val="100000"/>
                        </a:lnSpc>
                        <a:spcBef>
                          <a:spcPts val="0"/>
                        </a:spcBef>
                        <a:spcAft>
                          <a:spcPts val="0"/>
                        </a:spcAft>
                        <a:buClr>
                          <a:schemeClr val="lt1"/>
                        </a:buClr>
                        <a:buSzPts val="1800"/>
                        <a:buFont typeface="Trebuchet MS"/>
                        <a:buNone/>
                      </a:pPr>
                      <a:r>
                        <a:rPr lang="es-MX" sz="1800" u="none" cap="none" strike="noStrike">
                          <a:solidFill>
                            <a:schemeClr val="lt1"/>
                          </a:solidFill>
                        </a:rPr>
                        <a:t>NO ES FÁCIL</a:t>
                      </a:r>
                      <a:endParaRPr/>
                    </a:p>
                  </a:txBody>
                  <a:tcPr marT="34300" marB="34300" marR="68575" marL="68575" anchor="ctr">
                    <a:solidFill>
                      <a:schemeClr val="accent1"/>
                    </a:solidFill>
                  </a:tcPr>
                </a:tc>
                <a:tc>
                  <a:txBody>
                    <a:bodyPr/>
                    <a:lstStyle/>
                    <a:p>
                      <a:pPr indent="0" lvl="0" marL="0" marR="0" rtl="0" algn="ctr">
                        <a:spcBef>
                          <a:spcPts val="0"/>
                        </a:spcBef>
                        <a:spcAft>
                          <a:spcPts val="0"/>
                        </a:spcAft>
                        <a:buNone/>
                      </a:pPr>
                      <a:r>
                        <a:t/>
                      </a:r>
                      <a:endParaRPr sz="1800" u="none" cap="none" strike="noStrike"/>
                    </a:p>
                  </a:txBody>
                  <a:tcPr marT="34300" marB="34300" marR="68575" marL="68575" anchor="ctr"/>
                </a:tc>
                <a:tc>
                  <a:txBody>
                    <a:bodyPr/>
                    <a:lstStyle/>
                    <a:p>
                      <a:pPr indent="0" lvl="0" marL="0" marR="0" rtl="0" algn="ctr">
                        <a:spcBef>
                          <a:spcPts val="0"/>
                        </a:spcBef>
                        <a:spcAft>
                          <a:spcPts val="0"/>
                        </a:spcAft>
                        <a:buNone/>
                      </a:pPr>
                      <a:r>
                        <a:t/>
                      </a:r>
                      <a:endParaRPr sz="1800" u="none" cap="none" strike="noStrike"/>
                    </a:p>
                  </a:txBody>
                  <a:tcPr marT="34300" marB="34300" marR="68575" marL="68575" anchor="ctr"/>
                </a:tc>
                <a:tc>
                  <a:txBody>
                    <a:bodyPr/>
                    <a:lstStyle/>
                    <a:p>
                      <a:pPr indent="0" lvl="0" marL="0" marR="0" rtl="0" algn="ctr">
                        <a:spcBef>
                          <a:spcPts val="0"/>
                        </a:spcBef>
                        <a:spcAft>
                          <a:spcPts val="0"/>
                        </a:spcAft>
                        <a:buNone/>
                      </a:pPr>
                      <a:r>
                        <a:t/>
                      </a:r>
                      <a:endParaRPr sz="1800" u="none" cap="none" strike="noStrike"/>
                    </a:p>
                  </a:txBody>
                  <a:tcPr marT="34300" marB="34300" marR="68575" marL="68575" anchor="ctr"/>
                </a:tc>
              </a:tr>
              <a:tr h="618975">
                <a:tc>
                  <a:txBody>
                    <a:bodyPr/>
                    <a:lstStyle/>
                    <a:p>
                      <a:pPr indent="0" lvl="0" marL="0" marR="0" rtl="0" algn="ctr">
                        <a:lnSpc>
                          <a:spcPct val="100000"/>
                        </a:lnSpc>
                        <a:spcBef>
                          <a:spcPts val="0"/>
                        </a:spcBef>
                        <a:spcAft>
                          <a:spcPts val="0"/>
                        </a:spcAft>
                        <a:buClr>
                          <a:schemeClr val="lt1"/>
                        </a:buClr>
                        <a:buSzPts val="1800"/>
                        <a:buFont typeface="Trebuchet MS"/>
                        <a:buNone/>
                      </a:pPr>
                      <a:r>
                        <a:rPr lang="es-MX" sz="1800" u="none" cap="none" strike="noStrike">
                          <a:solidFill>
                            <a:schemeClr val="lt1"/>
                          </a:solidFill>
                        </a:rPr>
                        <a:t>NO ES CÓMODO</a:t>
                      </a:r>
                      <a:endParaRPr/>
                    </a:p>
                  </a:txBody>
                  <a:tcPr marT="34300" marB="34300" marR="68575" marL="68575" anchor="ctr">
                    <a:solidFill>
                      <a:schemeClr val="accent1"/>
                    </a:solidFill>
                  </a:tcPr>
                </a:tc>
                <a:tc>
                  <a:txBody>
                    <a:bodyPr/>
                    <a:lstStyle/>
                    <a:p>
                      <a:pPr indent="0" lvl="0" marL="0" marR="0" rtl="0" algn="ctr">
                        <a:spcBef>
                          <a:spcPts val="0"/>
                        </a:spcBef>
                        <a:spcAft>
                          <a:spcPts val="0"/>
                        </a:spcAft>
                        <a:buNone/>
                      </a:pPr>
                      <a:r>
                        <a:t/>
                      </a:r>
                      <a:endParaRPr sz="1800" u="none" cap="none" strike="noStrike"/>
                    </a:p>
                  </a:txBody>
                  <a:tcPr marT="34300" marB="34300" marR="68575" marL="68575" anchor="ctr"/>
                </a:tc>
                <a:tc>
                  <a:txBody>
                    <a:bodyPr/>
                    <a:lstStyle/>
                    <a:p>
                      <a:pPr indent="0" lvl="0" marL="0" marR="0" rtl="0" algn="ctr">
                        <a:spcBef>
                          <a:spcPts val="0"/>
                        </a:spcBef>
                        <a:spcAft>
                          <a:spcPts val="0"/>
                        </a:spcAft>
                        <a:buNone/>
                      </a:pPr>
                      <a:r>
                        <a:t/>
                      </a:r>
                      <a:endParaRPr sz="1800" u="none" cap="none" strike="noStrike"/>
                    </a:p>
                  </a:txBody>
                  <a:tcPr marT="34300" marB="34300" marR="68575" marL="68575" anchor="ctr"/>
                </a:tc>
                <a:tc>
                  <a:txBody>
                    <a:bodyPr/>
                    <a:lstStyle/>
                    <a:p>
                      <a:pPr indent="0" lvl="0" marL="0" marR="0" rtl="0" algn="ctr">
                        <a:spcBef>
                          <a:spcPts val="0"/>
                        </a:spcBef>
                        <a:spcAft>
                          <a:spcPts val="0"/>
                        </a:spcAft>
                        <a:buNone/>
                      </a:pPr>
                      <a:r>
                        <a:t/>
                      </a:r>
                      <a:endParaRPr sz="1800" u="none" cap="none" strike="noStrike"/>
                    </a:p>
                  </a:txBody>
                  <a:tcPr marT="34300" marB="34300" marR="68575" marL="68575" anchor="ctr"/>
                </a:tc>
              </a:tr>
              <a:tr h="617225">
                <a:tc>
                  <a:txBody>
                    <a:bodyPr/>
                    <a:lstStyle/>
                    <a:p>
                      <a:pPr indent="0" lvl="0" marL="0" marR="0" rtl="0" algn="ctr">
                        <a:lnSpc>
                          <a:spcPct val="100000"/>
                        </a:lnSpc>
                        <a:spcBef>
                          <a:spcPts val="0"/>
                        </a:spcBef>
                        <a:spcAft>
                          <a:spcPts val="0"/>
                        </a:spcAft>
                        <a:buClr>
                          <a:schemeClr val="lt1"/>
                        </a:buClr>
                        <a:buSzPts val="1800"/>
                        <a:buFont typeface="Trebuchet MS"/>
                        <a:buNone/>
                      </a:pPr>
                      <a:r>
                        <a:rPr lang="es-MX" sz="1800" u="none" cap="none" strike="noStrike">
                          <a:solidFill>
                            <a:schemeClr val="lt1"/>
                          </a:solidFill>
                        </a:rPr>
                        <a:t>NO ES RÁPIDO</a:t>
                      </a:r>
                      <a:endParaRPr/>
                    </a:p>
                  </a:txBody>
                  <a:tcPr marT="34300" marB="34300" marR="68575" marL="68575" anchor="ctr">
                    <a:solidFill>
                      <a:schemeClr val="accent1"/>
                    </a:solidFill>
                  </a:tcPr>
                </a:tc>
                <a:tc>
                  <a:txBody>
                    <a:bodyPr/>
                    <a:lstStyle/>
                    <a:p>
                      <a:pPr indent="0" lvl="0" marL="0" marR="0" rtl="0" algn="ctr">
                        <a:spcBef>
                          <a:spcPts val="0"/>
                        </a:spcBef>
                        <a:spcAft>
                          <a:spcPts val="0"/>
                        </a:spcAft>
                        <a:buNone/>
                      </a:pPr>
                      <a:r>
                        <a:t/>
                      </a:r>
                      <a:endParaRPr sz="1800" u="none" cap="none" strike="noStrike"/>
                    </a:p>
                  </a:txBody>
                  <a:tcPr marT="34300" marB="34300" marR="68575" marL="68575" anchor="ctr"/>
                </a:tc>
                <a:tc>
                  <a:txBody>
                    <a:bodyPr/>
                    <a:lstStyle/>
                    <a:p>
                      <a:pPr indent="0" lvl="0" marL="0" marR="0" rtl="0" algn="ctr">
                        <a:spcBef>
                          <a:spcPts val="0"/>
                        </a:spcBef>
                        <a:spcAft>
                          <a:spcPts val="0"/>
                        </a:spcAft>
                        <a:buNone/>
                      </a:pPr>
                      <a:r>
                        <a:t/>
                      </a:r>
                      <a:endParaRPr sz="1800" u="none" cap="none" strike="noStrike"/>
                    </a:p>
                  </a:txBody>
                  <a:tcPr marT="34300" marB="34300" marR="68575" marL="68575" anchor="ctr"/>
                </a:tc>
                <a:tc>
                  <a:txBody>
                    <a:bodyPr/>
                    <a:lstStyle/>
                    <a:p>
                      <a:pPr indent="0" lvl="0" marL="0" marR="0" rtl="0" algn="ctr">
                        <a:spcBef>
                          <a:spcPts val="0"/>
                        </a:spcBef>
                        <a:spcAft>
                          <a:spcPts val="0"/>
                        </a:spcAft>
                        <a:buNone/>
                      </a:pPr>
                      <a:r>
                        <a:t/>
                      </a:r>
                      <a:endParaRPr sz="1800" u="none" cap="none" strike="noStrike"/>
                    </a:p>
                  </a:txBody>
                  <a:tcPr marT="34300" marB="34300" marR="68575" marL="68575" anchor="ctr"/>
                </a:tc>
              </a:tr>
              <a:tr h="617225">
                <a:tc>
                  <a:txBody>
                    <a:bodyPr/>
                    <a:lstStyle/>
                    <a:p>
                      <a:pPr indent="0" lvl="0" marL="0" marR="0" rtl="0" algn="ctr">
                        <a:lnSpc>
                          <a:spcPct val="100000"/>
                        </a:lnSpc>
                        <a:spcBef>
                          <a:spcPts val="0"/>
                        </a:spcBef>
                        <a:spcAft>
                          <a:spcPts val="0"/>
                        </a:spcAft>
                        <a:buClr>
                          <a:schemeClr val="lt1"/>
                        </a:buClr>
                        <a:buSzPts val="1800"/>
                        <a:buFont typeface="Trebuchet MS"/>
                        <a:buNone/>
                      </a:pPr>
                      <a:r>
                        <a:rPr lang="es-MX" sz="1800" u="none" cap="none" strike="noStrike">
                          <a:solidFill>
                            <a:schemeClr val="lt1"/>
                          </a:solidFill>
                        </a:rPr>
                        <a:t>NO ES BARATO</a:t>
                      </a:r>
                      <a:endParaRPr/>
                    </a:p>
                  </a:txBody>
                  <a:tcPr marT="34300" marB="34300" marR="68575" marL="68575" anchor="ctr">
                    <a:solidFill>
                      <a:schemeClr val="accent1"/>
                    </a:solidFill>
                  </a:tcPr>
                </a:tc>
                <a:tc>
                  <a:txBody>
                    <a:bodyPr/>
                    <a:lstStyle/>
                    <a:p>
                      <a:pPr indent="0" lvl="0" marL="0" marR="0" rtl="0" algn="ctr">
                        <a:spcBef>
                          <a:spcPts val="0"/>
                        </a:spcBef>
                        <a:spcAft>
                          <a:spcPts val="0"/>
                        </a:spcAft>
                        <a:buNone/>
                      </a:pPr>
                      <a:r>
                        <a:t/>
                      </a:r>
                      <a:endParaRPr sz="1800" u="none" cap="none" strike="noStrike"/>
                    </a:p>
                  </a:txBody>
                  <a:tcPr marT="34300" marB="34300" marR="68575" marL="68575" anchor="ctr"/>
                </a:tc>
                <a:tc>
                  <a:txBody>
                    <a:bodyPr/>
                    <a:lstStyle/>
                    <a:p>
                      <a:pPr indent="0" lvl="0" marL="0" marR="0" rtl="0" algn="ctr">
                        <a:spcBef>
                          <a:spcPts val="0"/>
                        </a:spcBef>
                        <a:spcAft>
                          <a:spcPts val="0"/>
                        </a:spcAft>
                        <a:buNone/>
                      </a:pPr>
                      <a:r>
                        <a:t/>
                      </a:r>
                      <a:endParaRPr sz="1800" u="none" cap="none" strike="noStrike"/>
                    </a:p>
                  </a:txBody>
                  <a:tcPr marT="34300" marB="34300" marR="68575" marL="68575" anchor="ctr"/>
                </a:tc>
                <a:tc>
                  <a:txBody>
                    <a:bodyPr/>
                    <a:lstStyle/>
                    <a:p>
                      <a:pPr indent="0" lvl="0" marL="0" marR="0" rtl="0" algn="ctr">
                        <a:spcBef>
                          <a:spcPts val="0"/>
                        </a:spcBef>
                        <a:spcAft>
                          <a:spcPts val="0"/>
                        </a:spcAft>
                        <a:buNone/>
                      </a:pPr>
                      <a:r>
                        <a:t/>
                      </a:r>
                      <a:endParaRPr sz="1800" u="none" cap="none" strike="noStrike"/>
                    </a:p>
                  </a:txBody>
                  <a:tcPr marT="34300" marB="34300" marR="68575" marL="68575" anchor="ctr"/>
                </a:tc>
              </a:tr>
              <a:tr h="618975">
                <a:tc>
                  <a:txBody>
                    <a:bodyPr/>
                    <a:lstStyle/>
                    <a:p>
                      <a:pPr indent="0" lvl="0" marL="0" marR="0" rtl="0" algn="ctr">
                        <a:spcBef>
                          <a:spcPts val="0"/>
                        </a:spcBef>
                        <a:spcAft>
                          <a:spcPts val="0"/>
                        </a:spcAft>
                        <a:buNone/>
                      </a:pPr>
                      <a:r>
                        <a:rPr lang="es-MX" sz="1800" u="none" cap="none" strike="noStrike">
                          <a:solidFill>
                            <a:schemeClr val="lt1"/>
                          </a:solidFill>
                        </a:rPr>
                        <a:t>NO ES ECOLÓGICO</a:t>
                      </a:r>
                      <a:endParaRPr/>
                    </a:p>
                  </a:txBody>
                  <a:tcPr marT="34300" marB="34300" marR="68575" marL="68575" anchor="ctr">
                    <a:solidFill>
                      <a:schemeClr val="accent1"/>
                    </a:solidFill>
                  </a:tcPr>
                </a:tc>
                <a:tc>
                  <a:txBody>
                    <a:bodyPr/>
                    <a:lstStyle/>
                    <a:p>
                      <a:pPr indent="0" lvl="0" marL="0" marR="0" rtl="0" algn="ctr">
                        <a:spcBef>
                          <a:spcPts val="0"/>
                        </a:spcBef>
                        <a:spcAft>
                          <a:spcPts val="0"/>
                        </a:spcAft>
                        <a:buNone/>
                      </a:pPr>
                      <a:r>
                        <a:t/>
                      </a:r>
                      <a:endParaRPr sz="1800" u="none" cap="none" strike="noStrike"/>
                    </a:p>
                  </a:txBody>
                  <a:tcPr marT="34300" marB="34300" marR="68575" marL="68575" anchor="ctr"/>
                </a:tc>
                <a:tc>
                  <a:txBody>
                    <a:bodyPr/>
                    <a:lstStyle/>
                    <a:p>
                      <a:pPr indent="0" lvl="0" marL="0" marR="0" rtl="0" algn="ctr">
                        <a:spcBef>
                          <a:spcPts val="0"/>
                        </a:spcBef>
                        <a:spcAft>
                          <a:spcPts val="0"/>
                        </a:spcAft>
                        <a:buNone/>
                      </a:pPr>
                      <a:r>
                        <a:t/>
                      </a:r>
                      <a:endParaRPr sz="1800" u="none" cap="none" strike="noStrike"/>
                    </a:p>
                  </a:txBody>
                  <a:tcPr marT="34300" marB="34300" marR="68575" marL="68575" anchor="ctr"/>
                </a:tc>
                <a:tc>
                  <a:txBody>
                    <a:bodyPr/>
                    <a:lstStyle/>
                    <a:p>
                      <a:pPr indent="0" lvl="0" marL="0" marR="0" rtl="0" algn="ctr">
                        <a:spcBef>
                          <a:spcPts val="0"/>
                        </a:spcBef>
                        <a:spcAft>
                          <a:spcPts val="0"/>
                        </a:spcAft>
                        <a:buNone/>
                      </a:pPr>
                      <a:r>
                        <a:t/>
                      </a:r>
                      <a:endParaRPr sz="1800" u="none" cap="none" strike="noStrike"/>
                    </a:p>
                  </a:txBody>
                  <a:tcPr marT="34300" marB="34300" marR="68575" marL="68575" anchor="ct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7"/>
          <p:cNvSpPr txBox="1"/>
          <p:nvPr>
            <p:ph type="title"/>
          </p:nvPr>
        </p:nvSpPr>
        <p:spPr>
          <a:xfrm>
            <a:off x="508001" y="457200"/>
            <a:ext cx="6447501" cy="99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700"/>
              <a:buFont typeface="Avenir"/>
              <a:buNone/>
            </a:pPr>
            <a:r>
              <a:rPr b="1" lang="es-MX">
                <a:latin typeface="Avenir"/>
                <a:ea typeface="Avenir"/>
                <a:cs typeface="Avenir"/>
                <a:sym typeface="Avenir"/>
              </a:rPr>
              <a:t>Análisis</a:t>
            </a:r>
            <a:r>
              <a:rPr lang="es-MX"/>
              <a:t> </a:t>
            </a:r>
            <a:r>
              <a:rPr lang="es-MX">
                <a:latin typeface="Avenir"/>
                <a:ea typeface="Avenir"/>
                <a:cs typeface="Avenir"/>
                <a:sym typeface="Avenir"/>
              </a:rPr>
              <a:t>PESTEL</a:t>
            </a:r>
            <a:endParaRPr>
              <a:latin typeface="Avenir"/>
              <a:ea typeface="Avenir"/>
              <a:cs typeface="Avenir"/>
              <a:sym typeface="Avenir"/>
            </a:endParaRPr>
          </a:p>
        </p:txBody>
      </p:sp>
      <p:sp>
        <p:nvSpPr>
          <p:cNvPr id="276" name="Google Shape;276;p17"/>
          <p:cNvSpPr txBox="1"/>
          <p:nvPr/>
        </p:nvSpPr>
        <p:spPr>
          <a:xfrm>
            <a:off x="175150" y="1242950"/>
            <a:ext cx="2956800" cy="163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33475B"/>
              </a:buClr>
              <a:buSzPts val="1600"/>
              <a:buFont typeface="Avenir"/>
              <a:buNone/>
            </a:pPr>
            <a:r>
              <a:rPr b="1" i="0" lang="es-MX" sz="1600" u="none" cap="none" strike="noStrike">
                <a:solidFill>
                  <a:srgbClr val="33475B"/>
                </a:solidFill>
                <a:latin typeface="Avenir"/>
                <a:ea typeface="Avenir"/>
                <a:cs typeface="Avenir"/>
                <a:sym typeface="Avenir"/>
              </a:rPr>
              <a:t>Políticos</a:t>
            </a:r>
            <a:endParaRPr b="1" i="0" sz="1600" u="none" cap="none" strike="noStrike">
              <a:solidFill>
                <a:srgbClr val="33475B"/>
              </a:solidFill>
              <a:latin typeface="Avenir"/>
              <a:ea typeface="Avenir"/>
              <a:cs typeface="Avenir"/>
              <a:sym typeface="Avenir"/>
            </a:endParaRPr>
          </a:p>
          <a:p>
            <a:pPr indent="-311150" lvl="0" marL="457200" marR="0" rtl="0" algn="l">
              <a:lnSpc>
                <a:spcPct val="100000"/>
              </a:lnSpc>
              <a:spcBef>
                <a:spcPts val="0"/>
              </a:spcBef>
              <a:spcAft>
                <a:spcPts val="0"/>
              </a:spcAft>
              <a:buClr>
                <a:srgbClr val="33475B"/>
              </a:buClr>
              <a:buSzPts val="1300"/>
              <a:buFont typeface="Avenir"/>
              <a:buChar char="●"/>
            </a:pPr>
            <a:r>
              <a:rPr b="0" i="0" lang="es-MX" sz="1300" u="none" cap="none" strike="noStrike">
                <a:solidFill>
                  <a:srgbClr val="33475B"/>
                </a:solidFill>
                <a:latin typeface="Avenir"/>
                <a:ea typeface="Avenir"/>
                <a:cs typeface="Avenir"/>
                <a:sym typeface="Avenir"/>
              </a:rPr>
              <a:t>Cambios de gobierno </a:t>
            </a:r>
            <a:endParaRPr b="0" i="0" sz="1300" u="none" cap="none" strike="noStrike">
              <a:solidFill>
                <a:srgbClr val="33475B"/>
              </a:solidFill>
              <a:latin typeface="Avenir"/>
              <a:ea typeface="Avenir"/>
              <a:cs typeface="Avenir"/>
              <a:sym typeface="Avenir"/>
            </a:endParaRPr>
          </a:p>
          <a:p>
            <a:pPr indent="-311150" lvl="0" marL="457200" marR="0" rtl="0" algn="l">
              <a:lnSpc>
                <a:spcPct val="100000"/>
              </a:lnSpc>
              <a:spcBef>
                <a:spcPts val="0"/>
              </a:spcBef>
              <a:spcAft>
                <a:spcPts val="0"/>
              </a:spcAft>
              <a:buClr>
                <a:srgbClr val="33475B"/>
              </a:buClr>
              <a:buSzPts val="1300"/>
              <a:buFont typeface="Avenir"/>
              <a:buChar char="●"/>
            </a:pPr>
            <a:r>
              <a:rPr b="0" i="0" lang="es-MX" sz="1300" u="none" cap="none" strike="noStrike">
                <a:solidFill>
                  <a:srgbClr val="33475B"/>
                </a:solidFill>
                <a:latin typeface="Avenir"/>
                <a:ea typeface="Avenir"/>
                <a:cs typeface="Avenir"/>
                <a:sym typeface="Avenir"/>
              </a:rPr>
              <a:t>Normativas antimonopolios </a:t>
            </a:r>
            <a:endParaRPr b="0" i="0" sz="1300" u="none" cap="none" strike="noStrike">
              <a:solidFill>
                <a:srgbClr val="33475B"/>
              </a:solidFill>
              <a:latin typeface="Avenir"/>
              <a:ea typeface="Avenir"/>
              <a:cs typeface="Avenir"/>
              <a:sym typeface="Avenir"/>
            </a:endParaRPr>
          </a:p>
          <a:p>
            <a:pPr indent="-311150" lvl="0" marL="457200" marR="0" rtl="0" algn="l">
              <a:lnSpc>
                <a:spcPct val="100000"/>
              </a:lnSpc>
              <a:spcBef>
                <a:spcPts val="0"/>
              </a:spcBef>
              <a:spcAft>
                <a:spcPts val="0"/>
              </a:spcAft>
              <a:buClr>
                <a:srgbClr val="33475B"/>
              </a:buClr>
              <a:buSzPts val="1300"/>
              <a:buFont typeface="Avenir"/>
              <a:buChar char="●"/>
            </a:pPr>
            <a:r>
              <a:rPr b="0" i="0" lang="es-MX" sz="1300" u="none" cap="none" strike="noStrike">
                <a:solidFill>
                  <a:srgbClr val="33475B"/>
                </a:solidFill>
                <a:latin typeface="Avenir"/>
                <a:ea typeface="Avenir"/>
                <a:cs typeface="Avenir"/>
                <a:sym typeface="Avenir"/>
              </a:rPr>
              <a:t>Acuerdos internacionales </a:t>
            </a:r>
            <a:endParaRPr b="0" i="0" sz="1300" u="none" cap="none" strike="noStrike">
              <a:solidFill>
                <a:srgbClr val="33475B"/>
              </a:solidFill>
              <a:latin typeface="Avenir"/>
              <a:ea typeface="Avenir"/>
              <a:cs typeface="Avenir"/>
              <a:sym typeface="Avenir"/>
            </a:endParaRPr>
          </a:p>
          <a:p>
            <a:pPr indent="-311150" lvl="0" marL="457200" marR="0" rtl="0" algn="l">
              <a:lnSpc>
                <a:spcPct val="100000"/>
              </a:lnSpc>
              <a:spcBef>
                <a:spcPts val="0"/>
              </a:spcBef>
              <a:spcAft>
                <a:spcPts val="0"/>
              </a:spcAft>
              <a:buClr>
                <a:srgbClr val="33475B"/>
              </a:buClr>
              <a:buSzPts val="1300"/>
              <a:buFont typeface="Avenir"/>
              <a:buChar char="●"/>
            </a:pPr>
            <a:r>
              <a:rPr b="0" i="0" lang="es-MX" sz="1300" u="none" cap="none" strike="noStrike">
                <a:solidFill>
                  <a:srgbClr val="33475B"/>
                </a:solidFill>
                <a:latin typeface="Avenir"/>
                <a:ea typeface="Avenir"/>
                <a:cs typeface="Avenir"/>
                <a:sym typeface="Avenir"/>
              </a:rPr>
              <a:t>Cambios en las legislaciones </a:t>
            </a:r>
            <a:endParaRPr b="0" i="0" sz="1300" u="none" cap="none" strike="noStrike">
              <a:solidFill>
                <a:srgbClr val="33475B"/>
              </a:solidFill>
              <a:latin typeface="Avenir"/>
              <a:ea typeface="Avenir"/>
              <a:cs typeface="Avenir"/>
              <a:sym typeface="Avenir"/>
            </a:endParaRPr>
          </a:p>
          <a:p>
            <a:pPr indent="-311150" lvl="0" marL="457200" marR="0" rtl="0" algn="l">
              <a:lnSpc>
                <a:spcPct val="100000"/>
              </a:lnSpc>
              <a:spcBef>
                <a:spcPts val="0"/>
              </a:spcBef>
              <a:spcAft>
                <a:spcPts val="0"/>
              </a:spcAft>
              <a:buClr>
                <a:srgbClr val="33475B"/>
              </a:buClr>
              <a:buSzPts val="1300"/>
              <a:buFont typeface="Avenir"/>
              <a:buChar char="●"/>
            </a:pPr>
            <a:r>
              <a:rPr b="0" i="0" lang="es-MX" sz="1300" u="none" cap="none" strike="noStrike">
                <a:solidFill>
                  <a:srgbClr val="33475B"/>
                </a:solidFill>
                <a:latin typeface="Avenir"/>
                <a:ea typeface="Avenir"/>
                <a:cs typeface="Avenir"/>
                <a:sym typeface="Avenir"/>
              </a:rPr>
              <a:t>Movimientos políticos</a:t>
            </a:r>
            <a:endParaRPr b="0" i="0" sz="1300" u="none" cap="none" strike="noStrike">
              <a:solidFill>
                <a:srgbClr val="33475B"/>
              </a:solidFill>
              <a:latin typeface="Avenir"/>
              <a:ea typeface="Avenir"/>
              <a:cs typeface="Avenir"/>
              <a:sym typeface="Avenir"/>
            </a:endParaRPr>
          </a:p>
          <a:p>
            <a:pPr indent="-311150" lvl="0" marL="457200" marR="0" rtl="0" algn="l">
              <a:lnSpc>
                <a:spcPct val="100000"/>
              </a:lnSpc>
              <a:spcBef>
                <a:spcPts val="0"/>
              </a:spcBef>
              <a:spcAft>
                <a:spcPts val="0"/>
              </a:spcAft>
              <a:buClr>
                <a:srgbClr val="33475B"/>
              </a:buClr>
              <a:buSzPts val="1300"/>
              <a:buFont typeface="Avenir"/>
              <a:buChar char="●"/>
            </a:pPr>
            <a:r>
              <a:rPr b="0" i="0" lang="es-MX" sz="1300" u="none" cap="none" strike="noStrike">
                <a:solidFill>
                  <a:srgbClr val="33475B"/>
                </a:solidFill>
                <a:latin typeface="Avenir"/>
                <a:ea typeface="Avenir"/>
                <a:cs typeface="Avenir"/>
                <a:sym typeface="Avenir"/>
              </a:rPr>
              <a:t>Estabilidad del gobierno</a:t>
            </a:r>
            <a:endParaRPr b="0" i="0" sz="1100" u="none" cap="none" strike="noStrike">
              <a:solidFill>
                <a:schemeClr val="dk1"/>
              </a:solidFill>
              <a:latin typeface="Trebuchet MS"/>
              <a:ea typeface="Trebuchet MS"/>
              <a:cs typeface="Trebuchet MS"/>
              <a:sym typeface="Trebuchet MS"/>
            </a:endParaRPr>
          </a:p>
        </p:txBody>
      </p:sp>
      <p:sp>
        <p:nvSpPr>
          <p:cNvPr id="277" name="Google Shape;277;p17"/>
          <p:cNvSpPr txBox="1"/>
          <p:nvPr/>
        </p:nvSpPr>
        <p:spPr>
          <a:xfrm>
            <a:off x="3112338" y="1242950"/>
            <a:ext cx="2956800" cy="163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33475B"/>
              </a:buClr>
              <a:buSzPts val="1600"/>
              <a:buFont typeface="Avenir"/>
              <a:buNone/>
            </a:pPr>
            <a:r>
              <a:rPr b="1" i="0" lang="es-MX" sz="1600" u="none" cap="none" strike="noStrike">
                <a:solidFill>
                  <a:srgbClr val="33475B"/>
                </a:solidFill>
                <a:latin typeface="Avenir"/>
                <a:ea typeface="Avenir"/>
                <a:cs typeface="Avenir"/>
                <a:sym typeface="Avenir"/>
              </a:rPr>
              <a:t>Económicos</a:t>
            </a:r>
            <a:endParaRPr b="1" i="0" sz="1600" u="none" cap="none" strike="noStrike">
              <a:solidFill>
                <a:srgbClr val="33475B"/>
              </a:solidFill>
              <a:latin typeface="Avenir"/>
              <a:ea typeface="Avenir"/>
              <a:cs typeface="Avenir"/>
              <a:sym typeface="Avenir"/>
            </a:endParaRPr>
          </a:p>
          <a:p>
            <a:pPr indent="-311150" lvl="0" marL="457200" marR="0" rtl="0" algn="l">
              <a:lnSpc>
                <a:spcPct val="100000"/>
              </a:lnSpc>
              <a:spcBef>
                <a:spcPts val="0"/>
              </a:spcBef>
              <a:spcAft>
                <a:spcPts val="0"/>
              </a:spcAft>
              <a:buClr>
                <a:srgbClr val="33475B"/>
              </a:buClr>
              <a:buSzPts val="1300"/>
              <a:buFont typeface="Avenir"/>
              <a:buChar char="●"/>
            </a:pPr>
            <a:r>
              <a:rPr b="0" i="0" lang="es-MX" sz="1300" u="none" cap="none" strike="noStrike">
                <a:solidFill>
                  <a:srgbClr val="33475B"/>
                </a:solidFill>
                <a:latin typeface="Avenir"/>
                <a:ea typeface="Avenir"/>
                <a:cs typeface="Avenir"/>
                <a:sym typeface="Avenir"/>
              </a:rPr>
              <a:t>Políticas monetarias</a:t>
            </a:r>
            <a:endParaRPr b="0" i="0" sz="1300" u="none" cap="none" strike="noStrike">
              <a:solidFill>
                <a:srgbClr val="33475B"/>
              </a:solidFill>
              <a:latin typeface="Avenir"/>
              <a:ea typeface="Avenir"/>
              <a:cs typeface="Avenir"/>
              <a:sym typeface="Avenir"/>
            </a:endParaRPr>
          </a:p>
          <a:p>
            <a:pPr indent="-311150" lvl="0" marL="457200" marR="0" rtl="0" algn="l">
              <a:lnSpc>
                <a:spcPct val="100000"/>
              </a:lnSpc>
              <a:spcBef>
                <a:spcPts val="0"/>
              </a:spcBef>
              <a:spcAft>
                <a:spcPts val="0"/>
              </a:spcAft>
              <a:buClr>
                <a:srgbClr val="33475B"/>
              </a:buClr>
              <a:buSzPts val="1300"/>
              <a:buFont typeface="Avenir"/>
              <a:buChar char="●"/>
            </a:pPr>
            <a:r>
              <a:rPr b="0" i="0" lang="es-MX" sz="1300" u="none" cap="none" strike="noStrike">
                <a:solidFill>
                  <a:srgbClr val="33475B"/>
                </a:solidFill>
                <a:latin typeface="Avenir"/>
                <a:ea typeface="Avenir"/>
                <a:cs typeface="Avenir"/>
                <a:sym typeface="Avenir"/>
              </a:rPr>
              <a:t>Tasas de empleo </a:t>
            </a:r>
            <a:endParaRPr b="0" i="0" sz="1300" u="none" cap="none" strike="noStrike">
              <a:solidFill>
                <a:srgbClr val="33475B"/>
              </a:solidFill>
              <a:latin typeface="Avenir"/>
              <a:ea typeface="Avenir"/>
              <a:cs typeface="Avenir"/>
              <a:sym typeface="Avenir"/>
            </a:endParaRPr>
          </a:p>
          <a:p>
            <a:pPr indent="-311150" lvl="0" marL="457200" marR="0" rtl="0" algn="l">
              <a:lnSpc>
                <a:spcPct val="100000"/>
              </a:lnSpc>
              <a:spcBef>
                <a:spcPts val="0"/>
              </a:spcBef>
              <a:spcAft>
                <a:spcPts val="0"/>
              </a:spcAft>
              <a:buClr>
                <a:srgbClr val="33475B"/>
              </a:buClr>
              <a:buSzPts val="1300"/>
              <a:buFont typeface="Avenir"/>
              <a:buChar char="●"/>
            </a:pPr>
            <a:r>
              <a:rPr b="0" i="0" lang="es-MX" sz="1300" u="none" cap="none" strike="noStrike">
                <a:solidFill>
                  <a:srgbClr val="33475B"/>
                </a:solidFill>
                <a:latin typeface="Avenir"/>
                <a:ea typeface="Avenir"/>
                <a:cs typeface="Avenir"/>
                <a:sym typeface="Avenir"/>
              </a:rPr>
              <a:t>Crecimiento económico</a:t>
            </a:r>
            <a:endParaRPr b="0" i="0" sz="1300" u="none" cap="none" strike="noStrike">
              <a:solidFill>
                <a:srgbClr val="33475B"/>
              </a:solidFill>
              <a:latin typeface="Avenir"/>
              <a:ea typeface="Avenir"/>
              <a:cs typeface="Avenir"/>
              <a:sym typeface="Avenir"/>
            </a:endParaRPr>
          </a:p>
          <a:p>
            <a:pPr indent="-311150" lvl="0" marL="457200" marR="0" rtl="0" algn="l">
              <a:lnSpc>
                <a:spcPct val="100000"/>
              </a:lnSpc>
              <a:spcBef>
                <a:spcPts val="0"/>
              </a:spcBef>
              <a:spcAft>
                <a:spcPts val="0"/>
              </a:spcAft>
              <a:buClr>
                <a:srgbClr val="33475B"/>
              </a:buClr>
              <a:buSzPts val="1300"/>
              <a:buFont typeface="Avenir"/>
              <a:buChar char="●"/>
            </a:pPr>
            <a:r>
              <a:rPr b="0" i="0" lang="es-MX" sz="1300" u="none" cap="none" strike="noStrike">
                <a:solidFill>
                  <a:srgbClr val="33475B"/>
                </a:solidFill>
                <a:latin typeface="Avenir"/>
                <a:ea typeface="Avenir"/>
                <a:cs typeface="Avenir"/>
                <a:sym typeface="Avenir"/>
              </a:rPr>
              <a:t>Producto Interno Bruto (PIB)</a:t>
            </a:r>
            <a:endParaRPr b="0" i="0" sz="1300" u="none" cap="none" strike="noStrike">
              <a:solidFill>
                <a:srgbClr val="33475B"/>
              </a:solidFill>
              <a:latin typeface="Avenir"/>
              <a:ea typeface="Avenir"/>
              <a:cs typeface="Avenir"/>
              <a:sym typeface="Avenir"/>
            </a:endParaRPr>
          </a:p>
          <a:p>
            <a:pPr indent="-311150" lvl="0" marL="457200" marR="0" rtl="0" algn="l">
              <a:lnSpc>
                <a:spcPct val="100000"/>
              </a:lnSpc>
              <a:spcBef>
                <a:spcPts val="0"/>
              </a:spcBef>
              <a:spcAft>
                <a:spcPts val="0"/>
              </a:spcAft>
              <a:buClr>
                <a:srgbClr val="33475B"/>
              </a:buClr>
              <a:buSzPts val="1300"/>
              <a:buFont typeface="Avenir"/>
              <a:buChar char="●"/>
            </a:pPr>
            <a:r>
              <a:rPr b="0" i="0" lang="es-MX" sz="1300" u="none" cap="none" strike="noStrike">
                <a:solidFill>
                  <a:srgbClr val="33475B"/>
                </a:solidFill>
                <a:latin typeface="Avenir"/>
                <a:ea typeface="Avenir"/>
                <a:cs typeface="Avenir"/>
                <a:sym typeface="Avenir"/>
              </a:rPr>
              <a:t>Regulaciones bancarias </a:t>
            </a:r>
            <a:endParaRPr b="0" i="0" sz="1300" u="none" cap="none" strike="noStrike">
              <a:solidFill>
                <a:srgbClr val="33475B"/>
              </a:solidFill>
              <a:latin typeface="Avenir"/>
              <a:ea typeface="Avenir"/>
              <a:cs typeface="Avenir"/>
              <a:sym typeface="Avenir"/>
            </a:endParaRPr>
          </a:p>
          <a:p>
            <a:pPr indent="-311150" lvl="0" marL="457200" marR="0" rtl="0" algn="l">
              <a:lnSpc>
                <a:spcPct val="100000"/>
              </a:lnSpc>
              <a:spcBef>
                <a:spcPts val="0"/>
              </a:spcBef>
              <a:spcAft>
                <a:spcPts val="0"/>
              </a:spcAft>
              <a:buClr>
                <a:srgbClr val="33475B"/>
              </a:buClr>
              <a:buSzPts val="1300"/>
              <a:buFont typeface="Avenir"/>
              <a:buChar char="●"/>
            </a:pPr>
            <a:r>
              <a:rPr b="0" i="0" lang="es-MX" sz="1300" u="none" cap="none" strike="noStrike">
                <a:solidFill>
                  <a:srgbClr val="33475B"/>
                </a:solidFill>
                <a:latin typeface="Avenir"/>
                <a:ea typeface="Avenir"/>
                <a:cs typeface="Avenir"/>
                <a:sym typeface="Avenir"/>
              </a:rPr>
              <a:t>Impuestos </a:t>
            </a:r>
            <a:endParaRPr b="0" i="0" sz="1300" u="none" cap="none" strike="noStrike">
              <a:solidFill>
                <a:srgbClr val="33475B"/>
              </a:solidFill>
              <a:latin typeface="Avenir"/>
              <a:ea typeface="Avenir"/>
              <a:cs typeface="Avenir"/>
              <a:sym typeface="Avenir"/>
            </a:endParaRPr>
          </a:p>
        </p:txBody>
      </p:sp>
      <p:sp>
        <p:nvSpPr>
          <p:cNvPr id="278" name="Google Shape;278;p17"/>
          <p:cNvSpPr txBox="1"/>
          <p:nvPr/>
        </p:nvSpPr>
        <p:spPr>
          <a:xfrm>
            <a:off x="6057225" y="1242950"/>
            <a:ext cx="2956800" cy="163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33475B"/>
              </a:buClr>
              <a:buSzPts val="1600"/>
              <a:buFont typeface="Avenir"/>
              <a:buNone/>
            </a:pPr>
            <a:r>
              <a:rPr b="1" i="0" lang="es-MX" sz="1600" u="none" cap="none" strike="noStrike">
                <a:solidFill>
                  <a:srgbClr val="33475B"/>
                </a:solidFill>
                <a:latin typeface="Avenir"/>
                <a:ea typeface="Avenir"/>
                <a:cs typeface="Avenir"/>
                <a:sym typeface="Avenir"/>
              </a:rPr>
              <a:t>Socioculturales</a:t>
            </a:r>
            <a:endParaRPr b="1" i="0" sz="1600" u="none" cap="none" strike="noStrike">
              <a:solidFill>
                <a:srgbClr val="33475B"/>
              </a:solidFill>
              <a:latin typeface="Avenir"/>
              <a:ea typeface="Avenir"/>
              <a:cs typeface="Avenir"/>
              <a:sym typeface="Avenir"/>
            </a:endParaRPr>
          </a:p>
          <a:p>
            <a:pPr indent="-311150" lvl="0" marL="457200" marR="0" rtl="0" algn="l">
              <a:lnSpc>
                <a:spcPct val="100000"/>
              </a:lnSpc>
              <a:spcBef>
                <a:spcPts val="0"/>
              </a:spcBef>
              <a:spcAft>
                <a:spcPts val="0"/>
              </a:spcAft>
              <a:buClr>
                <a:srgbClr val="33475B"/>
              </a:buClr>
              <a:buSzPts val="1300"/>
              <a:buFont typeface="Avenir"/>
              <a:buChar char="●"/>
            </a:pPr>
            <a:r>
              <a:rPr b="0" i="0" lang="es-MX" sz="1300" u="none" cap="none" strike="noStrike">
                <a:solidFill>
                  <a:srgbClr val="33475B"/>
                </a:solidFill>
                <a:latin typeface="Avenir"/>
                <a:ea typeface="Avenir"/>
                <a:cs typeface="Avenir"/>
                <a:sym typeface="Avenir"/>
              </a:rPr>
              <a:t>Demografía </a:t>
            </a:r>
            <a:endParaRPr b="0" i="0" sz="1300" u="none" cap="none" strike="noStrike">
              <a:solidFill>
                <a:srgbClr val="33475B"/>
              </a:solidFill>
              <a:latin typeface="Avenir"/>
              <a:ea typeface="Avenir"/>
              <a:cs typeface="Avenir"/>
              <a:sym typeface="Avenir"/>
            </a:endParaRPr>
          </a:p>
          <a:p>
            <a:pPr indent="-311150" lvl="0" marL="457200" marR="0" rtl="0" algn="l">
              <a:lnSpc>
                <a:spcPct val="100000"/>
              </a:lnSpc>
              <a:spcBef>
                <a:spcPts val="0"/>
              </a:spcBef>
              <a:spcAft>
                <a:spcPts val="0"/>
              </a:spcAft>
              <a:buClr>
                <a:srgbClr val="33475B"/>
              </a:buClr>
              <a:buSzPts val="1300"/>
              <a:buFont typeface="Avenir"/>
              <a:buChar char="●"/>
            </a:pPr>
            <a:r>
              <a:rPr b="0" i="0" lang="es-MX" sz="1300" u="none" cap="none" strike="noStrike">
                <a:solidFill>
                  <a:srgbClr val="33475B"/>
                </a:solidFill>
                <a:latin typeface="Avenir"/>
                <a:ea typeface="Avenir"/>
                <a:cs typeface="Avenir"/>
                <a:sym typeface="Avenir"/>
              </a:rPr>
              <a:t>Estilo de vida </a:t>
            </a:r>
            <a:endParaRPr b="0" i="0" sz="1300" u="none" cap="none" strike="noStrike">
              <a:solidFill>
                <a:srgbClr val="33475B"/>
              </a:solidFill>
              <a:latin typeface="Avenir"/>
              <a:ea typeface="Avenir"/>
              <a:cs typeface="Avenir"/>
              <a:sym typeface="Avenir"/>
            </a:endParaRPr>
          </a:p>
          <a:p>
            <a:pPr indent="-311150" lvl="0" marL="457200" marR="0" rtl="0" algn="l">
              <a:lnSpc>
                <a:spcPct val="100000"/>
              </a:lnSpc>
              <a:spcBef>
                <a:spcPts val="0"/>
              </a:spcBef>
              <a:spcAft>
                <a:spcPts val="0"/>
              </a:spcAft>
              <a:buClr>
                <a:srgbClr val="33475B"/>
              </a:buClr>
              <a:buSzPts val="1300"/>
              <a:buFont typeface="Avenir"/>
              <a:buChar char="●"/>
            </a:pPr>
            <a:r>
              <a:rPr b="0" i="0" lang="es-MX" sz="1300" u="none" cap="none" strike="noStrike">
                <a:solidFill>
                  <a:srgbClr val="33475B"/>
                </a:solidFill>
                <a:latin typeface="Avenir"/>
                <a:ea typeface="Avenir"/>
                <a:cs typeface="Avenir"/>
                <a:sym typeface="Avenir"/>
              </a:rPr>
              <a:t>Hábitos y tendencias </a:t>
            </a:r>
            <a:endParaRPr b="0" i="0" sz="1300" u="none" cap="none" strike="noStrike">
              <a:solidFill>
                <a:srgbClr val="33475B"/>
              </a:solidFill>
              <a:latin typeface="Avenir"/>
              <a:ea typeface="Avenir"/>
              <a:cs typeface="Avenir"/>
              <a:sym typeface="Avenir"/>
            </a:endParaRPr>
          </a:p>
          <a:p>
            <a:pPr indent="-311150" lvl="0" marL="457200" marR="0" rtl="0" algn="l">
              <a:lnSpc>
                <a:spcPct val="100000"/>
              </a:lnSpc>
              <a:spcBef>
                <a:spcPts val="0"/>
              </a:spcBef>
              <a:spcAft>
                <a:spcPts val="0"/>
              </a:spcAft>
              <a:buClr>
                <a:srgbClr val="33475B"/>
              </a:buClr>
              <a:buSzPts val="1300"/>
              <a:buFont typeface="Avenir"/>
              <a:buChar char="●"/>
            </a:pPr>
            <a:r>
              <a:rPr b="0" i="0" lang="es-MX" sz="1300" u="none" cap="none" strike="noStrike">
                <a:solidFill>
                  <a:srgbClr val="33475B"/>
                </a:solidFill>
                <a:latin typeface="Avenir"/>
                <a:ea typeface="Avenir"/>
                <a:cs typeface="Avenir"/>
                <a:sym typeface="Avenir"/>
              </a:rPr>
              <a:t>Nivel educativo o de ingresos </a:t>
            </a:r>
            <a:endParaRPr b="0" i="0" sz="1300" u="none" cap="none" strike="noStrike">
              <a:solidFill>
                <a:srgbClr val="33475B"/>
              </a:solidFill>
              <a:latin typeface="Avenir"/>
              <a:ea typeface="Avenir"/>
              <a:cs typeface="Avenir"/>
              <a:sym typeface="Avenir"/>
            </a:endParaRPr>
          </a:p>
          <a:p>
            <a:pPr indent="-311150" lvl="0" marL="457200" marR="0" rtl="0" algn="l">
              <a:lnSpc>
                <a:spcPct val="100000"/>
              </a:lnSpc>
              <a:spcBef>
                <a:spcPts val="0"/>
              </a:spcBef>
              <a:spcAft>
                <a:spcPts val="0"/>
              </a:spcAft>
              <a:buClr>
                <a:srgbClr val="33475B"/>
              </a:buClr>
              <a:buSzPts val="1300"/>
              <a:buFont typeface="Avenir"/>
              <a:buChar char="●"/>
            </a:pPr>
            <a:r>
              <a:rPr b="0" i="0" lang="es-MX" sz="1300" u="none" cap="none" strike="noStrike">
                <a:solidFill>
                  <a:srgbClr val="33475B"/>
                </a:solidFill>
                <a:latin typeface="Avenir"/>
                <a:ea typeface="Avenir"/>
                <a:cs typeface="Avenir"/>
                <a:sym typeface="Avenir"/>
              </a:rPr>
              <a:t>Nivel cultural</a:t>
            </a:r>
            <a:endParaRPr b="0" i="0" sz="1300" u="none" cap="none" strike="noStrike">
              <a:solidFill>
                <a:srgbClr val="33475B"/>
              </a:solidFill>
              <a:latin typeface="Avenir"/>
              <a:ea typeface="Avenir"/>
              <a:cs typeface="Avenir"/>
              <a:sym typeface="Avenir"/>
            </a:endParaRPr>
          </a:p>
          <a:p>
            <a:pPr indent="-311150" lvl="0" marL="457200" marR="0" rtl="0" algn="l">
              <a:lnSpc>
                <a:spcPct val="100000"/>
              </a:lnSpc>
              <a:spcBef>
                <a:spcPts val="0"/>
              </a:spcBef>
              <a:spcAft>
                <a:spcPts val="0"/>
              </a:spcAft>
              <a:buClr>
                <a:srgbClr val="33475B"/>
              </a:buClr>
              <a:buSzPts val="1300"/>
              <a:buFont typeface="Avenir"/>
              <a:buChar char="●"/>
            </a:pPr>
            <a:r>
              <a:rPr b="0" i="0" lang="es-MX" sz="1300" u="none" cap="none" strike="noStrike">
                <a:solidFill>
                  <a:srgbClr val="33475B"/>
                </a:solidFill>
                <a:latin typeface="Avenir"/>
                <a:ea typeface="Avenir"/>
                <a:cs typeface="Avenir"/>
                <a:sym typeface="Avenir"/>
              </a:rPr>
              <a:t>Factores religiosos y creencias </a:t>
            </a:r>
            <a:endParaRPr b="0" i="0" sz="1300" u="none" cap="none" strike="noStrike">
              <a:solidFill>
                <a:srgbClr val="33475B"/>
              </a:solidFill>
              <a:latin typeface="Avenir"/>
              <a:ea typeface="Avenir"/>
              <a:cs typeface="Avenir"/>
              <a:sym typeface="Avenir"/>
            </a:endParaRPr>
          </a:p>
        </p:txBody>
      </p:sp>
      <p:sp>
        <p:nvSpPr>
          <p:cNvPr id="279" name="Google Shape;279;p17"/>
          <p:cNvSpPr txBox="1"/>
          <p:nvPr/>
        </p:nvSpPr>
        <p:spPr>
          <a:xfrm>
            <a:off x="91250" y="3300350"/>
            <a:ext cx="2956800" cy="1431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33475B"/>
              </a:buClr>
              <a:buSzPts val="1600"/>
              <a:buFont typeface="Avenir"/>
              <a:buNone/>
            </a:pPr>
            <a:r>
              <a:rPr b="1" i="0" lang="es-MX" sz="1600" u="none" cap="none" strike="noStrike">
                <a:solidFill>
                  <a:srgbClr val="33475B"/>
                </a:solidFill>
                <a:latin typeface="Avenir"/>
                <a:ea typeface="Avenir"/>
                <a:cs typeface="Avenir"/>
                <a:sym typeface="Avenir"/>
              </a:rPr>
              <a:t>Tecnológicos</a:t>
            </a:r>
            <a:endParaRPr b="1" i="0" sz="1600" u="none" cap="none" strike="noStrike">
              <a:solidFill>
                <a:srgbClr val="33475B"/>
              </a:solidFill>
              <a:latin typeface="Avenir"/>
              <a:ea typeface="Avenir"/>
              <a:cs typeface="Avenir"/>
              <a:sym typeface="Avenir"/>
            </a:endParaRPr>
          </a:p>
          <a:p>
            <a:pPr indent="-311150" lvl="0" marL="457200" marR="0" rtl="0" algn="l">
              <a:lnSpc>
                <a:spcPct val="100000"/>
              </a:lnSpc>
              <a:spcBef>
                <a:spcPts val="0"/>
              </a:spcBef>
              <a:spcAft>
                <a:spcPts val="0"/>
              </a:spcAft>
              <a:buClr>
                <a:srgbClr val="33475B"/>
              </a:buClr>
              <a:buSzPts val="1300"/>
              <a:buFont typeface="Avenir"/>
              <a:buChar char="●"/>
            </a:pPr>
            <a:r>
              <a:rPr b="0" i="0" lang="es-MX" sz="1300" u="none" cap="none" strike="noStrike">
                <a:solidFill>
                  <a:srgbClr val="33475B"/>
                </a:solidFill>
                <a:latin typeface="Avenir"/>
                <a:ea typeface="Avenir"/>
                <a:cs typeface="Avenir"/>
                <a:sym typeface="Avenir"/>
              </a:rPr>
              <a:t>Inteligencia artificial </a:t>
            </a:r>
            <a:endParaRPr b="0" i="0" sz="1300" u="none" cap="none" strike="noStrike">
              <a:solidFill>
                <a:srgbClr val="33475B"/>
              </a:solidFill>
              <a:latin typeface="Avenir"/>
              <a:ea typeface="Avenir"/>
              <a:cs typeface="Avenir"/>
              <a:sym typeface="Avenir"/>
            </a:endParaRPr>
          </a:p>
          <a:p>
            <a:pPr indent="-311150" lvl="0" marL="457200" marR="0" rtl="0" algn="l">
              <a:lnSpc>
                <a:spcPct val="100000"/>
              </a:lnSpc>
              <a:spcBef>
                <a:spcPts val="0"/>
              </a:spcBef>
              <a:spcAft>
                <a:spcPts val="0"/>
              </a:spcAft>
              <a:buClr>
                <a:srgbClr val="33475B"/>
              </a:buClr>
              <a:buSzPts val="1300"/>
              <a:buFont typeface="Avenir"/>
              <a:buChar char="●"/>
            </a:pPr>
            <a:r>
              <a:rPr b="0" i="0" lang="es-MX" sz="1300" u="none" cap="none" strike="noStrike">
                <a:solidFill>
                  <a:srgbClr val="33475B"/>
                </a:solidFill>
                <a:latin typeface="Avenir"/>
                <a:ea typeface="Avenir"/>
                <a:cs typeface="Avenir"/>
                <a:sym typeface="Avenir"/>
              </a:rPr>
              <a:t>Machine learning </a:t>
            </a:r>
            <a:endParaRPr b="0" i="0" sz="1300" u="none" cap="none" strike="noStrike">
              <a:solidFill>
                <a:srgbClr val="33475B"/>
              </a:solidFill>
              <a:latin typeface="Avenir"/>
              <a:ea typeface="Avenir"/>
              <a:cs typeface="Avenir"/>
              <a:sym typeface="Avenir"/>
            </a:endParaRPr>
          </a:p>
          <a:p>
            <a:pPr indent="-311150" lvl="0" marL="457200" marR="0" rtl="0" algn="l">
              <a:lnSpc>
                <a:spcPct val="100000"/>
              </a:lnSpc>
              <a:spcBef>
                <a:spcPts val="0"/>
              </a:spcBef>
              <a:spcAft>
                <a:spcPts val="0"/>
              </a:spcAft>
              <a:buClr>
                <a:srgbClr val="33475B"/>
              </a:buClr>
              <a:buSzPts val="1300"/>
              <a:buFont typeface="Avenir"/>
              <a:buChar char="●"/>
            </a:pPr>
            <a:r>
              <a:rPr b="0" i="0" lang="es-MX" sz="1300" u="none" cap="none" strike="noStrike">
                <a:solidFill>
                  <a:srgbClr val="33475B"/>
                </a:solidFill>
                <a:latin typeface="Avenir"/>
                <a:ea typeface="Avenir"/>
                <a:cs typeface="Avenir"/>
                <a:sym typeface="Avenir"/>
              </a:rPr>
              <a:t>Programmatic </a:t>
            </a:r>
            <a:endParaRPr b="0" i="0" sz="1300" u="none" cap="none" strike="noStrike">
              <a:solidFill>
                <a:srgbClr val="33475B"/>
              </a:solidFill>
              <a:latin typeface="Avenir"/>
              <a:ea typeface="Avenir"/>
              <a:cs typeface="Avenir"/>
              <a:sym typeface="Avenir"/>
            </a:endParaRPr>
          </a:p>
          <a:p>
            <a:pPr indent="-311150" lvl="0" marL="457200" marR="0" rtl="0" algn="l">
              <a:lnSpc>
                <a:spcPct val="100000"/>
              </a:lnSpc>
              <a:spcBef>
                <a:spcPts val="0"/>
              </a:spcBef>
              <a:spcAft>
                <a:spcPts val="0"/>
              </a:spcAft>
              <a:buClr>
                <a:srgbClr val="33475B"/>
              </a:buClr>
              <a:buSzPts val="1300"/>
              <a:buFont typeface="Avenir"/>
              <a:buChar char="●"/>
            </a:pPr>
            <a:r>
              <a:rPr b="0" i="0" lang="es-MX" sz="1300" u="none" cap="none" strike="noStrike">
                <a:solidFill>
                  <a:srgbClr val="33475B"/>
                </a:solidFill>
                <a:latin typeface="Avenir"/>
                <a:ea typeface="Avenir"/>
                <a:cs typeface="Avenir"/>
                <a:sym typeface="Avenir"/>
              </a:rPr>
              <a:t>Software en la nube</a:t>
            </a:r>
            <a:endParaRPr b="0" i="0" sz="1300" u="none" cap="none" strike="noStrike">
              <a:solidFill>
                <a:srgbClr val="33475B"/>
              </a:solidFill>
              <a:latin typeface="Avenir"/>
              <a:ea typeface="Avenir"/>
              <a:cs typeface="Avenir"/>
              <a:sym typeface="Avenir"/>
            </a:endParaRPr>
          </a:p>
          <a:p>
            <a:pPr indent="-311150" lvl="0" marL="457200" marR="0" rtl="0" algn="l">
              <a:lnSpc>
                <a:spcPct val="100000"/>
              </a:lnSpc>
              <a:spcBef>
                <a:spcPts val="0"/>
              </a:spcBef>
              <a:spcAft>
                <a:spcPts val="0"/>
              </a:spcAft>
              <a:buClr>
                <a:srgbClr val="33475B"/>
              </a:buClr>
              <a:buSzPts val="1300"/>
              <a:buFont typeface="Avenir"/>
              <a:buChar char="●"/>
            </a:pPr>
            <a:r>
              <a:rPr b="0" i="0" lang="es-MX" sz="1300" u="none" cap="none" strike="noStrike">
                <a:solidFill>
                  <a:srgbClr val="33475B"/>
                </a:solidFill>
                <a:latin typeface="Avenir"/>
                <a:ea typeface="Avenir"/>
                <a:cs typeface="Avenir"/>
                <a:sym typeface="Avenir"/>
              </a:rPr>
              <a:t>CRM o ERP</a:t>
            </a:r>
            <a:endParaRPr b="0" i="0" sz="1300" u="none" cap="none" strike="noStrike">
              <a:solidFill>
                <a:srgbClr val="33475B"/>
              </a:solidFill>
              <a:latin typeface="Avenir"/>
              <a:ea typeface="Avenir"/>
              <a:cs typeface="Avenir"/>
              <a:sym typeface="Avenir"/>
            </a:endParaRPr>
          </a:p>
        </p:txBody>
      </p:sp>
      <p:sp>
        <p:nvSpPr>
          <p:cNvPr id="280" name="Google Shape;280;p17"/>
          <p:cNvSpPr txBox="1"/>
          <p:nvPr/>
        </p:nvSpPr>
        <p:spPr>
          <a:xfrm>
            <a:off x="3112338" y="3300350"/>
            <a:ext cx="2956800" cy="1231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33475B"/>
              </a:buClr>
              <a:buSzPts val="1600"/>
              <a:buFont typeface="Avenir"/>
              <a:buNone/>
            </a:pPr>
            <a:r>
              <a:rPr b="1" i="0" lang="es-MX" sz="1600" u="none" cap="none" strike="noStrike">
                <a:solidFill>
                  <a:srgbClr val="33475B"/>
                </a:solidFill>
                <a:latin typeface="Avenir"/>
                <a:ea typeface="Avenir"/>
                <a:cs typeface="Avenir"/>
                <a:sym typeface="Avenir"/>
              </a:rPr>
              <a:t>Ecológicos</a:t>
            </a:r>
            <a:endParaRPr b="1" i="0" sz="1600" u="none" cap="none" strike="noStrike">
              <a:solidFill>
                <a:srgbClr val="33475B"/>
              </a:solidFill>
              <a:latin typeface="Avenir"/>
              <a:ea typeface="Avenir"/>
              <a:cs typeface="Avenir"/>
              <a:sym typeface="Avenir"/>
            </a:endParaRPr>
          </a:p>
          <a:p>
            <a:pPr indent="-311150" lvl="0" marL="457200" marR="0" rtl="0" algn="l">
              <a:lnSpc>
                <a:spcPct val="100000"/>
              </a:lnSpc>
              <a:spcBef>
                <a:spcPts val="0"/>
              </a:spcBef>
              <a:spcAft>
                <a:spcPts val="0"/>
              </a:spcAft>
              <a:buClr>
                <a:srgbClr val="33475B"/>
              </a:buClr>
              <a:buSzPts val="1300"/>
              <a:buFont typeface="Avenir"/>
              <a:buChar char="●"/>
            </a:pPr>
            <a:r>
              <a:rPr b="0" i="0" lang="es-MX" sz="1300" u="none" cap="none" strike="noStrike">
                <a:solidFill>
                  <a:srgbClr val="33475B"/>
                </a:solidFill>
                <a:latin typeface="Avenir"/>
                <a:ea typeface="Avenir"/>
                <a:cs typeface="Avenir"/>
                <a:sym typeface="Avenir"/>
              </a:rPr>
              <a:t>Cambio climático </a:t>
            </a:r>
            <a:endParaRPr b="0" i="0" sz="1300" u="none" cap="none" strike="noStrike">
              <a:solidFill>
                <a:srgbClr val="33475B"/>
              </a:solidFill>
              <a:latin typeface="Avenir"/>
              <a:ea typeface="Avenir"/>
              <a:cs typeface="Avenir"/>
              <a:sym typeface="Avenir"/>
            </a:endParaRPr>
          </a:p>
          <a:p>
            <a:pPr indent="-311150" lvl="0" marL="457200" marR="0" rtl="0" algn="l">
              <a:lnSpc>
                <a:spcPct val="100000"/>
              </a:lnSpc>
              <a:spcBef>
                <a:spcPts val="0"/>
              </a:spcBef>
              <a:spcAft>
                <a:spcPts val="0"/>
              </a:spcAft>
              <a:buClr>
                <a:srgbClr val="33475B"/>
              </a:buClr>
              <a:buSzPts val="1300"/>
              <a:buFont typeface="Avenir"/>
              <a:buChar char="●"/>
            </a:pPr>
            <a:r>
              <a:rPr b="0" i="0" lang="es-MX" sz="1300" u="none" cap="none" strike="noStrike">
                <a:solidFill>
                  <a:srgbClr val="33475B"/>
                </a:solidFill>
                <a:latin typeface="Avenir"/>
                <a:ea typeface="Avenir"/>
                <a:cs typeface="Avenir"/>
                <a:sym typeface="Avenir"/>
              </a:rPr>
              <a:t>Cultura del reciclaje </a:t>
            </a:r>
            <a:endParaRPr b="0" i="0" sz="1300" u="none" cap="none" strike="noStrike">
              <a:solidFill>
                <a:srgbClr val="33475B"/>
              </a:solidFill>
              <a:latin typeface="Avenir"/>
              <a:ea typeface="Avenir"/>
              <a:cs typeface="Avenir"/>
              <a:sym typeface="Avenir"/>
            </a:endParaRPr>
          </a:p>
          <a:p>
            <a:pPr indent="-311150" lvl="0" marL="457200" marR="0" rtl="0" algn="l">
              <a:lnSpc>
                <a:spcPct val="100000"/>
              </a:lnSpc>
              <a:spcBef>
                <a:spcPts val="0"/>
              </a:spcBef>
              <a:spcAft>
                <a:spcPts val="0"/>
              </a:spcAft>
              <a:buClr>
                <a:srgbClr val="33475B"/>
              </a:buClr>
              <a:buSzPts val="1300"/>
              <a:buFont typeface="Avenir"/>
              <a:buChar char="●"/>
            </a:pPr>
            <a:r>
              <a:rPr b="0" i="0" lang="es-MX" sz="1300" u="none" cap="none" strike="noStrike">
                <a:solidFill>
                  <a:srgbClr val="33475B"/>
                </a:solidFill>
                <a:latin typeface="Avenir"/>
                <a:ea typeface="Avenir"/>
                <a:cs typeface="Avenir"/>
                <a:sym typeface="Avenir"/>
              </a:rPr>
              <a:t>Políticas medioambientales </a:t>
            </a:r>
            <a:endParaRPr b="0" i="0" sz="1300" u="none" cap="none" strike="noStrike">
              <a:solidFill>
                <a:srgbClr val="33475B"/>
              </a:solidFill>
              <a:latin typeface="Avenir"/>
              <a:ea typeface="Avenir"/>
              <a:cs typeface="Avenir"/>
              <a:sym typeface="Avenir"/>
            </a:endParaRPr>
          </a:p>
          <a:p>
            <a:pPr indent="-311150" lvl="0" marL="457200" marR="0" rtl="0" algn="l">
              <a:lnSpc>
                <a:spcPct val="100000"/>
              </a:lnSpc>
              <a:spcBef>
                <a:spcPts val="0"/>
              </a:spcBef>
              <a:spcAft>
                <a:spcPts val="0"/>
              </a:spcAft>
              <a:buClr>
                <a:srgbClr val="33475B"/>
              </a:buClr>
              <a:buSzPts val="1300"/>
              <a:buFont typeface="Avenir"/>
              <a:buChar char="●"/>
            </a:pPr>
            <a:r>
              <a:rPr b="0" i="0" lang="es-MX" sz="1300" u="none" cap="none" strike="noStrike">
                <a:solidFill>
                  <a:srgbClr val="33475B"/>
                </a:solidFill>
                <a:latin typeface="Avenir"/>
                <a:ea typeface="Avenir"/>
                <a:cs typeface="Avenir"/>
                <a:sym typeface="Avenir"/>
              </a:rPr>
              <a:t>Riesgos naturales</a:t>
            </a:r>
            <a:endParaRPr b="0" i="0" sz="1300" u="none" cap="none" strike="noStrike">
              <a:solidFill>
                <a:srgbClr val="33475B"/>
              </a:solidFill>
              <a:latin typeface="Avenir"/>
              <a:ea typeface="Avenir"/>
              <a:cs typeface="Avenir"/>
              <a:sym typeface="Avenir"/>
            </a:endParaRPr>
          </a:p>
        </p:txBody>
      </p:sp>
      <p:sp>
        <p:nvSpPr>
          <p:cNvPr id="281" name="Google Shape;281;p17"/>
          <p:cNvSpPr txBox="1"/>
          <p:nvPr/>
        </p:nvSpPr>
        <p:spPr>
          <a:xfrm>
            <a:off x="6057225" y="3300350"/>
            <a:ext cx="2956800" cy="163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33475B"/>
              </a:buClr>
              <a:buSzPts val="1600"/>
              <a:buFont typeface="Avenir"/>
              <a:buNone/>
            </a:pPr>
            <a:r>
              <a:rPr b="1" i="0" lang="es-MX" sz="1600" u="none" cap="none" strike="noStrike">
                <a:solidFill>
                  <a:srgbClr val="33475B"/>
                </a:solidFill>
                <a:latin typeface="Avenir"/>
                <a:ea typeface="Avenir"/>
                <a:cs typeface="Avenir"/>
                <a:sym typeface="Avenir"/>
              </a:rPr>
              <a:t>Legales</a:t>
            </a:r>
            <a:endParaRPr b="1" i="0" sz="1600" u="none" cap="none" strike="noStrike">
              <a:solidFill>
                <a:srgbClr val="33475B"/>
              </a:solidFill>
              <a:latin typeface="Avenir"/>
              <a:ea typeface="Avenir"/>
              <a:cs typeface="Avenir"/>
              <a:sym typeface="Avenir"/>
            </a:endParaRPr>
          </a:p>
          <a:p>
            <a:pPr indent="-311150" lvl="0" marL="457200" marR="0" rtl="0" algn="l">
              <a:lnSpc>
                <a:spcPct val="100000"/>
              </a:lnSpc>
              <a:spcBef>
                <a:spcPts val="0"/>
              </a:spcBef>
              <a:spcAft>
                <a:spcPts val="0"/>
              </a:spcAft>
              <a:buClr>
                <a:srgbClr val="33475B"/>
              </a:buClr>
              <a:buSzPts val="1300"/>
              <a:buFont typeface="Avenir"/>
              <a:buChar char="●"/>
            </a:pPr>
            <a:r>
              <a:rPr b="0" i="0" lang="es-MX" sz="1300" u="none" cap="none" strike="noStrike">
                <a:solidFill>
                  <a:srgbClr val="33475B"/>
                </a:solidFill>
                <a:latin typeface="Avenir"/>
                <a:ea typeface="Avenir"/>
                <a:cs typeface="Avenir"/>
                <a:sym typeface="Avenir"/>
              </a:rPr>
              <a:t>Derechos de autor </a:t>
            </a:r>
            <a:endParaRPr b="0" i="0" sz="1300" u="none" cap="none" strike="noStrike">
              <a:solidFill>
                <a:srgbClr val="33475B"/>
              </a:solidFill>
              <a:latin typeface="Avenir"/>
              <a:ea typeface="Avenir"/>
              <a:cs typeface="Avenir"/>
              <a:sym typeface="Avenir"/>
            </a:endParaRPr>
          </a:p>
          <a:p>
            <a:pPr indent="-311150" lvl="0" marL="457200" marR="0" rtl="0" algn="l">
              <a:lnSpc>
                <a:spcPct val="100000"/>
              </a:lnSpc>
              <a:spcBef>
                <a:spcPts val="0"/>
              </a:spcBef>
              <a:spcAft>
                <a:spcPts val="0"/>
              </a:spcAft>
              <a:buClr>
                <a:srgbClr val="33475B"/>
              </a:buClr>
              <a:buSzPts val="1300"/>
              <a:buFont typeface="Avenir"/>
              <a:buChar char="●"/>
            </a:pPr>
            <a:r>
              <a:rPr b="0" i="0" lang="es-MX" sz="1300" u="none" cap="none" strike="noStrike">
                <a:solidFill>
                  <a:srgbClr val="33475B"/>
                </a:solidFill>
                <a:latin typeface="Avenir"/>
                <a:ea typeface="Avenir"/>
                <a:cs typeface="Avenir"/>
                <a:sym typeface="Avenir"/>
              </a:rPr>
              <a:t>Propiedad intelectual </a:t>
            </a:r>
            <a:endParaRPr b="0" i="0" sz="1300" u="none" cap="none" strike="noStrike">
              <a:solidFill>
                <a:srgbClr val="33475B"/>
              </a:solidFill>
              <a:latin typeface="Avenir"/>
              <a:ea typeface="Avenir"/>
              <a:cs typeface="Avenir"/>
              <a:sym typeface="Avenir"/>
            </a:endParaRPr>
          </a:p>
          <a:p>
            <a:pPr indent="-311150" lvl="0" marL="457200" marR="0" rtl="0" algn="l">
              <a:lnSpc>
                <a:spcPct val="100000"/>
              </a:lnSpc>
              <a:spcBef>
                <a:spcPts val="0"/>
              </a:spcBef>
              <a:spcAft>
                <a:spcPts val="0"/>
              </a:spcAft>
              <a:buClr>
                <a:srgbClr val="33475B"/>
              </a:buClr>
              <a:buSzPts val="1300"/>
              <a:buFont typeface="Avenir"/>
              <a:buChar char="●"/>
            </a:pPr>
            <a:r>
              <a:rPr b="0" i="0" lang="es-MX" sz="1300" u="none" cap="none" strike="noStrike">
                <a:solidFill>
                  <a:srgbClr val="33475B"/>
                </a:solidFill>
                <a:latin typeface="Avenir"/>
                <a:ea typeface="Avenir"/>
                <a:cs typeface="Avenir"/>
                <a:sym typeface="Avenir"/>
              </a:rPr>
              <a:t>Licencias y certificaciones</a:t>
            </a:r>
            <a:endParaRPr b="0" i="0" sz="1300" u="none" cap="none" strike="noStrike">
              <a:solidFill>
                <a:srgbClr val="33475B"/>
              </a:solidFill>
              <a:latin typeface="Avenir"/>
              <a:ea typeface="Avenir"/>
              <a:cs typeface="Avenir"/>
              <a:sym typeface="Avenir"/>
            </a:endParaRPr>
          </a:p>
          <a:p>
            <a:pPr indent="-311150" lvl="0" marL="457200" marR="0" rtl="0" algn="l">
              <a:lnSpc>
                <a:spcPct val="100000"/>
              </a:lnSpc>
              <a:spcBef>
                <a:spcPts val="0"/>
              </a:spcBef>
              <a:spcAft>
                <a:spcPts val="0"/>
              </a:spcAft>
              <a:buClr>
                <a:srgbClr val="33475B"/>
              </a:buClr>
              <a:buSzPts val="1300"/>
              <a:buFont typeface="Avenir"/>
              <a:buChar char="●"/>
            </a:pPr>
            <a:r>
              <a:rPr b="0" i="0" lang="es-MX" sz="1300" u="none" cap="none" strike="noStrike">
                <a:solidFill>
                  <a:srgbClr val="33475B"/>
                </a:solidFill>
                <a:latin typeface="Avenir"/>
                <a:ea typeface="Avenir"/>
                <a:cs typeface="Avenir"/>
                <a:sym typeface="Avenir"/>
              </a:rPr>
              <a:t>Reglas sanitarias</a:t>
            </a:r>
            <a:endParaRPr b="0" i="0" sz="1300" u="none" cap="none" strike="noStrike">
              <a:solidFill>
                <a:srgbClr val="33475B"/>
              </a:solidFill>
              <a:latin typeface="Avenir"/>
              <a:ea typeface="Avenir"/>
              <a:cs typeface="Avenir"/>
              <a:sym typeface="Avenir"/>
            </a:endParaRPr>
          </a:p>
          <a:p>
            <a:pPr indent="-311150" lvl="0" marL="457200" marR="0" rtl="0" algn="l">
              <a:lnSpc>
                <a:spcPct val="100000"/>
              </a:lnSpc>
              <a:spcBef>
                <a:spcPts val="0"/>
              </a:spcBef>
              <a:spcAft>
                <a:spcPts val="0"/>
              </a:spcAft>
              <a:buClr>
                <a:srgbClr val="33475B"/>
              </a:buClr>
              <a:buSzPts val="1300"/>
              <a:buFont typeface="Avenir"/>
              <a:buChar char="●"/>
            </a:pPr>
            <a:r>
              <a:rPr b="0" i="0" lang="es-MX" sz="1300" u="none" cap="none" strike="noStrike">
                <a:solidFill>
                  <a:srgbClr val="33475B"/>
                </a:solidFill>
                <a:latin typeface="Avenir"/>
                <a:ea typeface="Avenir"/>
                <a:cs typeface="Avenir"/>
                <a:sym typeface="Avenir"/>
              </a:rPr>
              <a:t>Seguridad laboral </a:t>
            </a:r>
            <a:endParaRPr b="0" i="0" sz="1300" u="none" cap="none" strike="noStrike">
              <a:solidFill>
                <a:srgbClr val="33475B"/>
              </a:solidFill>
              <a:latin typeface="Avenir"/>
              <a:ea typeface="Avenir"/>
              <a:cs typeface="Avenir"/>
              <a:sym typeface="Avenir"/>
            </a:endParaRPr>
          </a:p>
          <a:p>
            <a:pPr indent="-311150" lvl="0" marL="457200" marR="0" rtl="0" algn="l">
              <a:lnSpc>
                <a:spcPct val="100000"/>
              </a:lnSpc>
              <a:spcBef>
                <a:spcPts val="0"/>
              </a:spcBef>
              <a:spcAft>
                <a:spcPts val="0"/>
              </a:spcAft>
              <a:buClr>
                <a:srgbClr val="33475B"/>
              </a:buClr>
              <a:buSzPts val="1300"/>
              <a:buFont typeface="Avenir"/>
              <a:buChar char="●"/>
            </a:pPr>
            <a:r>
              <a:rPr b="0" i="0" lang="es-MX" sz="1300" u="none" cap="none" strike="noStrike">
                <a:solidFill>
                  <a:srgbClr val="33475B"/>
                </a:solidFill>
                <a:latin typeface="Avenir"/>
                <a:ea typeface="Avenir"/>
                <a:cs typeface="Avenir"/>
                <a:sym typeface="Avenir"/>
              </a:rPr>
              <a:t>Salarios</a:t>
            </a:r>
            <a:endParaRPr b="0" i="0" sz="1300" u="none" cap="none" strike="noStrike">
              <a:solidFill>
                <a:srgbClr val="33475B"/>
              </a:solidFill>
              <a:latin typeface="Avenir"/>
              <a:ea typeface="Avenir"/>
              <a:cs typeface="Avenir"/>
              <a:sym typeface="Avenir"/>
            </a:endParaRPr>
          </a:p>
        </p:txBody>
      </p:sp>
      <p:sp>
        <p:nvSpPr>
          <p:cNvPr id="282" name="Google Shape;282;p17"/>
          <p:cNvSpPr/>
          <p:nvPr/>
        </p:nvSpPr>
        <p:spPr>
          <a:xfrm>
            <a:off x="417600" y="1017725"/>
            <a:ext cx="476400" cy="57300"/>
          </a:xfrm>
          <a:prstGeom prst="rect">
            <a:avLst/>
          </a:prstGeom>
          <a:solidFill>
            <a:srgbClr val="FF7A5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3" name="Google Shape;283;p17"/>
          <p:cNvGrpSpPr/>
          <p:nvPr/>
        </p:nvGrpSpPr>
        <p:grpSpPr>
          <a:xfrm>
            <a:off x="173600" y="1238325"/>
            <a:ext cx="8827200" cy="3712200"/>
            <a:chOff x="173600" y="1238325"/>
            <a:chExt cx="8827200" cy="3712200"/>
          </a:xfrm>
        </p:grpSpPr>
        <p:cxnSp>
          <p:nvCxnSpPr>
            <p:cNvPr id="284" name="Google Shape;284;p17"/>
            <p:cNvCxnSpPr/>
            <p:nvPr/>
          </p:nvCxnSpPr>
          <p:spPr>
            <a:xfrm>
              <a:off x="173600" y="3062925"/>
              <a:ext cx="8827200" cy="6600"/>
            </a:xfrm>
            <a:prstGeom prst="straightConnector1">
              <a:avLst/>
            </a:prstGeom>
            <a:noFill/>
            <a:ln cap="flat" cmpd="sng" w="76200">
              <a:solidFill>
                <a:srgbClr val="6A78D1"/>
              </a:solidFill>
              <a:prstDash val="solid"/>
              <a:round/>
              <a:headEnd len="sm" w="sm" type="none"/>
              <a:tailEnd len="sm" w="sm" type="none"/>
            </a:ln>
          </p:spPr>
        </p:cxnSp>
        <p:cxnSp>
          <p:nvCxnSpPr>
            <p:cNvPr id="285" name="Google Shape;285;p17"/>
            <p:cNvCxnSpPr/>
            <p:nvPr/>
          </p:nvCxnSpPr>
          <p:spPr>
            <a:xfrm>
              <a:off x="5977375" y="1238325"/>
              <a:ext cx="21000" cy="3712200"/>
            </a:xfrm>
            <a:prstGeom prst="straightConnector1">
              <a:avLst/>
            </a:prstGeom>
            <a:noFill/>
            <a:ln cap="flat" cmpd="sng" w="76200">
              <a:solidFill>
                <a:srgbClr val="6A78D1"/>
              </a:solidFill>
              <a:prstDash val="solid"/>
              <a:round/>
              <a:headEnd len="sm" w="sm" type="none"/>
              <a:tailEnd len="sm" w="sm" type="none"/>
            </a:ln>
          </p:spPr>
        </p:cxnSp>
        <p:cxnSp>
          <p:nvCxnSpPr>
            <p:cNvPr id="286" name="Google Shape;286;p17"/>
            <p:cNvCxnSpPr/>
            <p:nvPr/>
          </p:nvCxnSpPr>
          <p:spPr>
            <a:xfrm>
              <a:off x="3055025" y="1238325"/>
              <a:ext cx="21000" cy="3712200"/>
            </a:xfrm>
            <a:prstGeom prst="straightConnector1">
              <a:avLst/>
            </a:prstGeom>
            <a:noFill/>
            <a:ln cap="flat" cmpd="sng" w="76200">
              <a:solidFill>
                <a:srgbClr val="6A78D1"/>
              </a:solidFill>
              <a:prstDash val="solid"/>
              <a:round/>
              <a:headEnd len="sm" w="sm" type="none"/>
              <a:tailEnd len="sm" w="sm" type="none"/>
            </a:ln>
          </p:spPr>
        </p:cxn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accent1"/>
              </a:buClr>
              <a:buSzPts val="2800"/>
              <a:buFont typeface="Avenir"/>
              <a:buNone/>
            </a:pPr>
            <a:r>
              <a:rPr b="1" lang="es-MX">
                <a:latin typeface="Avenir"/>
                <a:ea typeface="Avenir"/>
                <a:cs typeface="Avenir"/>
                <a:sym typeface="Avenir"/>
              </a:rPr>
              <a:t>1. Políticos</a:t>
            </a:r>
            <a:endParaRPr b="1">
              <a:latin typeface="Avenir"/>
              <a:ea typeface="Avenir"/>
              <a:cs typeface="Avenir"/>
              <a:sym typeface="Avenir"/>
            </a:endParaRPr>
          </a:p>
          <a:p>
            <a:pPr indent="0" lvl="0" marL="0" rtl="0" algn="l">
              <a:lnSpc>
                <a:spcPct val="100000"/>
              </a:lnSpc>
              <a:spcBef>
                <a:spcPts val="0"/>
              </a:spcBef>
              <a:spcAft>
                <a:spcPts val="0"/>
              </a:spcAft>
              <a:buClr>
                <a:schemeClr val="accent1"/>
              </a:buClr>
              <a:buSzPts val="2800"/>
              <a:buFont typeface="Trebuchet MS"/>
              <a:buNone/>
            </a:pPr>
            <a:r>
              <a:t/>
            </a:r>
            <a:endParaRPr b="1">
              <a:latin typeface="Avenir"/>
              <a:ea typeface="Avenir"/>
              <a:cs typeface="Avenir"/>
              <a:sym typeface="Avenir"/>
            </a:endParaRPr>
          </a:p>
          <a:p>
            <a:pPr indent="0" lvl="0" marL="0" rtl="0" algn="l">
              <a:lnSpc>
                <a:spcPct val="100000"/>
              </a:lnSpc>
              <a:spcBef>
                <a:spcPts val="0"/>
              </a:spcBef>
              <a:spcAft>
                <a:spcPts val="0"/>
              </a:spcAft>
              <a:buClr>
                <a:schemeClr val="accent1"/>
              </a:buClr>
              <a:buSzPts val="2800"/>
              <a:buFont typeface="Trebuchet MS"/>
              <a:buNone/>
            </a:pPr>
            <a:r>
              <a:t/>
            </a:r>
            <a:endParaRPr b="1">
              <a:latin typeface="Avenir"/>
              <a:ea typeface="Avenir"/>
              <a:cs typeface="Avenir"/>
              <a:sym typeface="Avenir"/>
            </a:endParaRPr>
          </a:p>
          <a:p>
            <a:pPr indent="0" lvl="0" marL="0" rtl="0" algn="l">
              <a:lnSpc>
                <a:spcPct val="100000"/>
              </a:lnSpc>
              <a:spcBef>
                <a:spcPts val="0"/>
              </a:spcBef>
              <a:spcAft>
                <a:spcPts val="0"/>
              </a:spcAft>
              <a:buClr>
                <a:schemeClr val="accent1"/>
              </a:buClr>
              <a:buSzPts val="2800"/>
              <a:buFont typeface="Trebuchet MS"/>
              <a:buNone/>
            </a:pPr>
            <a:r>
              <a:t/>
            </a:r>
            <a:endParaRPr b="1">
              <a:latin typeface="Avenir"/>
              <a:ea typeface="Avenir"/>
              <a:cs typeface="Avenir"/>
              <a:sym typeface="Avenir"/>
            </a:endParaRPr>
          </a:p>
          <a:p>
            <a:pPr indent="0" lvl="0" marL="0" rtl="0" algn="l">
              <a:lnSpc>
                <a:spcPct val="100000"/>
              </a:lnSpc>
              <a:spcBef>
                <a:spcPts val="0"/>
              </a:spcBef>
              <a:spcAft>
                <a:spcPts val="0"/>
              </a:spcAft>
              <a:buClr>
                <a:schemeClr val="accent1"/>
              </a:buClr>
              <a:buSzPts val="2800"/>
              <a:buFont typeface="Trebuchet MS"/>
              <a:buNone/>
            </a:pPr>
            <a:r>
              <a:t/>
            </a:r>
            <a:endParaRPr b="1">
              <a:latin typeface="Avenir"/>
              <a:ea typeface="Avenir"/>
              <a:cs typeface="Avenir"/>
              <a:sym typeface="Avenir"/>
            </a:endParaRPr>
          </a:p>
        </p:txBody>
      </p:sp>
      <p:sp>
        <p:nvSpPr>
          <p:cNvPr id="292" name="Google Shape;292;p18"/>
          <p:cNvSpPr txBox="1"/>
          <p:nvPr>
            <p:ph idx="1" type="body"/>
          </p:nvPr>
        </p:nvSpPr>
        <p:spPr>
          <a:xfrm>
            <a:off x="311700" y="1152475"/>
            <a:ext cx="7197810" cy="288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800"/>
              <a:buNone/>
            </a:pPr>
            <a:r>
              <a:rPr lang="es-MX" sz="1600">
                <a:solidFill>
                  <a:srgbClr val="33475B"/>
                </a:solidFill>
                <a:latin typeface="Avenir"/>
                <a:ea typeface="Avenir"/>
                <a:cs typeface="Avenir"/>
                <a:sym typeface="Avenir"/>
              </a:rPr>
              <a:t>Estos factores provienen de las normas y regulaciones de cada país, por lo que debes establecer cuidadosamente los aspectos políticos que puedan incidir en tu negocio.</a:t>
            </a:r>
            <a:endParaRPr/>
          </a:p>
          <a:p>
            <a:pPr indent="0" lvl="0" marL="0" rtl="0" algn="l">
              <a:lnSpc>
                <a:spcPct val="115000"/>
              </a:lnSpc>
              <a:spcBef>
                <a:spcPts val="1600"/>
              </a:spcBef>
              <a:spcAft>
                <a:spcPts val="0"/>
              </a:spcAft>
              <a:buSzPts val="1800"/>
              <a:buNone/>
            </a:pPr>
            <a:r>
              <a:rPr lang="es-MX" sz="1600">
                <a:solidFill>
                  <a:srgbClr val="33475B"/>
                </a:solidFill>
                <a:latin typeface="Avenir"/>
                <a:ea typeface="Avenir"/>
                <a:cs typeface="Avenir"/>
                <a:sym typeface="Avenir"/>
              </a:rPr>
              <a:t>[Marca las leyes y acuerdos que afecten el desarrollo de tu negocio.]</a:t>
            </a:r>
            <a:endParaRPr sz="1600">
              <a:solidFill>
                <a:srgbClr val="33475B"/>
              </a:solidFill>
              <a:latin typeface="Avenir"/>
              <a:ea typeface="Avenir"/>
              <a:cs typeface="Avenir"/>
              <a:sym typeface="Avenir"/>
            </a:endParaRPr>
          </a:p>
          <a:p>
            <a:pPr indent="0" lvl="0" marL="0" rtl="0" algn="l">
              <a:lnSpc>
                <a:spcPct val="115000"/>
              </a:lnSpc>
              <a:spcBef>
                <a:spcPts val="1600"/>
              </a:spcBef>
              <a:spcAft>
                <a:spcPts val="0"/>
              </a:spcAft>
              <a:buSzPts val="1800"/>
              <a:buNone/>
            </a:pPr>
            <a:r>
              <a:t/>
            </a:r>
            <a:endParaRPr sz="1600">
              <a:solidFill>
                <a:srgbClr val="33475B"/>
              </a:solidFill>
              <a:latin typeface="Avenir"/>
              <a:ea typeface="Avenir"/>
              <a:cs typeface="Avenir"/>
              <a:sym typeface="Avenir"/>
            </a:endParaRPr>
          </a:p>
          <a:p>
            <a:pPr indent="0" lvl="0" marL="0" rtl="0" algn="l">
              <a:lnSpc>
                <a:spcPct val="115000"/>
              </a:lnSpc>
              <a:spcBef>
                <a:spcPts val="1600"/>
              </a:spcBef>
              <a:spcAft>
                <a:spcPts val="1600"/>
              </a:spcAft>
              <a:buSzPts val="1800"/>
              <a:buNone/>
            </a:pPr>
            <a:r>
              <a:t/>
            </a:r>
            <a:endParaRPr sz="1600">
              <a:latin typeface="Avenir"/>
              <a:ea typeface="Avenir"/>
              <a:cs typeface="Avenir"/>
              <a:sym typeface="Avenir"/>
            </a:endParaRPr>
          </a:p>
        </p:txBody>
      </p:sp>
      <p:sp>
        <p:nvSpPr>
          <p:cNvPr id="293" name="Google Shape;293;p18"/>
          <p:cNvSpPr/>
          <p:nvPr/>
        </p:nvSpPr>
        <p:spPr>
          <a:xfrm>
            <a:off x="417600" y="1017725"/>
            <a:ext cx="476400" cy="57300"/>
          </a:xfrm>
          <a:prstGeom prst="rect">
            <a:avLst/>
          </a:prstGeom>
          <a:solidFill>
            <a:srgbClr val="FF7A5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8"/>
          <p:cNvSpPr txBox="1"/>
          <p:nvPr/>
        </p:nvSpPr>
        <p:spPr>
          <a:xfrm>
            <a:off x="311700" y="26548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800"/>
              <a:buFont typeface="Avenir"/>
              <a:buNone/>
            </a:pPr>
            <a:r>
              <a:rPr b="1" i="0" lang="es-MX" sz="2700" u="none" cap="none" strike="noStrike">
                <a:solidFill>
                  <a:schemeClr val="accent1"/>
                </a:solidFill>
                <a:latin typeface="Avenir"/>
                <a:ea typeface="Avenir"/>
                <a:cs typeface="Avenir"/>
                <a:sym typeface="Avenir"/>
              </a:rPr>
              <a:t>2. Económicos</a:t>
            </a:r>
            <a:endParaRPr/>
          </a:p>
          <a:p>
            <a:pPr indent="0" lvl="0" marL="0" marR="0" rtl="0" algn="l">
              <a:lnSpc>
                <a:spcPct val="100000"/>
              </a:lnSpc>
              <a:spcBef>
                <a:spcPts val="0"/>
              </a:spcBef>
              <a:spcAft>
                <a:spcPts val="0"/>
              </a:spcAft>
              <a:buClr>
                <a:schemeClr val="accent1"/>
              </a:buClr>
              <a:buSzPts val="2800"/>
              <a:buFont typeface="Trebuchet MS"/>
              <a:buNone/>
            </a:pPr>
            <a:r>
              <a:t/>
            </a:r>
            <a:endParaRPr b="1" i="0" sz="2700" u="none" cap="none" strike="noStrike">
              <a:solidFill>
                <a:schemeClr val="accent1"/>
              </a:solidFill>
              <a:latin typeface="Avenir"/>
              <a:ea typeface="Avenir"/>
              <a:cs typeface="Avenir"/>
              <a:sym typeface="Avenir"/>
            </a:endParaRPr>
          </a:p>
          <a:p>
            <a:pPr indent="0" lvl="0" marL="0" marR="0" rtl="0" algn="l">
              <a:lnSpc>
                <a:spcPct val="100000"/>
              </a:lnSpc>
              <a:spcBef>
                <a:spcPts val="0"/>
              </a:spcBef>
              <a:spcAft>
                <a:spcPts val="0"/>
              </a:spcAft>
              <a:buClr>
                <a:schemeClr val="accent1"/>
              </a:buClr>
              <a:buSzPts val="2800"/>
              <a:buFont typeface="Trebuchet MS"/>
              <a:buNone/>
            </a:pPr>
            <a:r>
              <a:t/>
            </a:r>
            <a:endParaRPr b="1" i="0" sz="2700" u="none" cap="none" strike="noStrike">
              <a:solidFill>
                <a:schemeClr val="accent1"/>
              </a:solidFill>
              <a:latin typeface="Avenir"/>
              <a:ea typeface="Avenir"/>
              <a:cs typeface="Avenir"/>
              <a:sym typeface="Avenir"/>
            </a:endParaRPr>
          </a:p>
          <a:p>
            <a:pPr indent="0" lvl="0" marL="0" marR="0" rtl="0" algn="l">
              <a:lnSpc>
                <a:spcPct val="100000"/>
              </a:lnSpc>
              <a:spcBef>
                <a:spcPts val="0"/>
              </a:spcBef>
              <a:spcAft>
                <a:spcPts val="0"/>
              </a:spcAft>
              <a:buClr>
                <a:schemeClr val="accent1"/>
              </a:buClr>
              <a:buSzPts val="2800"/>
              <a:buFont typeface="Trebuchet MS"/>
              <a:buNone/>
            </a:pPr>
            <a:r>
              <a:t/>
            </a:r>
            <a:endParaRPr b="1" i="0" sz="2700" u="none" cap="none" strike="noStrike">
              <a:solidFill>
                <a:schemeClr val="accent1"/>
              </a:solidFill>
              <a:latin typeface="Avenir"/>
              <a:ea typeface="Avenir"/>
              <a:cs typeface="Avenir"/>
              <a:sym typeface="Avenir"/>
            </a:endParaRPr>
          </a:p>
        </p:txBody>
      </p:sp>
      <p:sp>
        <p:nvSpPr>
          <p:cNvPr id="295" name="Google Shape;295;p18"/>
          <p:cNvSpPr txBox="1"/>
          <p:nvPr/>
        </p:nvSpPr>
        <p:spPr>
          <a:xfrm>
            <a:off x="311700" y="3286075"/>
            <a:ext cx="7369260" cy="2552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Clr>
                <a:schemeClr val="accent1"/>
              </a:buClr>
              <a:buSzPts val="1800"/>
              <a:buFont typeface="Noto Sans Symbols"/>
              <a:buNone/>
            </a:pPr>
            <a:r>
              <a:rPr b="0" i="0" lang="es-MX" sz="1600" u="none" cap="none" strike="noStrike">
                <a:solidFill>
                  <a:srgbClr val="33475B"/>
                </a:solidFill>
                <a:latin typeface="Avenir"/>
                <a:ea typeface="Avenir"/>
                <a:cs typeface="Avenir"/>
                <a:sym typeface="Avenir"/>
              </a:rPr>
              <a:t>Son los cambios tanto nacionales como internacionales que tienen una incidencia en la industria a la que pertenece tu organización. Por ejemplo, crisis, devaluaciones o políticas monetarias.</a:t>
            </a:r>
            <a:endParaRPr b="0" i="0" sz="1350" u="none" cap="none" strike="noStrike">
              <a:solidFill>
                <a:srgbClr val="3F3F3F"/>
              </a:solidFill>
              <a:latin typeface="Trebuchet MS"/>
              <a:ea typeface="Trebuchet MS"/>
              <a:cs typeface="Trebuchet MS"/>
              <a:sym typeface="Trebuchet MS"/>
            </a:endParaRPr>
          </a:p>
          <a:p>
            <a:pPr indent="0" lvl="0" marL="0" marR="0" rtl="0" algn="l">
              <a:lnSpc>
                <a:spcPct val="115000"/>
              </a:lnSpc>
              <a:spcBef>
                <a:spcPts val="1600"/>
              </a:spcBef>
              <a:spcAft>
                <a:spcPts val="0"/>
              </a:spcAft>
              <a:buClr>
                <a:schemeClr val="accent1"/>
              </a:buClr>
              <a:buSzPts val="1800"/>
              <a:buFont typeface="Noto Sans Symbols"/>
              <a:buNone/>
            </a:pPr>
            <a:r>
              <a:rPr b="0" i="0" lang="es-MX" sz="1600" u="none" cap="none" strike="noStrike">
                <a:solidFill>
                  <a:srgbClr val="33475B"/>
                </a:solidFill>
                <a:latin typeface="Avenir"/>
                <a:ea typeface="Avenir"/>
                <a:cs typeface="Avenir"/>
                <a:sym typeface="Avenir"/>
              </a:rPr>
              <a:t>[Describe el entorno económico que puede afectar a tu organización.]</a:t>
            </a:r>
            <a:endParaRPr/>
          </a:p>
          <a:p>
            <a:pPr indent="0" lvl="0" marL="0" marR="0" rtl="0" algn="l">
              <a:lnSpc>
                <a:spcPct val="115000"/>
              </a:lnSpc>
              <a:spcBef>
                <a:spcPts val="1600"/>
              </a:spcBef>
              <a:spcAft>
                <a:spcPts val="0"/>
              </a:spcAft>
              <a:buClr>
                <a:schemeClr val="accent1"/>
              </a:buClr>
              <a:buSzPts val="1800"/>
              <a:buFont typeface="Noto Sans Symbols"/>
              <a:buNone/>
            </a:pPr>
            <a:r>
              <a:t/>
            </a:r>
            <a:endParaRPr b="0" i="0" sz="1600" u="none" cap="none" strike="noStrike">
              <a:solidFill>
                <a:srgbClr val="33475B"/>
              </a:solidFill>
              <a:latin typeface="Avenir"/>
              <a:ea typeface="Avenir"/>
              <a:cs typeface="Avenir"/>
              <a:sym typeface="Avenir"/>
            </a:endParaRPr>
          </a:p>
          <a:p>
            <a:pPr indent="0" lvl="0" marL="0" marR="0" rtl="0" algn="l">
              <a:lnSpc>
                <a:spcPct val="115000"/>
              </a:lnSpc>
              <a:spcBef>
                <a:spcPts val="1600"/>
              </a:spcBef>
              <a:spcAft>
                <a:spcPts val="1600"/>
              </a:spcAft>
              <a:buClr>
                <a:schemeClr val="accent1"/>
              </a:buClr>
              <a:buSzPts val="1800"/>
              <a:buFont typeface="Noto Sans Symbols"/>
              <a:buNone/>
            </a:pPr>
            <a:r>
              <a:t/>
            </a:r>
            <a:endParaRPr b="0" i="0" sz="1600" u="none" cap="none" strike="noStrike">
              <a:solidFill>
                <a:srgbClr val="3F3F3F"/>
              </a:solidFill>
              <a:latin typeface="Avenir"/>
              <a:ea typeface="Avenir"/>
              <a:cs typeface="Avenir"/>
              <a:sym typeface="Avenir"/>
            </a:endParaRPr>
          </a:p>
        </p:txBody>
      </p:sp>
      <p:sp>
        <p:nvSpPr>
          <p:cNvPr id="296" name="Google Shape;296;p18"/>
          <p:cNvSpPr/>
          <p:nvPr/>
        </p:nvSpPr>
        <p:spPr>
          <a:xfrm>
            <a:off x="417600" y="3227525"/>
            <a:ext cx="476400" cy="57300"/>
          </a:xfrm>
          <a:prstGeom prst="rect">
            <a:avLst/>
          </a:prstGeom>
          <a:solidFill>
            <a:srgbClr val="FF7A5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accent1"/>
              </a:buClr>
              <a:buSzPts val="2800"/>
              <a:buFont typeface="Avenir"/>
              <a:buNone/>
            </a:pPr>
            <a:r>
              <a:rPr b="1" lang="es-MX">
                <a:latin typeface="Avenir"/>
                <a:ea typeface="Avenir"/>
                <a:cs typeface="Avenir"/>
                <a:sym typeface="Avenir"/>
              </a:rPr>
              <a:t>3. Sociales</a:t>
            </a:r>
            <a:endParaRPr b="1">
              <a:latin typeface="Avenir"/>
              <a:ea typeface="Avenir"/>
              <a:cs typeface="Avenir"/>
              <a:sym typeface="Avenir"/>
            </a:endParaRPr>
          </a:p>
          <a:p>
            <a:pPr indent="0" lvl="0" marL="0" rtl="0" algn="l">
              <a:lnSpc>
                <a:spcPct val="100000"/>
              </a:lnSpc>
              <a:spcBef>
                <a:spcPts val="0"/>
              </a:spcBef>
              <a:spcAft>
                <a:spcPts val="0"/>
              </a:spcAft>
              <a:buClr>
                <a:schemeClr val="accent1"/>
              </a:buClr>
              <a:buSzPts val="2800"/>
              <a:buFont typeface="Trebuchet MS"/>
              <a:buNone/>
            </a:pPr>
            <a:r>
              <a:t/>
            </a:r>
            <a:endParaRPr b="1">
              <a:latin typeface="Avenir"/>
              <a:ea typeface="Avenir"/>
              <a:cs typeface="Avenir"/>
              <a:sym typeface="Avenir"/>
            </a:endParaRPr>
          </a:p>
          <a:p>
            <a:pPr indent="0" lvl="0" marL="0" rtl="0" algn="l">
              <a:lnSpc>
                <a:spcPct val="100000"/>
              </a:lnSpc>
              <a:spcBef>
                <a:spcPts val="0"/>
              </a:spcBef>
              <a:spcAft>
                <a:spcPts val="0"/>
              </a:spcAft>
              <a:buClr>
                <a:schemeClr val="accent1"/>
              </a:buClr>
              <a:buSzPts val="2800"/>
              <a:buFont typeface="Trebuchet MS"/>
              <a:buNone/>
            </a:pPr>
            <a:r>
              <a:t/>
            </a:r>
            <a:endParaRPr b="1">
              <a:latin typeface="Avenir"/>
              <a:ea typeface="Avenir"/>
              <a:cs typeface="Avenir"/>
              <a:sym typeface="Avenir"/>
            </a:endParaRPr>
          </a:p>
          <a:p>
            <a:pPr indent="0" lvl="0" marL="0" rtl="0" algn="l">
              <a:lnSpc>
                <a:spcPct val="100000"/>
              </a:lnSpc>
              <a:spcBef>
                <a:spcPts val="0"/>
              </a:spcBef>
              <a:spcAft>
                <a:spcPts val="0"/>
              </a:spcAft>
              <a:buClr>
                <a:schemeClr val="accent1"/>
              </a:buClr>
              <a:buSzPts val="2800"/>
              <a:buFont typeface="Trebuchet MS"/>
              <a:buNone/>
            </a:pPr>
            <a:r>
              <a:t/>
            </a:r>
            <a:endParaRPr b="1">
              <a:latin typeface="Avenir"/>
              <a:ea typeface="Avenir"/>
              <a:cs typeface="Avenir"/>
              <a:sym typeface="Avenir"/>
            </a:endParaRPr>
          </a:p>
          <a:p>
            <a:pPr indent="0" lvl="0" marL="0" rtl="0" algn="l">
              <a:lnSpc>
                <a:spcPct val="100000"/>
              </a:lnSpc>
              <a:spcBef>
                <a:spcPts val="0"/>
              </a:spcBef>
              <a:spcAft>
                <a:spcPts val="0"/>
              </a:spcAft>
              <a:buClr>
                <a:schemeClr val="accent1"/>
              </a:buClr>
              <a:buSzPts val="2800"/>
              <a:buFont typeface="Trebuchet MS"/>
              <a:buNone/>
            </a:pPr>
            <a:r>
              <a:t/>
            </a:r>
            <a:endParaRPr b="1">
              <a:latin typeface="Avenir"/>
              <a:ea typeface="Avenir"/>
              <a:cs typeface="Avenir"/>
              <a:sym typeface="Avenir"/>
            </a:endParaRPr>
          </a:p>
        </p:txBody>
      </p:sp>
      <p:sp>
        <p:nvSpPr>
          <p:cNvPr id="302" name="Google Shape;302;p19"/>
          <p:cNvSpPr txBox="1"/>
          <p:nvPr>
            <p:ph idx="1" type="body"/>
          </p:nvPr>
        </p:nvSpPr>
        <p:spPr>
          <a:xfrm>
            <a:off x="311700" y="855295"/>
            <a:ext cx="7323540" cy="283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800"/>
              <a:buNone/>
            </a:pPr>
            <a:r>
              <a:rPr lang="es-MX" sz="1600">
                <a:solidFill>
                  <a:srgbClr val="33475B"/>
                </a:solidFill>
                <a:latin typeface="Avenir"/>
                <a:ea typeface="Avenir"/>
                <a:cs typeface="Avenir"/>
                <a:sym typeface="Avenir"/>
              </a:rPr>
              <a:t>Los factores socioculturales te ayudarán a identificar las características de tu público objetivo. Recuerda que tienes que pensar en elementos como la demografía, el estilo de vida y los hábitos de consumo de tu audiencia.</a:t>
            </a:r>
            <a:endParaRPr sz="1400"/>
          </a:p>
          <a:p>
            <a:pPr indent="0" lvl="0" marL="0" rtl="0" algn="l">
              <a:lnSpc>
                <a:spcPct val="115000"/>
              </a:lnSpc>
              <a:spcBef>
                <a:spcPts val="1600"/>
              </a:spcBef>
              <a:spcAft>
                <a:spcPts val="0"/>
              </a:spcAft>
              <a:buSzPts val="1800"/>
              <a:buNone/>
            </a:pPr>
            <a:r>
              <a:rPr lang="es-MX" sz="1600">
                <a:solidFill>
                  <a:srgbClr val="33475B"/>
                </a:solidFill>
                <a:latin typeface="Avenir"/>
                <a:ea typeface="Avenir"/>
                <a:cs typeface="Avenir"/>
                <a:sym typeface="Avenir"/>
              </a:rPr>
              <a:t>[Enumera los distintos factores socioculturales de tu público objetivo.]</a:t>
            </a:r>
            <a:endParaRPr sz="1600">
              <a:solidFill>
                <a:srgbClr val="33475B"/>
              </a:solidFill>
              <a:latin typeface="Avenir"/>
              <a:ea typeface="Avenir"/>
              <a:cs typeface="Avenir"/>
              <a:sym typeface="Avenir"/>
            </a:endParaRPr>
          </a:p>
          <a:p>
            <a:pPr indent="0" lvl="0" marL="0" rtl="0" algn="l">
              <a:lnSpc>
                <a:spcPct val="115000"/>
              </a:lnSpc>
              <a:spcBef>
                <a:spcPts val="1600"/>
              </a:spcBef>
              <a:spcAft>
                <a:spcPts val="0"/>
              </a:spcAft>
              <a:buSzPts val="1800"/>
              <a:buNone/>
            </a:pPr>
            <a:r>
              <a:t/>
            </a:r>
            <a:endParaRPr sz="1400">
              <a:solidFill>
                <a:srgbClr val="33475B"/>
              </a:solidFill>
              <a:latin typeface="Avenir"/>
              <a:ea typeface="Avenir"/>
              <a:cs typeface="Avenir"/>
              <a:sym typeface="Avenir"/>
            </a:endParaRPr>
          </a:p>
          <a:p>
            <a:pPr indent="0" lvl="0" marL="0" rtl="0" algn="l">
              <a:lnSpc>
                <a:spcPct val="115000"/>
              </a:lnSpc>
              <a:spcBef>
                <a:spcPts val="1600"/>
              </a:spcBef>
              <a:spcAft>
                <a:spcPts val="1600"/>
              </a:spcAft>
              <a:buSzPts val="1800"/>
              <a:buNone/>
            </a:pPr>
            <a:r>
              <a:t/>
            </a:r>
            <a:endParaRPr sz="1400">
              <a:latin typeface="Avenir"/>
              <a:ea typeface="Avenir"/>
              <a:cs typeface="Avenir"/>
              <a:sym typeface="Avenir"/>
            </a:endParaRPr>
          </a:p>
        </p:txBody>
      </p:sp>
      <p:sp>
        <p:nvSpPr>
          <p:cNvPr id="303" name="Google Shape;303;p19"/>
          <p:cNvSpPr/>
          <p:nvPr/>
        </p:nvSpPr>
        <p:spPr>
          <a:xfrm>
            <a:off x="417600" y="1017725"/>
            <a:ext cx="476400" cy="57300"/>
          </a:xfrm>
          <a:prstGeom prst="rect">
            <a:avLst/>
          </a:prstGeom>
          <a:solidFill>
            <a:srgbClr val="FF7A5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9"/>
          <p:cNvSpPr txBox="1"/>
          <p:nvPr/>
        </p:nvSpPr>
        <p:spPr>
          <a:xfrm>
            <a:off x="311700" y="255195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800"/>
              <a:buFont typeface="Avenir"/>
              <a:buNone/>
            </a:pPr>
            <a:r>
              <a:rPr b="1" i="0" lang="es-MX" sz="2700" u="none" cap="none" strike="noStrike">
                <a:solidFill>
                  <a:schemeClr val="accent1"/>
                </a:solidFill>
                <a:latin typeface="Avenir"/>
                <a:ea typeface="Avenir"/>
                <a:cs typeface="Avenir"/>
                <a:sym typeface="Avenir"/>
              </a:rPr>
              <a:t>4. Tecnológicos</a:t>
            </a:r>
            <a:endParaRPr/>
          </a:p>
          <a:p>
            <a:pPr indent="0" lvl="0" marL="0" marR="0" rtl="0" algn="l">
              <a:lnSpc>
                <a:spcPct val="100000"/>
              </a:lnSpc>
              <a:spcBef>
                <a:spcPts val="0"/>
              </a:spcBef>
              <a:spcAft>
                <a:spcPts val="0"/>
              </a:spcAft>
              <a:buClr>
                <a:schemeClr val="accent1"/>
              </a:buClr>
              <a:buSzPts val="2800"/>
              <a:buFont typeface="Trebuchet MS"/>
              <a:buNone/>
            </a:pPr>
            <a:r>
              <a:t/>
            </a:r>
            <a:endParaRPr b="1" i="0" sz="2700" u="none" cap="none" strike="noStrike">
              <a:solidFill>
                <a:schemeClr val="accent1"/>
              </a:solidFill>
              <a:latin typeface="Avenir"/>
              <a:ea typeface="Avenir"/>
              <a:cs typeface="Avenir"/>
              <a:sym typeface="Avenir"/>
            </a:endParaRPr>
          </a:p>
          <a:p>
            <a:pPr indent="0" lvl="0" marL="0" marR="0" rtl="0" algn="l">
              <a:lnSpc>
                <a:spcPct val="100000"/>
              </a:lnSpc>
              <a:spcBef>
                <a:spcPts val="0"/>
              </a:spcBef>
              <a:spcAft>
                <a:spcPts val="0"/>
              </a:spcAft>
              <a:buClr>
                <a:schemeClr val="accent1"/>
              </a:buClr>
              <a:buSzPts val="2800"/>
              <a:buFont typeface="Trebuchet MS"/>
              <a:buNone/>
            </a:pPr>
            <a:r>
              <a:t/>
            </a:r>
            <a:endParaRPr b="1" i="0" sz="2700" u="none" cap="none" strike="noStrike">
              <a:solidFill>
                <a:schemeClr val="accent1"/>
              </a:solidFill>
              <a:latin typeface="Avenir"/>
              <a:ea typeface="Avenir"/>
              <a:cs typeface="Avenir"/>
              <a:sym typeface="Avenir"/>
            </a:endParaRPr>
          </a:p>
          <a:p>
            <a:pPr indent="0" lvl="0" marL="0" marR="0" rtl="0" algn="l">
              <a:lnSpc>
                <a:spcPct val="100000"/>
              </a:lnSpc>
              <a:spcBef>
                <a:spcPts val="0"/>
              </a:spcBef>
              <a:spcAft>
                <a:spcPts val="0"/>
              </a:spcAft>
              <a:buClr>
                <a:schemeClr val="accent1"/>
              </a:buClr>
              <a:buSzPts val="2800"/>
              <a:buFont typeface="Trebuchet MS"/>
              <a:buNone/>
            </a:pPr>
            <a:r>
              <a:t/>
            </a:r>
            <a:endParaRPr b="1" i="0" sz="2700" u="none" cap="none" strike="noStrike">
              <a:solidFill>
                <a:schemeClr val="accent1"/>
              </a:solidFill>
              <a:latin typeface="Avenir"/>
              <a:ea typeface="Avenir"/>
              <a:cs typeface="Avenir"/>
              <a:sym typeface="Avenir"/>
            </a:endParaRPr>
          </a:p>
        </p:txBody>
      </p:sp>
      <p:sp>
        <p:nvSpPr>
          <p:cNvPr id="305" name="Google Shape;305;p19"/>
          <p:cNvSpPr txBox="1"/>
          <p:nvPr/>
        </p:nvSpPr>
        <p:spPr>
          <a:xfrm>
            <a:off x="311700" y="3259405"/>
            <a:ext cx="7586430" cy="2799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Clr>
                <a:schemeClr val="accent1"/>
              </a:buClr>
              <a:buSzPts val="1800"/>
              <a:buFont typeface="Noto Sans Symbols"/>
              <a:buNone/>
            </a:pPr>
            <a:r>
              <a:rPr b="0" i="0" lang="es-MX" sz="1600" u="none" cap="none" strike="noStrike">
                <a:solidFill>
                  <a:srgbClr val="33475B"/>
                </a:solidFill>
                <a:latin typeface="Avenir"/>
                <a:ea typeface="Avenir"/>
                <a:cs typeface="Avenir"/>
                <a:sym typeface="Avenir"/>
              </a:rPr>
              <a:t>Son los avances producto de la tecnología, con los que obtendrás un beneficio directo para tu empresa. Por lo que debes estar atento a las últimas tendencias que marquen las innovaciones en este campo.</a:t>
            </a:r>
            <a:endParaRPr b="0" i="0" sz="1350" u="none" cap="none" strike="noStrike">
              <a:solidFill>
                <a:srgbClr val="3F3F3F"/>
              </a:solidFill>
              <a:latin typeface="Trebuchet MS"/>
              <a:ea typeface="Trebuchet MS"/>
              <a:cs typeface="Trebuchet MS"/>
              <a:sym typeface="Trebuchet MS"/>
            </a:endParaRPr>
          </a:p>
          <a:p>
            <a:pPr indent="0" lvl="0" marL="0" marR="0" rtl="0" algn="l">
              <a:lnSpc>
                <a:spcPct val="115000"/>
              </a:lnSpc>
              <a:spcBef>
                <a:spcPts val="1600"/>
              </a:spcBef>
              <a:spcAft>
                <a:spcPts val="0"/>
              </a:spcAft>
              <a:buClr>
                <a:schemeClr val="accent1"/>
              </a:buClr>
              <a:buSzPts val="1800"/>
              <a:buFont typeface="Noto Sans Symbols"/>
              <a:buNone/>
            </a:pPr>
            <a:r>
              <a:rPr b="0" i="0" lang="es-MX" sz="1600" u="none" cap="none" strike="noStrike">
                <a:solidFill>
                  <a:srgbClr val="33475B"/>
                </a:solidFill>
                <a:latin typeface="Avenir"/>
                <a:ea typeface="Avenir"/>
                <a:cs typeface="Avenir"/>
                <a:sym typeface="Avenir"/>
              </a:rPr>
              <a:t>[Menciona los factores tecnológicos y digitales que pueden aumentar tu productividad.]</a:t>
            </a:r>
            <a:endParaRPr/>
          </a:p>
          <a:p>
            <a:pPr indent="0" lvl="0" marL="0" marR="0" rtl="0" algn="l">
              <a:lnSpc>
                <a:spcPct val="115000"/>
              </a:lnSpc>
              <a:spcBef>
                <a:spcPts val="1600"/>
              </a:spcBef>
              <a:spcAft>
                <a:spcPts val="0"/>
              </a:spcAft>
              <a:buClr>
                <a:schemeClr val="accent1"/>
              </a:buClr>
              <a:buSzPts val="1800"/>
              <a:buFont typeface="Noto Sans Symbols"/>
              <a:buNone/>
            </a:pPr>
            <a:r>
              <a:t/>
            </a:r>
            <a:endParaRPr b="0" i="0" sz="1600" u="none" cap="none" strike="noStrike">
              <a:solidFill>
                <a:srgbClr val="33475B"/>
              </a:solidFill>
              <a:latin typeface="Avenir"/>
              <a:ea typeface="Avenir"/>
              <a:cs typeface="Avenir"/>
              <a:sym typeface="Avenir"/>
            </a:endParaRPr>
          </a:p>
          <a:p>
            <a:pPr indent="0" lvl="0" marL="0" marR="0" rtl="0" algn="l">
              <a:lnSpc>
                <a:spcPct val="115000"/>
              </a:lnSpc>
              <a:spcBef>
                <a:spcPts val="1600"/>
              </a:spcBef>
              <a:spcAft>
                <a:spcPts val="1600"/>
              </a:spcAft>
              <a:buClr>
                <a:schemeClr val="accent1"/>
              </a:buClr>
              <a:buSzPts val="1800"/>
              <a:buFont typeface="Noto Sans Symbols"/>
              <a:buNone/>
            </a:pPr>
            <a:r>
              <a:t/>
            </a:r>
            <a:endParaRPr b="0" i="0" sz="1600" u="none" cap="none" strike="noStrike">
              <a:solidFill>
                <a:srgbClr val="3F3F3F"/>
              </a:solidFill>
              <a:latin typeface="Avenir"/>
              <a:ea typeface="Avenir"/>
              <a:cs typeface="Avenir"/>
              <a:sym typeface="Avenir"/>
            </a:endParaRPr>
          </a:p>
        </p:txBody>
      </p:sp>
      <p:sp>
        <p:nvSpPr>
          <p:cNvPr id="306" name="Google Shape;306;p19"/>
          <p:cNvSpPr/>
          <p:nvPr/>
        </p:nvSpPr>
        <p:spPr>
          <a:xfrm>
            <a:off x="417600" y="3124655"/>
            <a:ext cx="476400" cy="57300"/>
          </a:xfrm>
          <a:prstGeom prst="rect">
            <a:avLst/>
          </a:prstGeom>
          <a:solidFill>
            <a:srgbClr val="FF7A5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graphicFrame>
        <p:nvGraphicFramePr>
          <p:cNvPr id="159" name="Google Shape;159;p3"/>
          <p:cNvGraphicFramePr/>
          <p:nvPr/>
        </p:nvGraphicFramePr>
        <p:xfrm>
          <a:off x="622427" y="2571750"/>
          <a:ext cx="3000000" cy="3000000"/>
        </p:xfrm>
        <a:graphic>
          <a:graphicData uri="http://schemas.openxmlformats.org/drawingml/2006/table">
            <a:tbl>
              <a:tblPr bandRow="1" firstCol="1" firstRow="1">
                <a:noFill/>
                <a:tableStyleId>{E04B34A4-F604-450D-BE87-935255F1D36C}</a:tableStyleId>
              </a:tblPr>
              <a:tblGrid>
                <a:gridCol w="2992750"/>
                <a:gridCol w="2992750"/>
              </a:tblGrid>
              <a:tr h="639425">
                <a:tc gridSpan="2">
                  <a:txBody>
                    <a:bodyPr/>
                    <a:lstStyle/>
                    <a:p>
                      <a:pPr indent="0" lvl="0" marL="457200" marR="0" rtl="0" algn="just">
                        <a:lnSpc>
                          <a:spcPct val="115000"/>
                        </a:lnSpc>
                        <a:spcBef>
                          <a:spcPts val="0"/>
                        </a:spcBef>
                        <a:spcAft>
                          <a:spcPts val="0"/>
                        </a:spcAft>
                        <a:buNone/>
                      </a:pPr>
                      <a:r>
                        <a:rPr lang="es-MX" sz="1800" u="none" cap="none" strike="noStrike"/>
                        <a:t>Lista de ideas para solucionar problemas  identificados</a:t>
                      </a:r>
                      <a:r>
                        <a:rPr lang="es-MX" sz="1500" u="none" cap="none" strike="noStrike"/>
                        <a:t> </a:t>
                      </a:r>
                      <a:r>
                        <a:rPr lang="es-MX" sz="1800" u="none" cap="none" strike="noStrike"/>
                        <a:t> en la comunidad</a:t>
                      </a:r>
                      <a:endParaRPr sz="1500" u="none" cap="none" strike="noStrike">
                        <a:latin typeface="Century Gothic"/>
                        <a:ea typeface="Century Gothic"/>
                        <a:cs typeface="Century Gothic"/>
                        <a:sym typeface="Century Gothic"/>
                      </a:endParaRPr>
                    </a:p>
                  </a:txBody>
                  <a:tcPr marT="0" marB="0" marR="51425" marL="51425"/>
                </a:tc>
                <a:tc hMerge="1"/>
              </a:tr>
              <a:tr h="1649400">
                <a:tc>
                  <a:txBody>
                    <a:bodyPr/>
                    <a:lstStyle/>
                    <a:p>
                      <a:pPr indent="0" lvl="0" marL="0" marR="0" rtl="0" algn="just">
                        <a:lnSpc>
                          <a:spcPct val="115000"/>
                        </a:lnSpc>
                        <a:spcBef>
                          <a:spcPts val="0"/>
                        </a:spcBef>
                        <a:spcAft>
                          <a:spcPts val="0"/>
                        </a:spcAft>
                        <a:buNone/>
                      </a:pPr>
                      <a:r>
                        <a:rPr lang="es-MX" sz="1800" u="none" cap="none" strike="noStrike"/>
                        <a:t>1.</a:t>
                      </a:r>
                      <a:endParaRPr sz="1500" u="none" cap="none" strike="noStrike"/>
                    </a:p>
                    <a:p>
                      <a:pPr indent="0" lvl="0" marL="0" marR="0" rtl="0" algn="just">
                        <a:lnSpc>
                          <a:spcPct val="115000"/>
                        </a:lnSpc>
                        <a:spcBef>
                          <a:spcPts val="1000"/>
                        </a:spcBef>
                        <a:spcAft>
                          <a:spcPts val="0"/>
                        </a:spcAft>
                        <a:buNone/>
                      </a:pPr>
                      <a:r>
                        <a:rPr lang="es-MX" sz="1800" u="none" cap="none" strike="noStrike"/>
                        <a:t>2.</a:t>
                      </a:r>
                      <a:endParaRPr sz="1500" u="none" cap="none" strike="noStrike"/>
                    </a:p>
                    <a:p>
                      <a:pPr indent="0" lvl="0" marL="0" marR="0" rtl="0" algn="just">
                        <a:lnSpc>
                          <a:spcPct val="115000"/>
                        </a:lnSpc>
                        <a:spcBef>
                          <a:spcPts val="1000"/>
                        </a:spcBef>
                        <a:spcAft>
                          <a:spcPts val="0"/>
                        </a:spcAft>
                        <a:buNone/>
                      </a:pPr>
                      <a:r>
                        <a:rPr lang="es-MX" sz="1800" u="none" cap="none" strike="noStrike"/>
                        <a:t>3.</a:t>
                      </a:r>
                      <a:endParaRPr sz="1500" u="none" cap="none" strike="noStrike">
                        <a:latin typeface="Calibri"/>
                        <a:ea typeface="Calibri"/>
                        <a:cs typeface="Calibri"/>
                        <a:sym typeface="Calibri"/>
                      </a:endParaRPr>
                    </a:p>
                  </a:txBody>
                  <a:tcPr marT="0" marB="0" marR="51425" marL="51425"/>
                </a:tc>
                <a:tc>
                  <a:txBody>
                    <a:bodyPr/>
                    <a:lstStyle/>
                    <a:p>
                      <a:pPr indent="0" lvl="0" marL="0" marR="0" rtl="0" algn="just">
                        <a:lnSpc>
                          <a:spcPct val="115000"/>
                        </a:lnSpc>
                        <a:spcBef>
                          <a:spcPts val="0"/>
                        </a:spcBef>
                        <a:spcAft>
                          <a:spcPts val="0"/>
                        </a:spcAft>
                        <a:buNone/>
                      </a:pPr>
                      <a:r>
                        <a:t/>
                      </a:r>
                      <a:endParaRPr sz="1500" u="none" cap="none" strike="noStrike">
                        <a:latin typeface="Calibri"/>
                        <a:ea typeface="Calibri"/>
                        <a:cs typeface="Calibri"/>
                        <a:sym typeface="Calibri"/>
                      </a:endParaRPr>
                    </a:p>
                  </a:txBody>
                  <a:tcPr marT="0" marB="0" marR="51425" marL="51425"/>
                </a:tc>
              </a:tr>
            </a:tbl>
          </a:graphicData>
        </a:graphic>
      </p:graphicFrame>
      <p:sp>
        <p:nvSpPr>
          <p:cNvPr id="160" name="Google Shape;160;p3"/>
          <p:cNvSpPr/>
          <p:nvPr/>
        </p:nvSpPr>
        <p:spPr>
          <a:xfrm>
            <a:off x="401967" y="493310"/>
            <a:ext cx="6426422" cy="1661993"/>
          </a:xfrm>
          <a:prstGeom prst="rect">
            <a:avLst/>
          </a:prstGeom>
          <a:noFill/>
          <a:ln>
            <a:noFill/>
          </a:ln>
        </p:spPr>
        <p:txBody>
          <a:bodyPr anchorCtr="0" anchor="ctr" bIns="34275" lIns="68575" spcFirstLastPara="1" rIns="68575" wrap="square" tIns="34275">
            <a:spAutoFit/>
          </a:bodyPr>
          <a:lstStyle/>
          <a:p>
            <a:pPr indent="0" lvl="0" marL="0" marR="0" rtl="0" algn="just">
              <a:spcBef>
                <a:spcPts val="0"/>
              </a:spcBef>
              <a:spcAft>
                <a:spcPts val="0"/>
              </a:spcAft>
              <a:buNone/>
            </a:pPr>
            <a:r>
              <a:rPr b="0" i="0" lang="es-MX" sz="1500" u="none" cap="none" strike="noStrike">
                <a:solidFill>
                  <a:schemeClr val="dk1"/>
                </a:solidFill>
                <a:latin typeface="Arial"/>
                <a:ea typeface="Arial"/>
                <a:cs typeface="Arial"/>
                <a:sym typeface="Arial"/>
              </a:rPr>
              <a:t>Realice una observación de carácter reflexivo y utilizando el método de lluvia de ideas, liste (máximo 10)  algunas  ideas que pueda desarrollar en la comunidad teniendo en cuenta su contexto, sus habilidades y lo que le gusta hacer. </a:t>
            </a:r>
            <a:endParaRPr/>
          </a:p>
          <a:p>
            <a:pPr indent="0" lvl="0" marL="0" marR="0" rtl="0" algn="just">
              <a:spcBef>
                <a:spcPts val="0"/>
              </a:spcBef>
              <a:spcAft>
                <a:spcPts val="0"/>
              </a:spcAft>
              <a:buNone/>
            </a:pPr>
            <a:r>
              <a:t/>
            </a:r>
            <a:endParaRPr b="0" i="0" sz="135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rPr b="0" i="0" lang="es-MX" sz="1500" u="none" cap="none" strike="noStrike">
                <a:solidFill>
                  <a:schemeClr val="dk1"/>
                </a:solidFill>
                <a:latin typeface="Arial"/>
                <a:ea typeface="Arial"/>
                <a:cs typeface="Arial"/>
                <a:sym typeface="Arial"/>
              </a:rPr>
              <a:t>Clasifique las ideas, según el orden de importancia, de mayor a menor. Al final de la sesión, expongan la lista de ideas a sus compañeros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4"/>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1400"/>
              <a:buFont typeface="Arial"/>
              <a:buNone/>
            </a:pPr>
            <a:r>
              <a:rPr lang="es-MX" sz="1400">
                <a:latin typeface="Arial"/>
                <a:ea typeface="Arial"/>
                <a:cs typeface="Arial"/>
                <a:sym typeface="Arial"/>
              </a:rPr>
              <a:t>3.1. Observe el video ubicado en el siguiente enlace, denominado: ¿Qué es un modelo de negocio? (1)</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s-MX" sz="1400">
                <a:latin typeface="Arial"/>
                <a:ea typeface="Arial"/>
                <a:cs typeface="Arial"/>
                <a:sym typeface="Arial"/>
              </a:rPr>
              <a:t>Camilo Ovalle -  Andres Cubillos: - Jerson Uribe - Camilo Villa</a:t>
            </a:r>
            <a:endParaRPr sz="1400">
              <a:latin typeface="Arial"/>
              <a:ea typeface="Arial"/>
              <a:cs typeface="Arial"/>
              <a:sym typeface="Arial"/>
            </a:endParaRPr>
          </a:p>
          <a:p>
            <a:pPr indent="0" lvl="0" marL="0" rtl="0" algn="l">
              <a:spcBef>
                <a:spcPts val="0"/>
              </a:spcBef>
              <a:spcAft>
                <a:spcPts val="0"/>
              </a:spcAft>
              <a:buClr>
                <a:schemeClr val="accent1"/>
              </a:buClr>
              <a:buSzPts val="1400"/>
              <a:buFont typeface="Arial"/>
              <a:buNone/>
            </a:pPr>
            <a:br>
              <a:rPr lang="es-MX" sz="1400">
                <a:latin typeface="Arial"/>
                <a:ea typeface="Arial"/>
                <a:cs typeface="Arial"/>
                <a:sym typeface="Arial"/>
              </a:rPr>
            </a:br>
            <a:r>
              <a:rPr lang="es-MX" sz="1400">
                <a:latin typeface="Arial"/>
                <a:ea typeface="Arial"/>
                <a:cs typeface="Arial"/>
                <a:sym typeface="Arial"/>
              </a:rPr>
              <a:t> </a:t>
            </a:r>
            <a:r>
              <a:rPr lang="es-MX" sz="1400" u="sng">
                <a:solidFill>
                  <a:srgbClr val="0D2E46"/>
                </a:solidFill>
                <a:latin typeface="Arial"/>
                <a:ea typeface="Arial"/>
                <a:cs typeface="Arial"/>
                <a:sym typeface="Arial"/>
                <a:hlinkClick r:id="rId3">
                  <a:extLst>
                    <a:ext uri="{A12FA001-AC4F-418D-AE19-62706E023703}">
                      <ahyp:hlinkClr val="tx"/>
                    </a:ext>
                  </a:extLst>
                </a:hlinkClick>
              </a:rPr>
              <a:t>https://www.youtube.com/watch?v=kEg8nh9_AvI</a:t>
            </a:r>
            <a:r>
              <a:rPr lang="es-MX" sz="1400">
                <a:latin typeface="Arial"/>
                <a:ea typeface="Arial"/>
                <a:cs typeface="Arial"/>
                <a:sym typeface="Arial"/>
              </a:rPr>
              <a:t> </a:t>
            </a:r>
            <a:br>
              <a:rPr lang="es-MX" sz="1400">
                <a:latin typeface="Calibri"/>
                <a:ea typeface="Calibri"/>
                <a:cs typeface="Calibri"/>
                <a:sym typeface="Calibri"/>
              </a:rPr>
            </a:br>
            <a:endParaRPr sz="1200"/>
          </a:p>
        </p:txBody>
      </p:sp>
      <p:sp>
        <p:nvSpPr>
          <p:cNvPr id="166" name="Google Shape;166;p4"/>
          <p:cNvSpPr txBox="1"/>
          <p:nvPr>
            <p:ph idx="1" type="body"/>
          </p:nvPr>
        </p:nvSpPr>
        <p:spPr>
          <a:xfrm>
            <a:off x="376801" y="1332950"/>
            <a:ext cx="6578700" cy="3596100"/>
          </a:xfrm>
          <a:prstGeom prst="rect">
            <a:avLst/>
          </a:prstGeom>
          <a:noFill/>
          <a:ln>
            <a:noFill/>
          </a:ln>
        </p:spPr>
        <p:txBody>
          <a:bodyPr anchorCtr="0" anchor="t" bIns="45700" lIns="91425" spcFirstLastPara="1" rIns="91425" wrap="square" tIns="45700">
            <a:noAutofit/>
          </a:bodyPr>
          <a:lstStyle/>
          <a:p>
            <a:pPr indent="-196215" lvl="0" marL="257175" rtl="0" algn="just">
              <a:spcBef>
                <a:spcPts val="0"/>
              </a:spcBef>
              <a:spcAft>
                <a:spcPts val="0"/>
              </a:spcAft>
              <a:buNone/>
            </a:pPr>
            <a:r>
              <a:t/>
            </a:r>
            <a:endParaRPr sz="1400">
              <a:latin typeface="Calibri"/>
              <a:ea typeface="Calibri"/>
              <a:cs typeface="Calibri"/>
              <a:sym typeface="Calibri"/>
            </a:endParaRPr>
          </a:p>
          <a:p>
            <a:pPr indent="-196215" lvl="0" marL="257175" rtl="0" algn="just">
              <a:spcBef>
                <a:spcPts val="0"/>
              </a:spcBef>
              <a:spcAft>
                <a:spcPts val="0"/>
              </a:spcAft>
              <a:buSzPts val="960"/>
              <a:buNone/>
            </a:pPr>
            <a:r>
              <a:t/>
            </a:r>
            <a:endParaRPr sz="1400">
              <a:latin typeface="Calibri"/>
              <a:ea typeface="Calibri"/>
              <a:cs typeface="Calibri"/>
              <a:sym typeface="Calibri"/>
            </a:endParaRPr>
          </a:p>
          <a:p>
            <a:pPr indent="-239395" lvl="0" marL="257175" rtl="0" algn="just">
              <a:lnSpc>
                <a:spcPct val="115000"/>
              </a:lnSpc>
              <a:spcBef>
                <a:spcPts val="1200"/>
              </a:spcBef>
              <a:spcAft>
                <a:spcPts val="0"/>
              </a:spcAft>
              <a:buSzPts val="1160"/>
              <a:buChar char="∙"/>
            </a:pPr>
            <a:r>
              <a:rPr lang="es-MX" sz="1400">
                <a:latin typeface="Arial"/>
                <a:ea typeface="Arial"/>
                <a:cs typeface="Arial"/>
                <a:sym typeface="Arial"/>
              </a:rPr>
              <a:t>Del video podemos aprender que un modelo de negocios es un plan que describe cómo una empresa generará ingresos y beneficios al servir a sus clientes. Es un resumen de cómo la empresa planea ofrecer sus productos y servicios, y cómo se diferenciará de la competencia. Un modelo de negocios ayuda a los emprendedores a validar sus ideas, aclarar sus objetivos y anticiparse a posibles obstáculos. Para construir un modelo de negocio exitoso, se deben responder preguntas clave, como quiénes son los clientes, qué beneficios se ofrecen, cómo se entregará el producto o servicio, qué recursos son necesarios, qué actividades se deben hacer y qué apoyos o alianzas se necesitan. Al responder estas preguntas con detalle y discutirlas con otras personas, se puede mejorar la idea del negocio y aumentar las posibilidades de éxito.</a:t>
            </a:r>
            <a:endParaRPr sz="1400">
              <a:latin typeface="Arial"/>
              <a:ea typeface="Arial"/>
              <a:cs typeface="Arial"/>
              <a:sym typeface="Arial"/>
            </a:endParaRPr>
          </a:p>
          <a:p>
            <a:pPr indent="-285115" lvl="0" marL="257175" rtl="0" algn="just">
              <a:lnSpc>
                <a:spcPct val="115000"/>
              </a:lnSpc>
              <a:spcBef>
                <a:spcPts val="750"/>
              </a:spcBef>
              <a:spcAft>
                <a:spcPts val="0"/>
              </a:spcAft>
              <a:buSzPts val="1400"/>
              <a:buFont typeface="Arial"/>
              <a:buChar char="∙"/>
            </a:pPr>
            <a:r>
              <a:t/>
            </a:r>
            <a:endParaRPr sz="1400">
              <a:latin typeface="Arial"/>
              <a:ea typeface="Arial"/>
              <a:cs typeface="Arial"/>
              <a:sym typeface="Arial"/>
            </a:endParaRPr>
          </a:p>
          <a:p>
            <a:pPr indent="-196215" lvl="0" marL="257175" rtl="0" algn="l">
              <a:spcBef>
                <a:spcPts val="1200"/>
              </a:spcBef>
              <a:spcAft>
                <a:spcPts val="0"/>
              </a:spcAft>
              <a:buSzPts val="960"/>
              <a:buNone/>
            </a:pPr>
            <a:r>
              <a:t/>
            </a:r>
            <a:endParaRPr sz="1400"/>
          </a:p>
        </p:txBody>
      </p:sp>
      <p:pic>
        <p:nvPicPr>
          <p:cNvPr id="167" name="Google Shape;167;p4"/>
          <p:cNvPicPr preferRelativeResize="0"/>
          <p:nvPr/>
        </p:nvPicPr>
        <p:blipFill rotWithShape="1">
          <a:blip r:embed="rId4">
            <a:alphaModFix/>
          </a:blip>
          <a:srcRect b="0" l="0" r="0" t="0"/>
          <a:stretch/>
        </p:blipFill>
        <p:spPr>
          <a:xfrm>
            <a:off x="245110" y="70118"/>
            <a:ext cx="6299200" cy="44005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Arial"/>
              <a:buNone/>
            </a:pPr>
            <a:r>
              <a:rPr lang="es-MX" sz="2100">
                <a:latin typeface="Arial"/>
                <a:ea typeface="Arial"/>
                <a:cs typeface="Arial"/>
                <a:sym typeface="Arial"/>
              </a:rPr>
              <a:t>3.2. Lea los </a:t>
            </a:r>
            <a:r>
              <a:rPr lang="es-MX" sz="2100">
                <a:latin typeface="Arial"/>
                <a:ea typeface="Arial"/>
                <a:cs typeface="Arial"/>
                <a:sym typeface="Arial"/>
              </a:rPr>
              <a:t>documentos</a:t>
            </a:r>
            <a:r>
              <a:rPr lang="es-MX" sz="2100">
                <a:latin typeface="Arial"/>
                <a:ea typeface="Arial"/>
                <a:cs typeface="Arial"/>
                <a:sym typeface="Arial"/>
              </a:rPr>
              <a:t> </a:t>
            </a:r>
            <a:r>
              <a:rPr b="1" lang="es-MX" sz="2100">
                <a:latin typeface="Arial"/>
                <a:ea typeface="Arial"/>
                <a:cs typeface="Arial"/>
                <a:sym typeface="Arial"/>
              </a:rPr>
              <a:t>“contextos y entornos”</a:t>
            </a:r>
            <a:r>
              <a:rPr lang="es-MX" sz="2100">
                <a:latin typeface="Arial"/>
                <a:ea typeface="Arial"/>
                <a:cs typeface="Arial"/>
                <a:sym typeface="Arial"/>
              </a:rPr>
              <a:t> y “</a:t>
            </a:r>
            <a:r>
              <a:rPr b="1" lang="es-MX" sz="2100">
                <a:latin typeface="Arial"/>
                <a:ea typeface="Arial"/>
                <a:cs typeface="Arial"/>
                <a:sym typeface="Arial"/>
              </a:rPr>
              <a:t>segmento del mercado</a:t>
            </a:r>
            <a:r>
              <a:rPr lang="es-MX" sz="2100">
                <a:latin typeface="Arial"/>
                <a:ea typeface="Arial"/>
                <a:cs typeface="Arial"/>
                <a:sym typeface="Arial"/>
              </a:rPr>
              <a:t>” que se encuentran en  el Drive, en la carpeta denominada:(material complementario). (2)</a:t>
            </a:r>
            <a:endParaRPr sz="2100">
              <a:latin typeface="Arial"/>
              <a:ea typeface="Arial"/>
              <a:cs typeface="Arial"/>
              <a:sym typeface="Arial"/>
            </a:endParaRPr>
          </a:p>
          <a:p>
            <a:pPr indent="0" lvl="0" marL="0" rtl="0" algn="l">
              <a:spcBef>
                <a:spcPts val="0"/>
              </a:spcBef>
              <a:spcAft>
                <a:spcPts val="0"/>
              </a:spcAft>
              <a:buClr>
                <a:schemeClr val="accent1"/>
              </a:buClr>
              <a:buSzPct val="100000"/>
              <a:buFont typeface="Arial"/>
              <a:buNone/>
            </a:pPr>
            <a:r>
              <a:t/>
            </a:r>
            <a:endParaRPr sz="2100">
              <a:latin typeface="Arial"/>
              <a:ea typeface="Arial"/>
              <a:cs typeface="Arial"/>
              <a:sym typeface="Arial"/>
            </a:endParaRPr>
          </a:p>
        </p:txBody>
      </p:sp>
      <p:sp>
        <p:nvSpPr>
          <p:cNvPr id="173" name="Google Shape;173;p5"/>
          <p:cNvSpPr txBox="1"/>
          <p:nvPr>
            <p:ph idx="1" type="body"/>
          </p:nvPr>
        </p:nvSpPr>
        <p:spPr>
          <a:xfrm>
            <a:off x="508001" y="1667022"/>
            <a:ext cx="6447501" cy="3346352"/>
          </a:xfrm>
          <a:prstGeom prst="rect">
            <a:avLst/>
          </a:prstGeom>
          <a:noFill/>
          <a:ln>
            <a:noFill/>
          </a:ln>
        </p:spPr>
        <p:txBody>
          <a:bodyPr anchorCtr="0" anchor="t" bIns="45700" lIns="91425" spcFirstLastPara="1" rIns="91425" wrap="square" tIns="45700">
            <a:normAutofit/>
          </a:bodyPr>
          <a:lstStyle/>
          <a:p>
            <a:pPr indent="-257175" lvl="0" marL="342900" rtl="0" algn="just">
              <a:lnSpc>
                <a:spcPct val="115000"/>
              </a:lnSpc>
              <a:spcBef>
                <a:spcPts val="0"/>
              </a:spcBef>
              <a:spcAft>
                <a:spcPts val="0"/>
              </a:spcAft>
              <a:buSzPts val="1680"/>
              <a:buChar char="►"/>
            </a:pPr>
            <a:r>
              <a:rPr lang="es-MX" sz="2100">
                <a:latin typeface="Arial"/>
                <a:ea typeface="Arial"/>
                <a:cs typeface="Arial"/>
                <a:sym typeface="Arial"/>
              </a:rPr>
              <a:t>Elabore un mapa conceptual o un mapa mental sobre el tema de: contexto general, contexto específico, entorno empresarial, análisis PEST(político, económico, social y tecnológico) y segmento del mercado.</a:t>
            </a:r>
            <a:endParaRPr sz="2100">
              <a:latin typeface="Century Gothic"/>
              <a:ea typeface="Century Gothic"/>
              <a:cs typeface="Century Gothic"/>
              <a:sym typeface="Century Gothic"/>
            </a:endParaRPr>
          </a:p>
          <a:p>
            <a:pPr indent="0" lvl="0" marL="85725" rtl="0" algn="just">
              <a:lnSpc>
                <a:spcPct val="115000"/>
              </a:lnSpc>
              <a:spcBef>
                <a:spcPts val="750"/>
              </a:spcBef>
              <a:spcAft>
                <a:spcPts val="0"/>
              </a:spcAft>
              <a:buSzPts val="1680"/>
              <a:buNone/>
            </a:pPr>
            <a:r>
              <a:t/>
            </a:r>
            <a:endParaRPr sz="2100">
              <a:latin typeface="Century Gothic"/>
              <a:ea typeface="Century Gothic"/>
              <a:cs typeface="Century Gothic"/>
              <a:sym typeface="Century Gothic"/>
            </a:endParaRPr>
          </a:p>
          <a:p>
            <a:pPr indent="-150495" lvl="0" marL="257175" rtl="0" algn="l">
              <a:spcBef>
                <a:spcPts val="1500"/>
              </a:spcBef>
              <a:spcAft>
                <a:spcPts val="0"/>
              </a:spcAft>
              <a:buSzPts val="1680"/>
              <a:buNone/>
            </a:pPr>
            <a:r>
              <a:t/>
            </a:r>
            <a:endParaRPr sz="2100"/>
          </a:p>
        </p:txBody>
      </p:sp>
      <p:sp>
        <p:nvSpPr>
          <p:cNvPr id="174" name="Google Shape;174;p5"/>
          <p:cNvSpPr txBox="1"/>
          <p:nvPr/>
        </p:nvSpPr>
        <p:spPr>
          <a:xfrm>
            <a:off x="7462225" y="3787425"/>
            <a:ext cx="1681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a:solidFill>
                  <a:srgbClr val="FF0000"/>
                </a:solidFill>
              </a:rPr>
              <a:t>  - HUGO ALEJANDRO MORENO VELASQUEZ - BRAYAN DAVID ACOSTA LOZANO</a:t>
            </a:r>
            <a:endParaRPr>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6"/>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800"/>
              <a:buFont typeface="Arial"/>
              <a:buNone/>
            </a:pPr>
            <a:r>
              <a:rPr lang="es-MX" sz="2800">
                <a:latin typeface="Arial"/>
                <a:ea typeface="Arial"/>
                <a:cs typeface="Arial"/>
                <a:sym typeface="Arial"/>
              </a:rPr>
              <a:t>Mapa conceptual o un mapa mental PEST</a:t>
            </a:r>
            <a:endParaRPr/>
          </a:p>
        </p:txBody>
      </p:sp>
      <p:pic>
        <p:nvPicPr>
          <p:cNvPr id="180" name="Google Shape;180;p6"/>
          <p:cNvPicPr preferRelativeResize="0"/>
          <p:nvPr/>
        </p:nvPicPr>
        <p:blipFill>
          <a:blip r:embed="rId3">
            <a:alphaModFix/>
          </a:blip>
          <a:stretch>
            <a:fillRect/>
          </a:stretch>
        </p:blipFill>
        <p:spPr>
          <a:xfrm>
            <a:off x="265675" y="1447800"/>
            <a:ext cx="7083250" cy="3390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7"/>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Arial"/>
              <a:buNone/>
            </a:pPr>
            <a:r>
              <a:rPr lang="es-MX" sz="1800">
                <a:latin typeface="Arial"/>
                <a:ea typeface="Arial"/>
                <a:cs typeface="Arial"/>
                <a:sym typeface="Arial"/>
              </a:rPr>
              <a:t>3.2.1. En el material de apoyo de la guía encontrará el archivo denominado </a:t>
            </a:r>
            <a:r>
              <a:rPr i="1" lang="es-MX" sz="1800">
                <a:latin typeface="Arial"/>
                <a:ea typeface="Arial"/>
                <a:cs typeface="Arial"/>
                <a:sym typeface="Arial"/>
              </a:rPr>
              <a:t>Propuesta de valor. </a:t>
            </a:r>
            <a:r>
              <a:rPr lang="es-MX" sz="1800">
                <a:latin typeface="Arial"/>
                <a:ea typeface="Arial"/>
                <a:cs typeface="Arial"/>
                <a:sym typeface="Arial"/>
              </a:rPr>
              <a:t>Revíselo y a partir de sus contenido, </a:t>
            </a:r>
            <a:r>
              <a:rPr lang="es-MX" sz="1800">
                <a:highlight>
                  <a:srgbClr val="FFFF00"/>
                </a:highlight>
                <a:latin typeface="Arial"/>
                <a:ea typeface="Arial"/>
                <a:cs typeface="Arial"/>
                <a:sym typeface="Arial"/>
              </a:rPr>
              <a:t>elabore una propuesta de valor para un negocio de su interés.   Eduardo Gil - Julian Montenegro</a:t>
            </a:r>
            <a:br>
              <a:rPr lang="es-MX" sz="1800">
                <a:latin typeface="Calibri"/>
                <a:ea typeface="Calibri"/>
                <a:cs typeface="Calibri"/>
                <a:sym typeface="Calibri"/>
              </a:rPr>
            </a:br>
            <a:endParaRPr/>
          </a:p>
        </p:txBody>
      </p:sp>
      <p:sp>
        <p:nvSpPr>
          <p:cNvPr id="186" name="Google Shape;186;p7"/>
          <p:cNvSpPr txBox="1"/>
          <p:nvPr>
            <p:ph idx="1" type="body"/>
          </p:nvPr>
        </p:nvSpPr>
        <p:spPr>
          <a:xfrm>
            <a:off x="1064175" y="2692075"/>
            <a:ext cx="5891400" cy="468300"/>
          </a:xfrm>
          <a:prstGeom prst="rect">
            <a:avLst/>
          </a:prstGeom>
          <a:noFill/>
          <a:ln>
            <a:noFill/>
          </a:ln>
        </p:spPr>
        <p:txBody>
          <a:bodyPr anchorCtr="0" anchor="t" bIns="45700" lIns="91425" spcFirstLastPara="1" rIns="91425" wrap="square" tIns="45700">
            <a:normAutofit/>
          </a:bodyPr>
          <a:lstStyle/>
          <a:p>
            <a:pPr indent="0" lvl="0" marL="68580" rtl="0" algn="l">
              <a:spcBef>
                <a:spcPts val="0"/>
              </a:spcBef>
              <a:spcAft>
                <a:spcPts val="0"/>
              </a:spcAft>
              <a:buSzPts val="1080"/>
              <a:buNone/>
            </a:pPr>
            <a:r>
              <a:rPr lang="es-MX" sz="1950"/>
              <a:t>     </a:t>
            </a:r>
            <a:r>
              <a:rPr lang="es-MX" sz="1950"/>
              <a:t>Propuesta de valor </a:t>
            </a:r>
            <a:r>
              <a:rPr b="1" lang="es-MX" sz="1950"/>
              <a:t>TECH ELECTRONICS</a:t>
            </a:r>
            <a:endParaRPr b="1" sz="1950"/>
          </a:p>
        </p:txBody>
      </p:sp>
      <p:pic>
        <p:nvPicPr>
          <p:cNvPr id="187" name="Google Shape;187;p7"/>
          <p:cNvPicPr preferRelativeResize="0"/>
          <p:nvPr/>
        </p:nvPicPr>
        <p:blipFill>
          <a:blip r:embed="rId3">
            <a:alphaModFix/>
          </a:blip>
          <a:stretch>
            <a:fillRect/>
          </a:stretch>
        </p:blipFill>
        <p:spPr>
          <a:xfrm>
            <a:off x="3208650" y="1596250"/>
            <a:ext cx="1963950" cy="1095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27f37d64fe_5_0"/>
          <p:cNvSpPr txBox="1"/>
          <p:nvPr>
            <p:ph idx="1" type="body"/>
          </p:nvPr>
        </p:nvSpPr>
        <p:spPr>
          <a:xfrm>
            <a:off x="274100" y="1257650"/>
            <a:ext cx="8287800" cy="3660000"/>
          </a:xfrm>
          <a:prstGeom prst="rect">
            <a:avLst/>
          </a:prstGeom>
          <a:noFill/>
          <a:ln>
            <a:noFill/>
          </a:ln>
        </p:spPr>
        <p:txBody>
          <a:bodyPr anchorCtr="0" anchor="t" bIns="45700" lIns="91425" spcFirstLastPara="1" rIns="91425" wrap="square" tIns="45700">
            <a:normAutofit lnSpcReduction="10000"/>
          </a:bodyPr>
          <a:lstStyle/>
          <a:p>
            <a:pPr indent="-188595" lvl="0" marL="257175" rtl="0" algn="l">
              <a:spcBef>
                <a:spcPts val="0"/>
              </a:spcBef>
              <a:spcAft>
                <a:spcPts val="0"/>
              </a:spcAft>
              <a:buSzPts val="1080"/>
              <a:buNone/>
            </a:pPr>
            <a:r>
              <a:rPr b="1" lang="es-MX"/>
              <a:t>1.</a:t>
            </a:r>
            <a:r>
              <a:rPr b="1" lang="es-MX"/>
              <a:t>Identificar al público objetivo: En este caso, el público objetivo de Tech Electronics podría ser empresas que necesitan soluciones de software para mejorar su eficiencia y productividad.</a:t>
            </a:r>
            <a:endParaRPr b="1"/>
          </a:p>
          <a:p>
            <a:pPr indent="-188595" lvl="0" marL="257175" rtl="0" algn="l">
              <a:spcBef>
                <a:spcPts val="0"/>
              </a:spcBef>
              <a:spcAft>
                <a:spcPts val="0"/>
              </a:spcAft>
              <a:buSzPts val="1080"/>
              <a:buNone/>
            </a:pPr>
            <a:r>
              <a:t/>
            </a:r>
            <a:endParaRPr b="1"/>
          </a:p>
          <a:p>
            <a:pPr indent="-188595" lvl="0" marL="257175" rtl="0" algn="l">
              <a:spcBef>
                <a:spcPts val="0"/>
              </a:spcBef>
              <a:spcAft>
                <a:spcPts val="0"/>
              </a:spcAft>
              <a:buSzPts val="1080"/>
              <a:buNone/>
            </a:pPr>
            <a:r>
              <a:rPr b="1" lang="es-MX"/>
              <a:t>2.</a:t>
            </a:r>
            <a:r>
              <a:rPr b="1" lang="es-MX"/>
              <a:t>Conocer a tu competencia: Investigando a la competencia, se puede encontrar que existen varias empresas que ofrecen servicios similares a los de Tech Electronics, por lo que será necesario destacar los beneficios exclusivos de la empresa.</a:t>
            </a:r>
            <a:endParaRPr b="1"/>
          </a:p>
          <a:p>
            <a:pPr indent="-188595" lvl="0" marL="257175" rtl="0" algn="l">
              <a:spcBef>
                <a:spcPts val="0"/>
              </a:spcBef>
              <a:spcAft>
                <a:spcPts val="0"/>
              </a:spcAft>
              <a:buSzPts val="1080"/>
              <a:buNone/>
            </a:pPr>
            <a:r>
              <a:t/>
            </a:r>
            <a:endParaRPr b="1"/>
          </a:p>
          <a:p>
            <a:pPr indent="-188595" lvl="0" marL="257175" rtl="0" algn="l">
              <a:spcBef>
                <a:spcPts val="0"/>
              </a:spcBef>
              <a:spcAft>
                <a:spcPts val="0"/>
              </a:spcAft>
              <a:buSzPts val="1080"/>
              <a:buNone/>
            </a:pPr>
            <a:r>
              <a:rPr b="1" lang="es-MX"/>
              <a:t>3.</a:t>
            </a:r>
            <a:r>
              <a:rPr b="1" lang="es-MX"/>
              <a:t>Definir nuestra propuesta de valor: Tech Electronics es una empresa de software que ofrece soluciones personalizadas para empresas de diferentes tamaños y sectores. Algunos de los beneficios de Tech Electronics son:</a:t>
            </a:r>
            <a:endParaRPr b="1"/>
          </a:p>
          <a:p>
            <a:pPr indent="-188595" lvl="0" marL="257175" rtl="0" algn="l">
              <a:spcBef>
                <a:spcPts val="0"/>
              </a:spcBef>
              <a:spcAft>
                <a:spcPts val="0"/>
              </a:spcAft>
              <a:buSzPts val="1080"/>
              <a:buNone/>
            </a:pPr>
            <a:r>
              <a:t/>
            </a:r>
            <a:endParaRPr b="1"/>
          </a:p>
          <a:p>
            <a:pPr indent="-188595" lvl="0" marL="257175" rtl="0" algn="l">
              <a:spcBef>
                <a:spcPts val="0"/>
              </a:spcBef>
              <a:spcAft>
                <a:spcPts val="0"/>
              </a:spcAft>
              <a:buSzPts val="1080"/>
              <a:buNone/>
            </a:pPr>
            <a:r>
              <a:rPr b="1" lang="es-MX"/>
              <a:t>-Soluciones personalizadas: Los productos de Tech Electronics se adaptan a las necesidades específicas de cada empresa.</a:t>
            </a:r>
            <a:endParaRPr b="1"/>
          </a:p>
          <a:p>
            <a:pPr indent="-188595" lvl="0" marL="257175" rtl="0" algn="l">
              <a:spcBef>
                <a:spcPts val="0"/>
              </a:spcBef>
              <a:spcAft>
                <a:spcPts val="0"/>
              </a:spcAft>
              <a:buSzPts val="1080"/>
              <a:buNone/>
            </a:pPr>
            <a:r>
              <a:t/>
            </a:r>
            <a:endParaRPr b="1"/>
          </a:p>
          <a:p>
            <a:pPr indent="-188595" lvl="0" marL="257175" rtl="0" algn="l">
              <a:spcBef>
                <a:spcPts val="0"/>
              </a:spcBef>
              <a:spcAft>
                <a:spcPts val="0"/>
              </a:spcAft>
              <a:buSzPts val="1080"/>
              <a:buNone/>
            </a:pPr>
            <a:r>
              <a:rPr b="1" lang="es-MX"/>
              <a:t>-Eficiencia: Los productos de Tech Electronics permiten a las empresas mejorar su productividad y reducir sus costos.</a:t>
            </a:r>
            <a:endParaRPr b="1"/>
          </a:p>
          <a:p>
            <a:pPr indent="-188595" lvl="0" marL="257175" rtl="0" algn="l">
              <a:spcBef>
                <a:spcPts val="0"/>
              </a:spcBef>
              <a:spcAft>
                <a:spcPts val="0"/>
              </a:spcAft>
              <a:buSzPts val="1080"/>
              <a:buNone/>
            </a:pPr>
            <a:r>
              <a:t/>
            </a:r>
            <a:endParaRPr b="1"/>
          </a:p>
          <a:p>
            <a:pPr indent="-188595" lvl="0" marL="257175" rtl="0" algn="l">
              <a:spcBef>
                <a:spcPts val="0"/>
              </a:spcBef>
              <a:spcAft>
                <a:spcPts val="0"/>
              </a:spcAft>
              <a:buSzPts val="1080"/>
              <a:buNone/>
            </a:pPr>
            <a:r>
              <a:rPr b="1" lang="es-MX"/>
              <a:t>-Innovación: La empresa se mantiene actualizada en las últimas tendencias y tecnologías del mercado para ofrecer a sus clientes las soluciones más innovadoras.</a:t>
            </a:r>
            <a:endParaRPr b="1"/>
          </a:p>
        </p:txBody>
      </p:sp>
      <p:pic>
        <p:nvPicPr>
          <p:cNvPr id="193" name="Google Shape;193;g227f37d64fe_5_0"/>
          <p:cNvPicPr preferRelativeResize="0"/>
          <p:nvPr/>
        </p:nvPicPr>
        <p:blipFill>
          <a:blip r:embed="rId3">
            <a:alphaModFix/>
          </a:blip>
          <a:stretch>
            <a:fillRect/>
          </a:stretch>
        </p:blipFill>
        <p:spPr>
          <a:xfrm>
            <a:off x="3289275" y="80600"/>
            <a:ext cx="1963950" cy="1095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227f37d64fe_5_5"/>
          <p:cNvSpPr txBox="1"/>
          <p:nvPr>
            <p:ph idx="1" type="body"/>
          </p:nvPr>
        </p:nvSpPr>
        <p:spPr>
          <a:xfrm>
            <a:off x="508000" y="1338275"/>
            <a:ext cx="8118300" cy="3563400"/>
          </a:xfrm>
          <a:prstGeom prst="rect">
            <a:avLst/>
          </a:prstGeom>
          <a:noFill/>
          <a:ln>
            <a:noFill/>
          </a:ln>
        </p:spPr>
        <p:txBody>
          <a:bodyPr anchorCtr="0" anchor="t" bIns="45700" lIns="91425" spcFirstLastPara="1" rIns="91425" wrap="square" tIns="45700">
            <a:normAutofit lnSpcReduction="10000"/>
          </a:bodyPr>
          <a:lstStyle/>
          <a:p>
            <a:pPr indent="-188595" lvl="0" marL="257175" rtl="0" algn="l">
              <a:spcBef>
                <a:spcPts val="0"/>
              </a:spcBef>
              <a:spcAft>
                <a:spcPts val="0"/>
              </a:spcAft>
              <a:buSzPts val="1080"/>
              <a:buNone/>
            </a:pPr>
            <a:r>
              <a:rPr b="1" lang="es-MX"/>
              <a:t>4.</a:t>
            </a:r>
            <a:r>
              <a:rPr b="1" lang="es-MX"/>
              <a:t>Comunicar nuestra propuesta : La propuesta de valor de Tech Electronics podría ser comunicada a través de varios canales, como por ejemplo:</a:t>
            </a:r>
            <a:endParaRPr b="1"/>
          </a:p>
          <a:p>
            <a:pPr indent="-188595" lvl="0" marL="257175" rtl="0" algn="l">
              <a:spcBef>
                <a:spcPts val="0"/>
              </a:spcBef>
              <a:spcAft>
                <a:spcPts val="0"/>
              </a:spcAft>
              <a:buSzPts val="1080"/>
              <a:buNone/>
            </a:pPr>
            <a:r>
              <a:t/>
            </a:r>
            <a:endParaRPr b="1"/>
          </a:p>
          <a:p>
            <a:pPr indent="-188595" lvl="0" marL="257175" rtl="0" algn="l">
              <a:spcBef>
                <a:spcPts val="0"/>
              </a:spcBef>
              <a:spcAft>
                <a:spcPts val="0"/>
              </a:spcAft>
              <a:buSzPts val="1080"/>
              <a:buNone/>
            </a:pPr>
            <a:r>
              <a:rPr b="1" lang="es-MX"/>
              <a:t>-Página web: La página web de Tech Electronics podría presentar su propuesta de valor de manera clara y concisa en la página principal.</a:t>
            </a:r>
            <a:endParaRPr b="1"/>
          </a:p>
          <a:p>
            <a:pPr indent="-188595" lvl="0" marL="257175" rtl="0" algn="l">
              <a:spcBef>
                <a:spcPts val="0"/>
              </a:spcBef>
              <a:spcAft>
                <a:spcPts val="0"/>
              </a:spcAft>
              <a:buSzPts val="1080"/>
              <a:buNone/>
            </a:pPr>
            <a:r>
              <a:t/>
            </a:r>
            <a:endParaRPr b="1"/>
          </a:p>
          <a:p>
            <a:pPr indent="-188595" lvl="0" marL="257175" rtl="0" algn="l">
              <a:spcBef>
                <a:spcPts val="0"/>
              </a:spcBef>
              <a:spcAft>
                <a:spcPts val="0"/>
              </a:spcAft>
              <a:buSzPts val="1080"/>
              <a:buNone/>
            </a:pPr>
            <a:r>
              <a:rPr b="1" lang="es-MX"/>
              <a:t>-Redes sociales: La empresa podría compartir en sus redes sociales publicaciones sobre cómo sus productos pueden ayudar a las empresas a ser más eficientes y productivas.</a:t>
            </a:r>
            <a:endParaRPr b="1"/>
          </a:p>
          <a:p>
            <a:pPr indent="-188595" lvl="0" marL="257175" rtl="0" algn="l">
              <a:spcBef>
                <a:spcPts val="0"/>
              </a:spcBef>
              <a:spcAft>
                <a:spcPts val="0"/>
              </a:spcAft>
              <a:buSzPts val="1080"/>
              <a:buNone/>
            </a:pPr>
            <a:r>
              <a:t/>
            </a:r>
            <a:endParaRPr b="1"/>
          </a:p>
          <a:p>
            <a:pPr indent="-188595" lvl="0" marL="257175" rtl="0" algn="l">
              <a:spcBef>
                <a:spcPts val="0"/>
              </a:spcBef>
              <a:spcAft>
                <a:spcPts val="0"/>
              </a:spcAft>
              <a:buSzPts val="1080"/>
              <a:buNone/>
            </a:pPr>
            <a:r>
              <a:rPr b="1" lang="es-MX"/>
              <a:t>-Eventos empresariales: Tech Electronics podría participar en eventos empresariales y ferias de tecnología para presentar sus productos y servicios a potenciales clientes.</a:t>
            </a:r>
            <a:endParaRPr b="1"/>
          </a:p>
          <a:p>
            <a:pPr indent="-188595" lvl="0" marL="257175" rtl="0" algn="l">
              <a:spcBef>
                <a:spcPts val="0"/>
              </a:spcBef>
              <a:spcAft>
                <a:spcPts val="0"/>
              </a:spcAft>
              <a:buSzPts val="1080"/>
              <a:buNone/>
            </a:pPr>
            <a:r>
              <a:t/>
            </a:r>
            <a:endParaRPr b="1"/>
          </a:p>
          <a:p>
            <a:pPr indent="-188595" lvl="0" marL="257175" rtl="0" algn="l">
              <a:spcBef>
                <a:spcPts val="0"/>
              </a:spcBef>
              <a:spcAft>
                <a:spcPts val="0"/>
              </a:spcAft>
              <a:buSzPts val="1080"/>
              <a:buNone/>
            </a:pPr>
            <a:r>
              <a:rPr b="1" lang="es-MX"/>
              <a:t>Evaluar</a:t>
            </a:r>
            <a:r>
              <a:rPr b="1" lang="es-MX"/>
              <a:t> y mejorar : Es importante evaluar constantemente el desempeño de la propuesta de valor de Tech Electronics, y hacer mejoras en base a los comentarios de los clientes y las tendencias del mercado. La empresa podría realizar encuestas o entrevistas a sus clientes para saber si están satisfechos con los productos y servicios que ofrece, y hacer mejoras en base a los resultados obtenidos.</a:t>
            </a:r>
            <a:endParaRPr b="1"/>
          </a:p>
        </p:txBody>
      </p:sp>
      <p:pic>
        <p:nvPicPr>
          <p:cNvPr id="199" name="Google Shape;199;g227f37d64fe_5_5"/>
          <p:cNvPicPr preferRelativeResize="0"/>
          <p:nvPr/>
        </p:nvPicPr>
        <p:blipFill>
          <a:blip r:embed="rId3">
            <a:alphaModFix/>
          </a:blip>
          <a:stretch>
            <a:fillRect/>
          </a:stretch>
        </p:blipFill>
        <p:spPr>
          <a:xfrm>
            <a:off x="3289275" y="80600"/>
            <a:ext cx="1963950" cy="1095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aceta">
  <a:themeElements>
    <a:clrScheme name="Azul">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Maria C Nieto H</dc:creator>
</cp:coreProperties>
</file>