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1" roundtripDataSignature="AMtx7mgqhV44UAp4Ud1TSbNnAwaki9Zi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d231bbb7a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d231bbb7a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1" name="Shape 11"/>
        <p:cNvGrpSpPr/>
        <p:nvPr/>
      </p:nvGrpSpPr>
      <p:grpSpPr>
        <a:xfrm>
          <a:off x="0" y="0"/>
          <a:ext cx="0" cy="0"/>
          <a:chOff x="0" y="0"/>
          <a:chExt cx="0" cy="0"/>
        </a:xfrm>
      </p:grpSpPr>
      <p:pic>
        <p:nvPicPr>
          <p:cNvPr id="12" name="Google Shape;12;p16"/>
          <p:cNvPicPr preferRelativeResize="0"/>
          <p:nvPr/>
        </p:nvPicPr>
        <p:blipFill rotWithShape="1">
          <a:blip r:embed="rId2">
            <a:alphaModFix/>
          </a:blip>
          <a:srcRect b="0" l="0" r="0" t="0"/>
          <a:stretch/>
        </p:blipFill>
        <p:spPr>
          <a:xfrm>
            <a:off x="0" y="0"/>
            <a:ext cx="12191999" cy="6857997"/>
          </a:xfrm>
          <a:prstGeom prst="rect">
            <a:avLst/>
          </a:prstGeom>
          <a:noFill/>
          <a:ln>
            <a:noFill/>
          </a:ln>
        </p:spPr>
      </p:pic>
      <p:sp>
        <p:nvSpPr>
          <p:cNvPr id="13" name="Google Shape;13;p16"/>
          <p:cNvSpPr txBox="1"/>
          <p:nvPr>
            <p:ph type="title"/>
          </p:nvPr>
        </p:nvSpPr>
        <p:spPr>
          <a:xfrm>
            <a:off x="3356609" y="664464"/>
            <a:ext cx="5478780" cy="22205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17"/>
          <p:cNvSpPr txBox="1"/>
          <p:nvPr>
            <p:ph type="title"/>
          </p:nvPr>
        </p:nvSpPr>
        <p:spPr>
          <a:xfrm>
            <a:off x="3356609" y="664464"/>
            <a:ext cx="5478780" cy="22205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451104" y="1690877"/>
            <a:ext cx="11289791" cy="173291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19"/>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0"/>
          <p:cNvSpPr txBox="1"/>
          <p:nvPr>
            <p:ph type="title"/>
          </p:nvPr>
        </p:nvSpPr>
        <p:spPr>
          <a:xfrm>
            <a:off x="3356609" y="664464"/>
            <a:ext cx="5478780" cy="22205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CO"/>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356609" y="664464"/>
            <a:ext cx="5478780" cy="22205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72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1104" y="1690877"/>
            <a:ext cx="11289791" cy="173291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8.jp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JohnCaballero1/ADSO_N_2617510_G2.git" TargetMode="Externa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jpg"/><Relationship Id="rId4" Type="http://schemas.openxmlformats.org/officeDocument/2006/relationships/image" Target="../media/image6.png"/><Relationship Id="rId11" Type="http://schemas.openxmlformats.org/officeDocument/2006/relationships/image" Target="../media/image15.png"/><Relationship Id="rId10" Type="http://schemas.openxmlformats.org/officeDocument/2006/relationships/image" Target="../media/image7.png"/><Relationship Id="rId12" Type="http://schemas.openxmlformats.org/officeDocument/2006/relationships/image" Target="../media/image2.png"/><Relationship Id="rId9"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8.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jpg"/><Relationship Id="rId4" Type="http://schemas.openxmlformats.org/officeDocument/2006/relationships/image" Target="../media/image8.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1074166" y="2551684"/>
            <a:ext cx="4717034" cy="167481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s-CO" sz="5400">
                <a:solidFill>
                  <a:srgbClr val="404040"/>
                </a:solidFill>
                <a:latin typeface="Trebuchet MS"/>
                <a:ea typeface="Trebuchet MS"/>
                <a:cs typeface="Trebuchet MS"/>
                <a:sym typeface="Trebuchet MS"/>
              </a:rPr>
              <a:t>TECH ELECTRONICS</a:t>
            </a:r>
            <a:endParaRPr sz="5400">
              <a:latin typeface="Trebuchet MS"/>
              <a:ea typeface="Trebuchet MS"/>
              <a:cs typeface="Trebuchet MS"/>
              <a:sym typeface="Trebuchet MS"/>
            </a:endParaRPr>
          </a:p>
        </p:txBody>
      </p:sp>
      <p:sp>
        <p:nvSpPr>
          <p:cNvPr id="45" name="Google Shape;45;p1"/>
          <p:cNvSpPr txBox="1"/>
          <p:nvPr/>
        </p:nvSpPr>
        <p:spPr>
          <a:xfrm>
            <a:off x="6499478" y="2761869"/>
            <a:ext cx="2001520" cy="133540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b="0" i="0" sz="1750" u="none" cap="none" strike="noStrike">
              <a:solidFill>
                <a:schemeClr val="dk1"/>
              </a:solidFill>
              <a:latin typeface="Times New Roman"/>
              <a:ea typeface="Times New Roman"/>
              <a:cs typeface="Times New Roman"/>
              <a:sym typeface="Times New Roman"/>
            </a:endParaRPr>
          </a:p>
          <a:p>
            <a:pPr indent="0" lvl="0" marL="353695" marR="0" rtl="0" algn="l">
              <a:lnSpc>
                <a:spcPct val="100000"/>
              </a:lnSpc>
              <a:spcBef>
                <a:spcPts val="0"/>
              </a:spcBef>
              <a:spcAft>
                <a:spcPts val="0"/>
              </a:spcAft>
              <a:buNone/>
            </a:pPr>
            <a:r>
              <a:rPr b="0" i="0" lang="es-CO" sz="1600" u="none" cap="none" strike="noStrike">
                <a:solidFill>
                  <a:schemeClr val="dk1"/>
                </a:solidFill>
                <a:latin typeface="Trebuchet MS"/>
                <a:ea typeface="Trebuchet MS"/>
                <a:cs typeface="Trebuchet MS"/>
                <a:sym typeface="Trebuchet MS"/>
              </a:rPr>
              <a:t>Logo Sistema</a:t>
            </a:r>
            <a:endParaRPr b="0" i="0" sz="1600" u="none" cap="none" strike="noStrike">
              <a:solidFill>
                <a:schemeClr val="dk1"/>
              </a:solidFill>
              <a:latin typeface="Trebuchet MS"/>
              <a:ea typeface="Trebuchet MS"/>
              <a:cs typeface="Trebuchet MS"/>
              <a:sym typeface="Trebuchet MS"/>
            </a:endParaRPr>
          </a:p>
        </p:txBody>
      </p:sp>
      <p:sp>
        <p:nvSpPr>
          <p:cNvPr id="46" name="Google Shape;46;p1"/>
          <p:cNvSpPr txBox="1"/>
          <p:nvPr/>
        </p:nvSpPr>
        <p:spPr>
          <a:xfrm>
            <a:off x="8500491" y="2761869"/>
            <a:ext cx="2002155" cy="133540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b="0" i="0" sz="1750" u="none" cap="none" strike="noStrike">
              <a:solidFill>
                <a:schemeClr val="dk1"/>
              </a:solidFill>
              <a:latin typeface="Times New Roman"/>
              <a:ea typeface="Times New Roman"/>
              <a:cs typeface="Times New Roman"/>
              <a:sym typeface="Times New Roman"/>
            </a:endParaRPr>
          </a:p>
          <a:p>
            <a:pPr indent="0" lvl="0" marL="316230" marR="0" rtl="0" algn="l">
              <a:lnSpc>
                <a:spcPct val="100000"/>
              </a:lnSpc>
              <a:spcBef>
                <a:spcPts val="0"/>
              </a:spcBef>
              <a:spcAft>
                <a:spcPts val="0"/>
              </a:spcAft>
              <a:buNone/>
            </a:pPr>
            <a:r>
              <a:rPr b="0" i="0" lang="es-CO" sz="1600" u="none" cap="none" strike="noStrike">
                <a:solidFill>
                  <a:schemeClr val="dk1"/>
                </a:solidFill>
                <a:latin typeface="Trebuchet MS"/>
                <a:ea typeface="Trebuchet MS"/>
                <a:cs typeface="Trebuchet MS"/>
                <a:sym typeface="Trebuchet MS"/>
              </a:rPr>
              <a:t>Logo Empresa</a:t>
            </a:r>
            <a:endParaRPr b="0" i="0" sz="1600" u="none" cap="none" strike="noStrike">
              <a:solidFill>
                <a:schemeClr val="dk1"/>
              </a:solidFill>
              <a:latin typeface="Trebuchet MS"/>
              <a:ea typeface="Trebuchet MS"/>
              <a:cs typeface="Trebuchet MS"/>
              <a:sym typeface="Trebuchet MS"/>
            </a:endParaRPr>
          </a:p>
        </p:txBody>
      </p:sp>
      <p:pic>
        <p:nvPicPr>
          <p:cNvPr id="47" name="Google Shape;47;p1"/>
          <p:cNvPicPr preferRelativeResize="0"/>
          <p:nvPr/>
        </p:nvPicPr>
        <p:blipFill rotWithShape="1">
          <a:blip r:embed="rId3">
            <a:alphaModFix/>
          </a:blip>
          <a:srcRect b="0" l="0" r="0" t="0"/>
          <a:stretch/>
        </p:blipFill>
        <p:spPr>
          <a:xfrm>
            <a:off x="8719198" y="2865725"/>
            <a:ext cx="1564739" cy="1126550"/>
          </a:xfrm>
          <a:prstGeom prst="rect">
            <a:avLst/>
          </a:prstGeom>
          <a:noFill/>
          <a:ln>
            <a:noFill/>
          </a:ln>
        </p:spPr>
      </p:pic>
      <p:pic>
        <p:nvPicPr>
          <p:cNvPr id="48" name="Google Shape;48;p1"/>
          <p:cNvPicPr preferRelativeResize="0"/>
          <p:nvPr/>
        </p:nvPicPr>
        <p:blipFill rotWithShape="1">
          <a:blip r:embed="rId4">
            <a:alphaModFix/>
          </a:blip>
          <a:srcRect b="0" l="0" r="0" t="0"/>
          <a:stretch/>
        </p:blipFill>
        <p:spPr>
          <a:xfrm>
            <a:off x="6602147" y="2865724"/>
            <a:ext cx="1779853" cy="11265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pic>
        <p:nvPicPr>
          <p:cNvPr id="165" name="Google Shape;165;p10"/>
          <p:cNvPicPr preferRelativeResize="0"/>
          <p:nvPr/>
        </p:nvPicPr>
        <p:blipFill rotWithShape="1">
          <a:blip r:embed="rId3">
            <a:alphaModFix/>
          </a:blip>
          <a:srcRect b="0" l="0" r="0" t="0"/>
          <a:stretch/>
        </p:blipFill>
        <p:spPr>
          <a:xfrm>
            <a:off x="0" y="0"/>
            <a:ext cx="12191999" cy="1459440"/>
          </a:xfrm>
          <a:prstGeom prst="rect">
            <a:avLst/>
          </a:prstGeom>
          <a:noFill/>
          <a:ln>
            <a:noFill/>
          </a:ln>
        </p:spPr>
      </p:pic>
      <p:sp>
        <p:nvSpPr>
          <p:cNvPr id="166" name="Google Shape;166;p10"/>
          <p:cNvSpPr txBox="1"/>
          <p:nvPr>
            <p:ph type="title"/>
          </p:nvPr>
        </p:nvSpPr>
        <p:spPr>
          <a:xfrm>
            <a:off x="534923" y="365251"/>
            <a:ext cx="2186305"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Alcance</a:t>
            </a:r>
            <a:endParaRPr sz="4400"/>
          </a:p>
        </p:txBody>
      </p:sp>
      <p:sp>
        <p:nvSpPr>
          <p:cNvPr id="167" name="Google Shape;167;p10"/>
          <p:cNvSpPr/>
          <p:nvPr/>
        </p:nvSpPr>
        <p:spPr>
          <a:xfrm>
            <a:off x="8694801" y="508634"/>
            <a:ext cx="1080135" cy="540385"/>
          </a:xfrm>
          <a:custGeom>
            <a:rect b="b" l="l" r="r" t="t"/>
            <a:pathLst>
              <a:path extrusionOk="0" h="540385" w="1080134">
                <a:moveTo>
                  <a:pt x="0" y="540258"/>
                </a:moveTo>
                <a:lnTo>
                  <a:pt x="1079753" y="540258"/>
                </a:lnTo>
                <a:lnTo>
                  <a:pt x="1079753"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0"/>
          <p:cNvSpPr txBox="1"/>
          <p:nvPr/>
        </p:nvSpPr>
        <p:spPr>
          <a:xfrm>
            <a:off x="8843264" y="512063"/>
            <a:ext cx="786130" cy="513715"/>
          </a:xfrm>
          <a:prstGeom prst="rect">
            <a:avLst/>
          </a:prstGeom>
          <a:noFill/>
          <a:ln>
            <a:noFill/>
          </a:ln>
        </p:spPr>
        <p:txBody>
          <a:bodyPr anchorCtr="0" anchor="t" bIns="0" lIns="0" spcFirstLastPara="1" rIns="0" wrap="square" tIns="12700">
            <a:spAutoFit/>
          </a:bodyPr>
          <a:lstStyle/>
          <a:p>
            <a:pPr indent="15240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169" name="Google Shape;169;p10"/>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0"/>
          <p:cNvSpPr txBox="1"/>
          <p:nvPr/>
        </p:nvSpPr>
        <p:spPr>
          <a:xfrm>
            <a:off x="9886695" y="513842"/>
            <a:ext cx="861060" cy="513715"/>
          </a:xfrm>
          <a:prstGeom prst="rect">
            <a:avLst/>
          </a:prstGeom>
          <a:noFill/>
          <a:ln>
            <a:noFill/>
          </a:ln>
        </p:spPr>
        <p:txBody>
          <a:bodyPr anchorCtr="0" anchor="t" bIns="0" lIns="0" spcFirstLastPara="1" rIns="0" wrap="square" tIns="12700">
            <a:spAutoFit/>
          </a:bodyPr>
          <a:lstStyle/>
          <a:p>
            <a:pPr indent="18923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sp>
        <p:nvSpPr>
          <p:cNvPr id="171" name="Google Shape;171;p10"/>
          <p:cNvSpPr txBox="1"/>
          <p:nvPr/>
        </p:nvSpPr>
        <p:spPr>
          <a:xfrm>
            <a:off x="451104" y="1690877"/>
            <a:ext cx="11095355" cy="4998804"/>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En nuestro proyecto de software para una empresa de caucho podría incluir diversas funcionalidades para optimizar sus procesos y mejorar su productividad. A continuación, se presentan algunas posibles características que podrían incluirse en este tipo de proyecto: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-Gestión de inventario: la empresa podría utilizar el software para llevar un registro detallado de su inventario de materiales y productos terminados.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-Planificación de la producción: el software podría ayudar a la empresa a planificar su producción diaria, semanal o mensual, y a asignar tareas a los trabajadores.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-Control de calidad: el software podría incluir herramientas para llevar un control de calidad de los productos, realizar pruebas de resistencia y durabilidad, y detectar posibles defectos.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-Gestión de pedidos: el software podría integrarse con una plataforma de comercio electrónico para gestionar los pedidos de los clientes, y para controlar el inventario y la producción en consecuencia.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-Gestión de proveedores: el software podría ayudar a la empresa a llevar un registro de sus proveedores de materias primas, y a gestionar las órdenes de compra y los pagos.</a:t>
            </a:r>
            <a:endParaRPr sz="1800">
              <a:solidFill>
                <a:schemeClr val="dk1"/>
              </a:solidFill>
              <a:latin typeface="Calibri"/>
              <a:ea typeface="Calibri"/>
              <a:cs typeface="Calibri"/>
              <a:sym typeface="Calibri"/>
            </a:endParaRPr>
          </a:p>
        </p:txBody>
      </p:sp>
      <p:pic>
        <p:nvPicPr>
          <p:cNvPr id="172" name="Google Shape;172;p10"/>
          <p:cNvPicPr preferRelativeResize="0"/>
          <p:nvPr/>
        </p:nvPicPr>
        <p:blipFill rotWithShape="1">
          <a:blip r:embed="rId4">
            <a:alphaModFix/>
          </a:blip>
          <a:srcRect b="0" l="0" r="0" t="0"/>
          <a:stretch/>
        </p:blipFill>
        <p:spPr>
          <a:xfrm>
            <a:off x="8694166" y="513842"/>
            <a:ext cx="1080770" cy="535177"/>
          </a:xfrm>
          <a:prstGeom prst="rect">
            <a:avLst/>
          </a:prstGeom>
          <a:noFill/>
          <a:ln>
            <a:noFill/>
          </a:ln>
        </p:spPr>
      </p:pic>
      <p:pic>
        <p:nvPicPr>
          <p:cNvPr id="173" name="Google Shape;173;p10"/>
          <p:cNvPicPr preferRelativeResize="0"/>
          <p:nvPr/>
        </p:nvPicPr>
        <p:blipFill rotWithShape="1">
          <a:blip r:embed="rId5">
            <a:alphaModFix/>
          </a:blip>
          <a:srcRect b="0" l="0" r="0" t="0"/>
          <a:stretch/>
        </p:blipFill>
        <p:spPr>
          <a:xfrm>
            <a:off x="9809243" y="508634"/>
            <a:ext cx="1080135" cy="541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pic>
        <p:nvPicPr>
          <p:cNvPr id="178" name="Google Shape;178;p11"/>
          <p:cNvPicPr preferRelativeResize="0"/>
          <p:nvPr/>
        </p:nvPicPr>
        <p:blipFill rotWithShape="1">
          <a:blip r:embed="rId3">
            <a:alphaModFix/>
          </a:blip>
          <a:srcRect b="0" l="0" r="0" t="0"/>
          <a:stretch/>
        </p:blipFill>
        <p:spPr>
          <a:xfrm>
            <a:off x="0" y="0"/>
            <a:ext cx="12191999" cy="1459440"/>
          </a:xfrm>
          <a:prstGeom prst="rect">
            <a:avLst/>
          </a:prstGeom>
          <a:noFill/>
          <a:ln>
            <a:noFill/>
          </a:ln>
        </p:spPr>
      </p:pic>
      <p:sp>
        <p:nvSpPr>
          <p:cNvPr id="179" name="Google Shape;179;p11"/>
          <p:cNvSpPr txBox="1"/>
          <p:nvPr>
            <p:ph type="title"/>
          </p:nvPr>
        </p:nvSpPr>
        <p:spPr>
          <a:xfrm>
            <a:off x="534923" y="365251"/>
            <a:ext cx="2186305"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Alcance</a:t>
            </a:r>
            <a:endParaRPr sz="4400"/>
          </a:p>
        </p:txBody>
      </p:sp>
      <p:sp>
        <p:nvSpPr>
          <p:cNvPr id="180" name="Google Shape;180;p11"/>
          <p:cNvSpPr/>
          <p:nvPr/>
        </p:nvSpPr>
        <p:spPr>
          <a:xfrm>
            <a:off x="8694801" y="508634"/>
            <a:ext cx="1080135" cy="540385"/>
          </a:xfrm>
          <a:custGeom>
            <a:rect b="b" l="l" r="r" t="t"/>
            <a:pathLst>
              <a:path extrusionOk="0" h="540385" w="1080134">
                <a:moveTo>
                  <a:pt x="0" y="540258"/>
                </a:moveTo>
                <a:lnTo>
                  <a:pt x="1079753" y="540258"/>
                </a:lnTo>
                <a:lnTo>
                  <a:pt x="1079753"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1"/>
          <p:cNvSpPr txBox="1"/>
          <p:nvPr/>
        </p:nvSpPr>
        <p:spPr>
          <a:xfrm>
            <a:off x="8843264" y="512063"/>
            <a:ext cx="786130" cy="513715"/>
          </a:xfrm>
          <a:prstGeom prst="rect">
            <a:avLst/>
          </a:prstGeom>
          <a:noFill/>
          <a:ln>
            <a:noFill/>
          </a:ln>
        </p:spPr>
        <p:txBody>
          <a:bodyPr anchorCtr="0" anchor="t" bIns="0" lIns="0" spcFirstLastPara="1" rIns="0" wrap="square" tIns="12700">
            <a:spAutoFit/>
          </a:bodyPr>
          <a:lstStyle/>
          <a:p>
            <a:pPr indent="15240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182" name="Google Shape;182;p11"/>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1"/>
          <p:cNvSpPr txBox="1"/>
          <p:nvPr/>
        </p:nvSpPr>
        <p:spPr>
          <a:xfrm>
            <a:off x="9886695" y="513842"/>
            <a:ext cx="861060" cy="513715"/>
          </a:xfrm>
          <a:prstGeom prst="rect">
            <a:avLst/>
          </a:prstGeom>
          <a:noFill/>
          <a:ln>
            <a:noFill/>
          </a:ln>
        </p:spPr>
        <p:txBody>
          <a:bodyPr anchorCtr="0" anchor="t" bIns="0" lIns="0" spcFirstLastPara="1" rIns="0" wrap="square" tIns="12700">
            <a:spAutoFit/>
          </a:bodyPr>
          <a:lstStyle/>
          <a:p>
            <a:pPr indent="18923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pic>
        <p:nvPicPr>
          <p:cNvPr id="184" name="Google Shape;184;p11"/>
          <p:cNvPicPr preferRelativeResize="0"/>
          <p:nvPr/>
        </p:nvPicPr>
        <p:blipFill rotWithShape="1">
          <a:blip r:embed="rId4">
            <a:alphaModFix/>
          </a:blip>
          <a:srcRect b="0" l="0" r="0" t="0"/>
          <a:stretch/>
        </p:blipFill>
        <p:spPr>
          <a:xfrm>
            <a:off x="8694166" y="513842"/>
            <a:ext cx="1080770" cy="535177"/>
          </a:xfrm>
          <a:prstGeom prst="rect">
            <a:avLst/>
          </a:prstGeom>
          <a:noFill/>
          <a:ln>
            <a:noFill/>
          </a:ln>
        </p:spPr>
      </p:pic>
      <p:pic>
        <p:nvPicPr>
          <p:cNvPr id="185" name="Google Shape;185;p11"/>
          <p:cNvPicPr preferRelativeResize="0"/>
          <p:nvPr/>
        </p:nvPicPr>
        <p:blipFill rotWithShape="1">
          <a:blip r:embed="rId5">
            <a:alphaModFix/>
          </a:blip>
          <a:srcRect b="0" l="0" r="0" t="0"/>
          <a:stretch/>
        </p:blipFill>
        <p:spPr>
          <a:xfrm>
            <a:off x="9809243" y="508634"/>
            <a:ext cx="1080135" cy="541909"/>
          </a:xfrm>
          <a:prstGeom prst="rect">
            <a:avLst/>
          </a:prstGeom>
          <a:noFill/>
          <a:ln>
            <a:noFill/>
          </a:ln>
        </p:spPr>
      </p:pic>
      <p:sp>
        <p:nvSpPr>
          <p:cNvPr id="186" name="Google Shape;186;p11"/>
          <p:cNvSpPr/>
          <p:nvPr/>
        </p:nvSpPr>
        <p:spPr>
          <a:xfrm>
            <a:off x="762000" y="1443841"/>
            <a:ext cx="105156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-Analítica: el software podría proporcionar herramientas de analítica avanzada para ayudar a la empresa a tomar decisiones estratégicas basadas en datos, como identificar oportunidades de mercado o mejorar la eficiencia de los procesos de producción.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-Gestión de recursos humanos: el software podría ayudar a la empresa a gestionar los recursos humanos, desde el registro de la asistencia hasta el control de los permisos y las vacaciones.</a:t>
            </a:r>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En resumen, un proyecto de software para una empresa de caucho podría abarcar diferentes aspectos de su negocio, desde la gestión de inventarios hasta la planificación de la producción, pasando por el control de calidad y la gestión de pedidos y proveedores. Todo ello con el objetivo de mejorar la eficiencia y la productividad de la empresa.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pic>
        <p:nvPicPr>
          <p:cNvPr id="191" name="Google Shape;191;p12"/>
          <p:cNvPicPr preferRelativeResize="0"/>
          <p:nvPr/>
        </p:nvPicPr>
        <p:blipFill rotWithShape="1">
          <a:blip r:embed="rId3">
            <a:alphaModFix/>
          </a:blip>
          <a:srcRect b="0" l="0" r="0" t="0"/>
          <a:stretch/>
        </p:blipFill>
        <p:spPr>
          <a:xfrm>
            <a:off x="0" y="0"/>
            <a:ext cx="12191999" cy="1459440"/>
          </a:xfrm>
          <a:prstGeom prst="rect">
            <a:avLst/>
          </a:prstGeom>
          <a:noFill/>
          <a:ln>
            <a:noFill/>
          </a:ln>
        </p:spPr>
      </p:pic>
      <p:sp>
        <p:nvSpPr>
          <p:cNvPr id="192" name="Google Shape;192;p12"/>
          <p:cNvSpPr txBox="1"/>
          <p:nvPr>
            <p:ph type="title"/>
          </p:nvPr>
        </p:nvSpPr>
        <p:spPr>
          <a:xfrm>
            <a:off x="534923" y="365251"/>
            <a:ext cx="3463925"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Delimitación</a:t>
            </a:r>
            <a:endParaRPr sz="4400"/>
          </a:p>
        </p:txBody>
      </p:sp>
      <p:sp>
        <p:nvSpPr>
          <p:cNvPr id="193" name="Google Shape;193;p12"/>
          <p:cNvSpPr/>
          <p:nvPr/>
        </p:nvSpPr>
        <p:spPr>
          <a:xfrm>
            <a:off x="8694801" y="508634"/>
            <a:ext cx="1080135" cy="540385"/>
          </a:xfrm>
          <a:custGeom>
            <a:rect b="b" l="l" r="r" t="t"/>
            <a:pathLst>
              <a:path extrusionOk="0" h="540385" w="1080134">
                <a:moveTo>
                  <a:pt x="0" y="540258"/>
                </a:moveTo>
                <a:lnTo>
                  <a:pt x="1079753" y="540258"/>
                </a:lnTo>
                <a:lnTo>
                  <a:pt x="1079753"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2"/>
          <p:cNvSpPr txBox="1"/>
          <p:nvPr/>
        </p:nvSpPr>
        <p:spPr>
          <a:xfrm>
            <a:off x="8843264" y="512063"/>
            <a:ext cx="786130" cy="513715"/>
          </a:xfrm>
          <a:prstGeom prst="rect">
            <a:avLst/>
          </a:prstGeom>
          <a:noFill/>
          <a:ln>
            <a:noFill/>
          </a:ln>
        </p:spPr>
        <p:txBody>
          <a:bodyPr anchorCtr="0" anchor="t" bIns="0" lIns="0" spcFirstLastPara="1" rIns="0" wrap="square" tIns="12700">
            <a:spAutoFit/>
          </a:bodyPr>
          <a:lstStyle/>
          <a:p>
            <a:pPr indent="15240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195" name="Google Shape;195;p12"/>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2"/>
          <p:cNvSpPr txBox="1"/>
          <p:nvPr/>
        </p:nvSpPr>
        <p:spPr>
          <a:xfrm>
            <a:off x="9886695" y="513842"/>
            <a:ext cx="861060" cy="513715"/>
          </a:xfrm>
          <a:prstGeom prst="rect">
            <a:avLst/>
          </a:prstGeom>
          <a:noFill/>
          <a:ln>
            <a:noFill/>
          </a:ln>
        </p:spPr>
        <p:txBody>
          <a:bodyPr anchorCtr="0" anchor="t" bIns="0" lIns="0" spcFirstLastPara="1" rIns="0" wrap="square" tIns="12700">
            <a:spAutoFit/>
          </a:bodyPr>
          <a:lstStyle/>
          <a:p>
            <a:pPr indent="18923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sp>
        <p:nvSpPr>
          <p:cNvPr id="197" name="Google Shape;197;p12"/>
          <p:cNvSpPr txBox="1"/>
          <p:nvPr/>
        </p:nvSpPr>
        <p:spPr>
          <a:xfrm>
            <a:off x="451104" y="1690877"/>
            <a:ext cx="10987405" cy="272895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CO" sz="1600">
                <a:solidFill>
                  <a:schemeClr val="dk1"/>
                </a:solidFill>
                <a:latin typeface="Trebuchet MS"/>
                <a:ea typeface="Trebuchet MS"/>
                <a:cs typeface="Trebuchet MS"/>
                <a:sym typeface="Trebuchet MS"/>
              </a:rPr>
              <a:t>Párrafo o separación por punto describiendo (máximo 6 líneas por párrafo):</a:t>
            </a:r>
            <a:endParaRPr sz="16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1650">
              <a:solidFill>
                <a:schemeClr val="dk1"/>
              </a:solidFill>
              <a:latin typeface="Trebuchet MS"/>
              <a:ea typeface="Trebuchet MS"/>
              <a:cs typeface="Trebuchet MS"/>
              <a:sym typeface="Trebuchet MS"/>
            </a:endParaRPr>
          </a:p>
          <a:p>
            <a:pPr indent="-285750" lvl="0" marL="298450" marR="5080"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En este sentido se presentan  dos grandes desafíos, por una parte el financiero y el tiempo de desarrollo de la actividad es preciso señalar si bien el tiempo es limitado la implicación en el aspecto, aceptación y retroalimentación que sufra el sotfware, será clave a la hora de determinar si efectivamente se puede encontrar o no con lo deseado por parte del cliente. </a:t>
            </a:r>
            <a:endParaRPr/>
          </a:p>
          <a:p>
            <a:pPr indent="-184150" lvl="0" marL="298450" marR="5080" rtl="0" algn="l">
              <a:lnSpc>
                <a:spcPct val="100000"/>
              </a:lnSpc>
              <a:spcBef>
                <a:spcPts val="0"/>
              </a:spcBef>
              <a:spcAft>
                <a:spcPts val="0"/>
              </a:spcAft>
              <a:buClr>
                <a:schemeClr val="dk1"/>
              </a:buClr>
              <a:buSzPts val="1600"/>
              <a:buFont typeface="Arial"/>
              <a:buNone/>
            </a:pPr>
            <a:r>
              <a:t/>
            </a:r>
            <a:endParaRPr sz="1600">
              <a:solidFill>
                <a:schemeClr val="dk1"/>
              </a:solidFill>
              <a:latin typeface="Trebuchet MS"/>
              <a:ea typeface="Trebuchet MS"/>
              <a:cs typeface="Trebuchet MS"/>
              <a:sym typeface="Trebuchet MS"/>
            </a:endParaRPr>
          </a:p>
          <a:p>
            <a:pPr indent="-285750" lvl="0" marL="298450" marR="5080"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En este sentido se deja ampliamente concertado que si bien el proyecto fomenta la facilidad el desarrollo de las actividades de una empresa cauchera en Colombia, al tratarse de mercados tradicionales los tiempos de respuesta y de reacción o acobijo aun se desconocen fomentando una retroalimentación efectiva o no. </a:t>
            </a:r>
            <a:endParaRPr/>
          </a:p>
          <a:p>
            <a:pPr indent="-184150" lvl="0" marL="298450" marR="5080" rtl="0" algn="l">
              <a:lnSpc>
                <a:spcPct val="100000"/>
              </a:lnSpc>
              <a:spcBef>
                <a:spcPts val="0"/>
              </a:spcBef>
              <a:spcAft>
                <a:spcPts val="0"/>
              </a:spcAft>
              <a:buClr>
                <a:schemeClr val="dk1"/>
              </a:buClr>
              <a:buSzPts val="1600"/>
              <a:buFont typeface="Arial"/>
              <a:buNone/>
            </a:pPr>
            <a:r>
              <a:t/>
            </a:r>
            <a:endParaRPr sz="1600">
              <a:solidFill>
                <a:schemeClr val="dk1"/>
              </a:solidFill>
              <a:latin typeface="Trebuchet MS"/>
              <a:ea typeface="Trebuchet MS"/>
              <a:cs typeface="Trebuchet MS"/>
              <a:sym typeface="Trebuchet MS"/>
            </a:endParaRPr>
          </a:p>
        </p:txBody>
      </p:sp>
      <p:pic>
        <p:nvPicPr>
          <p:cNvPr id="198" name="Google Shape;198;p12"/>
          <p:cNvPicPr preferRelativeResize="0"/>
          <p:nvPr/>
        </p:nvPicPr>
        <p:blipFill rotWithShape="1">
          <a:blip r:embed="rId4">
            <a:alphaModFix/>
          </a:blip>
          <a:srcRect b="0" l="0" r="0" t="0"/>
          <a:stretch/>
        </p:blipFill>
        <p:spPr>
          <a:xfrm>
            <a:off x="9809243" y="508634"/>
            <a:ext cx="1080135" cy="541909"/>
          </a:xfrm>
          <a:prstGeom prst="rect">
            <a:avLst/>
          </a:prstGeom>
          <a:noFill/>
          <a:ln>
            <a:noFill/>
          </a:ln>
        </p:spPr>
      </p:pic>
      <p:pic>
        <p:nvPicPr>
          <p:cNvPr id="199" name="Google Shape;199;p12"/>
          <p:cNvPicPr preferRelativeResize="0"/>
          <p:nvPr/>
        </p:nvPicPr>
        <p:blipFill rotWithShape="1">
          <a:blip r:embed="rId5">
            <a:alphaModFix/>
          </a:blip>
          <a:srcRect b="0" l="0" r="0" t="0"/>
          <a:stretch/>
        </p:blipFill>
        <p:spPr>
          <a:xfrm>
            <a:off x="8694166" y="513842"/>
            <a:ext cx="1080770" cy="5351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2d231bbb7a_0_0"/>
          <p:cNvSpPr txBox="1"/>
          <p:nvPr>
            <p:ph type="title"/>
          </p:nvPr>
        </p:nvSpPr>
        <p:spPr>
          <a:xfrm>
            <a:off x="3356609" y="664464"/>
            <a:ext cx="5478900" cy="110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5" name="Google Shape;205;g22d231bbb7a_0_0"/>
          <p:cNvSpPr txBox="1"/>
          <p:nvPr>
            <p:ph idx="1" type="body"/>
          </p:nvPr>
        </p:nvSpPr>
        <p:spPr>
          <a:xfrm>
            <a:off x="451100" y="1690851"/>
            <a:ext cx="11289900" cy="2770500"/>
          </a:xfrm>
          <a:prstGeom prst="rect">
            <a:avLst/>
          </a:prstGeom>
        </p:spPr>
        <p:txBody>
          <a:bodyPr anchorCtr="0" anchor="t" bIns="0" lIns="0" spcFirstLastPara="1" rIns="0" wrap="square" tIns="0">
            <a:spAutoFit/>
          </a:bodyPr>
          <a:lstStyle/>
          <a:p>
            <a:pPr indent="-317500" lvl="0" marL="457200" rtl="0" algn="l">
              <a:spcBef>
                <a:spcPts val="0"/>
              </a:spcBef>
              <a:spcAft>
                <a:spcPts val="0"/>
              </a:spcAft>
              <a:buSzPts val="1400"/>
              <a:buChar char="●"/>
            </a:pPr>
            <a:r>
              <a:rPr lang="es-CO"/>
              <a:t>  </a:t>
            </a:r>
            <a:r>
              <a:rPr lang="es-CO" u="sng">
                <a:solidFill>
                  <a:schemeClr val="hlink"/>
                </a:solidFill>
                <a:hlinkClick r:id="rId3"/>
              </a:rPr>
              <a:t>https://github.com/JohnCaballero1/ADSO_N_2617510_G2.git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CO"/>
              <a:t>https://drive.google.com/drive/folders/17c5YDMY0o1iTkcnBmLwyr6frwLPoljDw?usp=share_link</a:t>
            </a:r>
            <a:endParaRPr/>
          </a:p>
          <a:p>
            <a:pPr indent="-317500" lvl="0" marL="457200" rtl="0" algn="l">
              <a:spcBef>
                <a:spcPts val="0"/>
              </a:spcBef>
              <a:spcAft>
                <a:spcPts val="0"/>
              </a:spcAft>
              <a:buSzPts val="14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6" name="Google Shape;206;g22d231bbb7a_0_0"/>
          <p:cNvPicPr preferRelativeResize="0"/>
          <p:nvPr/>
        </p:nvPicPr>
        <p:blipFill rotWithShape="1">
          <a:blip r:embed="rId4">
            <a:alphaModFix/>
          </a:blip>
          <a:srcRect b="0" l="0" r="0" t="0"/>
          <a:stretch/>
        </p:blipFill>
        <p:spPr>
          <a:xfrm>
            <a:off x="0" y="0"/>
            <a:ext cx="12191998" cy="1459440"/>
          </a:xfrm>
          <a:prstGeom prst="rect">
            <a:avLst/>
          </a:prstGeom>
          <a:noFill/>
          <a:ln>
            <a:noFill/>
          </a:ln>
        </p:spPr>
      </p:pic>
      <p:sp>
        <p:nvSpPr>
          <p:cNvPr id="207" name="Google Shape;207;g22d231bbb7a_0_0"/>
          <p:cNvSpPr txBox="1"/>
          <p:nvPr>
            <p:ph type="title"/>
          </p:nvPr>
        </p:nvSpPr>
        <p:spPr>
          <a:xfrm>
            <a:off x="534923" y="365251"/>
            <a:ext cx="3463800" cy="689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Repositorio </a:t>
            </a:r>
            <a:endParaRPr sz="4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pic>
        <p:nvPicPr>
          <p:cNvPr id="212" name="Google Shape;212;p13"/>
          <p:cNvPicPr preferRelativeResize="0"/>
          <p:nvPr/>
        </p:nvPicPr>
        <p:blipFill rotWithShape="1">
          <a:blip r:embed="rId3">
            <a:alphaModFix/>
          </a:blip>
          <a:srcRect b="0" l="0" r="0" t="0"/>
          <a:stretch/>
        </p:blipFill>
        <p:spPr>
          <a:xfrm>
            <a:off x="0" y="0"/>
            <a:ext cx="12191999" cy="1459440"/>
          </a:xfrm>
          <a:prstGeom prst="rect">
            <a:avLst/>
          </a:prstGeom>
          <a:noFill/>
          <a:ln>
            <a:noFill/>
          </a:ln>
        </p:spPr>
      </p:pic>
      <p:sp>
        <p:nvSpPr>
          <p:cNvPr id="213" name="Google Shape;213;p13"/>
          <p:cNvSpPr txBox="1"/>
          <p:nvPr>
            <p:ph type="title"/>
          </p:nvPr>
        </p:nvSpPr>
        <p:spPr>
          <a:xfrm>
            <a:off x="534923" y="253238"/>
            <a:ext cx="6443345" cy="951865"/>
          </a:xfrm>
          <a:prstGeom prst="rect">
            <a:avLst/>
          </a:prstGeom>
          <a:noFill/>
          <a:ln>
            <a:noFill/>
          </a:ln>
        </p:spPr>
        <p:txBody>
          <a:bodyPr anchorCtr="0" anchor="t" bIns="0" lIns="0" spcFirstLastPara="1" rIns="0" wrap="square" tIns="67300">
            <a:spAutoFit/>
          </a:bodyPr>
          <a:lstStyle/>
          <a:p>
            <a:pPr indent="0" lvl="0" marL="12700" marR="5080" rtl="0" algn="l">
              <a:lnSpc>
                <a:spcPct val="108124"/>
              </a:lnSpc>
              <a:spcBef>
                <a:spcPts val="0"/>
              </a:spcBef>
              <a:spcAft>
                <a:spcPts val="0"/>
              </a:spcAft>
              <a:buNone/>
            </a:pPr>
            <a:r>
              <a:rPr lang="es-CO" sz="3200"/>
              <a:t>Entregables Proyecto Formativo  por Trimestre</a:t>
            </a:r>
            <a:endParaRPr sz="3200"/>
          </a:p>
        </p:txBody>
      </p:sp>
      <p:sp>
        <p:nvSpPr>
          <p:cNvPr id="214" name="Google Shape;214;p13"/>
          <p:cNvSpPr/>
          <p:nvPr/>
        </p:nvSpPr>
        <p:spPr>
          <a:xfrm>
            <a:off x="8694801" y="508634"/>
            <a:ext cx="1080135" cy="540385"/>
          </a:xfrm>
          <a:custGeom>
            <a:rect b="b" l="l" r="r" t="t"/>
            <a:pathLst>
              <a:path extrusionOk="0" h="540385" w="1080134">
                <a:moveTo>
                  <a:pt x="0" y="540258"/>
                </a:moveTo>
                <a:lnTo>
                  <a:pt x="1079753" y="540258"/>
                </a:lnTo>
                <a:lnTo>
                  <a:pt x="1079753"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3"/>
          <p:cNvSpPr txBox="1"/>
          <p:nvPr/>
        </p:nvSpPr>
        <p:spPr>
          <a:xfrm>
            <a:off x="8843264" y="512063"/>
            <a:ext cx="786130" cy="513715"/>
          </a:xfrm>
          <a:prstGeom prst="rect">
            <a:avLst/>
          </a:prstGeom>
          <a:noFill/>
          <a:ln>
            <a:noFill/>
          </a:ln>
        </p:spPr>
        <p:txBody>
          <a:bodyPr anchorCtr="0" anchor="t" bIns="0" lIns="0" spcFirstLastPara="1" rIns="0" wrap="square" tIns="12700">
            <a:spAutoFit/>
          </a:bodyPr>
          <a:lstStyle/>
          <a:p>
            <a:pPr indent="15240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216" name="Google Shape;216;p13"/>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3"/>
          <p:cNvSpPr txBox="1"/>
          <p:nvPr/>
        </p:nvSpPr>
        <p:spPr>
          <a:xfrm>
            <a:off x="9886695" y="513842"/>
            <a:ext cx="861060" cy="513715"/>
          </a:xfrm>
          <a:prstGeom prst="rect">
            <a:avLst/>
          </a:prstGeom>
          <a:noFill/>
          <a:ln>
            <a:noFill/>
          </a:ln>
        </p:spPr>
        <p:txBody>
          <a:bodyPr anchorCtr="0" anchor="t" bIns="0" lIns="0" spcFirstLastPara="1" rIns="0" wrap="square" tIns="12700">
            <a:spAutoFit/>
          </a:bodyPr>
          <a:lstStyle/>
          <a:p>
            <a:pPr indent="18923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sp>
        <p:nvSpPr>
          <p:cNvPr id="218" name="Google Shape;218;p13"/>
          <p:cNvSpPr txBox="1"/>
          <p:nvPr/>
        </p:nvSpPr>
        <p:spPr>
          <a:xfrm>
            <a:off x="1445005" y="1905762"/>
            <a:ext cx="2848610" cy="2159000"/>
          </a:xfrm>
          <a:prstGeom prst="rect">
            <a:avLst/>
          </a:prstGeom>
          <a:noFill/>
          <a:ln>
            <a:noFill/>
          </a:ln>
        </p:spPr>
        <p:txBody>
          <a:bodyPr anchorCtr="0" anchor="t" bIns="0" lIns="0" spcFirstLastPara="1" rIns="0" wrap="square" tIns="12050">
            <a:spAutoFit/>
          </a:bodyPr>
          <a:lstStyle/>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Plan de Proyecto</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Levantamiento de Información</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5"/>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Diagrama de Procesos</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IEEE-830 o Historias de Usuario</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Diagrama Casos de Uso</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Casos de Uso Extendido</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Diagrama de Clases</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Prototipo No Funcional</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Patrón de Diseño</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Entregables</a:t>
            </a:r>
            <a:endParaRPr sz="1400">
              <a:solidFill>
                <a:schemeClr val="dk1"/>
              </a:solidFill>
              <a:latin typeface="Trebuchet MS"/>
              <a:ea typeface="Trebuchet MS"/>
              <a:cs typeface="Trebuchet MS"/>
              <a:sym typeface="Trebuchet MS"/>
            </a:endParaRPr>
          </a:p>
        </p:txBody>
      </p:sp>
      <p:sp>
        <p:nvSpPr>
          <p:cNvPr id="219" name="Google Shape;219;p13"/>
          <p:cNvSpPr/>
          <p:nvPr/>
        </p:nvSpPr>
        <p:spPr>
          <a:xfrm>
            <a:off x="1224533" y="1796795"/>
            <a:ext cx="971550" cy="45720"/>
          </a:xfrm>
          <a:custGeom>
            <a:rect b="b" l="l" r="r" t="t"/>
            <a:pathLst>
              <a:path extrusionOk="0" h="45719" w="971550">
                <a:moveTo>
                  <a:pt x="971550" y="0"/>
                </a:moveTo>
                <a:lnTo>
                  <a:pt x="0" y="0"/>
                </a:lnTo>
                <a:lnTo>
                  <a:pt x="0" y="45720"/>
                </a:lnTo>
                <a:lnTo>
                  <a:pt x="971550" y="45720"/>
                </a:lnTo>
                <a:lnTo>
                  <a:pt x="971550"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3"/>
          <p:cNvSpPr txBox="1"/>
          <p:nvPr/>
        </p:nvSpPr>
        <p:spPr>
          <a:xfrm>
            <a:off x="1190497" y="1488947"/>
            <a:ext cx="1814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CO" sz="1800">
                <a:solidFill>
                  <a:srgbClr val="38AA00"/>
                </a:solidFill>
                <a:latin typeface="Trebuchet MS"/>
                <a:ea typeface="Trebuchet MS"/>
                <a:cs typeface="Trebuchet MS"/>
                <a:sym typeface="Trebuchet MS"/>
              </a:rPr>
              <a:t>Primer Trimestre</a:t>
            </a:r>
            <a:endParaRPr sz="1800">
              <a:solidFill>
                <a:schemeClr val="dk1"/>
              </a:solidFill>
              <a:latin typeface="Trebuchet MS"/>
              <a:ea typeface="Trebuchet MS"/>
              <a:cs typeface="Trebuchet MS"/>
              <a:sym typeface="Trebuchet MS"/>
            </a:endParaRPr>
          </a:p>
        </p:txBody>
      </p:sp>
      <p:sp>
        <p:nvSpPr>
          <p:cNvPr id="221" name="Google Shape;221;p13"/>
          <p:cNvSpPr txBox="1"/>
          <p:nvPr/>
        </p:nvSpPr>
        <p:spPr>
          <a:xfrm>
            <a:off x="1445005" y="4627626"/>
            <a:ext cx="3378200" cy="1945639"/>
          </a:xfrm>
          <a:prstGeom prst="rect">
            <a:avLst/>
          </a:prstGeom>
          <a:noFill/>
          <a:ln>
            <a:noFill/>
          </a:ln>
        </p:spPr>
        <p:txBody>
          <a:bodyPr anchorCtr="0" anchor="t" bIns="0" lIns="0" spcFirstLastPara="1" rIns="0" wrap="square" tIns="12050">
            <a:spAutoFit/>
          </a:bodyPr>
          <a:lstStyle/>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Modelo Entidad Relación</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Modelo Relacional</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Diccionario de Datos</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Script de la BBDD</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Sentencias DDL</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Consultas DML</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Automatización de la BBDD</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Sistema de Información Web - Local</a:t>
            </a:r>
            <a:endParaRPr sz="14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Entregables</a:t>
            </a:r>
            <a:endParaRPr sz="1400">
              <a:solidFill>
                <a:schemeClr val="dk1"/>
              </a:solidFill>
              <a:latin typeface="Trebuchet MS"/>
              <a:ea typeface="Trebuchet MS"/>
              <a:cs typeface="Trebuchet MS"/>
              <a:sym typeface="Trebuchet MS"/>
            </a:endParaRPr>
          </a:p>
        </p:txBody>
      </p:sp>
      <p:sp>
        <p:nvSpPr>
          <p:cNvPr id="222" name="Google Shape;222;p13"/>
          <p:cNvSpPr/>
          <p:nvPr/>
        </p:nvSpPr>
        <p:spPr>
          <a:xfrm>
            <a:off x="1173480" y="4532376"/>
            <a:ext cx="972819" cy="45720"/>
          </a:xfrm>
          <a:custGeom>
            <a:rect b="b" l="l" r="r" t="t"/>
            <a:pathLst>
              <a:path extrusionOk="0" h="45720" w="972819">
                <a:moveTo>
                  <a:pt x="972312" y="0"/>
                </a:moveTo>
                <a:lnTo>
                  <a:pt x="0" y="0"/>
                </a:lnTo>
                <a:lnTo>
                  <a:pt x="0" y="45719"/>
                </a:lnTo>
                <a:lnTo>
                  <a:pt x="972312" y="45719"/>
                </a:lnTo>
                <a:lnTo>
                  <a:pt x="972312"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3"/>
          <p:cNvSpPr txBox="1"/>
          <p:nvPr/>
        </p:nvSpPr>
        <p:spPr>
          <a:xfrm>
            <a:off x="1139697" y="4225035"/>
            <a:ext cx="20358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CO" sz="1800">
                <a:solidFill>
                  <a:srgbClr val="38AA00"/>
                </a:solidFill>
                <a:latin typeface="Trebuchet MS"/>
                <a:ea typeface="Trebuchet MS"/>
                <a:cs typeface="Trebuchet MS"/>
                <a:sym typeface="Trebuchet MS"/>
              </a:rPr>
              <a:t>Segundo Trimestre</a:t>
            </a:r>
            <a:endParaRPr sz="1800">
              <a:solidFill>
                <a:schemeClr val="dk1"/>
              </a:solidFill>
              <a:latin typeface="Trebuchet MS"/>
              <a:ea typeface="Trebuchet MS"/>
              <a:cs typeface="Trebuchet MS"/>
              <a:sym typeface="Trebuchet MS"/>
            </a:endParaRPr>
          </a:p>
        </p:txBody>
      </p:sp>
      <p:sp>
        <p:nvSpPr>
          <p:cNvPr id="224" name="Google Shape;224;p13"/>
          <p:cNvSpPr/>
          <p:nvPr/>
        </p:nvSpPr>
        <p:spPr>
          <a:xfrm>
            <a:off x="5015484" y="2737866"/>
            <a:ext cx="971550" cy="45720"/>
          </a:xfrm>
          <a:custGeom>
            <a:rect b="b" l="l" r="r" t="t"/>
            <a:pathLst>
              <a:path extrusionOk="0" h="45719" w="971550">
                <a:moveTo>
                  <a:pt x="971550" y="0"/>
                </a:moveTo>
                <a:lnTo>
                  <a:pt x="0" y="0"/>
                </a:lnTo>
                <a:lnTo>
                  <a:pt x="0" y="45720"/>
                </a:lnTo>
                <a:lnTo>
                  <a:pt x="971550" y="45720"/>
                </a:lnTo>
                <a:lnTo>
                  <a:pt x="971550"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3"/>
          <p:cNvSpPr txBox="1"/>
          <p:nvPr/>
        </p:nvSpPr>
        <p:spPr>
          <a:xfrm>
            <a:off x="4981702" y="2430017"/>
            <a:ext cx="17926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CO" sz="1800">
                <a:solidFill>
                  <a:srgbClr val="38AA00"/>
                </a:solidFill>
                <a:latin typeface="Trebuchet MS"/>
                <a:ea typeface="Trebuchet MS"/>
                <a:cs typeface="Trebuchet MS"/>
                <a:sym typeface="Trebuchet MS"/>
              </a:rPr>
              <a:t>Tercer Trimestre</a:t>
            </a:r>
            <a:endParaRPr sz="1800">
              <a:solidFill>
                <a:schemeClr val="dk1"/>
              </a:solidFill>
              <a:latin typeface="Trebuchet MS"/>
              <a:ea typeface="Trebuchet MS"/>
              <a:cs typeface="Trebuchet MS"/>
              <a:sym typeface="Trebuchet MS"/>
            </a:endParaRPr>
          </a:p>
        </p:txBody>
      </p:sp>
      <p:sp>
        <p:nvSpPr>
          <p:cNvPr id="226" name="Google Shape;226;p13"/>
          <p:cNvSpPr txBox="1"/>
          <p:nvPr/>
        </p:nvSpPr>
        <p:spPr>
          <a:xfrm>
            <a:off x="5217159" y="2901442"/>
            <a:ext cx="2085339" cy="665480"/>
          </a:xfrm>
          <a:prstGeom prst="rect">
            <a:avLst/>
          </a:prstGeom>
          <a:noFill/>
          <a:ln>
            <a:noFill/>
          </a:ln>
        </p:spPr>
        <p:txBody>
          <a:bodyPr anchorCtr="0" anchor="t" bIns="0" lIns="0" spcFirstLastPara="1" rIns="0" wrap="square" tIns="12050">
            <a:spAutoFit/>
          </a:bodyPr>
          <a:lstStyle/>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Planeación de Pruebas</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Ejecución de Pruebas</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Entregables</a:t>
            </a:r>
            <a:endParaRPr sz="1400">
              <a:solidFill>
                <a:schemeClr val="dk1"/>
              </a:solidFill>
              <a:latin typeface="Trebuchet MS"/>
              <a:ea typeface="Trebuchet MS"/>
              <a:cs typeface="Trebuchet MS"/>
              <a:sym typeface="Trebuchet MS"/>
            </a:endParaRPr>
          </a:p>
        </p:txBody>
      </p:sp>
      <p:sp>
        <p:nvSpPr>
          <p:cNvPr id="227" name="Google Shape;227;p13"/>
          <p:cNvSpPr/>
          <p:nvPr/>
        </p:nvSpPr>
        <p:spPr>
          <a:xfrm>
            <a:off x="5022341" y="4245102"/>
            <a:ext cx="971550" cy="45720"/>
          </a:xfrm>
          <a:custGeom>
            <a:rect b="b" l="l" r="r" t="t"/>
            <a:pathLst>
              <a:path extrusionOk="0" h="45720" w="971550">
                <a:moveTo>
                  <a:pt x="971550" y="0"/>
                </a:moveTo>
                <a:lnTo>
                  <a:pt x="0" y="0"/>
                </a:lnTo>
                <a:lnTo>
                  <a:pt x="0" y="45720"/>
                </a:lnTo>
                <a:lnTo>
                  <a:pt x="971550" y="45720"/>
                </a:lnTo>
                <a:lnTo>
                  <a:pt x="971550"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3"/>
          <p:cNvSpPr txBox="1"/>
          <p:nvPr/>
        </p:nvSpPr>
        <p:spPr>
          <a:xfrm>
            <a:off x="4988559" y="3937254"/>
            <a:ext cx="18262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CO" sz="1800">
                <a:solidFill>
                  <a:srgbClr val="38AA00"/>
                </a:solidFill>
                <a:latin typeface="Trebuchet MS"/>
                <a:ea typeface="Trebuchet MS"/>
                <a:cs typeface="Trebuchet MS"/>
                <a:sym typeface="Trebuchet MS"/>
              </a:rPr>
              <a:t>Cuarto Trimestre</a:t>
            </a:r>
            <a:endParaRPr sz="1800">
              <a:solidFill>
                <a:schemeClr val="dk1"/>
              </a:solidFill>
              <a:latin typeface="Trebuchet MS"/>
              <a:ea typeface="Trebuchet MS"/>
              <a:cs typeface="Trebuchet MS"/>
              <a:sym typeface="Trebuchet MS"/>
            </a:endParaRPr>
          </a:p>
        </p:txBody>
      </p:sp>
      <p:sp>
        <p:nvSpPr>
          <p:cNvPr id="229" name="Google Shape;229;p13"/>
          <p:cNvSpPr txBox="1"/>
          <p:nvPr/>
        </p:nvSpPr>
        <p:spPr>
          <a:xfrm>
            <a:off x="5217159" y="4465320"/>
            <a:ext cx="3183255" cy="1092200"/>
          </a:xfrm>
          <a:prstGeom prst="rect">
            <a:avLst/>
          </a:prstGeom>
          <a:noFill/>
          <a:ln>
            <a:noFill/>
          </a:ln>
        </p:spPr>
        <p:txBody>
          <a:bodyPr anchorCtr="0" anchor="t" bIns="0" lIns="0" spcFirstLastPara="1" rIns="0" wrap="square" tIns="12050">
            <a:spAutoFit/>
          </a:bodyPr>
          <a:lstStyle/>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Manual de Instalación</a:t>
            </a:r>
            <a:endParaRPr sz="1400">
              <a:solidFill>
                <a:schemeClr val="dk1"/>
              </a:solidFill>
              <a:latin typeface="Trebuchet MS"/>
              <a:ea typeface="Trebuchet MS"/>
              <a:cs typeface="Trebuchet MS"/>
              <a:sym typeface="Trebuchet MS"/>
            </a:endParaRPr>
          </a:p>
          <a:p>
            <a:pPr indent="-171450" lvl="0" marL="184150" marR="53467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Configuración del Servidor de  Aplicaciones</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Configuración del Servidor de BBDD</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Entregables</a:t>
            </a:r>
            <a:endParaRPr sz="1400">
              <a:solidFill>
                <a:schemeClr val="dk1"/>
              </a:solidFill>
              <a:latin typeface="Trebuchet MS"/>
              <a:ea typeface="Trebuchet MS"/>
              <a:cs typeface="Trebuchet MS"/>
              <a:sym typeface="Trebuchet MS"/>
            </a:endParaRPr>
          </a:p>
        </p:txBody>
      </p:sp>
      <p:sp>
        <p:nvSpPr>
          <p:cNvPr id="230" name="Google Shape;230;p13"/>
          <p:cNvSpPr/>
          <p:nvPr/>
        </p:nvSpPr>
        <p:spPr>
          <a:xfrm>
            <a:off x="8462771" y="3465576"/>
            <a:ext cx="972819" cy="45720"/>
          </a:xfrm>
          <a:custGeom>
            <a:rect b="b" l="l" r="r" t="t"/>
            <a:pathLst>
              <a:path extrusionOk="0" h="45720" w="972820">
                <a:moveTo>
                  <a:pt x="972312" y="0"/>
                </a:moveTo>
                <a:lnTo>
                  <a:pt x="0" y="0"/>
                </a:lnTo>
                <a:lnTo>
                  <a:pt x="0" y="45720"/>
                </a:lnTo>
                <a:lnTo>
                  <a:pt x="972312" y="45720"/>
                </a:lnTo>
                <a:lnTo>
                  <a:pt x="972312"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3"/>
          <p:cNvSpPr txBox="1"/>
          <p:nvPr/>
        </p:nvSpPr>
        <p:spPr>
          <a:xfrm>
            <a:off x="8429752" y="3157982"/>
            <a:ext cx="18262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CO" sz="1800">
                <a:solidFill>
                  <a:srgbClr val="38AA00"/>
                </a:solidFill>
                <a:latin typeface="Trebuchet MS"/>
                <a:ea typeface="Trebuchet MS"/>
                <a:cs typeface="Trebuchet MS"/>
                <a:sym typeface="Trebuchet MS"/>
              </a:rPr>
              <a:t>Cuarto Trimestre</a:t>
            </a:r>
            <a:endParaRPr sz="1800">
              <a:solidFill>
                <a:schemeClr val="dk1"/>
              </a:solidFill>
              <a:latin typeface="Trebuchet MS"/>
              <a:ea typeface="Trebuchet MS"/>
              <a:cs typeface="Trebuchet MS"/>
              <a:sym typeface="Trebuchet MS"/>
            </a:endParaRPr>
          </a:p>
        </p:txBody>
      </p:sp>
      <p:sp>
        <p:nvSpPr>
          <p:cNvPr id="232" name="Google Shape;232;p13"/>
          <p:cNvSpPr txBox="1"/>
          <p:nvPr/>
        </p:nvSpPr>
        <p:spPr>
          <a:xfrm>
            <a:off x="8658097" y="3686047"/>
            <a:ext cx="2190115" cy="878840"/>
          </a:xfrm>
          <a:prstGeom prst="rect">
            <a:avLst/>
          </a:prstGeom>
          <a:noFill/>
          <a:ln>
            <a:noFill/>
          </a:ln>
        </p:spPr>
        <p:txBody>
          <a:bodyPr anchorCtr="0" anchor="t" bIns="0" lIns="0" spcFirstLastPara="1" rIns="0" wrap="square" tIns="12050">
            <a:spAutoFit/>
          </a:bodyPr>
          <a:lstStyle/>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Manual de Usuario</a:t>
            </a:r>
            <a:endParaRPr sz="1400">
              <a:solidFill>
                <a:schemeClr val="dk1"/>
              </a:solidFill>
              <a:latin typeface="Trebuchet MS"/>
              <a:ea typeface="Trebuchet MS"/>
              <a:cs typeface="Trebuchet MS"/>
              <a:sym typeface="Trebuchet MS"/>
            </a:endParaRPr>
          </a:p>
          <a:p>
            <a:pPr indent="-171450" lvl="0" marL="184150" marR="508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Sistema de Información  Web – Remoto</a:t>
            </a:r>
            <a:endParaRPr sz="1400">
              <a:solidFill>
                <a:schemeClr val="dk1"/>
              </a:solidFill>
              <a:latin typeface="Trebuchet MS"/>
              <a:ea typeface="Trebuchet MS"/>
              <a:cs typeface="Trebuchet MS"/>
              <a:sym typeface="Trebuchet MS"/>
            </a:endParaRPr>
          </a:p>
          <a:p>
            <a:pPr indent="-171450" lvl="0" marL="184150" marR="0" rtl="0" algn="l">
              <a:lnSpc>
                <a:spcPct val="100000"/>
              </a:lnSpc>
              <a:spcBef>
                <a:spcPts val="0"/>
              </a:spcBef>
              <a:spcAft>
                <a:spcPts val="0"/>
              </a:spcAft>
              <a:buClr>
                <a:schemeClr val="dk1"/>
              </a:buClr>
              <a:buSzPts val="1400"/>
              <a:buFont typeface="Arial"/>
              <a:buChar char="•"/>
            </a:pPr>
            <a:r>
              <a:rPr lang="es-CO" sz="1400">
                <a:solidFill>
                  <a:schemeClr val="dk1"/>
                </a:solidFill>
                <a:latin typeface="Trebuchet MS"/>
                <a:ea typeface="Trebuchet MS"/>
                <a:cs typeface="Trebuchet MS"/>
                <a:sym typeface="Trebuchet MS"/>
              </a:rPr>
              <a:t>Entregables</a:t>
            </a:r>
            <a:endParaRPr sz="1400">
              <a:solidFill>
                <a:schemeClr val="dk1"/>
              </a:solidFill>
              <a:latin typeface="Trebuchet MS"/>
              <a:ea typeface="Trebuchet MS"/>
              <a:cs typeface="Trebuchet MS"/>
              <a:sym typeface="Trebuchet MS"/>
            </a:endParaRPr>
          </a:p>
        </p:txBody>
      </p:sp>
      <p:pic>
        <p:nvPicPr>
          <p:cNvPr id="233" name="Google Shape;233;p13"/>
          <p:cNvPicPr preferRelativeResize="0"/>
          <p:nvPr/>
        </p:nvPicPr>
        <p:blipFill rotWithShape="1">
          <a:blip r:embed="rId4">
            <a:alphaModFix/>
          </a:blip>
          <a:srcRect b="0" l="0" r="0" t="0"/>
          <a:stretch/>
        </p:blipFill>
        <p:spPr>
          <a:xfrm>
            <a:off x="8694166" y="513842"/>
            <a:ext cx="1080770" cy="535177"/>
          </a:xfrm>
          <a:prstGeom prst="rect">
            <a:avLst/>
          </a:prstGeom>
          <a:noFill/>
          <a:ln>
            <a:noFill/>
          </a:ln>
        </p:spPr>
      </p:pic>
      <p:pic>
        <p:nvPicPr>
          <p:cNvPr id="234" name="Google Shape;234;p13"/>
          <p:cNvPicPr preferRelativeResize="0"/>
          <p:nvPr/>
        </p:nvPicPr>
        <p:blipFill rotWithShape="1">
          <a:blip r:embed="rId5">
            <a:alphaModFix/>
          </a:blip>
          <a:srcRect b="0" l="0" r="0" t="0"/>
          <a:stretch/>
        </p:blipFill>
        <p:spPr>
          <a:xfrm>
            <a:off x="9809243" y="508634"/>
            <a:ext cx="1080135" cy="5419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4"/>
          <p:cNvPicPr preferRelativeResize="0"/>
          <p:nvPr/>
        </p:nvPicPr>
        <p:blipFill rotWithShape="1">
          <a:blip r:embed="rId3">
            <a:alphaModFix/>
          </a:blip>
          <a:srcRect b="0" l="0" r="0" t="0"/>
          <a:stretch/>
        </p:blipFill>
        <p:spPr>
          <a:xfrm>
            <a:off x="0" y="0"/>
            <a:ext cx="12191999" cy="68579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grpSp>
        <p:nvGrpSpPr>
          <p:cNvPr id="53" name="Google Shape;53;p2"/>
          <p:cNvGrpSpPr/>
          <p:nvPr/>
        </p:nvGrpSpPr>
        <p:grpSpPr>
          <a:xfrm>
            <a:off x="0" y="0"/>
            <a:ext cx="12191999" cy="6857997"/>
            <a:chOff x="0" y="0"/>
            <a:chExt cx="12191999" cy="6857997"/>
          </a:xfrm>
        </p:grpSpPr>
        <p:pic>
          <p:nvPicPr>
            <p:cNvPr id="54" name="Google Shape;54;p2"/>
            <p:cNvPicPr preferRelativeResize="0"/>
            <p:nvPr/>
          </p:nvPicPr>
          <p:blipFill rotWithShape="1">
            <a:blip r:embed="rId3">
              <a:alphaModFix/>
            </a:blip>
            <a:srcRect b="0" l="0" r="0" t="0"/>
            <a:stretch/>
          </p:blipFill>
          <p:spPr>
            <a:xfrm>
              <a:off x="0" y="0"/>
              <a:ext cx="12191999" cy="6857997"/>
            </a:xfrm>
            <a:prstGeom prst="rect">
              <a:avLst/>
            </a:prstGeom>
            <a:noFill/>
            <a:ln>
              <a:noFill/>
            </a:ln>
          </p:spPr>
        </p:pic>
        <p:pic>
          <p:nvPicPr>
            <p:cNvPr id="55" name="Google Shape;55;p2"/>
            <p:cNvPicPr preferRelativeResize="0"/>
            <p:nvPr/>
          </p:nvPicPr>
          <p:blipFill rotWithShape="1">
            <a:blip r:embed="rId4">
              <a:alphaModFix/>
            </a:blip>
            <a:srcRect b="0" l="0" r="0" t="0"/>
            <a:stretch/>
          </p:blipFill>
          <p:spPr>
            <a:xfrm>
              <a:off x="11348662" y="317754"/>
              <a:ext cx="174851" cy="170429"/>
            </a:xfrm>
            <a:prstGeom prst="rect">
              <a:avLst/>
            </a:prstGeom>
            <a:noFill/>
            <a:ln>
              <a:noFill/>
            </a:ln>
          </p:spPr>
        </p:pic>
        <p:sp>
          <p:nvSpPr>
            <p:cNvPr id="56" name="Google Shape;56;p2"/>
            <p:cNvSpPr/>
            <p:nvPr/>
          </p:nvSpPr>
          <p:spPr>
            <a:xfrm>
              <a:off x="11027664" y="516165"/>
              <a:ext cx="813435" cy="587375"/>
            </a:xfrm>
            <a:custGeom>
              <a:rect b="b" l="l" r="r" t="t"/>
              <a:pathLst>
                <a:path extrusionOk="0" h="587375" w="813434">
                  <a:moveTo>
                    <a:pt x="201993" y="77711"/>
                  </a:moveTo>
                  <a:lnTo>
                    <a:pt x="169100" y="51803"/>
                  </a:lnTo>
                  <a:lnTo>
                    <a:pt x="163537" y="50241"/>
                  </a:lnTo>
                  <a:lnTo>
                    <a:pt x="156248" y="48628"/>
                  </a:lnTo>
                  <a:lnTo>
                    <a:pt x="147307" y="46926"/>
                  </a:lnTo>
                  <a:lnTo>
                    <a:pt x="136753" y="45072"/>
                  </a:lnTo>
                  <a:lnTo>
                    <a:pt x="134658" y="45072"/>
                  </a:lnTo>
                  <a:lnTo>
                    <a:pt x="131521" y="44551"/>
                  </a:lnTo>
                  <a:lnTo>
                    <a:pt x="127342" y="43522"/>
                  </a:lnTo>
                  <a:lnTo>
                    <a:pt x="113347" y="40995"/>
                  </a:lnTo>
                  <a:lnTo>
                    <a:pt x="103403" y="38138"/>
                  </a:lnTo>
                  <a:lnTo>
                    <a:pt x="97472" y="34988"/>
                  </a:lnTo>
                  <a:lnTo>
                    <a:pt x="95516" y="31597"/>
                  </a:lnTo>
                  <a:lnTo>
                    <a:pt x="95516" y="28486"/>
                  </a:lnTo>
                  <a:lnTo>
                    <a:pt x="97599" y="26416"/>
                  </a:lnTo>
                  <a:lnTo>
                    <a:pt x="101257" y="24866"/>
                  </a:lnTo>
                  <a:lnTo>
                    <a:pt x="105422" y="23825"/>
                  </a:lnTo>
                  <a:lnTo>
                    <a:pt x="111163" y="22796"/>
                  </a:lnTo>
                  <a:lnTo>
                    <a:pt x="127863" y="22796"/>
                  </a:lnTo>
                  <a:lnTo>
                    <a:pt x="135178" y="23825"/>
                  </a:lnTo>
                  <a:lnTo>
                    <a:pt x="139877" y="25895"/>
                  </a:lnTo>
                  <a:lnTo>
                    <a:pt x="145097" y="27965"/>
                  </a:lnTo>
                  <a:lnTo>
                    <a:pt x="147701" y="31089"/>
                  </a:lnTo>
                  <a:lnTo>
                    <a:pt x="147701" y="35750"/>
                  </a:lnTo>
                  <a:lnTo>
                    <a:pt x="196253" y="35750"/>
                  </a:lnTo>
                  <a:lnTo>
                    <a:pt x="196253" y="34188"/>
                  </a:lnTo>
                  <a:lnTo>
                    <a:pt x="195072" y="26136"/>
                  </a:lnTo>
                  <a:lnTo>
                    <a:pt x="193395" y="22796"/>
                  </a:lnTo>
                  <a:lnTo>
                    <a:pt x="191554" y="19100"/>
                  </a:lnTo>
                  <a:lnTo>
                    <a:pt x="153898" y="2006"/>
                  </a:lnTo>
                  <a:lnTo>
                    <a:pt x="120561" y="0"/>
                  </a:lnTo>
                  <a:lnTo>
                    <a:pt x="102158" y="571"/>
                  </a:lnTo>
                  <a:lnTo>
                    <a:pt x="61061" y="8801"/>
                  </a:lnTo>
                  <a:lnTo>
                    <a:pt x="40703" y="39890"/>
                  </a:lnTo>
                  <a:lnTo>
                    <a:pt x="41744" y="44030"/>
                  </a:lnTo>
                  <a:lnTo>
                    <a:pt x="73647" y="65659"/>
                  </a:lnTo>
                  <a:lnTo>
                    <a:pt x="110121" y="73050"/>
                  </a:lnTo>
                  <a:lnTo>
                    <a:pt x="112217" y="73558"/>
                  </a:lnTo>
                  <a:lnTo>
                    <a:pt x="113779" y="73558"/>
                  </a:lnTo>
                  <a:lnTo>
                    <a:pt x="114820" y="74079"/>
                  </a:lnTo>
                  <a:lnTo>
                    <a:pt x="117957" y="74079"/>
                  </a:lnTo>
                  <a:lnTo>
                    <a:pt x="120040" y="74599"/>
                  </a:lnTo>
                  <a:lnTo>
                    <a:pt x="132067" y="77038"/>
                  </a:lnTo>
                  <a:lnTo>
                    <a:pt x="140728" y="79781"/>
                  </a:lnTo>
                  <a:lnTo>
                    <a:pt x="145948" y="82905"/>
                  </a:lnTo>
                  <a:lnTo>
                    <a:pt x="147701" y="86512"/>
                  </a:lnTo>
                  <a:lnTo>
                    <a:pt x="147701" y="89623"/>
                  </a:lnTo>
                  <a:lnTo>
                    <a:pt x="145097" y="91694"/>
                  </a:lnTo>
                  <a:lnTo>
                    <a:pt x="140398" y="93764"/>
                  </a:lnTo>
                  <a:lnTo>
                    <a:pt x="135699" y="95326"/>
                  </a:lnTo>
                  <a:lnTo>
                    <a:pt x="129438" y="96354"/>
                  </a:lnTo>
                  <a:lnTo>
                    <a:pt x="110642" y="96354"/>
                  </a:lnTo>
                  <a:lnTo>
                    <a:pt x="102298" y="95326"/>
                  </a:lnTo>
                  <a:lnTo>
                    <a:pt x="97078" y="93243"/>
                  </a:lnTo>
                  <a:lnTo>
                    <a:pt x="91859" y="90652"/>
                  </a:lnTo>
                  <a:lnTo>
                    <a:pt x="89255" y="87553"/>
                  </a:lnTo>
                  <a:lnTo>
                    <a:pt x="89255" y="82372"/>
                  </a:lnTo>
                  <a:lnTo>
                    <a:pt x="89776" y="81330"/>
                  </a:lnTo>
                  <a:lnTo>
                    <a:pt x="89776" y="79260"/>
                  </a:lnTo>
                  <a:lnTo>
                    <a:pt x="38620" y="79260"/>
                  </a:lnTo>
                  <a:lnTo>
                    <a:pt x="38620" y="81330"/>
                  </a:lnTo>
                  <a:lnTo>
                    <a:pt x="67652" y="114642"/>
                  </a:lnTo>
                  <a:lnTo>
                    <a:pt x="116382" y="119672"/>
                  </a:lnTo>
                  <a:lnTo>
                    <a:pt x="135877" y="119087"/>
                  </a:lnTo>
                  <a:lnTo>
                    <a:pt x="180060" y="110350"/>
                  </a:lnTo>
                  <a:lnTo>
                    <a:pt x="197827" y="96354"/>
                  </a:lnTo>
                  <a:lnTo>
                    <a:pt x="200621" y="91325"/>
                  </a:lnTo>
                  <a:lnTo>
                    <a:pt x="201993" y="82905"/>
                  </a:lnTo>
                  <a:lnTo>
                    <a:pt x="201993" y="77711"/>
                  </a:lnTo>
                  <a:close/>
                </a:path>
                <a:path extrusionOk="0" h="587375" w="813434">
                  <a:moveTo>
                    <a:pt x="365353" y="92722"/>
                  </a:moveTo>
                  <a:lnTo>
                    <a:pt x="275577" y="92722"/>
                  </a:lnTo>
                  <a:lnTo>
                    <a:pt x="275577" y="69938"/>
                  </a:lnTo>
                  <a:lnTo>
                    <a:pt x="355447" y="69938"/>
                  </a:lnTo>
                  <a:lnTo>
                    <a:pt x="355447" y="45072"/>
                  </a:lnTo>
                  <a:lnTo>
                    <a:pt x="275577" y="45072"/>
                  </a:lnTo>
                  <a:lnTo>
                    <a:pt x="275577" y="26936"/>
                  </a:lnTo>
                  <a:lnTo>
                    <a:pt x="362229" y="26936"/>
                  </a:lnTo>
                  <a:lnTo>
                    <a:pt x="362229" y="1549"/>
                  </a:lnTo>
                  <a:lnTo>
                    <a:pt x="223393" y="1549"/>
                  </a:lnTo>
                  <a:lnTo>
                    <a:pt x="223393" y="117589"/>
                  </a:lnTo>
                  <a:lnTo>
                    <a:pt x="365353" y="117589"/>
                  </a:lnTo>
                  <a:lnTo>
                    <a:pt x="365353" y="92722"/>
                  </a:lnTo>
                  <a:close/>
                </a:path>
                <a:path extrusionOk="0" h="587375" w="813434">
                  <a:moveTo>
                    <a:pt x="373189" y="147116"/>
                  </a:moveTo>
                  <a:lnTo>
                    <a:pt x="0" y="147116"/>
                  </a:lnTo>
                  <a:lnTo>
                    <a:pt x="0" y="208775"/>
                  </a:lnTo>
                  <a:lnTo>
                    <a:pt x="231736" y="208775"/>
                  </a:lnTo>
                  <a:lnTo>
                    <a:pt x="242138" y="211569"/>
                  </a:lnTo>
                  <a:lnTo>
                    <a:pt x="249161" y="218744"/>
                  </a:lnTo>
                  <a:lnTo>
                    <a:pt x="251777" y="228434"/>
                  </a:lnTo>
                  <a:lnTo>
                    <a:pt x="248970" y="238810"/>
                  </a:lnTo>
                  <a:lnTo>
                    <a:pt x="107518" y="483857"/>
                  </a:lnTo>
                  <a:lnTo>
                    <a:pt x="153974" y="527367"/>
                  </a:lnTo>
                  <a:lnTo>
                    <a:pt x="373189" y="147116"/>
                  </a:lnTo>
                  <a:close/>
                </a:path>
                <a:path extrusionOk="0" h="587375" w="813434">
                  <a:moveTo>
                    <a:pt x="573620" y="1549"/>
                  </a:moveTo>
                  <a:lnTo>
                    <a:pt x="523506" y="1549"/>
                  </a:lnTo>
                  <a:lnTo>
                    <a:pt x="523506" y="79781"/>
                  </a:lnTo>
                  <a:lnTo>
                    <a:pt x="487578" y="39890"/>
                  </a:lnTo>
                  <a:lnTo>
                    <a:pt x="453047" y="1549"/>
                  </a:lnTo>
                  <a:lnTo>
                    <a:pt x="387273" y="1549"/>
                  </a:lnTo>
                  <a:lnTo>
                    <a:pt x="387273" y="117589"/>
                  </a:lnTo>
                  <a:lnTo>
                    <a:pt x="436867" y="117589"/>
                  </a:lnTo>
                  <a:lnTo>
                    <a:pt x="436867" y="39890"/>
                  </a:lnTo>
                  <a:lnTo>
                    <a:pt x="505231" y="117589"/>
                  </a:lnTo>
                  <a:lnTo>
                    <a:pt x="573620" y="117589"/>
                  </a:lnTo>
                  <a:lnTo>
                    <a:pt x="573620" y="79781"/>
                  </a:lnTo>
                  <a:lnTo>
                    <a:pt x="573620" y="1549"/>
                  </a:lnTo>
                  <a:close/>
                </a:path>
                <a:path extrusionOk="0" h="587375" w="813434">
                  <a:moveTo>
                    <a:pt x="616927" y="557936"/>
                  </a:moveTo>
                  <a:lnTo>
                    <a:pt x="491020" y="350456"/>
                  </a:lnTo>
                  <a:lnTo>
                    <a:pt x="406590" y="211366"/>
                  </a:lnTo>
                  <a:lnTo>
                    <a:pt x="406069" y="211366"/>
                  </a:lnTo>
                  <a:lnTo>
                    <a:pt x="406069" y="211874"/>
                  </a:lnTo>
                  <a:lnTo>
                    <a:pt x="200418" y="559498"/>
                  </a:lnTo>
                  <a:lnTo>
                    <a:pt x="255231" y="586943"/>
                  </a:lnTo>
                  <a:lnTo>
                    <a:pt x="389890" y="360565"/>
                  </a:lnTo>
                  <a:lnTo>
                    <a:pt x="397637" y="352983"/>
                  </a:lnTo>
                  <a:lnTo>
                    <a:pt x="407631" y="350456"/>
                  </a:lnTo>
                  <a:lnTo>
                    <a:pt x="417639" y="352983"/>
                  </a:lnTo>
                  <a:lnTo>
                    <a:pt x="425386" y="360565"/>
                  </a:lnTo>
                  <a:lnTo>
                    <a:pt x="561086" y="586943"/>
                  </a:lnTo>
                  <a:lnTo>
                    <a:pt x="616927" y="557936"/>
                  </a:lnTo>
                  <a:close/>
                </a:path>
                <a:path extrusionOk="0" h="587375" w="813434">
                  <a:moveTo>
                    <a:pt x="792276" y="117589"/>
                  </a:moveTo>
                  <a:lnTo>
                    <a:pt x="778484" y="96875"/>
                  </a:lnTo>
                  <a:lnTo>
                    <a:pt x="761593" y="71488"/>
                  </a:lnTo>
                  <a:lnTo>
                    <a:pt x="733653" y="29527"/>
                  </a:lnTo>
                  <a:lnTo>
                    <a:pt x="715035" y="1549"/>
                  </a:lnTo>
                  <a:lnTo>
                    <a:pt x="708291" y="1549"/>
                  </a:lnTo>
                  <a:lnTo>
                    <a:pt x="708291" y="71488"/>
                  </a:lnTo>
                  <a:lnTo>
                    <a:pt x="657123" y="71488"/>
                  </a:lnTo>
                  <a:lnTo>
                    <a:pt x="683742" y="29527"/>
                  </a:lnTo>
                  <a:lnTo>
                    <a:pt x="708291" y="71488"/>
                  </a:lnTo>
                  <a:lnTo>
                    <a:pt x="708291" y="1549"/>
                  </a:lnTo>
                  <a:lnTo>
                    <a:pt x="657644" y="1549"/>
                  </a:lnTo>
                  <a:lnTo>
                    <a:pt x="576745" y="117589"/>
                  </a:lnTo>
                  <a:lnTo>
                    <a:pt x="628942" y="117589"/>
                  </a:lnTo>
                  <a:lnTo>
                    <a:pt x="641464" y="96875"/>
                  </a:lnTo>
                  <a:lnTo>
                    <a:pt x="722350" y="96875"/>
                  </a:lnTo>
                  <a:lnTo>
                    <a:pt x="734390" y="117589"/>
                  </a:lnTo>
                  <a:lnTo>
                    <a:pt x="792276" y="117589"/>
                  </a:lnTo>
                  <a:close/>
                </a:path>
                <a:path extrusionOk="0" h="587375" w="813434">
                  <a:moveTo>
                    <a:pt x="813219" y="147116"/>
                  </a:moveTo>
                  <a:lnTo>
                    <a:pt x="439470" y="147116"/>
                  </a:lnTo>
                  <a:lnTo>
                    <a:pt x="658685" y="527367"/>
                  </a:lnTo>
                  <a:lnTo>
                    <a:pt x="705154" y="483857"/>
                  </a:lnTo>
                  <a:lnTo>
                    <a:pt x="563689" y="238810"/>
                  </a:lnTo>
                  <a:lnTo>
                    <a:pt x="560882" y="228434"/>
                  </a:lnTo>
                  <a:lnTo>
                    <a:pt x="563499" y="218744"/>
                  </a:lnTo>
                  <a:lnTo>
                    <a:pt x="570522" y="211569"/>
                  </a:lnTo>
                  <a:lnTo>
                    <a:pt x="580923" y="208775"/>
                  </a:lnTo>
                  <a:lnTo>
                    <a:pt x="813219" y="208775"/>
                  </a:lnTo>
                  <a:lnTo>
                    <a:pt x="813219" y="14711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 name="Google Shape;57;p2"/>
          <p:cNvSpPr txBox="1"/>
          <p:nvPr>
            <p:ph type="title"/>
          </p:nvPr>
        </p:nvSpPr>
        <p:spPr>
          <a:xfrm>
            <a:off x="2689076" y="716003"/>
            <a:ext cx="7674124" cy="2228815"/>
          </a:xfrm>
          <a:prstGeom prst="rect">
            <a:avLst/>
          </a:prstGeom>
          <a:noFill/>
          <a:ln>
            <a:noFill/>
          </a:ln>
        </p:spPr>
        <p:txBody>
          <a:bodyPr anchorCtr="0" anchor="t" bIns="0" lIns="0" spcFirstLastPara="1" rIns="0" wrap="square" tIns="12700">
            <a:spAutoFit/>
          </a:bodyPr>
          <a:lstStyle/>
          <a:p>
            <a:pPr indent="985519" lvl="0" marL="15240" marR="5080" rtl="0" algn="ctr">
              <a:lnSpc>
                <a:spcPct val="100000"/>
              </a:lnSpc>
              <a:spcBef>
                <a:spcPts val="0"/>
              </a:spcBef>
              <a:spcAft>
                <a:spcPts val="0"/>
              </a:spcAft>
              <a:buNone/>
            </a:pPr>
            <a:r>
              <a:rPr lang="es-CO"/>
              <a:t>TECH ELECTRONICS</a:t>
            </a:r>
            <a:endParaRPr/>
          </a:p>
        </p:txBody>
      </p:sp>
      <p:sp>
        <p:nvSpPr>
          <p:cNvPr id="58" name="Google Shape;58;p2"/>
          <p:cNvSpPr/>
          <p:nvPr/>
        </p:nvSpPr>
        <p:spPr>
          <a:xfrm>
            <a:off x="5228082" y="3321558"/>
            <a:ext cx="1736725" cy="0"/>
          </a:xfrm>
          <a:custGeom>
            <a:rect b="b" l="l" r="r" t="t"/>
            <a:pathLst>
              <a:path extrusionOk="0" h="120000" w="1736725">
                <a:moveTo>
                  <a:pt x="0" y="0"/>
                </a:moveTo>
                <a:lnTo>
                  <a:pt x="1736216"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txBox="1"/>
          <p:nvPr/>
        </p:nvSpPr>
        <p:spPr>
          <a:xfrm>
            <a:off x="4878322" y="3487166"/>
            <a:ext cx="3960877" cy="1295226"/>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 Gil Hernández Eduardo José</a:t>
            </a:r>
            <a:endParaRPr/>
          </a:p>
          <a:p>
            <a:pPr indent="0" lvl="0" marL="12700" marR="5080" rtl="0" algn="just">
              <a:lnSpc>
                <a:spcPct val="100000"/>
              </a:lnSpc>
              <a:spcBef>
                <a:spcPts val="100"/>
              </a:spcBef>
              <a:spcAft>
                <a:spcPts val="0"/>
              </a:spcAft>
              <a:buNone/>
            </a:pPr>
            <a:r>
              <a:rPr lang="es-CO" sz="1600">
                <a:solidFill>
                  <a:srgbClr val="FFFFFF"/>
                </a:solidFill>
                <a:latin typeface="Trebuchet MS"/>
                <a:ea typeface="Trebuchet MS"/>
                <a:cs typeface="Trebuchet MS"/>
                <a:sym typeface="Trebuchet MS"/>
              </a:rPr>
              <a:t>Montenegro Martin Julian Alcides</a:t>
            </a:r>
            <a:endParaRPr/>
          </a:p>
          <a:p>
            <a:pPr indent="0" lvl="0" marL="12700" marR="5080" rtl="0" algn="just">
              <a:lnSpc>
                <a:spcPct val="100000"/>
              </a:lnSpc>
              <a:spcBef>
                <a:spcPts val="100"/>
              </a:spcBef>
              <a:spcAft>
                <a:spcPts val="0"/>
              </a:spcAft>
              <a:buNone/>
            </a:pPr>
            <a:r>
              <a:rPr lang="es-CO" sz="1600">
                <a:solidFill>
                  <a:srgbClr val="FFFFFF"/>
                </a:solidFill>
                <a:latin typeface="Trebuchet MS"/>
                <a:ea typeface="Trebuchet MS"/>
                <a:cs typeface="Trebuchet MS"/>
                <a:sym typeface="Trebuchet MS"/>
              </a:rPr>
              <a:t>Caballero Rodríguez John Fredy </a:t>
            </a:r>
            <a:endParaRPr/>
          </a:p>
          <a:p>
            <a:pPr indent="0" lvl="0" marL="12700" marR="5080" rtl="0" algn="just">
              <a:lnSpc>
                <a:spcPct val="100000"/>
              </a:lnSpc>
              <a:spcBef>
                <a:spcPts val="100"/>
              </a:spcBef>
              <a:spcAft>
                <a:spcPts val="0"/>
              </a:spcAft>
              <a:buNone/>
            </a:pPr>
            <a:r>
              <a:rPr lang="es-CO" sz="1600">
                <a:solidFill>
                  <a:srgbClr val="FFFFFF"/>
                </a:solidFill>
                <a:latin typeface="Trebuchet MS"/>
                <a:ea typeface="Trebuchet MS"/>
                <a:cs typeface="Trebuchet MS"/>
                <a:sym typeface="Trebuchet MS"/>
              </a:rPr>
              <a:t>Rodríguez Cifuentes Brayan Andrés</a:t>
            </a:r>
            <a:endParaRPr/>
          </a:p>
          <a:p>
            <a:pPr indent="0" lvl="0" marL="12700" marR="5080" rtl="0" algn="just">
              <a:lnSpc>
                <a:spcPct val="100000"/>
              </a:lnSpc>
              <a:spcBef>
                <a:spcPts val="100"/>
              </a:spcBef>
              <a:spcAft>
                <a:spcPts val="0"/>
              </a:spcAft>
              <a:buNone/>
            </a:pPr>
            <a:r>
              <a:t/>
            </a:r>
            <a:endParaRPr sz="1600">
              <a:solidFill>
                <a:schemeClr val="dk1"/>
              </a:solidFill>
              <a:latin typeface="Trebuchet MS"/>
              <a:ea typeface="Trebuchet MS"/>
              <a:cs typeface="Trebuchet MS"/>
              <a:sym typeface="Trebuchet MS"/>
            </a:endParaRPr>
          </a:p>
        </p:txBody>
      </p:sp>
      <p:grpSp>
        <p:nvGrpSpPr>
          <p:cNvPr id="60" name="Google Shape;60;p2"/>
          <p:cNvGrpSpPr/>
          <p:nvPr/>
        </p:nvGrpSpPr>
        <p:grpSpPr>
          <a:xfrm>
            <a:off x="1382267" y="5259323"/>
            <a:ext cx="9443466" cy="1184922"/>
            <a:chOff x="1382267" y="5259323"/>
            <a:chExt cx="9443466" cy="1184922"/>
          </a:xfrm>
        </p:grpSpPr>
        <p:pic>
          <p:nvPicPr>
            <p:cNvPr id="61" name="Google Shape;61;p2"/>
            <p:cNvPicPr preferRelativeResize="0"/>
            <p:nvPr/>
          </p:nvPicPr>
          <p:blipFill rotWithShape="1">
            <a:blip r:embed="rId5">
              <a:alphaModFix/>
            </a:blip>
            <a:srcRect b="0" l="0" r="0" t="0"/>
            <a:stretch/>
          </p:blipFill>
          <p:spPr>
            <a:xfrm>
              <a:off x="1382267" y="5259323"/>
              <a:ext cx="3368039" cy="453402"/>
            </a:xfrm>
            <a:prstGeom prst="rect">
              <a:avLst/>
            </a:prstGeom>
            <a:noFill/>
            <a:ln>
              <a:noFill/>
            </a:ln>
          </p:spPr>
        </p:pic>
        <p:pic>
          <p:nvPicPr>
            <p:cNvPr id="62" name="Google Shape;62;p2"/>
            <p:cNvPicPr preferRelativeResize="0"/>
            <p:nvPr/>
          </p:nvPicPr>
          <p:blipFill rotWithShape="1">
            <a:blip r:embed="rId6">
              <a:alphaModFix/>
            </a:blip>
            <a:srcRect b="0" l="0" r="0" t="0"/>
            <a:stretch/>
          </p:blipFill>
          <p:spPr>
            <a:xfrm>
              <a:off x="4479797" y="5259323"/>
              <a:ext cx="398538" cy="453402"/>
            </a:xfrm>
            <a:prstGeom prst="rect">
              <a:avLst/>
            </a:prstGeom>
            <a:noFill/>
            <a:ln>
              <a:noFill/>
            </a:ln>
          </p:spPr>
        </p:pic>
        <p:pic>
          <p:nvPicPr>
            <p:cNvPr id="63" name="Google Shape;63;p2"/>
            <p:cNvPicPr preferRelativeResize="0"/>
            <p:nvPr/>
          </p:nvPicPr>
          <p:blipFill rotWithShape="1">
            <a:blip r:embed="rId7">
              <a:alphaModFix/>
            </a:blip>
            <a:srcRect b="0" l="0" r="0" t="0"/>
            <a:stretch/>
          </p:blipFill>
          <p:spPr>
            <a:xfrm>
              <a:off x="4607813" y="5259323"/>
              <a:ext cx="6217920" cy="453402"/>
            </a:xfrm>
            <a:prstGeom prst="rect">
              <a:avLst/>
            </a:prstGeom>
            <a:noFill/>
            <a:ln>
              <a:noFill/>
            </a:ln>
          </p:spPr>
        </p:pic>
        <p:pic>
          <p:nvPicPr>
            <p:cNvPr id="64" name="Google Shape;64;p2"/>
            <p:cNvPicPr preferRelativeResize="0"/>
            <p:nvPr/>
          </p:nvPicPr>
          <p:blipFill rotWithShape="1">
            <a:blip r:embed="rId8">
              <a:alphaModFix/>
            </a:blip>
            <a:srcRect b="0" l="0" r="0" t="0"/>
            <a:stretch/>
          </p:blipFill>
          <p:spPr>
            <a:xfrm>
              <a:off x="3052572" y="5503163"/>
              <a:ext cx="3899916" cy="453402"/>
            </a:xfrm>
            <a:prstGeom prst="rect">
              <a:avLst/>
            </a:prstGeom>
            <a:noFill/>
            <a:ln>
              <a:noFill/>
            </a:ln>
          </p:spPr>
        </p:pic>
        <p:pic>
          <p:nvPicPr>
            <p:cNvPr id="65" name="Google Shape;65;p2"/>
            <p:cNvPicPr preferRelativeResize="0"/>
            <p:nvPr/>
          </p:nvPicPr>
          <p:blipFill rotWithShape="1">
            <a:blip r:embed="rId9">
              <a:alphaModFix/>
            </a:blip>
            <a:srcRect b="0" l="0" r="0" t="0"/>
            <a:stretch/>
          </p:blipFill>
          <p:spPr>
            <a:xfrm>
              <a:off x="6681977" y="5503163"/>
              <a:ext cx="364235" cy="453402"/>
            </a:xfrm>
            <a:prstGeom prst="rect">
              <a:avLst/>
            </a:prstGeom>
            <a:noFill/>
            <a:ln>
              <a:noFill/>
            </a:ln>
          </p:spPr>
        </p:pic>
        <p:pic>
          <p:nvPicPr>
            <p:cNvPr id="66" name="Google Shape;66;p2"/>
            <p:cNvPicPr preferRelativeResize="0"/>
            <p:nvPr/>
          </p:nvPicPr>
          <p:blipFill rotWithShape="1">
            <a:blip r:embed="rId10">
              <a:alphaModFix/>
            </a:blip>
            <a:srcRect b="0" l="0" r="0" t="0"/>
            <a:stretch/>
          </p:blipFill>
          <p:spPr>
            <a:xfrm>
              <a:off x="6837426" y="5503163"/>
              <a:ext cx="2317242" cy="453402"/>
            </a:xfrm>
            <a:prstGeom prst="rect">
              <a:avLst/>
            </a:prstGeom>
            <a:noFill/>
            <a:ln>
              <a:noFill/>
            </a:ln>
          </p:spPr>
        </p:pic>
        <p:pic>
          <p:nvPicPr>
            <p:cNvPr id="67" name="Google Shape;67;p2"/>
            <p:cNvPicPr preferRelativeResize="0"/>
            <p:nvPr/>
          </p:nvPicPr>
          <p:blipFill rotWithShape="1">
            <a:blip r:embed="rId11">
              <a:alphaModFix/>
            </a:blip>
            <a:srcRect b="0" l="0" r="0" t="0"/>
            <a:stretch/>
          </p:blipFill>
          <p:spPr>
            <a:xfrm>
              <a:off x="4798314" y="5747003"/>
              <a:ext cx="2611374" cy="453402"/>
            </a:xfrm>
            <a:prstGeom prst="rect">
              <a:avLst/>
            </a:prstGeom>
            <a:noFill/>
            <a:ln>
              <a:noFill/>
            </a:ln>
          </p:spPr>
        </p:pic>
        <p:pic>
          <p:nvPicPr>
            <p:cNvPr id="68" name="Google Shape;68;p2"/>
            <p:cNvPicPr preferRelativeResize="0"/>
            <p:nvPr/>
          </p:nvPicPr>
          <p:blipFill rotWithShape="1">
            <a:blip r:embed="rId12">
              <a:alphaModFix/>
            </a:blip>
            <a:srcRect b="0" l="0" r="0" t="0"/>
            <a:stretch/>
          </p:blipFill>
          <p:spPr>
            <a:xfrm>
              <a:off x="4601717" y="5990843"/>
              <a:ext cx="3004566" cy="453402"/>
            </a:xfrm>
            <a:prstGeom prst="rect">
              <a:avLst/>
            </a:prstGeom>
            <a:noFill/>
            <a:ln>
              <a:noFill/>
            </a:ln>
          </p:spPr>
        </p:pic>
      </p:grpSp>
      <p:sp>
        <p:nvSpPr>
          <p:cNvPr id="69" name="Google Shape;69;p2"/>
          <p:cNvSpPr txBox="1"/>
          <p:nvPr/>
        </p:nvSpPr>
        <p:spPr>
          <a:xfrm>
            <a:off x="1496822" y="5303520"/>
            <a:ext cx="9203055" cy="1001394"/>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Servicio Nacional de Aprendizaje –SENA, Centro de Electricidad Electrónica y Telecomunicaciones</a:t>
            </a:r>
            <a:endParaRPr sz="1600">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Técnico en Programación de Software - TPS, Primer Trimestre</a:t>
            </a:r>
            <a:endParaRPr sz="1600">
              <a:solidFill>
                <a:schemeClr val="dk1"/>
              </a:solidFill>
              <a:latin typeface="Trebuchet MS"/>
              <a:ea typeface="Trebuchet MS"/>
              <a:cs typeface="Trebuchet MS"/>
              <a:sym typeface="Trebuchet MS"/>
            </a:endParaRPr>
          </a:p>
          <a:p>
            <a:pPr indent="-635" lvl="0" marL="3232150" marR="3224530" rtl="0" algn="ctr">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Instructor Albeiro Ramos  Bogotá, 25 de marzo de 2023</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grpSp>
        <p:nvGrpSpPr>
          <p:cNvPr id="74" name="Google Shape;74;p3"/>
          <p:cNvGrpSpPr/>
          <p:nvPr/>
        </p:nvGrpSpPr>
        <p:grpSpPr>
          <a:xfrm>
            <a:off x="-2219" y="-22194"/>
            <a:ext cx="12192000" cy="6857997"/>
            <a:chOff x="0" y="0"/>
            <a:chExt cx="12192000" cy="6857997"/>
          </a:xfrm>
        </p:grpSpPr>
        <p:pic>
          <p:nvPicPr>
            <p:cNvPr id="75" name="Google Shape;75;p3"/>
            <p:cNvPicPr preferRelativeResize="0"/>
            <p:nvPr/>
          </p:nvPicPr>
          <p:blipFill rotWithShape="1">
            <a:blip r:embed="rId3">
              <a:alphaModFix/>
            </a:blip>
            <a:srcRect b="0" l="0" r="0" t="0"/>
            <a:stretch/>
          </p:blipFill>
          <p:spPr>
            <a:xfrm>
              <a:off x="0" y="0"/>
              <a:ext cx="12191999" cy="6857997"/>
            </a:xfrm>
            <a:prstGeom prst="rect">
              <a:avLst/>
            </a:prstGeom>
            <a:noFill/>
            <a:ln>
              <a:noFill/>
            </a:ln>
          </p:spPr>
        </p:pic>
        <p:pic>
          <p:nvPicPr>
            <p:cNvPr id="76" name="Google Shape;76;p3"/>
            <p:cNvPicPr preferRelativeResize="0"/>
            <p:nvPr/>
          </p:nvPicPr>
          <p:blipFill rotWithShape="1">
            <a:blip r:embed="rId4">
              <a:alphaModFix/>
            </a:blip>
            <a:srcRect b="0" l="0" r="0" t="0"/>
            <a:stretch/>
          </p:blipFill>
          <p:spPr>
            <a:xfrm>
              <a:off x="11393789" y="302879"/>
              <a:ext cx="184481" cy="184752"/>
            </a:xfrm>
            <a:prstGeom prst="rect">
              <a:avLst/>
            </a:prstGeom>
            <a:noFill/>
            <a:ln>
              <a:noFill/>
            </a:ln>
          </p:spPr>
        </p:pic>
        <p:sp>
          <p:nvSpPr>
            <p:cNvPr id="77" name="Google Shape;77;p3"/>
            <p:cNvSpPr/>
            <p:nvPr/>
          </p:nvSpPr>
          <p:spPr>
            <a:xfrm>
              <a:off x="11055096" y="516991"/>
              <a:ext cx="857885" cy="620395"/>
            </a:xfrm>
            <a:custGeom>
              <a:rect b="b" l="l" r="r" t="t"/>
              <a:pathLst>
                <a:path extrusionOk="0" h="620394" w="857884">
                  <a:moveTo>
                    <a:pt x="213106" y="82359"/>
                  </a:moveTo>
                  <a:lnTo>
                    <a:pt x="178333" y="54622"/>
                  </a:lnTo>
                  <a:lnTo>
                    <a:pt x="141935" y="47726"/>
                  </a:lnTo>
                  <a:lnTo>
                    <a:pt x="138658" y="46913"/>
                  </a:lnTo>
                  <a:lnTo>
                    <a:pt x="100622" y="33426"/>
                  </a:lnTo>
                  <a:lnTo>
                    <a:pt x="100622" y="30543"/>
                  </a:lnTo>
                  <a:lnTo>
                    <a:pt x="102666" y="28105"/>
                  </a:lnTo>
                  <a:lnTo>
                    <a:pt x="107162" y="26466"/>
                  </a:lnTo>
                  <a:lnTo>
                    <a:pt x="111252" y="25273"/>
                  </a:lnTo>
                  <a:lnTo>
                    <a:pt x="117386" y="24460"/>
                  </a:lnTo>
                  <a:lnTo>
                    <a:pt x="134975" y="24460"/>
                  </a:lnTo>
                  <a:lnTo>
                    <a:pt x="142748" y="25273"/>
                  </a:lnTo>
                  <a:lnTo>
                    <a:pt x="148069" y="27724"/>
                  </a:lnTo>
                  <a:lnTo>
                    <a:pt x="152984" y="29730"/>
                  </a:lnTo>
                  <a:lnTo>
                    <a:pt x="155841" y="32994"/>
                  </a:lnTo>
                  <a:lnTo>
                    <a:pt x="155841" y="37934"/>
                  </a:lnTo>
                  <a:lnTo>
                    <a:pt x="206971" y="37934"/>
                  </a:lnTo>
                  <a:lnTo>
                    <a:pt x="206971" y="36258"/>
                  </a:lnTo>
                  <a:lnTo>
                    <a:pt x="205752" y="27686"/>
                  </a:lnTo>
                  <a:lnTo>
                    <a:pt x="204139" y="24460"/>
                  </a:lnTo>
                  <a:lnTo>
                    <a:pt x="202069" y="20307"/>
                  </a:lnTo>
                  <a:lnTo>
                    <a:pt x="162483" y="2349"/>
                  </a:lnTo>
                  <a:lnTo>
                    <a:pt x="127203" y="0"/>
                  </a:lnTo>
                  <a:lnTo>
                    <a:pt x="107886" y="609"/>
                  </a:lnTo>
                  <a:lnTo>
                    <a:pt x="64630" y="9779"/>
                  </a:lnTo>
                  <a:lnTo>
                    <a:pt x="43357" y="42011"/>
                  </a:lnTo>
                  <a:lnTo>
                    <a:pt x="44170" y="46469"/>
                  </a:lnTo>
                  <a:lnTo>
                    <a:pt x="46621" y="50546"/>
                  </a:lnTo>
                  <a:lnTo>
                    <a:pt x="48666" y="54622"/>
                  </a:lnTo>
                  <a:lnTo>
                    <a:pt x="94919" y="73317"/>
                  </a:lnTo>
                  <a:lnTo>
                    <a:pt x="116166" y="77063"/>
                  </a:lnTo>
                  <a:lnTo>
                    <a:pt x="120256" y="77876"/>
                  </a:lnTo>
                  <a:lnTo>
                    <a:pt x="121488" y="78282"/>
                  </a:lnTo>
                  <a:lnTo>
                    <a:pt x="122707" y="78282"/>
                  </a:lnTo>
                  <a:lnTo>
                    <a:pt x="124345" y="78689"/>
                  </a:lnTo>
                  <a:lnTo>
                    <a:pt x="155841" y="91338"/>
                  </a:lnTo>
                  <a:lnTo>
                    <a:pt x="155841" y="94602"/>
                  </a:lnTo>
                  <a:lnTo>
                    <a:pt x="153390" y="97040"/>
                  </a:lnTo>
                  <a:lnTo>
                    <a:pt x="143573" y="101130"/>
                  </a:lnTo>
                  <a:lnTo>
                    <a:pt x="136613" y="101942"/>
                  </a:lnTo>
                  <a:lnTo>
                    <a:pt x="128028" y="101942"/>
                  </a:lnTo>
                  <a:lnTo>
                    <a:pt x="94488" y="92557"/>
                  </a:lnTo>
                  <a:lnTo>
                    <a:pt x="94488" y="86042"/>
                  </a:lnTo>
                  <a:lnTo>
                    <a:pt x="94894" y="84404"/>
                  </a:lnTo>
                  <a:lnTo>
                    <a:pt x="94894" y="83997"/>
                  </a:lnTo>
                  <a:lnTo>
                    <a:pt x="40894" y="83997"/>
                  </a:lnTo>
                  <a:lnTo>
                    <a:pt x="40894" y="86042"/>
                  </a:lnTo>
                  <a:lnTo>
                    <a:pt x="71399" y="121310"/>
                  </a:lnTo>
                  <a:lnTo>
                    <a:pt x="122707" y="126809"/>
                  </a:lnTo>
                  <a:lnTo>
                    <a:pt x="143433" y="126136"/>
                  </a:lnTo>
                  <a:lnTo>
                    <a:pt x="189788" y="116624"/>
                  </a:lnTo>
                  <a:lnTo>
                    <a:pt x="208597" y="101942"/>
                  </a:lnTo>
                  <a:lnTo>
                    <a:pt x="211645" y="96545"/>
                  </a:lnTo>
                  <a:lnTo>
                    <a:pt x="213106" y="87668"/>
                  </a:lnTo>
                  <a:lnTo>
                    <a:pt x="213106" y="82359"/>
                  </a:lnTo>
                  <a:close/>
                </a:path>
                <a:path extrusionOk="0" h="620394" w="857884">
                  <a:moveTo>
                    <a:pt x="385724" y="97866"/>
                  </a:moveTo>
                  <a:lnTo>
                    <a:pt x="290830" y="97866"/>
                  </a:lnTo>
                  <a:lnTo>
                    <a:pt x="290830" y="74193"/>
                  </a:lnTo>
                  <a:lnTo>
                    <a:pt x="375094" y="74193"/>
                  </a:lnTo>
                  <a:lnTo>
                    <a:pt x="375094" y="48107"/>
                  </a:lnTo>
                  <a:lnTo>
                    <a:pt x="290830" y="48107"/>
                  </a:lnTo>
                  <a:lnTo>
                    <a:pt x="290830" y="28536"/>
                  </a:lnTo>
                  <a:lnTo>
                    <a:pt x="382041" y="28536"/>
                  </a:lnTo>
                  <a:lnTo>
                    <a:pt x="382041" y="2006"/>
                  </a:lnTo>
                  <a:lnTo>
                    <a:pt x="235610" y="2006"/>
                  </a:lnTo>
                  <a:lnTo>
                    <a:pt x="235610" y="124777"/>
                  </a:lnTo>
                  <a:lnTo>
                    <a:pt x="385724" y="124777"/>
                  </a:lnTo>
                  <a:lnTo>
                    <a:pt x="385724" y="97866"/>
                  </a:lnTo>
                  <a:close/>
                </a:path>
                <a:path extrusionOk="0" h="620394" w="857884">
                  <a:moveTo>
                    <a:pt x="393915" y="155778"/>
                  </a:moveTo>
                  <a:lnTo>
                    <a:pt x="0" y="155778"/>
                  </a:lnTo>
                  <a:lnTo>
                    <a:pt x="0" y="220205"/>
                  </a:lnTo>
                  <a:lnTo>
                    <a:pt x="244602" y="220205"/>
                  </a:lnTo>
                  <a:lnTo>
                    <a:pt x="255536" y="223227"/>
                  </a:lnTo>
                  <a:lnTo>
                    <a:pt x="263017" y="230911"/>
                  </a:lnTo>
                  <a:lnTo>
                    <a:pt x="265887" y="241198"/>
                  </a:lnTo>
                  <a:lnTo>
                    <a:pt x="263004" y="252018"/>
                  </a:lnTo>
                  <a:lnTo>
                    <a:pt x="113296" y="510984"/>
                  </a:lnTo>
                  <a:lnTo>
                    <a:pt x="162382" y="557072"/>
                  </a:lnTo>
                  <a:lnTo>
                    <a:pt x="393915" y="155778"/>
                  </a:lnTo>
                  <a:close/>
                </a:path>
                <a:path extrusionOk="0" h="620394" w="857884">
                  <a:moveTo>
                    <a:pt x="605370" y="2006"/>
                  </a:moveTo>
                  <a:lnTo>
                    <a:pt x="552602" y="2006"/>
                  </a:lnTo>
                  <a:lnTo>
                    <a:pt x="552602" y="84404"/>
                  </a:lnTo>
                  <a:lnTo>
                    <a:pt x="514311" y="42011"/>
                  </a:lnTo>
                  <a:lnTo>
                    <a:pt x="478180" y="2006"/>
                  </a:lnTo>
                  <a:lnTo>
                    <a:pt x="408635" y="2006"/>
                  </a:lnTo>
                  <a:lnTo>
                    <a:pt x="408635" y="124777"/>
                  </a:lnTo>
                  <a:lnTo>
                    <a:pt x="461403" y="124777"/>
                  </a:lnTo>
                  <a:lnTo>
                    <a:pt x="461403" y="42011"/>
                  </a:lnTo>
                  <a:lnTo>
                    <a:pt x="533387" y="124777"/>
                  </a:lnTo>
                  <a:lnTo>
                    <a:pt x="605370" y="124777"/>
                  </a:lnTo>
                  <a:lnTo>
                    <a:pt x="605370" y="84404"/>
                  </a:lnTo>
                  <a:lnTo>
                    <a:pt x="605370" y="2006"/>
                  </a:lnTo>
                  <a:close/>
                </a:path>
                <a:path extrusionOk="0" h="620394" w="857884">
                  <a:moveTo>
                    <a:pt x="650786" y="589292"/>
                  </a:moveTo>
                  <a:lnTo>
                    <a:pt x="517906" y="370192"/>
                  </a:lnTo>
                  <a:lnTo>
                    <a:pt x="428675" y="223062"/>
                  </a:lnTo>
                  <a:lnTo>
                    <a:pt x="428675" y="223469"/>
                  </a:lnTo>
                  <a:lnTo>
                    <a:pt x="428269" y="224282"/>
                  </a:lnTo>
                  <a:lnTo>
                    <a:pt x="211886" y="591324"/>
                  </a:lnTo>
                  <a:lnTo>
                    <a:pt x="269557" y="619874"/>
                  </a:lnTo>
                  <a:lnTo>
                    <a:pt x="411492" y="380898"/>
                  </a:lnTo>
                  <a:lnTo>
                    <a:pt x="419785" y="372859"/>
                  </a:lnTo>
                  <a:lnTo>
                    <a:pt x="430263" y="370192"/>
                  </a:lnTo>
                  <a:lnTo>
                    <a:pt x="440664" y="372859"/>
                  </a:lnTo>
                  <a:lnTo>
                    <a:pt x="448716" y="380898"/>
                  </a:lnTo>
                  <a:lnTo>
                    <a:pt x="591908" y="619874"/>
                  </a:lnTo>
                  <a:lnTo>
                    <a:pt x="650786" y="589292"/>
                  </a:lnTo>
                  <a:close/>
                </a:path>
                <a:path extrusionOk="0" h="620394" w="857884">
                  <a:moveTo>
                    <a:pt x="836091" y="124777"/>
                  </a:moveTo>
                  <a:lnTo>
                    <a:pt x="821232" y="102349"/>
                  </a:lnTo>
                  <a:lnTo>
                    <a:pt x="803643" y="75819"/>
                  </a:lnTo>
                  <a:lnTo>
                    <a:pt x="773912" y="30975"/>
                  </a:lnTo>
                  <a:lnTo>
                    <a:pt x="754697" y="2006"/>
                  </a:lnTo>
                  <a:lnTo>
                    <a:pt x="747725" y="2006"/>
                  </a:lnTo>
                  <a:lnTo>
                    <a:pt x="747725" y="75819"/>
                  </a:lnTo>
                  <a:lnTo>
                    <a:pt x="693318" y="75819"/>
                  </a:lnTo>
                  <a:lnTo>
                    <a:pt x="721169" y="30975"/>
                  </a:lnTo>
                  <a:lnTo>
                    <a:pt x="747725" y="75819"/>
                  </a:lnTo>
                  <a:lnTo>
                    <a:pt x="747725" y="2006"/>
                  </a:lnTo>
                  <a:lnTo>
                    <a:pt x="693750" y="2006"/>
                  </a:lnTo>
                  <a:lnTo>
                    <a:pt x="608647" y="124777"/>
                  </a:lnTo>
                  <a:lnTo>
                    <a:pt x="663867" y="124777"/>
                  </a:lnTo>
                  <a:lnTo>
                    <a:pt x="676960" y="102349"/>
                  </a:lnTo>
                  <a:lnTo>
                    <a:pt x="762444" y="102349"/>
                  </a:lnTo>
                  <a:lnTo>
                    <a:pt x="774712" y="124777"/>
                  </a:lnTo>
                  <a:lnTo>
                    <a:pt x="836091" y="124777"/>
                  </a:lnTo>
                  <a:close/>
                </a:path>
                <a:path extrusionOk="0" h="620394" w="857884">
                  <a:moveTo>
                    <a:pt x="857796" y="155778"/>
                  </a:moveTo>
                  <a:lnTo>
                    <a:pt x="463854" y="155778"/>
                  </a:lnTo>
                  <a:lnTo>
                    <a:pt x="694944" y="557072"/>
                  </a:lnTo>
                  <a:lnTo>
                    <a:pt x="744067" y="510984"/>
                  </a:lnTo>
                  <a:lnTo>
                    <a:pt x="594741" y="252018"/>
                  </a:lnTo>
                  <a:lnTo>
                    <a:pt x="591870" y="241198"/>
                  </a:lnTo>
                  <a:lnTo>
                    <a:pt x="594753" y="230911"/>
                  </a:lnTo>
                  <a:lnTo>
                    <a:pt x="602234" y="223227"/>
                  </a:lnTo>
                  <a:lnTo>
                    <a:pt x="613168" y="220205"/>
                  </a:lnTo>
                  <a:lnTo>
                    <a:pt x="857796" y="220205"/>
                  </a:lnTo>
                  <a:lnTo>
                    <a:pt x="857796" y="155778"/>
                  </a:lnTo>
                  <a:close/>
                </a:path>
              </a:pathLst>
            </a:custGeom>
            <a:solidFill>
              <a:srgbClr val="39A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 name="Google Shape;78;p3"/>
            <p:cNvPicPr preferRelativeResize="0"/>
            <p:nvPr/>
          </p:nvPicPr>
          <p:blipFill rotWithShape="1">
            <a:blip r:embed="rId5">
              <a:alphaModFix/>
            </a:blip>
            <a:srcRect b="0" l="0" r="0" t="0"/>
            <a:stretch/>
          </p:blipFill>
          <p:spPr>
            <a:xfrm>
              <a:off x="3657600" y="0"/>
              <a:ext cx="8534400" cy="6857996"/>
            </a:xfrm>
            <a:prstGeom prst="rect">
              <a:avLst/>
            </a:prstGeom>
            <a:noFill/>
            <a:ln>
              <a:noFill/>
            </a:ln>
          </p:spPr>
        </p:pic>
        <p:sp>
          <p:nvSpPr>
            <p:cNvPr id="79" name="Google Shape;79;p3"/>
            <p:cNvSpPr/>
            <p:nvPr/>
          </p:nvSpPr>
          <p:spPr>
            <a:xfrm>
              <a:off x="1267332" y="827188"/>
              <a:ext cx="2940050" cy="347980"/>
            </a:xfrm>
            <a:custGeom>
              <a:rect b="b" l="l" r="r" t="t"/>
              <a:pathLst>
                <a:path extrusionOk="0" h="347980" w="2940050">
                  <a:moveTo>
                    <a:pt x="2939796" y="0"/>
                  </a:moveTo>
                  <a:lnTo>
                    <a:pt x="0" y="0"/>
                  </a:lnTo>
                  <a:lnTo>
                    <a:pt x="0" y="347472"/>
                  </a:lnTo>
                  <a:lnTo>
                    <a:pt x="2939796" y="347472"/>
                  </a:lnTo>
                  <a:lnTo>
                    <a:pt x="2939796"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 name="Google Shape;80;p3"/>
          <p:cNvSpPr txBox="1"/>
          <p:nvPr>
            <p:ph type="title"/>
          </p:nvPr>
        </p:nvSpPr>
        <p:spPr>
          <a:xfrm>
            <a:off x="1265113" y="609600"/>
            <a:ext cx="272034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s-CO" sz="3600">
                <a:solidFill>
                  <a:srgbClr val="38AA00"/>
                </a:solidFill>
              </a:rPr>
              <a:t>Introducción</a:t>
            </a:r>
            <a:endParaRPr sz="3600"/>
          </a:p>
        </p:txBody>
      </p:sp>
      <p:sp>
        <p:nvSpPr>
          <p:cNvPr id="81" name="Google Shape;81;p3"/>
          <p:cNvSpPr txBox="1"/>
          <p:nvPr/>
        </p:nvSpPr>
        <p:spPr>
          <a:xfrm>
            <a:off x="228600" y="1676400"/>
            <a:ext cx="5791200" cy="4254000"/>
          </a:xfrm>
          <a:prstGeom prst="rect">
            <a:avLst/>
          </a:prstGeom>
          <a:noFill/>
          <a:ln>
            <a:noFill/>
          </a:ln>
        </p:spPr>
        <p:txBody>
          <a:bodyPr anchorCtr="0" anchor="t" bIns="0" lIns="0" spcFirstLastPara="1" rIns="0" wrap="square" tIns="13325">
            <a:spAutoFit/>
          </a:bodyPr>
          <a:lstStyle/>
          <a:p>
            <a:pPr indent="0" lvl="0" marL="12700" marR="61594" rtl="0" algn="l">
              <a:lnSpc>
                <a:spcPct val="100000"/>
              </a:lnSpc>
              <a:spcBef>
                <a:spcPts val="0"/>
              </a:spcBef>
              <a:spcAft>
                <a:spcPts val="0"/>
              </a:spcAft>
              <a:buNone/>
            </a:pPr>
            <a:r>
              <a:rPr lang="es-CO" sz="1600">
                <a:solidFill>
                  <a:schemeClr val="dk1"/>
                </a:solidFill>
                <a:latin typeface="Trebuchet MS"/>
                <a:ea typeface="Trebuchet MS"/>
                <a:cs typeface="Trebuchet MS"/>
                <a:sym typeface="Trebuchet MS"/>
              </a:rPr>
              <a:t>FAPROLTEX, es una empresa </a:t>
            </a:r>
            <a:r>
              <a:rPr lang="es-CO" sz="1600">
                <a:solidFill>
                  <a:schemeClr val="dk1"/>
                </a:solidFill>
                <a:latin typeface="Trebuchet MS"/>
                <a:ea typeface="Trebuchet MS"/>
                <a:cs typeface="Trebuchet MS"/>
                <a:sym typeface="Trebuchet MS"/>
              </a:rPr>
              <a:t>dedicada</a:t>
            </a:r>
            <a:r>
              <a:rPr lang="es-CO" sz="1600">
                <a:solidFill>
                  <a:schemeClr val="dk1"/>
                </a:solidFill>
                <a:latin typeface="Trebuchet MS"/>
                <a:ea typeface="Trebuchet MS"/>
                <a:cs typeface="Trebuchet MS"/>
                <a:sym typeface="Trebuchet MS"/>
              </a:rPr>
              <a:t> a la manufacturación de productos a base de látex, con una filosofía orientada a la calidad.</a:t>
            </a:r>
            <a:endParaRPr/>
          </a:p>
          <a:p>
            <a:pPr indent="0" lvl="0" marL="12700" marR="61594" rtl="0" algn="l">
              <a:lnSpc>
                <a:spcPct val="100000"/>
              </a:lnSpc>
              <a:spcBef>
                <a:spcPts val="105"/>
              </a:spcBef>
              <a:spcAft>
                <a:spcPts val="0"/>
              </a:spcAft>
              <a:buNone/>
            </a:pPr>
            <a:r>
              <a:t/>
            </a:r>
            <a:endParaRPr sz="1600">
              <a:solidFill>
                <a:schemeClr val="dk1"/>
              </a:solidFill>
              <a:latin typeface="Trebuchet MS"/>
              <a:ea typeface="Trebuchet MS"/>
              <a:cs typeface="Trebuchet MS"/>
              <a:sym typeface="Trebuchet MS"/>
            </a:endParaRPr>
          </a:p>
          <a:p>
            <a:pPr indent="0" lvl="0" marL="12700" marR="61594" rtl="0" algn="l">
              <a:lnSpc>
                <a:spcPct val="100000"/>
              </a:lnSpc>
              <a:spcBef>
                <a:spcPts val="105"/>
              </a:spcBef>
              <a:spcAft>
                <a:spcPts val="0"/>
              </a:spcAft>
              <a:buNone/>
            </a:pPr>
            <a:r>
              <a:rPr lang="es-CO" sz="1600">
                <a:solidFill>
                  <a:schemeClr val="dk1"/>
                </a:solidFill>
                <a:latin typeface="Trebuchet MS"/>
                <a:ea typeface="Trebuchet MS"/>
                <a:cs typeface="Trebuchet MS"/>
                <a:sym typeface="Trebuchet MS"/>
              </a:rPr>
              <a:t>En la actualidad el mercado cauchero en Colombia, ha tenido un fuerte crecimiento, frente a esta necesidad se hace necesario la puesta en marcha de automatizaciones y sistemas que dinamicen, las los procesos internos en las compañías, a fin de ofrecer un producto, con altos índices de calidad y en los menores tiempos posibles de entrega.</a:t>
            </a:r>
            <a:endParaRPr/>
          </a:p>
          <a:p>
            <a:pPr indent="0" lvl="0" marL="12700" marR="61594" rtl="0" algn="l">
              <a:lnSpc>
                <a:spcPct val="100000"/>
              </a:lnSpc>
              <a:spcBef>
                <a:spcPts val="105"/>
              </a:spcBef>
              <a:spcAft>
                <a:spcPts val="0"/>
              </a:spcAft>
              <a:buNone/>
            </a:pPr>
            <a:r>
              <a:t/>
            </a:r>
            <a:endParaRPr sz="1600">
              <a:solidFill>
                <a:schemeClr val="dk1"/>
              </a:solidFill>
              <a:latin typeface="Trebuchet MS"/>
              <a:ea typeface="Trebuchet MS"/>
              <a:cs typeface="Trebuchet MS"/>
              <a:sym typeface="Trebuchet MS"/>
            </a:endParaRPr>
          </a:p>
          <a:p>
            <a:pPr indent="0" lvl="0" marL="12700" marR="61594" rtl="0" algn="l">
              <a:lnSpc>
                <a:spcPct val="100000"/>
              </a:lnSpc>
              <a:spcBef>
                <a:spcPts val="105"/>
              </a:spcBef>
              <a:spcAft>
                <a:spcPts val="0"/>
              </a:spcAft>
              <a:buNone/>
            </a:pPr>
            <a:r>
              <a:rPr lang="es-CO" sz="1600">
                <a:solidFill>
                  <a:schemeClr val="dk1"/>
                </a:solidFill>
                <a:latin typeface="Trebuchet MS"/>
                <a:ea typeface="Trebuchet MS"/>
                <a:cs typeface="Trebuchet MS"/>
                <a:sym typeface="Trebuchet MS"/>
              </a:rPr>
              <a:t>El presente describe la postura de una empresa cauchera Colombiana, propone un sistema que robustece sus operaciones y ubica la urgencia de sistematización en estos nichos tradicionales de mercado. Proponiendo una forma sencilla dentro del marco de la organización para optimización. </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grpSp>
        <p:nvGrpSpPr>
          <p:cNvPr id="86" name="Google Shape;86;p4"/>
          <p:cNvGrpSpPr/>
          <p:nvPr/>
        </p:nvGrpSpPr>
        <p:grpSpPr>
          <a:xfrm>
            <a:off x="0" y="0"/>
            <a:ext cx="12191999" cy="6857997"/>
            <a:chOff x="0" y="0"/>
            <a:chExt cx="12191999" cy="6857997"/>
          </a:xfrm>
        </p:grpSpPr>
        <p:pic>
          <p:nvPicPr>
            <p:cNvPr id="87" name="Google Shape;87;p4"/>
            <p:cNvPicPr preferRelativeResize="0"/>
            <p:nvPr/>
          </p:nvPicPr>
          <p:blipFill rotWithShape="1">
            <a:blip r:embed="rId3">
              <a:alphaModFix/>
            </a:blip>
            <a:srcRect b="0" l="0" r="0" t="0"/>
            <a:stretch/>
          </p:blipFill>
          <p:spPr>
            <a:xfrm>
              <a:off x="0" y="0"/>
              <a:ext cx="12191999" cy="6857997"/>
            </a:xfrm>
            <a:prstGeom prst="rect">
              <a:avLst/>
            </a:prstGeom>
            <a:noFill/>
            <a:ln>
              <a:noFill/>
            </a:ln>
          </p:spPr>
        </p:pic>
        <p:pic>
          <p:nvPicPr>
            <p:cNvPr id="88" name="Google Shape;88;p4"/>
            <p:cNvPicPr preferRelativeResize="0"/>
            <p:nvPr/>
          </p:nvPicPr>
          <p:blipFill rotWithShape="1">
            <a:blip r:embed="rId4">
              <a:alphaModFix/>
            </a:blip>
            <a:srcRect b="0" l="0" r="0" t="0"/>
            <a:stretch/>
          </p:blipFill>
          <p:spPr>
            <a:xfrm>
              <a:off x="11348662" y="317754"/>
              <a:ext cx="174851" cy="170429"/>
            </a:xfrm>
            <a:prstGeom prst="rect">
              <a:avLst/>
            </a:prstGeom>
            <a:noFill/>
            <a:ln>
              <a:noFill/>
            </a:ln>
          </p:spPr>
        </p:pic>
        <p:sp>
          <p:nvSpPr>
            <p:cNvPr id="89" name="Google Shape;89;p4"/>
            <p:cNvSpPr/>
            <p:nvPr/>
          </p:nvSpPr>
          <p:spPr>
            <a:xfrm>
              <a:off x="11027664" y="516165"/>
              <a:ext cx="813435" cy="587375"/>
            </a:xfrm>
            <a:custGeom>
              <a:rect b="b" l="l" r="r" t="t"/>
              <a:pathLst>
                <a:path extrusionOk="0" h="587375" w="813434">
                  <a:moveTo>
                    <a:pt x="201993" y="77711"/>
                  </a:moveTo>
                  <a:lnTo>
                    <a:pt x="169100" y="51803"/>
                  </a:lnTo>
                  <a:lnTo>
                    <a:pt x="163537" y="50241"/>
                  </a:lnTo>
                  <a:lnTo>
                    <a:pt x="156248" y="48628"/>
                  </a:lnTo>
                  <a:lnTo>
                    <a:pt x="147307" y="46926"/>
                  </a:lnTo>
                  <a:lnTo>
                    <a:pt x="136753" y="45072"/>
                  </a:lnTo>
                  <a:lnTo>
                    <a:pt x="134658" y="45072"/>
                  </a:lnTo>
                  <a:lnTo>
                    <a:pt x="131521" y="44551"/>
                  </a:lnTo>
                  <a:lnTo>
                    <a:pt x="127342" y="43522"/>
                  </a:lnTo>
                  <a:lnTo>
                    <a:pt x="113347" y="40995"/>
                  </a:lnTo>
                  <a:lnTo>
                    <a:pt x="103403" y="38138"/>
                  </a:lnTo>
                  <a:lnTo>
                    <a:pt x="97472" y="34988"/>
                  </a:lnTo>
                  <a:lnTo>
                    <a:pt x="95516" y="31597"/>
                  </a:lnTo>
                  <a:lnTo>
                    <a:pt x="95516" y="28486"/>
                  </a:lnTo>
                  <a:lnTo>
                    <a:pt x="97599" y="26416"/>
                  </a:lnTo>
                  <a:lnTo>
                    <a:pt x="101257" y="24866"/>
                  </a:lnTo>
                  <a:lnTo>
                    <a:pt x="105422" y="23825"/>
                  </a:lnTo>
                  <a:lnTo>
                    <a:pt x="111163" y="22796"/>
                  </a:lnTo>
                  <a:lnTo>
                    <a:pt x="127863" y="22796"/>
                  </a:lnTo>
                  <a:lnTo>
                    <a:pt x="135178" y="23825"/>
                  </a:lnTo>
                  <a:lnTo>
                    <a:pt x="139877" y="25895"/>
                  </a:lnTo>
                  <a:lnTo>
                    <a:pt x="145097" y="27965"/>
                  </a:lnTo>
                  <a:lnTo>
                    <a:pt x="147701" y="31089"/>
                  </a:lnTo>
                  <a:lnTo>
                    <a:pt x="147701" y="35750"/>
                  </a:lnTo>
                  <a:lnTo>
                    <a:pt x="196253" y="35750"/>
                  </a:lnTo>
                  <a:lnTo>
                    <a:pt x="196253" y="34188"/>
                  </a:lnTo>
                  <a:lnTo>
                    <a:pt x="195072" y="26136"/>
                  </a:lnTo>
                  <a:lnTo>
                    <a:pt x="193395" y="22796"/>
                  </a:lnTo>
                  <a:lnTo>
                    <a:pt x="191554" y="19100"/>
                  </a:lnTo>
                  <a:lnTo>
                    <a:pt x="153898" y="2006"/>
                  </a:lnTo>
                  <a:lnTo>
                    <a:pt x="120561" y="0"/>
                  </a:lnTo>
                  <a:lnTo>
                    <a:pt x="102158" y="571"/>
                  </a:lnTo>
                  <a:lnTo>
                    <a:pt x="61061" y="8801"/>
                  </a:lnTo>
                  <a:lnTo>
                    <a:pt x="40703" y="39890"/>
                  </a:lnTo>
                  <a:lnTo>
                    <a:pt x="41744" y="44030"/>
                  </a:lnTo>
                  <a:lnTo>
                    <a:pt x="73647" y="65659"/>
                  </a:lnTo>
                  <a:lnTo>
                    <a:pt x="110121" y="73050"/>
                  </a:lnTo>
                  <a:lnTo>
                    <a:pt x="112217" y="73558"/>
                  </a:lnTo>
                  <a:lnTo>
                    <a:pt x="113779" y="73558"/>
                  </a:lnTo>
                  <a:lnTo>
                    <a:pt x="114820" y="74079"/>
                  </a:lnTo>
                  <a:lnTo>
                    <a:pt x="117957" y="74079"/>
                  </a:lnTo>
                  <a:lnTo>
                    <a:pt x="120040" y="74599"/>
                  </a:lnTo>
                  <a:lnTo>
                    <a:pt x="132067" y="77038"/>
                  </a:lnTo>
                  <a:lnTo>
                    <a:pt x="140728" y="79781"/>
                  </a:lnTo>
                  <a:lnTo>
                    <a:pt x="145948" y="82905"/>
                  </a:lnTo>
                  <a:lnTo>
                    <a:pt x="147701" y="86512"/>
                  </a:lnTo>
                  <a:lnTo>
                    <a:pt x="147701" y="89623"/>
                  </a:lnTo>
                  <a:lnTo>
                    <a:pt x="145097" y="91694"/>
                  </a:lnTo>
                  <a:lnTo>
                    <a:pt x="140398" y="93764"/>
                  </a:lnTo>
                  <a:lnTo>
                    <a:pt x="135699" y="95326"/>
                  </a:lnTo>
                  <a:lnTo>
                    <a:pt x="129438" y="96354"/>
                  </a:lnTo>
                  <a:lnTo>
                    <a:pt x="110642" y="96354"/>
                  </a:lnTo>
                  <a:lnTo>
                    <a:pt x="102298" y="95326"/>
                  </a:lnTo>
                  <a:lnTo>
                    <a:pt x="97078" y="93243"/>
                  </a:lnTo>
                  <a:lnTo>
                    <a:pt x="91859" y="90652"/>
                  </a:lnTo>
                  <a:lnTo>
                    <a:pt x="89255" y="87553"/>
                  </a:lnTo>
                  <a:lnTo>
                    <a:pt x="89255" y="82372"/>
                  </a:lnTo>
                  <a:lnTo>
                    <a:pt x="89776" y="81330"/>
                  </a:lnTo>
                  <a:lnTo>
                    <a:pt x="89776" y="79260"/>
                  </a:lnTo>
                  <a:lnTo>
                    <a:pt x="38620" y="79260"/>
                  </a:lnTo>
                  <a:lnTo>
                    <a:pt x="38620" y="81330"/>
                  </a:lnTo>
                  <a:lnTo>
                    <a:pt x="67652" y="114642"/>
                  </a:lnTo>
                  <a:lnTo>
                    <a:pt x="116382" y="119672"/>
                  </a:lnTo>
                  <a:lnTo>
                    <a:pt x="135877" y="119087"/>
                  </a:lnTo>
                  <a:lnTo>
                    <a:pt x="180060" y="110350"/>
                  </a:lnTo>
                  <a:lnTo>
                    <a:pt x="197827" y="96354"/>
                  </a:lnTo>
                  <a:lnTo>
                    <a:pt x="200621" y="91325"/>
                  </a:lnTo>
                  <a:lnTo>
                    <a:pt x="201993" y="82905"/>
                  </a:lnTo>
                  <a:lnTo>
                    <a:pt x="201993" y="77711"/>
                  </a:lnTo>
                  <a:close/>
                </a:path>
                <a:path extrusionOk="0" h="587375" w="813434">
                  <a:moveTo>
                    <a:pt x="365353" y="92722"/>
                  </a:moveTo>
                  <a:lnTo>
                    <a:pt x="275577" y="92722"/>
                  </a:lnTo>
                  <a:lnTo>
                    <a:pt x="275577" y="69938"/>
                  </a:lnTo>
                  <a:lnTo>
                    <a:pt x="355447" y="69938"/>
                  </a:lnTo>
                  <a:lnTo>
                    <a:pt x="355447" y="45072"/>
                  </a:lnTo>
                  <a:lnTo>
                    <a:pt x="275577" y="45072"/>
                  </a:lnTo>
                  <a:lnTo>
                    <a:pt x="275577" y="26936"/>
                  </a:lnTo>
                  <a:lnTo>
                    <a:pt x="362229" y="26936"/>
                  </a:lnTo>
                  <a:lnTo>
                    <a:pt x="362229" y="1549"/>
                  </a:lnTo>
                  <a:lnTo>
                    <a:pt x="223393" y="1549"/>
                  </a:lnTo>
                  <a:lnTo>
                    <a:pt x="223393" y="117589"/>
                  </a:lnTo>
                  <a:lnTo>
                    <a:pt x="365353" y="117589"/>
                  </a:lnTo>
                  <a:lnTo>
                    <a:pt x="365353" y="92722"/>
                  </a:lnTo>
                  <a:close/>
                </a:path>
                <a:path extrusionOk="0" h="587375" w="813434">
                  <a:moveTo>
                    <a:pt x="373189" y="147116"/>
                  </a:moveTo>
                  <a:lnTo>
                    <a:pt x="0" y="147116"/>
                  </a:lnTo>
                  <a:lnTo>
                    <a:pt x="0" y="208775"/>
                  </a:lnTo>
                  <a:lnTo>
                    <a:pt x="231736" y="208775"/>
                  </a:lnTo>
                  <a:lnTo>
                    <a:pt x="242138" y="211569"/>
                  </a:lnTo>
                  <a:lnTo>
                    <a:pt x="249161" y="218744"/>
                  </a:lnTo>
                  <a:lnTo>
                    <a:pt x="251777" y="228434"/>
                  </a:lnTo>
                  <a:lnTo>
                    <a:pt x="248970" y="238810"/>
                  </a:lnTo>
                  <a:lnTo>
                    <a:pt x="107518" y="483857"/>
                  </a:lnTo>
                  <a:lnTo>
                    <a:pt x="153974" y="527367"/>
                  </a:lnTo>
                  <a:lnTo>
                    <a:pt x="373189" y="147116"/>
                  </a:lnTo>
                  <a:close/>
                </a:path>
                <a:path extrusionOk="0" h="587375" w="813434">
                  <a:moveTo>
                    <a:pt x="573620" y="1549"/>
                  </a:moveTo>
                  <a:lnTo>
                    <a:pt x="523506" y="1549"/>
                  </a:lnTo>
                  <a:lnTo>
                    <a:pt x="523506" y="79781"/>
                  </a:lnTo>
                  <a:lnTo>
                    <a:pt x="487578" y="39890"/>
                  </a:lnTo>
                  <a:lnTo>
                    <a:pt x="453047" y="1549"/>
                  </a:lnTo>
                  <a:lnTo>
                    <a:pt x="387273" y="1549"/>
                  </a:lnTo>
                  <a:lnTo>
                    <a:pt x="387273" y="117589"/>
                  </a:lnTo>
                  <a:lnTo>
                    <a:pt x="436867" y="117589"/>
                  </a:lnTo>
                  <a:lnTo>
                    <a:pt x="436867" y="39890"/>
                  </a:lnTo>
                  <a:lnTo>
                    <a:pt x="505231" y="117589"/>
                  </a:lnTo>
                  <a:lnTo>
                    <a:pt x="573620" y="117589"/>
                  </a:lnTo>
                  <a:lnTo>
                    <a:pt x="573620" y="79781"/>
                  </a:lnTo>
                  <a:lnTo>
                    <a:pt x="573620" y="1549"/>
                  </a:lnTo>
                  <a:close/>
                </a:path>
                <a:path extrusionOk="0" h="587375" w="813434">
                  <a:moveTo>
                    <a:pt x="616927" y="557936"/>
                  </a:moveTo>
                  <a:lnTo>
                    <a:pt x="491020" y="350456"/>
                  </a:lnTo>
                  <a:lnTo>
                    <a:pt x="406590" y="211366"/>
                  </a:lnTo>
                  <a:lnTo>
                    <a:pt x="406069" y="211366"/>
                  </a:lnTo>
                  <a:lnTo>
                    <a:pt x="406069" y="211874"/>
                  </a:lnTo>
                  <a:lnTo>
                    <a:pt x="200418" y="559498"/>
                  </a:lnTo>
                  <a:lnTo>
                    <a:pt x="255231" y="586943"/>
                  </a:lnTo>
                  <a:lnTo>
                    <a:pt x="389890" y="360565"/>
                  </a:lnTo>
                  <a:lnTo>
                    <a:pt x="397637" y="352983"/>
                  </a:lnTo>
                  <a:lnTo>
                    <a:pt x="407631" y="350456"/>
                  </a:lnTo>
                  <a:lnTo>
                    <a:pt x="417639" y="352983"/>
                  </a:lnTo>
                  <a:lnTo>
                    <a:pt x="425386" y="360565"/>
                  </a:lnTo>
                  <a:lnTo>
                    <a:pt x="561086" y="586943"/>
                  </a:lnTo>
                  <a:lnTo>
                    <a:pt x="616927" y="557936"/>
                  </a:lnTo>
                  <a:close/>
                </a:path>
                <a:path extrusionOk="0" h="587375" w="813434">
                  <a:moveTo>
                    <a:pt x="792276" y="117589"/>
                  </a:moveTo>
                  <a:lnTo>
                    <a:pt x="778484" y="96875"/>
                  </a:lnTo>
                  <a:lnTo>
                    <a:pt x="761593" y="71488"/>
                  </a:lnTo>
                  <a:lnTo>
                    <a:pt x="733653" y="29527"/>
                  </a:lnTo>
                  <a:lnTo>
                    <a:pt x="715035" y="1549"/>
                  </a:lnTo>
                  <a:lnTo>
                    <a:pt x="708291" y="1549"/>
                  </a:lnTo>
                  <a:lnTo>
                    <a:pt x="708291" y="71488"/>
                  </a:lnTo>
                  <a:lnTo>
                    <a:pt x="657123" y="71488"/>
                  </a:lnTo>
                  <a:lnTo>
                    <a:pt x="683742" y="29527"/>
                  </a:lnTo>
                  <a:lnTo>
                    <a:pt x="708291" y="71488"/>
                  </a:lnTo>
                  <a:lnTo>
                    <a:pt x="708291" y="1549"/>
                  </a:lnTo>
                  <a:lnTo>
                    <a:pt x="657644" y="1549"/>
                  </a:lnTo>
                  <a:lnTo>
                    <a:pt x="576745" y="117589"/>
                  </a:lnTo>
                  <a:lnTo>
                    <a:pt x="628942" y="117589"/>
                  </a:lnTo>
                  <a:lnTo>
                    <a:pt x="641464" y="96875"/>
                  </a:lnTo>
                  <a:lnTo>
                    <a:pt x="722350" y="96875"/>
                  </a:lnTo>
                  <a:lnTo>
                    <a:pt x="734390" y="117589"/>
                  </a:lnTo>
                  <a:lnTo>
                    <a:pt x="792276" y="117589"/>
                  </a:lnTo>
                  <a:close/>
                </a:path>
                <a:path extrusionOk="0" h="587375" w="813434">
                  <a:moveTo>
                    <a:pt x="813219" y="147116"/>
                  </a:moveTo>
                  <a:lnTo>
                    <a:pt x="439470" y="147116"/>
                  </a:lnTo>
                  <a:lnTo>
                    <a:pt x="658685" y="527367"/>
                  </a:lnTo>
                  <a:lnTo>
                    <a:pt x="705154" y="483857"/>
                  </a:lnTo>
                  <a:lnTo>
                    <a:pt x="563689" y="238810"/>
                  </a:lnTo>
                  <a:lnTo>
                    <a:pt x="560882" y="228434"/>
                  </a:lnTo>
                  <a:lnTo>
                    <a:pt x="563499" y="218744"/>
                  </a:lnTo>
                  <a:lnTo>
                    <a:pt x="570522" y="211569"/>
                  </a:lnTo>
                  <a:lnTo>
                    <a:pt x="580923" y="208775"/>
                  </a:lnTo>
                  <a:lnTo>
                    <a:pt x="813219" y="208775"/>
                  </a:lnTo>
                  <a:lnTo>
                    <a:pt x="813219" y="14711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0" name="Google Shape;90;p4"/>
          <p:cNvSpPr txBox="1"/>
          <p:nvPr>
            <p:ph type="title"/>
          </p:nvPr>
        </p:nvSpPr>
        <p:spPr>
          <a:xfrm>
            <a:off x="534923" y="356107"/>
            <a:ext cx="5838190"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TECH ELECTRONICS</a:t>
            </a:r>
            <a:endParaRPr sz="4400"/>
          </a:p>
        </p:txBody>
      </p:sp>
      <p:sp>
        <p:nvSpPr>
          <p:cNvPr id="91" name="Google Shape;91;p4"/>
          <p:cNvSpPr txBox="1"/>
          <p:nvPr/>
        </p:nvSpPr>
        <p:spPr>
          <a:xfrm>
            <a:off x="1263777" y="3238119"/>
            <a:ext cx="2002155" cy="133477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750">
              <a:solidFill>
                <a:schemeClr val="dk1"/>
              </a:solidFill>
              <a:latin typeface="Times New Roman"/>
              <a:ea typeface="Times New Roman"/>
              <a:cs typeface="Times New Roman"/>
              <a:sym typeface="Times New Roman"/>
            </a:endParaRPr>
          </a:p>
          <a:p>
            <a:pPr indent="0" lvl="0" marL="353695" marR="0" rtl="0" algn="l">
              <a:lnSpc>
                <a:spcPct val="100000"/>
              </a:lnSpc>
              <a:spcBef>
                <a:spcPts val="5"/>
              </a:spcBef>
              <a:spcAft>
                <a:spcPts val="0"/>
              </a:spcAft>
              <a:buNone/>
            </a:pPr>
            <a:r>
              <a:rPr lang="es-CO" sz="1600">
                <a:solidFill>
                  <a:schemeClr val="dk1"/>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92" name="Google Shape;92;p4"/>
          <p:cNvSpPr txBox="1"/>
          <p:nvPr/>
        </p:nvSpPr>
        <p:spPr>
          <a:xfrm>
            <a:off x="3265551" y="3238119"/>
            <a:ext cx="2002155" cy="133477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750">
              <a:solidFill>
                <a:schemeClr val="dk1"/>
              </a:solidFill>
              <a:latin typeface="Times New Roman"/>
              <a:ea typeface="Times New Roman"/>
              <a:cs typeface="Times New Roman"/>
              <a:sym typeface="Times New Roman"/>
            </a:endParaRPr>
          </a:p>
          <a:p>
            <a:pPr indent="0" lvl="0" marL="315595" marR="0" rtl="0" algn="l">
              <a:lnSpc>
                <a:spcPct val="100000"/>
              </a:lnSpc>
              <a:spcBef>
                <a:spcPts val="5"/>
              </a:spcBef>
              <a:spcAft>
                <a:spcPts val="0"/>
              </a:spcAft>
              <a:buNone/>
            </a:pPr>
            <a:r>
              <a:rPr lang="es-CO" sz="1600">
                <a:solidFill>
                  <a:schemeClr val="dk1"/>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sp>
        <p:nvSpPr>
          <p:cNvPr id="93" name="Google Shape;93;p4"/>
          <p:cNvSpPr txBox="1"/>
          <p:nvPr/>
        </p:nvSpPr>
        <p:spPr>
          <a:xfrm>
            <a:off x="6732269" y="2502661"/>
            <a:ext cx="4169410" cy="2952115"/>
          </a:xfrm>
          <a:prstGeom prst="rect">
            <a:avLst/>
          </a:prstGeom>
          <a:noFill/>
          <a:ln>
            <a:noFill/>
          </a:ln>
        </p:spPr>
        <p:txBody>
          <a:bodyPr anchorCtr="0" anchor="t" bIns="0" lIns="0" spcFirstLastPara="1" rIns="0" wrap="square" tIns="12700">
            <a:spAutoFit/>
          </a:bodyPr>
          <a:lstStyle/>
          <a:p>
            <a:pPr indent="0" lvl="0" marL="12700" marR="1797050" rtl="0" algn="l">
              <a:lnSpc>
                <a:spcPct val="100000"/>
              </a:lnSpc>
              <a:spcBef>
                <a:spcPts val="0"/>
              </a:spcBef>
              <a:spcAft>
                <a:spcPts val="0"/>
              </a:spcAft>
              <a:buNone/>
            </a:pPr>
            <a:r>
              <a:rPr lang="es-CO" sz="3200">
                <a:solidFill>
                  <a:schemeClr val="dk1"/>
                </a:solidFill>
                <a:latin typeface="Trebuchet MS"/>
                <a:ea typeface="Trebuchet MS"/>
                <a:cs typeface="Trebuchet MS"/>
                <a:sym typeface="Trebuchet MS"/>
              </a:rPr>
              <a:t>Problema  Objetivos  Justificación  Alcance  Delimitación</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rPr lang="es-CO" sz="3200">
                <a:solidFill>
                  <a:schemeClr val="dk1"/>
                </a:solidFill>
                <a:latin typeface="Trebuchet MS"/>
                <a:ea typeface="Trebuchet MS"/>
                <a:cs typeface="Trebuchet MS"/>
                <a:sym typeface="Trebuchet MS"/>
              </a:rPr>
              <a:t>Entregables Trimestre</a:t>
            </a:r>
            <a:endParaRPr sz="3200">
              <a:solidFill>
                <a:schemeClr val="dk1"/>
              </a:solidFill>
              <a:latin typeface="Trebuchet MS"/>
              <a:ea typeface="Trebuchet MS"/>
              <a:cs typeface="Trebuchet MS"/>
              <a:sym typeface="Trebuchet MS"/>
            </a:endParaRPr>
          </a:p>
        </p:txBody>
      </p:sp>
      <p:pic>
        <p:nvPicPr>
          <p:cNvPr id="94" name="Google Shape;94;p4"/>
          <p:cNvPicPr preferRelativeResize="0"/>
          <p:nvPr/>
        </p:nvPicPr>
        <p:blipFill rotWithShape="1">
          <a:blip r:embed="rId5">
            <a:alphaModFix/>
          </a:blip>
          <a:srcRect b="0" l="0" r="0" t="0"/>
          <a:stretch/>
        </p:blipFill>
        <p:spPr>
          <a:xfrm>
            <a:off x="1380656" y="3342228"/>
            <a:ext cx="1779853" cy="1126551"/>
          </a:xfrm>
          <a:prstGeom prst="rect">
            <a:avLst/>
          </a:prstGeom>
          <a:noFill/>
          <a:ln>
            <a:noFill/>
          </a:ln>
        </p:spPr>
      </p:pic>
      <p:pic>
        <p:nvPicPr>
          <p:cNvPr id="95" name="Google Shape;95;p4"/>
          <p:cNvPicPr preferRelativeResize="0"/>
          <p:nvPr/>
        </p:nvPicPr>
        <p:blipFill rotWithShape="1">
          <a:blip r:embed="rId6">
            <a:alphaModFix/>
          </a:blip>
          <a:srcRect b="0" l="0" r="0" t="0"/>
          <a:stretch/>
        </p:blipFill>
        <p:spPr>
          <a:xfrm>
            <a:off x="3382811" y="3342228"/>
            <a:ext cx="1779472" cy="112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pic>
        <p:nvPicPr>
          <p:cNvPr id="100" name="Google Shape;100;p5"/>
          <p:cNvPicPr preferRelativeResize="0"/>
          <p:nvPr/>
        </p:nvPicPr>
        <p:blipFill rotWithShape="1">
          <a:blip r:embed="rId3">
            <a:alphaModFix/>
          </a:blip>
          <a:srcRect b="0" l="0" r="0" t="0"/>
          <a:stretch/>
        </p:blipFill>
        <p:spPr>
          <a:xfrm>
            <a:off x="0" y="0"/>
            <a:ext cx="12191999" cy="1459440"/>
          </a:xfrm>
          <a:prstGeom prst="rect">
            <a:avLst/>
          </a:prstGeom>
          <a:noFill/>
          <a:ln>
            <a:noFill/>
          </a:ln>
        </p:spPr>
      </p:pic>
      <p:sp>
        <p:nvSpPr>
          <p:cNvPr id="101" name="Google Shape;101;p5"/>
          <p:cNvSpPr txBox="1"/>
          <p:nvPr>
            <p:ph type="title"/>
          </p:nvPr>
        </p:nvSpPr>
        <p:spPr>
          <a:xfrm>
            <a:off x="534923" y="365251"/>
            <a:ext cx="2637790"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Problema</a:t>
            </a:r>
            <a:endParaRPr sz="4400"/>
          </a:p>
        </p:txBody>
      </p:sp>
      <p:sp>
        <p:nvSpPr>
          <p:cNvPr id="102" name="Google Shape;102;p5"/>
          <p:cNvSpPr/>
          <p:nvPr/>
        </p:nvSpPr>
        <p:spPr>
          <a:xfrm>
            <a:off x="8694801" y="508634"/>
            <a:ext cx="1080135" cy="540385"/>
          </a:xfrm>
          <a:custGeom>
            <a:rect b="b" l="l" r="r" t="t"/>
            <a:pathLst>
              <a:path extrusionOk="0" h="540385" w="1080134">
                <a:moveTo>
                  <a:pt x="0" y="540258"/>
                </a:moveTo>
                <a:lnTo>
                  <a:pt x="1079753" y="540258"/>
                </a:lnTo>
                <a:lnTo>
                  <a:pt x="1079753"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5"/>
          <p:cNvSpPr txBox="1"/>
          <p:nvPr/>
        </p:nvSpPr>
        <p:spPr>
          <a:xfrm>
            <a:off x="8843264" y="512063"/>
            <a:ext cx="786130" cy="513715"/>
          </a:xfrm>
          <a:prstGeom prst="rect">
            <a:avLst/>
          </a:prstGeom>
          <a:noFill/>
          <a:ln>
            <a:noFill/>
          </a:ln>
        </p:spPr>
        <p:txBody>
          <a:bodyPr anchorCtr="0" anchor="t" bIns="0" lIns="0" spcFirstLastPara="1" rIns="0" wrap="square" tIns="12700">
            <a:spAutoFit/>
          </a:bodyPr>
          <a:lstStyle/>
          <a:p>
            <a:pPr indent="15240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104" name="Google Shape;104;p5"/>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5"/>
          <p:cNvSpPr txBox="1"/>
          <p:nvPr/>
        </p:nvSpPr>
        <p:spPr>
          <a:xfrm>
            <a:off x="9886695" y="513842"/>
            <a:ext cx="861060" cy="513715"/>
          </a:xfrm>
          <a:prstGeom prst="rect">
            <a:avLst/>
          </a:prstGeom>
          <a:noFill/>
          <a:ln>
            <a:noFill/>
          </a:ln>
        </p:spPr>
        <p:txBody>
          <a:bodyPr anchorCtr="0" anchor="t" bIns="0" lIns="0" spcFirstLastPara="1" rIns="0" wrap="square" tIns="12700">
            <a:spAutoFit/>
          </a:bodyPr>
          <a:lstStyle/>
          <a:p>
            <a:pPr indent="18923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sp>
        <p:nvSpPr>
          <p:cNvPr id="106" name="Google Shape;106;p5"/>
          <p:cNvSpPr txBox="1"/>
          <p:nvPr/>
        </p:nvSpPr>
        <p:spPr>
          <a:xfrm>
            <a:off x="451104" y="1690877"/>
            <a:ext cx="11095355" cy="4229363"/>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165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FAPROLTEX, es una empresa dedica a la manufacturación de productos a base de caucho, con dos productos estrella los cuales son el guante para el hogar y elementos de impermeabilización para moteros, ubicada en la ciudad de Bogotá, cuenta con un equipo que en conjunto suman mas de 20 años de experiencia, y con una potencial participación de mercado. </a:t>
            </a:r>
            <a:endParaRPr sz="16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Clr>
                <a:schemeClr val="dk1"/>
              </a:buClr>
              <a:buSzPts val="1650"/>
              <a:buFont typeface="Arial"/>
              <a:buNone/>
            </a:pPr>
            <a:r>
              <a:t/>
            </a:r>
            <a:endParaRPr sz="165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En la actualidad las principales deficiencias que ha presentado se encuentran en sus procesos de comercialización y seguimiento a los inventarios, esto ha generado en gran medida la pronta comunicación con los clientes finales y por otra parte la sincronía con los vendedores de la compañía.</a:t>
            </a:r>
            <a:endParaRPr sz="16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650"/>
              <a:buFont typeface="Arial"/>
              <a:buNone/>
            </a:pPr>
            <a:r>
              <a:t/>
            </a:r>
            <a:endParaRPr sz="1650">
              <a:solidFill>
                <a:schemeClr val="dk1"/>
              </a:solidFill>
              <a:latin typeface="Trebuchet MS"/>
              <a:ea typeface="Trebuchet MS"/>
              <a:cs typeface="Trebuchet MS"/>
              <a:sym typeface="Trebuchet MS"/>
            </a:endParaRPr>
          </a:p>
          <a:p>
            <a:pPr indent="-285750" lvl="0" marL="298450" marR="273685" rtl="0" algn="l">
              <a:lnSpc>
                <a:spcPct val="100000"/>
              </a:lnSpc>
              <a:spcBef>
                <a:spcPts val="5"/>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En marcha del panorama, por le cual atraviesa la compañía, en conjunto se ha logrado abordar al representante legal y el Gerente Administrativo, por medio de encuestas, alcance a sus procesos internos e información de primera mano a fin de que parta desde el grupo de trabajo una propuesta que garantice si bien no una solución definitiva, si por lo menos una que optimice los procesos por los cuales se supondría que la intervención de un sistema mejoraría.</a:t>
            </a:r>
            <a:endParaRPr/>
          </a:p>
          <a:p>
            <a:pPr indent="-180975" lvl="0" marL="298450" marR="273685" rtl="0" algn="l">
              <a:lnSpc>
                <a:spcPct val="100000"/>
              </a:lnSpc>
              <a:spcBef>
                <a:spcPts val="5"/>
              </a:spcBef>
              <a:spcAft>
                <a:spcPts val="0"/>
              </a:spcAft>
              <a:buClr>
                <a:schemeClr val="dk1"/>
              </a:buClr>
              <a:buSzPts val="1650"/>
              <a:buFont typeface="Arial"/>
              <a:buNone/>
            </a:pPr>
            <a:r>
              <a:t/>
            </a:r>
            <a:endParaRPr sz="1650">
              <a:solidFill>
                <a:schemeClr val="dk1"/>
              </a:solidFill>
              <a:latin typeface="Trebuchet MS"/>
              <a:ea typeface="Trebuchet MS"/>
              <a:cs typeface="Trebuchet MS"/>
              <a:sym typeface="Trebuchet MS"/>
            </a:endParaRPr>
          </a:p>
        </p:txBody>
      </p:sp>
      <p:pic>
        <p:nvPicPr>
          <p:cNvPr id="107" name="Google Shape;107;p5"/>
          <p:cNvPicPr preferRelativeResize="0"/>
          <p:nvPr/>
        </p:nvPicPr>
        <p:blipFill rotWithShape="1">
          <a:blip r:embed="rId4">
            <a:alphaModFix/>
          </a:blip>
          <a:srcRect b="0" l="0" r="0" t="0"/>
          <a:stretch/>
        </p:blipFill>
        <p:spPr>
          <a:xfrm>
            <a:off x="8694166" y="513842"/>
            <a:ext cx="1080770" cy="535177"/>
          </a:xfrm>
          <a:prstGeom prst="rect">
            <a:avLst/>
          </a:prstGeom>
          <a:noFill/>
          <a:ln>
            <a:noFill/>
          </a:ln>
        </p:spPr>
      </p:pic>
      <p:pic>
        <p:nvPicPr>
          <p:cNvPr id="108" name="Google Shape;108;p5"/>
          <p:cNvPicPr preferRelativeResize="0"/>
          <p:nvPr/>
        </p:nvPicPr>
        <p:blipFill rotWithShape="1">
          <a:blip r:embed="rId5">
            <a:alphaModFix/>
          </a:blip>
          <a:srcRect b="0" l="0" r="0" t="0"/>
          <a:stretch/>
        </p:blipFill>
        <p:spPr>
          <a:xfrm>
            <a:off x="9809243" y="508634"/>
            <a:ext cx="1080135" cy="541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idx="1" type="body"/>
          </p:nvPr>
        </p:nvSpPr>
        <p:spPr>
          <a:xfrm>
            <a:off x="451104" y="1690877"/>
            <a:ext cx="11289791" cy="3416320"/>
          </a:xfrm>
          <a:prstGeom prst="rect">
            <a:avLst/>
          </a:prstGeom>
          <a:noFill/>
          <a:ln>
            <a:noFill/>
          </a:ln>
        </p:spPr>
        <p:txBody>
          <a:bodyPr anchorCtr="0" anchor="t" bIns="0" lIns="0" spcFirstLastPara="1" rIns="0" wrap="square" tIns="0">
            <a:spAutoFit/>
          </a:bodyPr>
          <a:lstStyle/>
          <a:p>
            <a:pPr indent="-285750" lvl="0" marL="285750" rtl="0" algn="just">
              <a:spcBef>
                <a:spcPts val="0"/>
              </a:spcBef>
              <a:spcAft>
                <a:spcPts val="0"/>
              </a:spcAft>
              <a:buClr>
                <a:schemeClr val="dk1"/>
              </a:buClr>
              <a:buSzPts val="1800"/>
              <a:buFont typeface="Arial"/>
              <a:buChar char="•"/>
            </a:pPr>
            <a:r>
              <a:rPr lang="es-CO" sz="1800">
                <a:latin typeface="Trebuchet MS"/>
                <a:ea typeface="Trebuchet MS"/>
                <a:cs typeface="Trebuchet MS"/>
                <a:sym typeface="Trebuchet MS"/>
              </a:rPr>
              <a:t>En la investigación realizada, se han podido extraer varias conclusiones las cuales son fuente fundamental a la hora de generar una propuesta de valor que dinamice, esos procesos por los cuales el equipo de trabajo ha considerado que son vitales para el pleno desarrollo de las actividades de esta empresa cauchera colombiana.</a:t>
            </a:r>
            <a:endParaRPr/>
          </a:p>
          <a:p>
            <a:pPr indent="-171450" lvl="0" marL="285750" rtl="0" algn="just">
              <a:spcBef>
                <a:spcPts val="0"/>
              </a:spcBef>
              <a:spcAft>
                <a:spcPts val="0"/>
              </a:spcAft>
              <a:buClr>
                <a:schemeClr val="dk1"/>
              </a:buClr>
              <a:buSzPts val="1800"/>
              <a:buFont typeface="Arial"/>
              <a:buNone/>
            </a:pPr>
            <a:r>
              <a:t/>
            </a:r>
            <a:endParaRPr>
              <a:latin typeface="Trebuchet MS"/>
              <a:ea typeface="Trebuchet MS"/>
              <a:cs typeface="Trebuchet MS"/>
              <a:sym typeface="Trebuchet MS"/>
            </a:endParaRPr>
          </a:p>
          <a:p>
            <a:pPr indent="-285750" lvl="0" marL="298450" marR="883285" rtl="0" algn="just">
              <a:lnSpc>
                <a:spcPct val="100000"/>
              </a:lnSpc>
              <a:spcBef>
                <a:spcPts val="0"/>
              </a:spcBef>
              <a:spcAft>
                <a:spcPts val="0"/>
              </a:spcAft>
              <a:buClr>
                <a:schemeClr val="dk1"/>
              </a:buClr>
              <a:buSzPts val="1800"/>
              <a:buFont typeface="Arial"/>
              <a:buChar char="•"/>
            </a:pPr>
            <a:r>
              <a:rPr lang="es-CO" sz="1800">
                <a:latin typeface="Trebuchet MS"/>
                <a:ea typeface="Trebuchet MS"/>
                <a:cs typeface="Trebuchet MS"/>
                <a:sym typeface="Trebuchet MS"/>
              </a:rPr>
              <a:t>Dentro de las principales se </a:t>
            </a:r>
            <a:r>
              <a:rPr lang="es-CO">
                <a:latin typeface="Trebuchet MS"/>
                <a:ea typeface="Trebuchet MS"/>
                <a:cs typeface="Trebuchet MS"/>
                <a:sym typeface="Trebuchet MS"/>
              </a:rPr>
              <a:t>encuentran, la contribución al proceso de ventas, la implementación de canales entre los clientes y la línea de producción, el robustecimiento de la secuencia de los inventarios tanto de insumos como los productos disponible para la venta y con afianzar una relación estrechamente directa, y sobre todo el protagonismo de toda la serie de marketing de la compañía.</a:t>
            </a:r>
            <a:endParaRPr sz="2400">
              <a:latin typeface="Trebuchet MS"/>
              <a:ea typeface="Trebuchet MS"/>
              <a:cs typeface="Trebuchet MS"/>
              <a:sym typeface="Trebuchet MS"/>
            </a:endParaRPr>
          </a:p>
          <a:p>
            <a:pPr indent="-171450" lvl="0" marL="285750" rtl="0" algn="just">
              <a:spcBef>
                <a:spcPts val="0"/>
              </a:spcBef>
              <a:spcAft>
                <a:spcPts val="0"/>
              </a:spcAft>
              <a:buClr>
                <a:schemeClr val="dk1"/>
              </a:buClr>
              <a:buSzPts val="1800"/>
              <a:buFont typeface="Arial"/>
              <a:buNone/>
            </a:pPr>
            <a:r>
              <a:t/>
            </a:r>
            <a:endParaRPr sz="1800">
              <a:latin typeface="Trebuchet MS"/>
              <a:ea typeface="Trebuchet MS"/>
              <a:cs typeface="Trebuchet MS"/>
              <a:sym typeface="Trebuchet MS"/>
            </a:endParaRPr>
          </a:p>
          <a:p>
            <a:pPr indent="0" lvl="0" marL="0" rtl="0" algn="l">
              <a:spcBef>
                <a:spcPts val="0"/>
              </a:spcBef>
              <a:spcAft>
                <a:spcPts val="0"/>
              </a:spcAft>
              <a:buNone/>
            </a:pPr>
            <a:r>
              <a:t/>
            </a:r>
            <a:endParaRPr/>
          </a:p>
        </p:txBody>
      </p:sp>
      <p:pic>
        <p:nvPicPr>
          <p:cNvPr id="114" name="Google Shape;114;p6"/>
          <p:cNvPicPr preferRelativeResize="0"/>
          <p:nvPr/>
        </p:nvPicPr>
        <p:blipFill rotWithShape="1">
          <a:blip r:embed="rId3">
            <a:alphaModFix/>
          </a:blip>
          <a:srcRect b="0" l="0" r="0" t="0"/>
          <a:stretch/>
        </p:blipFill>
        <p:spPr>
          <a:xfrm>
            <a:off x="-4011" y="0"/>
            <a:ext cx="12191999" cy="1459440"/>
          </a:xfrm>
          <a:prstGeom prst="rect">
            <a:avLst/>
          </a:prstGeom>
          <a:noFill/>
          <a:ln>
            <a:noFill/>
          </a:ln>
        </p:spPr>
      </p:pic>
      <p:sp>
        <p:nvSpPr>
          <p:cNvPr id="115" name="Google Shape;115;p6"/>
          <p:cNvSpPr txBox="1"/>
          <p:nvPr>
            <p:ph type="title"/>
          </p:nvPr>
        </p:nvSpPr>
        <p:spPr>
          <a:xfrm>
            <a:off x="534923" y="365251"/>
            <a:ext cx="2637790"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Problema</a:t>
            </a:r>
            <a:endParaRPr sz="4400"/>
          </a:p>
        </p:txBody>
      </p:sp>
      <p:sp>
        <p:nvSpPr>
          <p:cNvPr id="116" name="Google Shape;116;p6"/>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 name="Google Shape;117;p6"/>
          <p:cNvPicPr preferRelativeResize="0"/>
          <p:nvPr/>
        </p:nvPicPr>
        <p:blipFill rotWithShape="1">
          <a:blip r:embed="rId4">
            <a:alphaModFix/>
          </a:blip>
          <a:srcRect b="0" l="0" r="0" t="0"/>
          <a:stretch/>
        </p:blipFill>
        <p:spPr>
          <a:xfrm>
            <a:off x="8694166" y="513842"/>
            <a:ext cx="1080770" cy="535177"/>
          </a:xfrm>
          <a:prstGeom prst="rect">
            <a:avLst/>
          </a:prstGeom>
          <a:noFill/>
          <a:ln>
            <a:noFill/>
          </a:ln>
        </p:spPr>
      </p:pic>
      <p:pic>
        <p:nvPicPr>
          <p:cNvPr id="118" name="Google Shape;118;p6"/>
          <p:cNvPicPr preferRelativeResize="0"/>
          <p:nvPr/>
        </p:nvPicPr>
        <p:blipFill rotWithShape="1">
          <a:blip r:embed="rId5">
            <a:alphaModFix/>
          </a:blip>
          <a:srcRect b="0" l="0" r="0" t="0"/>
          <a:stretch/>
        </p:blipFill>
        <p:spPr>
          <a:xfrm>
            <a:off x="9809243" y="508634"/>
            <a:ext cx="1080135" cy="541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grpSp>
        <p:nvGrpSpPr>
          <p:cNvPr id="123" name="Google Shape;123;p7"/>
          <p:cNvGrpSpPr/>
          <p:nvPr/>
        </p:nvGrpSpPr>
        <p:grpSpPr>
          <a:xfrm>
            <a:off x="0" y="0"/>
            <a:ext cx="12191999" cy="6857997"/>
            <a:chOff x="0" y="0"/>
            <a:chExt cx="12191999" cy="6857997"/>
          </a:xfrm>
        </p:grpSpPr>
        <p:pic>
          <p:nvPicPr>
            <p:cNvPr id="124" name="Google Shape;124;p7"/>
            <p:cNvPicPr preferRelativeResize="0"/>
            <p:nvPr/>
          </p:nvPicPr>
          <p:blipFill rotWithShape="1">
            <a:blip r:embed="rId3">
              <a:alphaModFix/>
            </a:blip>
            <a:srcRect b="0" l="0" r="0" t="0"/>
            <a:stretch/>
          </p:blipFill>
          <p:spPr>
            <a:xfrm>
              <a:off x="0" y="0"/>
              <a:ext cx="12191999" cy="6857997"/>
            </a:xfrm>
            <a:prstGeom prst="rect">
              <a:avLst/>
            </a:prstGeom>
            <a:noFill/>
            <a:ln>
              <a:noFill/>
            </a:ln>
          </p:spPr>
        </p:pic>
        <p:pic>
          <p:nvPicPr>
            <p:cNvPr id="125" name="Google Shape;125;p7"/>
            <p:cNvPicPr preferRelativeResize="0"/>
            <p:nvPr/>
          </p:nvPicPr>
          <p:blipFill rotWithShape="1">
            <a:blip r:embed="rId4">
              <a:alphaModFix/>
            </a:blip>
            <a:srcRect b="0" l="0" r="0" t="0"/>
            <a:stretch/>
          </p:blipFill>
          <p:spPr>
            <a:xfrm>
              <a:off x="11393789" y="302879"/>
              <a:ext cx="184481" cy="184752"/>
            </a:xfrm>
            <a:prstGeom prst="rect">
              <a:avLst/>
            </a:prstGeom>
            <a:noFill/>
            <a:ln>
              <a:noFill/>
            </a:ln>
          </p:spPr>
        </p:pic>
        <p:sp>
          <p:nvSpPr>
            <p:cNvPr id="126" name="Google Shape;126;p7"/>
            <p:cNvSpPr/>
            <p:nvPr/>
          </p:nvSpPr>
          <p:spPr>
            <a:xfrm>
              <a:off x="11055096" y="516991"/>
              <a:ext cx="857885" cy="620395"/>
            </a:xfrm>
            <a:custGeom>
              <a:rect b="b" l="l" r="r" t="t"/>
              <a:pathLst>
                <a:path extrusionOk="0" h="620394" w="857884">
                  <a:moveTo>
                    <a:pt x="213106" y="82359"/>
                  </a:moveTo>
                  <a:lnTo>
                    <a:pt x="178333" y="54622"/>
                  </a:lnTo>
                  <a:lnTo>
                    <a:pt x="141935" y="47726"/>
                  </a:lnTo>
                  <a:lnTo>
                    <a:pt x="138658" y="46913"/>
                  </a:lnTo>
                  <a:lnTo>
                    <a:pt x="100622" y="33426"/>
                  </a:lnTo>
                  <a:lnTo>
                    <a:pt x="100622" y="30543"/>
                  </a:lnTo>
                  <a:lnTo>
                    <a:pt x="102666" y="28105"/>
                  </a:lnTo>
                  <a:lnTo>
                    <a:pt x="107162" y="26466"/>
                  </a:lnTo>
                  <a:lnTo>
                    <a:pt x="111252" y="25273"/>
                  </a:lnTo>
                  <a:lnTo>
                    <a:pt x="117386" y="24460"/>
                  </a:lnTo>
                  <a:lnTo>
                    <a:pt x="134975" y="24460"/>
                  </a:lnTo>
                  <a:lnTo>
                    <a:pt x="142748" y="25273"/>
                  </a:lnTo>
                  <a:lnTo>
                    <a:pt x="148069" y="27724"/>
                  </a:lnTo>
                  <a:lnTo>
                    <a:pt x="152984" y="29730"/>
                  </a:lnTo>
                  <a:lnTo>
                    <a:pt x="155841" y="32994"/>
                  </a:lnTo>
                  <a:lnTo>
                    <a:pt x="155841" y="37934"/>
                  </a:lnTo>
                  <a:lnTo>
                    <a:pt x="206971" y="37934"/>
                  </a:lnTo>
                  <a:lnTo>
                    <a:pt x="206971" y="36258"/>
                  </a:lnTo>
                  <a:lnTo>
                    <a:pt x="205752" y="27686"/>
                  </a:lnTo>
                  <a:lnTo>
                    <a:pt x="204139" y="24460"/>
                  </a:lnTo>
                  <a:lnTo>
                    <a:pt x="202069" y="20307"/>
                  </a:lnTo>
                  <a:lnTo>
                    <a:pt x="162483" y="2349"/>
                  </a:lnTo>
                  <a:lnTo>
                    <a:pt x="127203" y="0"/>
                  </a:lnTo>
                  <a:lnTo>
                    <a:pt x="107886" y="609"/>
                  </a:lnTo>
                  <a:lnTo>
                    <a:pt x="64630" y="9779"/>
                  </a:lnTo>
                  <a:lnTo>
                    <a:pt x="43357" y="42011"/>
                  </a:lnTo>
                  <a:lnTo>
                    <a:pt x="44170" y="46469"/>
                  </a:lnTo>
                  <a:lnTo>
                    <a:pt x="46621" y="50546"/>
                  </a:lnTo>
                  <a:lnTo>
                    <a:pt x="48666" y="54622"/>
                  </a:lnTo>
                  <a:lnTo>
                    <a:pt x="94919" y="73317"/>
                  </a:lnTo>
                  <a:lnTo>
                    <a:pt x="116166" y="77063"/>
                  </a:lnTo>
                  <a:lnTo>
                    <a:pt x="120256" y="77876"/>
                  </a:lnTo>
                  <a:lnTo>
                    <a:pt x="121488" y="78282"/>
                  </a:lnTo>
                  <a:lnTo>
                    <a:pt x="122707" y="78282"/>
                  </a:lnTo>
                  <a:lnTo>
                    <a:pt x="124345" y="78689"/>
                  </a:lnTo>
                  <a:lnTo>
                    <a:pt x="155841" y="91338"/>
                  </a:lnTo>
                  <a:lnTo>
                    <a:pt x="155841" y="94602"/>
                  </a:lnTo>
                  <a:lnTo>
                    <a:pt x="153390" y="97040"/>
                  </a:lnTo>
                  <a:lnTo>
                    <a:pt x="143573" y="101130"/>
                  </a:lnTo>
                  <a:lnTo>
                    <a:pt x="136613" y="101942"/>
                  </a:lnTo>
                  <a:lnTo>
                    <a:pt x="128028" y="101942"/>
                  </a:lnTo>
                  <a:lnTo>
                    <a:pt x="94488" y="92557"/>
                  </a:lnTo>
                  <a:lnTo>
                    <a:pt x="94488" y="86042"/>
                  </a:lnTo>
                  <a:lnTo>
                    <a:pt x="94894" y="84404"/>
                  </a:lnTo>
                  <a:lnTo>
                    <a:pt x="94894" y="83997"/>
                  </a:lnTo>
                  <a:lnTo>
                    <a:pt x="40894" y="83997"/>
                  </a:lnTo>
                  <a:lnTo>
                    <a:pt x="40894" y="86042"/>
                  </a:lnTo>
                  <a:lnTo>
                    <a:pt x="71399" y="121310"/>
                  </a:lnTo>
                  <a:lnTo>
                    <a:pt x="122707" y="126809"/>
                  </a:lnTo>
                  <a:lnTo>
                    <a:pt x="143433" y="126136"/>
                  </a:lnTo>
                  <a:lnTo>
                    <a:pt x="189788" y="116624"/>
                  </a:lnTo>
                  <a:lnTo>
                    <a:pt x="208597" y="101942"/>
                  </a:lnTo>
                  <a:lnTo>
                    <a:pt x="211645" y="96545"/>
                  </a:lnTo>
                  <a:lnTo>
                    <a:pt x="213106" y="87668"/>
                  </a:lnTo>
                  <a:lnTo>
                    <a:pt x="213106" y="82359"/>
                  </a:lnTo>
                  <a:close/>
                </a:path>
                <a:path extrusionOk="0" h="620394" w="857884">
                  <a:moveTo>
                    <a:pt x="385724" y="97866"/>
                  </a:moveTo>
                  <a:lnTo>
                    <a:pt x="290830" y="97866"/>
                  </a:lnTo>
                  <a:lnTo>
                    <a:pt x="290830" y="74193"/>
                  </a:lnTo>
                  <a:lnTo>
                    <a:pt x="375094" y="74193"/>
                  </a:lnTo>
                  <a:lnTo>
                    <a:pt x="375094" y="48107"/>
                  </a:lnTo>
                  <a:lnTo>
                    <a:pt x="290830" y="48107"/>
                  </a:lnTo>
                  <a:lnTo>
                    <a:pt x="290830" y="28536"/>
                  </a:lnTo>
                  <a:lnTo>
                    <a:pt x="382041" y="28536"/>
                  </a:lnTo>
                  <a:lnTo>
                    <a:pt x="382041" y="2006"/>
                  </a:lnTo>
                  <a:lnTo>
                    <a:pt x="235610" y="2006"/>
                  </a:lnTo>
                  <a:lnTo>
                    <a:pt x="235610" y="124777"/>
                  </a:lnTo>
                  <a:lnTo>
                    <a:pt x="385724" y="124777"/>
                  </a:lnTo>
                  <a:lnTo>
                    <a:pt x="385724" y="97866"/>
                  </a:lnTo>
                  <a:close/>
                </a:path>
                <a:path extrusionOk="0" h="620394" w="857884">
                  <a:moveTo>
                    <a:pt x="393915" y="155778"/>
                  </a:moveTo>
                  <a:lnTo>
                    <a:pt x="0" y="155778"/>
                  </a:lnTo>
                  <a:lnTo>
                    <a:pt x="0" y="220205"/>
                  </a:lnTo>
                  <a:lnTo>
                    <a:pt x="244602" y="220205"/>
                  </a:lnTo>
                  <a:lnTo>
                    <a:pt x="255536" y="223227"/>
                  </a:lnTo>
                  <a:lnTo>
                    <a:pt x="263017" y="230911"/>
                  </a:lnTo>
                  <a:lnTo>
                    <a:pt x="265887" y="241198"/>
                  </a:lnTo>
                  <a:lnTo>
                    <a:pt x="263004" y="252018"/>
                  </a:lnTo>
                  <a:lnTo>
                    <a:pt x="113296" y="510984"/>
                  </a:lnTo>
                  <a:lnTo>
                    <a:pt x="162382" y="557072"/>
                  </a:lnTo>
                  <a:lnTo>
                    <a:pt x="393915" y="155778"/>
                  </a:lnTo>
                  <a:close/>
                </a:path>
                <a:path extrusionOk="0" h="620394" w="857884">
                  <a:moveTo>
                    <a:pt x="605370" y="2006"/>
                  </a:moveTo>
                  <a:lnTo>
                    <a:pt x="552602" y="2006"/>
                  </a:lnTo>
                  <a:lnTo>
                    <a:pt x="552602" y="84404"/>
                  </a:lnTo>
                  <a:lnTo>
                    <a:pt x="514311" y="42011"/>
                  </a:lnTo>
                  <a:lnTo>
                    <a:pt x="478180" y="2006"/>
                  </a:lnTo>
                  <a:lnTo>
                    <a:pt x="408635" y="2006"/>
                  </a:lnTo>
                  <a:lnTo>
                    <a:pt x="408635" y="124777"/>
                  </a:lnTo>
                  <a:lnTo>
                    <a:pt x="461403" y="124777"/>
                  </a:lnTo>
                  <a:lnTo>
                    <a:pt x="461403" y="42011"/>
                  </a:lnTo>
                  <a:lnTo>
                    <a:pt x="533387" y="124777"/>
                  </a:lnTo>
                  <a:lnTo>
                    <a:pt x="605370" y="124777"/>
                  </a:lnTo>
                  <a:lnTo>
                    <a:pt x="605370" y="84404"/>
                  </a:lnTo>
                  <a:lnTo>
                    <a:pt x="605370" y="2006"/>
                  </a:lnTo>
                  <a:close/>
                </a:path>
                <a:path extrusionOk="0" h="620394" w="857884">
                  <a:moveTo>
                    <a:pt x="650786" y="589292"/>
                  </a:moveTo>
                  <a:lnTo>
                    <a:pt x="517906" y="370192"/>
                  </a:lnTo>
                  <a:lnTo>
                    <a:pt x="428675" y="223062"/>
                  </a:lnTo>
                  <a:lnTo>
                    <a:pt x="428675" y="223469"/>
                  </a:lnTo>
                  <a:lnTo>
                    <a:pt x="428269" y="224282"/>
                  </a:lnTo>
                  <a:lnTo>
                    <a:pt x="211886" y="591324"/>
                  </a:lnTo>
                  <a:lnTo>
                    <a:pt x="269557" y="619874"/>
                  </a:lnTo>
                  <a:lnTo>
                    <a:pt x="411492" y="380898"/>
                  </a:lnTo>
                  <a:lnTo>
                    <a:pt x="419785" y="372859"/>
                  </a:lnTo>
                  <a:lnTo>
                    <a:pt x="430263" y="370192"/>
                  </a:lnTo>
                  <a:lnTo>
                    <a:pt x="440664" y="372859"/>
                  </a:lnTo>
                  <a:lnTo>
                    <a:pt x="448716" y="380898"/>
                  </a:lnTo>
                  <a:lnTo>
                    <a:pt x="591908" y="619874"/>
                  </a:lnTo>
                  <a:lnTo>
                    <a:pt x="650786" y="589292"/>
                  </a:lnTo>
                  <a:close/>
                </a:path>
                <a:path extrusionOk="0" h="620394" w="857884">
                  <a:moveTo>
                    <a:pt x="836091" y="124777"/>
                  </a:moveTo>
                  <a:lnTo>
                    <a:pt x="821232" y="102349"/>
                  </a:lnTo>
                  <a:lnTo>
                    <a:pt x="803643" y="75819"/>
                  </a:lnTo>
                  <a:lnTo>
                    <a:pt x="773912" y="30975"/>
                  </a:lnTo>
                  <a:lnTo>
                    <a:pt x="754697" y="2006"/>
                  </a:lnTo>
                  <a:lnTo>
                    <a:pt x="747725" y="2006"/>
                  </a:lnTo>
                  <a:lnTo>
                    <a:pt x="747725" y="75819"/>
                  </a:lnTo>
                  <a:lnTo>
                    <a:pt x="693318" y="75819"/>
                  </a:lnTo>
                  <a:lnTo>
                    <a:pt x="721169" y="30975"/>
                  </a:lnTo>
                  <a:lnTo>
                    <a:pt x="747725" y="75819"/>
                  </a:lnTo>
                  <a:lnTo>
                    <a:pt x="747725" y="2006"/>
                  </a:lnTo>
                  <a:lnTo>
                    <a:pt x="693750" y="2006"/>
                  </a:lnTo>
                  <a:lnTo>
                    <a:pt x="608647" y="124777"/>
                  </a:lnTo>
                  <a:lnTo>
                    <a:pt x="663867" y="124777"/>
                  </a:lnTo>
                  <a:lnTo>
                    <a:pt x="676960" y="102349"/>
                  </a:lnTo>
                  <a:lnTo>
                    <a:pt x="762444" y="102349"/>
                  </a:lnTo>
                  <a:lnTo>
                    <a:pt x="774712" y="124777"/>
                  </a:lnTo>
                  <a:lnTo>
                    <a:pt x="836091" y="124777"/>
                  </a:lnTo>
                  <a:close/>
                </a:path>
                <a:path extrusionOk="0" h="620394" w="857884">
                  <a:moveTo>
                    <a:pt x="857796" y="155778"/>
                  </a:moveTo>
                  <a:lnTo>
                    <a:pt x="463854" y="155778"/>
                  </a:lnTo>
                  <a:lnTo>
                    <a:pt x="694944" y="557072"/>
                  </a:lnTo>
                  <a:lnTo>
                    <a:pt x="744067" y="510984"/>
                  </a:lnTo>
                  <a:lnTo>
                    <a:pt x="594741" y="252018"/>
                  </a:lnTo>
                  <a:lnTo>
                    <a:pt x="591870" y="241198"/>
                  </a:lnTo>
                  <a:lnTo>
                    <a:pt x="594753" y="230911"/>
                  </a:lnTo>
                  <a:lnTo>
                    <a:pt x="602234" y="223227"/>
                  </a:lnTo>
                  <a:lnTo>
                    <a:pt x="613168" y="220205"/>
                  </a:lnTo>
                  <a:lnTo>
                    <a:pt x="857796" y="220205"/>
                  </a:lnTo>
                  <a:lnTo>
                    <a:pt x="857796" y="155778"/>
                  </a:lnTo>
                  <a:close/>
                </a:path>
              </a:pathLst>
            </a:custGeom>
            <a:solidFill>
              <a:srgbClr val="39A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7"/>
            <p:cNvSpPr/>
            <p:nvPr/>
          </p:nvSpPr>
          <p:spPr>
            <a:xfrm>
              <a:off x="1313688" y="593598"/>
              <a:ext cx="3527425" cy="347980"/>
            </a:xfrm>
            <a:custGeom>
              <a:rect b="b" l="l" r="r" t="t"/>
              <a:pathLst>
                <a:path extrusionOk="0" h="347980" w="3527425">
                  <a:moveTo>
                    <a:pt x="3527298" y="0"/>
                  </a:moveTo>
                  <a:lnTo>
                    <a:pt x="0" y="0"/>
                  </a:lnTo>
                  <a:lnTo>
                    <a:pt x="0" y="347472"/>
                  </a:lnTo>
                  <a:lnTo>
                    <a:pt x="3527298" y="347472"/>
                  </a:lnTo>
                  <a:lnTo>
                    <a:pt x="3527298"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 name="Google Shape;128;p7"/>
          <p:cNvSpPr txBox="1"/>
          <p:nvPr>
            <p:ph type="title"/>
          </p:nvPr>
        </p:nvSpPr>
        <p:spPr>
          <a:xfrm>
            <a:off x="1491488" y="275589"/>
            <a:ext cx="3171825" cy="51308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3200">
                <a:solidFill>
                  <a:srgbClr val="38AA00"/>
                </a:solidFill>
              </a:rPr>
              <a:t>Objetivo General</a:t>
            </a:r>
            <a:endParaRPr sz="3200"/>
          </a:p>
        </p:txBody>
      </p:sp>
      <p:sp>
        <p:nvSpPr>
          <p:cNvPr id="129" name="Google Shape;129;p7"/>
          <p:cNvSpPr txBox="1"/>
          <p:nvPr/>
        </p:nvSpPr>
        <p:spPr>
          <a:xfrm>
            <a:off x="635000" y="1310131"/>
            <a:ext cx="4877435" cy="1490152"/>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s-CO" sz="1600">
                <a:solidFill>
                  <a:schemeClr val="dk1"/>
                </a:solidFill>
                <a:latin typeface="Trebuchet MS"/>
                <a:ea typeface="Trebuchet MS"/>
                <a:cs typeface="Trebuchet MS"/>
                <a:sym typeface="Trebuchet MS"/>
              </a:rPr>
              <a:t>Desarrollar un Sistema de Información Web  Tipo CRM y de organización interna para el desarrollo optimo de las actividades sirviéndose como canal principal entre la marca de la empresa y la representación que tenga esta en el mercado de la empresa cauchera FAPROLTEX</a:t>
            </a:r>
            <a:endParaRPr sz="1600">
              <a:solidFill>
                <a:schemeClr val="dk1"/>
              </a:solidFill>
              <a:latin typeface="Trebuchet MS"/>
              <a:ea typeface="Trebuchet MS"/>
              <a:cs typeface="Trebuchet MS"/>
              <a:sym typeface="Trebuchet MS"/>
            </a:endParaRPr>
          </a:p>
        </p:txBody>
      </p:sp>
      <p:grpSp>
        <p:nvGrpSpPr>
          <p:cNvPr id="130" name="Google Shape;130;p7"/>
          <p:cNvGrpSpPr/>
          <p:nvPr/>
        </p:nvGrpSpPr>
        <p:grpSpPr>
          <a:xfrm>
            <a:off x="484631" y="0"/>
            <a:ext cx="11707368" cy="6857996"/>
            <a:chOff x="484631" y="0"/>
            <a:chExt cx="11707368" cy="6857996"/>
          </a:xfrm>
        </p:grpSpPr>
        <p:pic>
          <p:nvPicPr>
            <p:cNvPr id="131" name="Google Shape;131;p7"/>
            <p:cNvPicPr preferRelativeResize="0"/>
            <p:nvPr/>
          </p:nvPicPr>
          <p:blipFill rotWithShape="1">
            <a:blip r:embed="rId5">
              <a:alphaModFix/>
            </a:blip>
            <a:srcRect b="0" l="0" r="0" t="0"/>
            <a:stretch/>
          </p:blipFill>
          <p:spPr>
            <a:xfrm>
              <a:off x="3657599" y="0"/>
              <a:ext cx="8534400" cy="6857996"/>
            </a:xfrm>
            <a:prstGeom prst="rect">
              <a:avLst/>
            </a:prstGeom>
            <a:noFill/>
            <a:ln>
              <a:noFill/>
            </a:ln>
          </p:spPr>
        </p:pic>
        <p:sp>
          <p:nvSpPr>
            <p:cNvPr id="132" name="Google Shape;132;p7"/>
            <p:cNvSpPr/>
            <p:nvPr/>
          </p:nvSpPr>
          <p:spPr>
            <a:xfrm>
              <a:off x="484631" y="3146298"/>
              <a:ext cx="4166870" cy="346710"/>
            </a:xfrm>
            <a:custGeom>
              <a:rect b="b" l="l" r="r" t="t"/>
              <a:pathLst>
                <a:path extrusionOk="0" h="346710" w="4166870">
                  <a:moveTo>
                    <a:pt x="4166616" y="0"/>
                  </a:moveTo>
                  <a:lnTo>
                    <a:pt x="0" y="0"/>
                  </a:lnTo>
                  <a:lnTo>
                    <a:pt x="0" y="346710"/>
                  </a:lnTo>
                  <a:lnTo>
                    <a:pt x="4166616" y="346710"/>
                  </a:lnTo>
                  <a:lnTo>
                    <a:pt x="4166616"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7"/>
          <p:cNvSpPr txBox="1"/>
          <p:nvPr/>
        </p:nvSpPr>
        <p:spPr>
          <a:xfrm>
            <a:off x="652780" y="2852927"/>
            <a:ext cx="3848100" cy="5130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s-CO" sz="3200">
                <a:solidFill>
                  <a:srgbClr val="38AA00"/>
                </a:solidFill>
                <a:latin typeface="Trebuchet MS"/>
                <a:ea typeface="Trebuchet MS"/>
                <a:cs typeface="Trebuchet MS"/>
                <a:sym typeface="Trebuchet MS"/>
              </a:rPr>
              <a:t>Objetivo Específicos</a:t>
            </a:r>
            <a:endParaRPr sz="3200">
              <a:solidFill>
                <a:schemeClr val="dk1"/>
              </a:solidFill>
              <a:latin typeface="Trebuchet MS"/>
              <a:ea typeface="Trebuchet MS"/>
              <a:cs typeface="Trebuchet MS"/>
              <a:sym typeface="Trebuchet MS"/>
            </a:endParaRPr>
          </a:p>
        </p:txBody>
      </p:sp>
      <p:sp>
        <p:nvSpPr>
          <p:cNvPr id="134" name="Google Shape;134;p7"/>
          <p:cNvSpPr txBox="1"/>
          <p:nvPr/>
        </p:nvSpPr>
        <p:spPr>
          <a:xfrm>
            <a:off x="843025" y="3684016"/>
            <a:ext cx="4653915" cy="2967479"/>
          </a:xfrm>
          <a:prstGeom prst="rect">
            <a:avLst/>
          </a:prstGeom>
          <a:noFill/>
          <a:ln>
            <a:noFill/>
          </a:ln>
        </p:spPr>
        <p:txBody>
          <a:bodyPr anchorCtr="0" anchor="t" bIns="0" lIns="0" spcFirstLastPara="1" rIns="0" wrap="square" tIns="12700">
            <a:spAutoFit/>
          </a:bodyPr>
          <a:lstStyle/>
          <a:p>
            <a:pPr indent="-285750" lvl="0" marL="298450" marR="773430"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Gestionar los Usuarios de la Empresa  FAPROLTEX</a:t>
            </a:r>
            <a:endParaRPr sz="1600">
              <a:solidFill>
                <a:schemeClr val="dk1"/>
              </a:solidFill>
              <a:latin typeface="Trebuchet MS"/>
              <a:ea typeface="Trebuchet MS"/>
              <a:cs typeface="Trebuchet MS"/>
              <a:sym typeface="Trebuchet MS"/>
            </a:endParaRPr>
          </a:p>
          <a:p>
            <a:pPr indent="-285750" lvl="0" marL="298450" marR="565785"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Gestionar un modulo de interacción cliente de la Empresa  FAPROLTEX.</a:t>
            </a:r>
            <a:endParaRPr sz="1600">
              <a:solidFill>
                <a:schemeClr val="dk1"/>
              </a:solidFill>
              <a:latin typeface="Trebuchet MS"/>
              <a:ea typeface="Trebuchet MS"/>
              <a:cs typeface="Trebuchet MS"/>
              <a:sym typeface="Trebuchet MS"/>
            </a:endParaRPr>
          </a:p>
          <a:p>
            <a:pPr indent="-285750" lvl="0" marL="298450" marR="522605"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Gestionar un modulo para la administración de inventarios de la Empresa FAPROLTEX</a:t>
            </a:r>
            <a:endParaRPr sz="1600">
              <a:solidFill>
                <a:schemeClr val="dk1"/>
              </a:solidFill>
              <a:latin typeface="Trebuchet MS"/>
              <a:ea typeface="Trebuchet MS"/>
              <a:cs typeface="Trebuchet MS"/>
              <a:sym typeface="Trebuchet MS"/>
            </a:endParaRPr>
          </a:p>
          <a:p>
            <a:pPr indent="-285750" lvl="0" marL="298450" marR="526415"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Gestionar un modulo que dinamice la producción de la Empresa</a:t>
            </a:r>
            <a:endParaRPr sz="1600">
              <a:solidFill>
                <a:schemeClr val="dk1"/>
              </a:solidFill>
              <a:latin typeface="Trebuchet MS"/>
              <a:ea typeface="Trebuchet MS"/>
              <a:cs typeface="Trebuchet MS"/>
              <a:sym typeface="Trebuchet MS"/>
            </a:endParaRPr>
          </a:p>
          <a:p>
            <a:pPr indent="-285750" lvl="0" marL="298450" marR="0"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Gestionar los reportes gráficos e impresos de</a:t>
            </a:r>
            <a:endParaRPr sz="1600">
              <a:solidFill>
                <a:schemeClr val="dk1"/>
              </a:solidFill>
              <a:latin typeface="Trebuchet MS"/>
              <a:ea typeface="Trebuchet MS"/>
              <a:cs typeface="Trebuchet MS"/>
              <a:sym typeface="Trebuchet MS"/>
            </a:endParaRPr>
          </a:p>
          <a:p>
            <a:pPr indent="0" lvl="0" marL="298450" marR="0" rtl="0" algn="l">
              <a:lnSpc>
                <a:spcPct val="100000"/>
              </a:lnSpc>
              <a:spcBef>
                <a:spcPts val="0"/>
              </a:spcBef>
              <a:spcAft>
                <a:spcPts val="0"/>
              </a:spcAft>
              <a:buNone/>
            </a:pPr>
            <a:r>
              <a:rPr lang="es-CO" sz="1600">
                <a:solidFill>
                  <a:schemeClr val="dk1"/>
                </a:solidFill>
                <a:latin typeface="Trebuchet MS"/>
                <a:ea typeface="Trebuchet MS"/>
                <a:cs typeface="Trebuchet MS"/>
                <a:sym typeface="Trebuchet MS"/>
              </a:rPr>
              <a:t>la Empresa FAPROLTEX, para la toma de decisiones.</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pic>
        <p:nvPicPr>
          <p:cNvPr id="139" name="Google Shape;139;p8"/>
          <p:cNvPicPr preferRelativeResize="0"/>
          <p:nvPr/>
        </p:nvPicPr>
        <p:blipFill rotWithShape="1">
          <a:blip r:embed="rId3">
            <a:alphaModFix/>
          </a:blip>
          <a:srcRect b="0" l="0" r="0" t="0"/>
          <a:stretch/>
        </p:blipFill>
        <p:spPr>
          <a:xfrm>
            <a:off x="0" y="0"/>
            <a:ext cx="12191999" cy="1459440"/>
          </a:xfrm>
          <a:prstGeom prst="rect">
            <a:avLst/>
          </a:prstGeom>
          <a:noFill/>
          <a:ln>
            <a:noFill/>
          </a:ln>
        </p:spPr>
      </p:pic>
      <p:sp>
        <p:nvSpPr>
          <p:cNvPr id="140" name="Google Shape;140;p8"/>
          <p:cNvSpPr txBox="1"/>
          <p:nvPr>
            <p:ph type="title"/>
          </p:nvPr>
        </p:nvSpPr>
        <p:spPr>
          <a:xfrm>
            <a:off x="534923" y="365251"/>
            <a:ext cx="3537585"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Justificación</a:t>
            </a:r>
            <a:endParaRPr sz="4400"/>
          </a:p>
        </p:txBody>
      </p:sp>
      <p:sp>
        <p:nvSpPr>
          <p:cNvPr id="141" name="Google Shape;141;p8"/>
          <p:cNvSpPr/>
          <p:nvPr/>
        </p:nvSpPr>
        <p:spPr>
          <a:xfrm>
            <a:off x="8694801" y="508634"/>
            <a:ext cx="1080135" cy="540385"/>
          </a:xfrm>
          <a:custGeom>
            <a:rect b="b" l="l" r="r" t="t"/>
            <a:pathLst>
              <a:path extrusionOk="0" h="540385" w="1080134">
                <a:moveTo>
                  <a:pt x="0" y="540258"/>
                </a:moveTo>
                <a:lnTo>
                  <a:pt x="1079753" y="540258"/>
                </a:lnTo>
                <a:lnTo>
                  <a:pt x="1079753"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8"/>
          <p:cNvSpPr txBox="1"/>
          <p:nvPr/>
        </p:nvSpPr>
        <p:spPr>
          <a:xfrm>
            <a:off x="8843264" y="512063"/>
            <a:ext cx="786130" cy="513715"/>
          </a:xfrm>
          <a:prstGeom prst="rect">
            <a:avLst/>
          </a:prstGeom>
          <a:noFill/>
          <a:ln>
            <a:noFill/>
          </a:ln>
        </p:spPr>
        <p:txBody>
          <a:bodyPr anchorCtr="0" anchor="t" bIns="0" lIns="0" spcFirstLastPara="1" rIns="0" wrap="square" tIns="12700">
            <a:spAutoFit/>
          </a:bodyPr>
          <a:lstStyle/>
          <a:p>
            <a:pPr indent="15240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143" name="Google Shape;143;p8"/>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txBox="1"/>
          <p:nvPr/>
        </p:nvSpPr>
        <p:spPr>
          <a:xfrm>
            <a:off x="9886695" y="513842"/>
            <a:ext cx="861060" cy="513715"/>
          </a:xfrm>
          <a:prstGeom prst="rect">
            <a:avLst/>
          </a:prstGeom>
          <a:noFill/>
          <a:ln>
            <a:noFill/>
          </a:ln>
        </p:spPr>
        <p:txBody>
          <a:bodyPr anchorCtr="0" anchor="t" bIns="0" lIns="0" spcFirstLastPara="1" rIns="0" wrap="square" tIns="12700">
            <a:spAutoFit/>
          </a:bodyPr>
          <a:lstStyle/>
          <a:p>
            <a:pPr indent="18923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sp>
        <p:nvSpPr>
          <p:cNvPr id="145" name="Google Shape;145;p8"/>
          <p:cNvSpPr txBox="1"/>
          <p:nvPr/>
        </p:nvSpPr>
        <p:spPr>
          <a:xfrm>
            <a:off x="451104" y="1690877"/>
            <a:ext cx="11175365" cy="4414029"/>
          </a:xfrm>
          <a:prstGeom prst="rect">
            <a:avLst/>
          </a:prstGeom>
          <a:noFill/>
          <a:ln>
            <a:noFill/>
          </a:ln>
        </p:spPr>
        <p:txBody>
          <a:bodyPr anchorCtr="0" anchor="t" bIns="0" lIns="0" spcFirstLastPara="1" rIns="0" wrap="square" tIns="12700">
            <a:spAutoFit/>
          </a:bodyPr>
          <a:lstStyle/>
          <a:p>
            <a:pPr indent="-285750" lvl="0" marL="298450" marR="48260" rtl="0" algn="l">
              <a:lnSpc>
                <a:spcPct val="100000"/>
              </a:lnSpc>
              <a:spcBef>
                <a:spcPts val="0"/>
              </a:spcBef>
              <a:spcAft>
                <a:spcPts val="0"/>
              </a:spcAft>
              <a:buClr>
                <a:schemeClr val="dk1"/>
              </a:buClr>
              <a:buSzPts val="1800"/>
              <a:buFont typeface="Arial"/>
              <a:buChar char="•"/>
            </a:pPr>
            <a:r>
              <a:rPr lang="es-CO" sz="1800">
                <a:solidFill>
                  <a:schemeClr val="dk1"/>
                </a:solidFill>
                <a:latin typeface="Trebuchet MS"/>
                <a:ea typeface="Trebuchet MS"/>
                <a:cs typeface="Trebuchet MS"/>
                <a:sym typeface="Trebuchet MS"/>
              </a:rPr>
              <a:t>La implementación de TECH ELECTRONICS, en los procesos internos de FAPROLTEX pretende que  sirva como herramienta software de apoyo al seguimiento  y desenvolvimiento de los procesos de ventas, producción y almacenamiento de la Empresa FAPROLTEX</a:t>
            </a:r>
            <a:endParaRPr sz="18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285750" lvl="0" marL="298450" marR="123825" rtl="0" algn="l">
              <a:lnSpc>
                <a:spcPct val="100000"/>
              </a:lnSpc>
              <a:spcBef>
                <a:spcPts val="0"/>
              </a:spcBef>
              <a:spcAft>
                <a:spcPts val="0"/>
              </a:spcAft>
              <a:buClr>
                <a:schemeClr val="dk1"/>
              </a:buClr>
              <a:buSzPts val="1800"/>
              <a:buFont typeface="Arial"/>
              <a:buChar char="•"/>
            </a:pPr>
            <a:r>
              <a:rPr lang="es-CO" sz="1800">
                <a:solidFill>
                  <a:schemeClr val="dk1"/>
                </a:solidFill>
                <a:latin typeface="Trebuchet MS"/>
                <a:ea typeface="Trebuchet MS"/>
                <a:cs typeface="Trebuchet MS"/>
                <a:sym typeface="Trebuchet MS"/>
              </a:rPr>
              <a:t>La importancia del Sistema: Permitirá la gestión de los vendedores, coordinadores, clientes y gerencia administrativa como usuarios de FAPROLTEX en la interacción con un entorno en cada unos de sus procesos. En un modulo denominado ventas o CRM los clientes y vendedores podrán realizar consultas en tiempo real, como a su vez tiempos de entrega y acuerdos en cuanto a precio y demás en menores tiempos.</a:t>
            </a:r>
            <a:endParaRPr sz="1800">
              <a:solidFill>
                <a:schemeClr val="dk1"/>
              </a:solidFill>
              <a:latin typeface="Trebuchet MS"/>
              <a:ea typeface="Trebuchet MS"/>
              <a:cs typeface="Trebuchet MS"/>
              <a:sym typeface="Trebuchet MS"/>
            </a:endParaRPr>
          </a:p>
          <a:p>
            <a:pPr indent="-171450" lvl="0" marL="298450" marR="123825" rtl="0" algn="l">
              <a:lnSpc>
                <a:spcPct val="100000"/>
              </a:lnSpc>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285750" lvl="0" marL="298450" marR="123825" rtl="0" algn="l">
              <a:lnSpc>
                <a:spcPct val="100000"/>
              </a:lnSpc>
              <a:spcBef>
                <a:spcPts val="0"/>
              </a:spcBef>
              <a:spcAft>
                <a:spcPts val="0"/>
              </a:spcAft>
              <a:buClr>
                <a:schemeClr val="dk1"/>
              </a:buClr>
              <a:buSzPts val="1800"/>
              <a:buFont typeface="Arial"/>
              <a:buChar char="•"/>
            </a:pPr>
            <a:r>
              <a:rPr lang="es-CO" sz="1800">
                <a:solidFill>
                  <a:schemeClr val="dk1"/>
                </a:solidFill>
                <a:latin typeface="Trebuchet MS"/>
                <a:ea typeface="Trebuchet MS"/>
                <a:cs typeface="Trebuchet MS"/>
                <a:sym typeface="Trebuchet MS"/>
              </a:rPr>
              <a:t>En otro modulo denominado producción los coordinadores de la operación podrán mantener al día los estándares principales de calidad y de tiempos exactos para la fructificación de la operación que empalme con un ultimo modulo denominado Inventario que permitirá a diferentes de los actores involucrados entre ellos varios usuarios a tener presente la mercancía que se tiene los tiempos de entrega.</a:t>
            </a:r>
            <a:endParaRPr/>
          </a:p>
          <a:p>
            <a:pPr indent="-184150" lvl="0" marL="298450" marR="123825" rtl="0" algn="l">
              <a:lnSpc>
                <a:spcPct val="100000"/>
              </a:lnSpc>
              <a:spcBef>
                <a:spcPts val="0"/>
              </a:spcBef>
              <a:spcAft>
                <a:spcPts val="0"/>
              </a:spcAft>
              <a:buClr>
                <a:schemeClr val="dk1"/>
              </a:buClr>
              <a:buSzPts val="1600"/>
              <a:buFont typeface="Arial"/>
              <a:buNone/>
            </a:pPr>
            <a:r>
              <a:t/>
            </a:r>
            <a:endParaRPr sz="1600">
              <a:solidFill>
                <a:schemeClr val="dk1"/>
              </a:solidFill>
              <a:latin typeface="Trebuchet MS"/>
              <a:ea typeface="Trebuchet MS"/>
              <a:cs typeface="Trebuchet MS"/>
              <a:sym typeface="Trebuchet MS"/>
            </a:endParaRPr>
          </a:p>
        </p:txBody>
      </p:sp>
      <p:pic>
        <p:nvPicPr>
          <p:cNvPr id="146" name="Google Shape;146;p8"/>
          <p:cNvPicPr preferRelativeResize="0"/>
          <p:nvPr/>
        </p:nvPicPr>
        <p:blipFill rotWithShape="1">
          <a:blip r:embed="rId4">
            <a:alphaModFix/>
          </a:blip>
          <a:srcRect b="0" l="0" r="0" t="0"/>
          <a:stretch/>
        </p:blipFill>
        <p:spPr>
          <a:xfrm>
            <a:off x="8694166" y="513842"/>
            <a:ext cx="1080770" cy="535177"/>
          </a:xfrm>
          <a:prstGeom prst="rect">
            <a:avLst/>
          </a:prstGeom>
          <a:noFill/>
          <a:ln>
            <a:noFill/>
          </a:ln>
        </p:spPr>
      </p:pic>
      <p:pic>
        <p:nvPicPr>
          <p:cNvPr id="147" name="Google Shape;147;p8"/>
          <p:cNvPicPr preferRelativeResize="0"/>
          <p:nvPr/>
        </p:nvPicPr>
        <p:blipFill rotWithShape="1">
          <a:blip r:embed="rId5">
            <a:alphaModFix/>
          </a:blip>
          <a:srcRect b="0" l="0" r="0" t="0"/>
          <a:stretch/>
        </p:blipFill>
        <p:spPr>
          <a:xfrm>
            <a:off x="9809243" y="508634"/>
            <a:ext cx="1080135" cy="5419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0" y="0"/>
            <a:ext cx="12191999" cy="1459440"/>
          </a:xfrm>
          <a:prstGeom prst="rect">
            <a:avLst/>
          </a:prstGeom>
          <a:noFill/>
          <a:ln>
            <a:noFill/>
          </a:ln>
        </p:spPr>
      </p:pic>
      <p:sp>
        <p:nvSpPr>
          <p:cNvPr id="153" name="Google Shape;153;p9"/>
          <p:cNvSpPr txBox="1"/>
          <p:nvPr>
            <p:ph type="title"/>
          </p:nvPr>
        </p:nvSpPr>
        <p:spPr>
          <a:xfrm>
            <a:off x="534923" y="365251"/>
            <a:ext cx="3537585" cy="695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s-CO" sz="4400"/>
              <a:t>Justificación</a:t>
            </a:r>
            <a:endParaRPr sz="4400"/>
          </a:p>
        </p:txBody>
      </p:sp>
      <p:sp>
        <p:nvSpPr>
          <p:cNvPr id="154" name="Google Shape;154;p9"/>
          <p:cNvSpPr/>
          <p:nvPr/>
        </p:nvSpPr>
        <p:spPr>
          <a:xfrm>
            <a:off x="8694801" y="508634"/>
            <a:ext cx="1080135" cy="540385"/>
          </a:xfrm>
          <a:custGeom>
            <a:rect b="b" l="l" r="r" t="t"/>
            <a:pathLst>
              <a:path extrusionOk="0" h="540385" w="1080134">
                <a:moveTo>
                  <a:pt x="0" y="540258"/>
                </a:moveTo>
                <a:lnTo>
                  <a:pt x="1079753" y="540258"/>
                </a:lnTo>
                <a:lnTo>
                  <a:pt x="1079753"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9"/>
          <p:cNvSpPr txBox="1"/>
          <p:nvPr/>
        </p:nvSpPr>
        <p:spPr>
          <a:xfrm>
            <a:off x="8843264" y="512063"/>
            <a:ext cx="786130" cy="513715"/>
          </a:xfrm>
          <a:prstGeom prst="rect">
            <a:avLst/>
          </a:prstGeom>
          <a:noFill/>
          <a:ln>
            <a:noFill/>
          </a:ln>
        </p:spPr>
        <p:txBody>
          <a:bodyPr anchorCtr="0" anchor="t" bIns="0" lIns="0" spcFirstLastPara="1" rIns="0" wrap="square" tIns="12700">
            <a:spAutoFit/>
          </a:bodyPr>
          <a:lstStyle/>
          <a:p>
            <a:pPr indent="15240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Sistema</a:t>
            </a:r>
            <a:endParaRPr sz="1600">
              <a:solidFill>
                <a:schemeClr val="dk1"/>
              </a:solidFill>
              <a:latin typeface="Trebuchet MS"/>
              <a:ea typeface="Trebuchet MS"/>
              <a:cs typeface="Trebuchet MS"/>
              <a:sym typeface="Trebuchet MS"/>
            </a:endParaRPr>
          </a:p>
        </p:txBody>
      </p:sp>
      <p:sp>
        <p:nvSpPr>
          <p:cNvPr id="156" name="Google Shape;156;p9"/>
          <p:cNvSpPr/>
          <p:nvPr/>
        </p:nvSpPr>
        <p:spPr>
          <a:xfrm>
            <a:off x="9775317" y="510158"/>
            <a:ext cx="1080770" cy="540385"/>
          </a:xfrm>
          <a:custGeom>
            <a:rect b="b" l="l" r="r" t="t"/>
            <a:pathLst>
              <a:path extrusionOk="0" h="540385" w="1080770">
                <a:moveTo>
                  <a:pt x="0" y="540258"/>
                </a:moveTo>
                <a:lnTo>
                  <a:pt x="1080516" y="540258"/>
                </a:lnTo>
                <a:lnTo>
                  <a:pt x="1080516" y="0"/>
                </a:lnTo>
                <a:lnTo>
                  <a:pt x="0" y="0"/>
                </a:lnTo>
                <a:lnTo>
                  <a:pt x="0" y="5402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9"/>
          <p:cNvSpPr txBox="1"/>
          <p:nvPr/>
        </p:nvSpPr>
        <p:spPr>
          <a:xfrm>
            <a:off x="9886695" y="513842"/>
            <a:ext cx="861060" cy="513715"/>
          </a:xfrm>
          <a:prstGeom prst="rect">
            <a:avLst/>
          </a:prstGeom>
          <a:noFill/>
          <a:ln>
            <a:noFill/>
          </a:ln>
        </p:spPr>
        <p:txBody>
          <a:bodyPr anchorCtr="0" anchor="t" bIns="0" lIns="0" spcFirstLastPara="1" rIns="0" wrap="square" tIns="12700">
            <a:spAutoFit/>
          </a:bodyPr>
          <a:lstStyle/>
          <a:p>
            <a:pPr indent="189230" lvl="0" marL="12700" marR="5080" rtl="0" algn="l">
              <a:lnSpc>
                <a:spcPct val="100000"/>
              </a:lnSpc>
              <a:spcBef>
                <a:spcPts val="0"/>
              </a:spcBef>
              <a:spcAft>
                <a:spcPts val="0"/>
              </a:spcAft>
              <a:buNone/>
            </a:pPr>
            <a:r>
              <a:rPr lang="es-CO" sz="1600">
                <a:solidFill>
                  <a:srgbClr val="FFFFFF"/>
                </a:solidFill>
                <a:latin typeface="Trebuchet MS"/>
                <a:ea typeface="Trebuchet MS"/>
                <a:cs typeface="Trebuchet MS"/>
                <a:sym typeface="Trebuchet MS"/>
              </a:rPr>
              <a:t>Logo  Empresa</a:t>
            </a:r>
            <a:endParaRPr sz="1600">
              <a:solidFill>
                <a:schemeClr val="dk1"/>
              </a:solidFill>
              <a:latin typeface="Trebuchet MS"/>
              <a:ea typeface="Trebuchet MS"/>
              <a:cs typeface="Trebuchet MS"/>
              <a:sym typeface="Trebuchet MS"/>
            </a:endParaRPr>
          </a:p>
        </p:txBody>
      </p:sp>
      <p:sp>
        <p:nvSpPr>
          <p:cNvPr id="158" name="Google Shape;158;p9"/>
          <p:cNvSpPr txBox="1"/>
          <p:nvPr/>
        </p:nvSpPr>
        <p:spPr>
          <a:xfrm>
            <a:off x="451104" y="1690877"/>
            <a:ext cx="11175365" cy="1005403"/>
          </a:xfrm>
          <a:prstGeom prst="rect">
            <a:avLst/>
          </a:prstGeom>
          <a:noFill/>
          <a:ln>
            <a:noFill/>
          </a:ln>
        </p:spPr>
        <p:txBody>
          <a:bodyPr anchorCtr="0" anchor="t" bIns="0" lIns="0" spcFirstLastPara="1" rIns="0" wrap="square" tIns="12700">
            <a:spAutoFit/>
          </a:bodyPr>
          <a:lstStyle/>
          <a:p>
            <a:pPr indent="0" lvl="0" marL="12700" marR="123825" rtl="0" algn="l">
              <a:lnSpc>
                <a:spcPct val="10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285750" lvl="0" marL="298450" marR="123825" rtl="0" algn="l">
              <a:lnSpc>
                <a:spcPct val="100000"/>
              </a:lnSpc>
              <a:spcBef>
                <a:spcPts val="0"/>
              </a:spcBef>
              <a:spcAft>
                <a:spcPts val="0"/>
              </a:spcAft>
              <a:buClr>
                <a:schemeClr val="dk1"/>
              </a:buClr>
              <a:buSzPts val="1600"/>
              <a:buFont typeface="Arial"/>
              <a:buChar char="•"/>
            </a:pPr>
            <a:r>
              <a:rPr lang="es-CO" sz="1600">
                <a:solidFill>
                  <a:schemeClr val="dk1"/>
                </a:solidFill>
                <a:latin typeface="Trebuchet MS"/>
                <a:ea typeface="Trebuchet MS"/>
                <a:cs typeface="Trebuchet MS"/>
                <a:sym typeface="Trebuchet MS"/>
              </a:rPr>
              <a:t>Finalmente, facilitará la gestión de reportes  gráficos e impresos, necesarios para la toma de decisiones del personal administrativo de la Empresa FAPROLTEX.</a:t>
            </a:r>
            <a:endParaRPr sz="16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Clr>
                <a:schemeClr val="dk1"/>
              </a:buClr>
              <a:buSzPts val="1650"/>
              <a:buFont typeface="Arial"/>
              <a:buNone/>
            </a:pPr>
            <a:r>
              <a:t/>
            </a:r>
            <a:endParaRPr sz="1650">
              <a:solidFill>
                <a:schemeClr val="dk1"/>
              </a:solidFill>
              <a:latin typeface="Trebuchet MS"/>
              <a:ea typeface="Trebuchet MS"/>
              <a:cs typeface="Trebuchet MS"/>
              <a:sym typeface="Trebuchet MS"/>
            </a:endParaRPr>
          </a:p>
        </p:txBody>
      </p:sp>
      <p:pic>
        <p:nvPicPr>
          <p:cNvPr id="159" name="Google Shape;159;p9"/>
          <p:cNvPicPr preferRelativeResize="0"/>
          <p:nvPr/>
        </p:nvPicPr>
        <p:blipFill rotWithShape="1">
          <a:blip r:embed="rId4">
            <a:alphaModFix/>
          </a:blip>
          <a:srcRect b="0" l="0" r="0" t="0"/>
          <a:stretch/>
        </p:blipFill>
        <p:spPr>
          <a:xfrm>
            <a:off x="8694166" y="513842"/>
            <a:ext cx="1080770" cy="535177"/>
          </a:xfrm>
          <a:prstGeom prst="rect">
            <a:avLst/>
          </a:prstGeom>
          <a:noFill/>
          <a:ln>
            <a:noFill/>
          </a:ln>
        </p:spPr>
      </p:pic>
      <p:pic>
        <p:nvPicPr>
          <p:cNvPr id="160" name="Google Shape;160;p9"/>
          <p:cNvPicPr preferRelativeResize="0"/>
          <p:nvPr/>
        </p:nvPicPr>
        <p:blipFill rotWithShape="1">
          <a:blip r:embed="rId5">
            <a:alphaModFix/>
          </a:blip>
          <a:srcRect b="0" l="0" r="0" t="0"/>
          <a:stretch/>
        </p:blipFill>
        <p:spPr>
          <a:xfrm>
            <a:off x="9809243" y="508634"/>
            <a:ext cx="1080135" cy="5419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2023-02-24T23:55:51Z</dcterms:created>
  <dc:creator>Jorge Enrique Pedraza Sanchez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2023-02-05T00:00:00Z</vt:filetime>
  </property>
  <property fmtid="{D5CDD505-2E9C-101B-9397-08002B2CF9AE}" pid="3" name="Creator">
    <vt:lpwstr>Microsoft® PowerPoint® 2019</vt:lpwstr>
  </property>
  <property fmtid="{D5CDD505-2E9C-101B-9397-08002B2CF9AE}" pid="4" name="LastSaved">
    <vt:filetime>2023-02-24T00:00:00Z</vt:filetime>
  </property>
</Properties>
</file>