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5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6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7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8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1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20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1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2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69" r:id="rId3"/>
    <p:sldId id="312" r:id="rId4"/>
    <p:sldId id="313" r:id="rId5"/>
    <p:sldId id="331" r:id="rId6"/>
    <p:sldId id="297" r:id="rId7"/>
    <p:sldId id="316" r:id="rId8"/>
    <p:sldId id="329" r:id="rId9"/>
    <p:sldId id="314" r:id="rId10"/>
    <p:sldId id="326" r:id="rId11"/>
    <p:sldId id="335" r:id="rId12"/>
    <p:sldId id="337" r:id="rId13"/>
    <p:sldId id="327" r:id="rId14"/>
    <p:sldId id="332" r:id="rId15"/>
    <p:sldId id="333" r:id="rId16"/>
    <p:sldId id="328" r:id="rId17"/>
    <p:sldId id="334" r:id="rId18"/>
    <p:sldId id="340" r:id="rId19"/>
    <p:sldId id="336" r:id="rId20"/>
    <p:sldId id="341" r:id="rId21"/>
    <p:sldId id="338" r:id="rId22"/>
    <p:sldId id="310" r:id="rId23"/>
    <p:sldId id="34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469AE-A073-4EFA-BD51-311F8EE91E4D}" v="3" dt="2021-08-12T10:43:58.658"/>
    <p1510:client id="{3A027E5D-6834-42C8-9F3B-0455B41E0A65}" v="3" dt="2021-08-11T16:53:46.154"/>
    <p1510:client id="{48B34004-584D-4186-A027-28CF1C5D3691}" v="1" dt="2021-08-12T22:00:18.886"/>
    <p1510:client id="{861D2A27-138D-4FCA-BB88-C058CF4A0E76}" v="27" dt="2021-10-31T15:17:48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Blu" userId="ab24e2cb8787c913" providerId="Windows Live" clId="Web-{48B34004-584D-4186-A027-28CF1C5D3691}"/>
    <pc:docChg chg="modSld">
      <pc:chgData name="Ju Blu" userId="ab24e2cb8787c913" providerId="Windows Live" clId="Web-{48B34004-584D-4186-A027-28CF1C5D3691}" dt="2021-08-12T22:00:18.074" v="0"/>
      <pc:docMkLst>
        <pc:docMk/>
      </pc:docMkLst>
      <pc:sldChg chg="modNotes">
        <pc:chgData name="Ju Blu" userId="ab24e2cb8787c913" providerId="Windows Live" clId="Web-{48B34004-584D-4186-A027-28CF1C5D3691}" dt="2021-08-12T22:00:18.074" v="0"/>
        <pc:sldMkLst>
          <pc:docMk/>
          <pc:sldMk cId="1454293147" sldId="337"/>
        </pc:sldMkLst>
      </pc:sldChg>
    </pc:docChg>
  </pc:docChgLst>
  <pc:docChgLst>
    <pc:chgData name="Ju Blu" userId="ab24e2cb8787c913" providerId="Windows Live" clId="Web-{014469AE-A073-4EFA-BD51-311F8EE91E4D}"/>
    <pc:docChg chg="modSld">
      <pc:chgData name="Ju Blu" userId="ab24e2cb8787c913" providerId="Windows Live" clId="Web-{014469AE-A073-4EFA-BD51-311F8EE91E4D}" dt="2021-08-12T10:43:58.658" v="2" actId="1076"/>
      <pc:docMkLst>
        <pc:docMk/>
      </pc:docMkLst>
      <pc:sldChg chg="modSp">
        <pc:chgData name="Ju Blu" userId="ab24e2cb8787c913" providerId="Windows Live" clId="Web-{014469AE-A073-4EFA-BD51-311F8EE91E4D}" dt="2021-08-12T10:23:07.032" v="0" actId="14100"/>
        <pc:sldMkLst>
          <pc:docMk/>
          <pc:sldMk cId="1624703485" sldId="316"/>
        </pc:sldMkLst>
        <pc:spChg chg="mod">
          <ac:chgData name="Ju Blu" userId="ab24e2cb8787c913" providerId="Windows Live" clId="Web-{014469AE-A073-4EFA-BD51-311F8EE91E4D}" dt="2021-08-12T10:23:07.032" v="0" actId="14100"/>
          <ac:spMkLst>
            <pc:docMk/>
            <pc:sldMk cId="1624703485" sldId="316"/>
            <ac:spMk id="3" creationId="{AACC1C82-5052-9148-B71A-A737D4CADD05}"/>
          </ac:spMkLst>
        </pc:spChg>
      </pc:sldChg>
      <pc:sldChg chg="modSp">
        <pc:chgData name="Ju Blu" userId="ab24e2cb8787c913" providerId="Windows Live" clId="Web-{014469AE-A073-4EFA-BD51-311F8EE91E4D}" dt="2021-08-12T10:43:58.658" v="2" actId="1076"/>
        <pc:sldMkLst>
          <pc:docMk/>
          <pc:sldMk cId="488715214" sldId="336"/>
        </pc:sldMkLst>
        <pc:spChg chg="mod">
          <ac:chgData name="Ju Blu" userId="ab24e2cb8787c913" providerId="Windows Live" clId="Web-{014469AE-A073-4EFA-BD51-311F8EE91E4D}" dt="2021-08-12T10:43:58.658" v="2" actId="1076"/>
          <ac:spMkLst>
            <pc:docMk/>
            <pc:sldMk cId="488715214" sldId="336"/>
            <ac:spMk id="8" creationId="{9F698D37-65BC-E440-9AFA-22F9274A7BE0}"/>
          </ac:spMkLst>
        </pc:spChg>
      </pc:sldChg>
    </pc:docChg>
  </pc:docChgLst>
  <pc:docChgLst>
    <pc:chgData name="Ju Blu" userId="ab24e2cb8787c913" providerId="Windows Live" clId="Web-{861D2A27-138D-4FCA-BB88-C058CF4A0E76}"/>
    <pc:docChg chg="modSld">
      <pc:chgData name="Ju Blu" userId="ab24e2cb8787c913" providerId="Windows Live" clId="Web-{861D2A27-138D-4FCA-BB88-C058CF4A0E76}" dt="2021-10-31T15:17:48.266" v="3"/>
      <pc:docMkLst>
        <pc:docMk/>
      </pc:docMkLst>
      <pc:sldChg chg="addSp delSp">
        <pc:chgData name="Ju Blu" userId="ab24e2cb8787c913" providerId="Windows Live" clId="Web-{861D2A27-138D-4FCA-BB88-C058CF4A0E76}" dt="2021-10-31T15:17:48.266" v="3"/>
        <pc:sldMkLst>
          <pc:docMk/>
          <pc:sldMk cId="1097926714" sldId="338"/>
        </pc:sldMkLst>
        <pc:spChg chg="add del">
          <ac:chgData name="Ju Blu" userId="ab24e2cb8787c913" providerId="Windows Live" clId="Web-{861D2A27-138D-4FCA-BB88-C058CF4A0E76}" dt="2021-10-31T15:17:48.266" v="3"/>
          <ac:spMkLst>
            <pc:docMk/>
            <pc:sldMk cId="1097926714" sldId="338"/>
            <ac:spMk id="15" creationId="{871726B0-2C85-480D-A214-50FC5827F7E5}"/>
          </ac:spMkLst>
        </pc:spChg>
      </pc:sldChg>
      <pc:sldChg chg="modSp">
        <pc:chgData name="Ju Blu" userId="ab24e2cb8787c913" providerId="Windows Live" clId="Web-{861D2A27-138D-4FCA-BB88-C058CF4A0E76}" dt="2021-10-31T15:17:38.640" v="1" actId="1076"/>
        <pc:sldMkLst>
          <pc:docMk/>
          <pc:sldMk cId="1371003385" sldId="340"/>
        </pc:sldMkLst>
        <pc:spChg chg="mod">
          <ac:chgData name="Ju Blu" userId="ab24e2cb8787c913" providerId="Windows Live" clId="Web-{861D2A27-138D-4FCA-BB88-C058CF4A0E76}" dt="2021-10-31T15:17:38.640" v="1" actId="1076"/>
          <ac:spMkLst>
            <pc:docMk/>
            <pc:sldMk cId="1371003385" sldId="340"/>
            <ac:spMk id="8" creationId="{9F698D37-65BC-E440-9AFA-22F9274A7BE0}"/>
          </ac:spMkLst>
        </pc:spChg>
      </pc:sldChg>
    </pc:docChg>
  </pc:docChgLst>
  <pc:docChgLst>
    <pc:chgData name="Ju Blu" userId="ab24e2cb8787c913" providerId="Windows Live" clId="Web-{3A027E5D-6834-42C8-9F3B-0455B41E0A65}"/>
    <pc:docChg chg="modSld">
      <pc:chgData name="Ju Blu" userId="ab24e2cb8787c913" providerId="Windows Live" clId="Web-{3A027E5D-6834-42C8-9F3B-0455B41E0A65}" dt="2021-08-11T16:53:46.154" v="2" actId="1076"/>
      <pc:docMkLst>
        <pc:docMk/>
      </pc:docMkLst>
      <pc:sldChg chg="delSp">
        <pc:chgData name="Ju Blu" userId="ab24e2cb8787c913" providerId="Windows Live" clId="Web-{3A027E5D-6834-42C8-9F3B-0455B41E0A65}" dt="2021-08-11T16:52:56.512" v="0"/>
        <pc:sldMkLst>
          <pc:docMk/>
          <pc:sldMk cId="1097926714" sldId="338"/>
        </pc:sldMkLst>
        <pc:picChg chg="del">
          <ac:chgData name="Ju Blu" userId="ab24e2cb8787c913" providerId="Windows Live" clId="Web-{3A027E5D-6834-42C8-9F3B-0455B41E0A65}" dt="2021-08-11T16:52:56.512" v="0"/>
          <ac:picMkLst>
            <pc:docMk/>
            <pc:sldMk cId="1097926714" sldId="338"/>
            <ac:picMk id="2" creationId="{4B286E94-FFDF-1440-B2C1-F847ED1ED945}"/>
          </ac:picMkLst>
        </pc:picChg>
      </pc:sldChg>
      <pc:sldChg chg="modSp">
        <pc:chgData name="Ju Blu" userId="ab24e2cb8787c913" providerId="Windows Live" clId="Web-{3A027E5D-6834-42C8-9F3B-0455B41E0A65}" dt="2021-08-11T16:53:46.154" v="2" actId="1076"/>
        <pc:sldMkLst>
          <pc:docMk/>
          <pc:sldMk cId="1371003385" sldId="340"/>
        </pc:sldMkLst>
        <pc:spChg chg="mod">
          <ac:chgData name="Ju Blu" userId="ab24e2cb8787c913" providerId="Windows Live" clId="Web-{3A027E5D-6834-42C8-9F3B-0455B41E0A65}" dt="2021-08-11T16:53:46.154" v="2" actId="1076"/>
          <ac:spMkLst>
            <pc:docMk/>
            <pc:sldMk cId="1371003385" sldId="340"/>
            <ac:spMk id="6" creationId="{D1ECDD98-2417-6A42-AE8D-2AB8A6C388D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D3B5C4-6A19-0740-B1DE-C0A28D017A60}" type="doc">
      <dgm:prSet loTypeId="urn:microsoft.com/office/officeart/2005/8/layout/hChevron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AF75EC51-6AC8-A744-991D-08AEFEC18138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de-DE">
              <a:solidFill>
                <a:schemeClr val="tx1"/>
              </a:solidFill>
            </a:rPr>
            <a:t>            Juni</a:t>
          </a:r>
        </a:p>
      </dgm:t>
    </dgm:pt>
    <dgm:pt modelId="{E5979178-F1FD-F342-9637-68AE339FDF61}" type="parTrans" cxnId="{0675C006-20C8-6749-84D3-2B10906230E0}">
      <dgm:prSet/>
      <dgm:spPr/>
      <dgm:t>
        <a:bodyPr/>
        <a:lstStyle/>
        <a:p>
          <a:endParaRPr lang="de-DE"/>
        </a:p>
      </dgm:t>
    </dgm:pt>
    <dgm:pt modelId="{634577C8-2733-7A41-864F-EC2657C0D341}" type="sibTrans" cxnId="{0675C006-20C8-6749-84D3-2B10906230E0}">
      <dgm:prSet/>
      <dgm:spPr/>
      <dgm:t>
        <a:bodyPr/>
        <a:lstStyle/>
        <a:p>
          <a:endParaRPr lang="de-DE"/>
        </a:p>
      </dgm:t>
    </dgm:pt>
    <dgm:pt modelId="{2DD513D2-F501-414C-925D-041F98147E5F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de-DE">
              <a:solidFill>
                <a:schemeClr val="tx1"/>
              </a:solidFill>
            </a:rPr>
            <a:t>         Juli</a:t>
          </a:r>
        </a:p>
      </dgm:t>
    </dgm:pt>
    <dgm:pt modelId="{4857CF51-564D-7C4D-9EF7-3B37CF193BC0}" type="parTrans" cxnId="{2FEFEE01-41C8-C149-AF12-3E8A3112D889}">
      <dgm:prSet/>
      <dgm:spPr/>
      <dgm:t>
        <a:bodyPr/>
        <a:lstStyle/>
        <a:p>
          <a:endParaRPr lang="de-DE"/>
        </a:p>
      </dgm:t>
    </dgm:pt>
    <dgm:pt modelId="{EEC3606F-42FF-A043-A8EF-99D0335386A4}" type="sibTrans" cxnId="{2FEFEE01-41C8-C149-AF12-3E8A3112D889}">
      <dgm:prSet/>
      <dgm:spPr/>
      <dgm:t>
        <a:bodyPr/>
        <a:lstStyle/>
        <a:p>
          <a:endParaRPr lang="de-DE"/>
        </a:p>
      </dgm:t>
    </dgm:pt>
    <dgm:pt modelId="{5EAF4292-A2F7-6646-AB4B-41FD4E96EC9F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de-DE">
              <a:solidFill>
                <a:schemeClr val="tx1"/>
              </a:solidFill>
            </a:rPr>
            <a:t>       August</a:t>
          </a:r>
        </a:p>
      </dgm:t>
    </dgm:pt>
    <dgm:pt modelId="{7333D017-5598-4943-ACEB-5D6EBA51798D}" type="parTrans" cxnId="{745F8371-BFC9-E949-9714-A360E9D04A5D}">
      <dgm:prSet/>
      <dgm:spPr/>
      <dgm:t>
        <a:bodyPr/>
        <a:lstStyle/>
        <a:p>
          <a:endParaRPr lang="de-DE"/>
        </a:p>
      </dgm:t>
    </dgm:pt>
    <dgm:pt modelId="{CF4C7DC7-72B5-4D4D-A240-B718C8508F66}" type="sibTrans" cxnId="{745F8371-BFC9-E949-9714-A360E9D04A5D}">
      <dgm:prSet/>
      <dgm:spPr/>
      <dgm:t>
        <a:bodyPr/>
        <a:lstStyle/>
        <a:p>
          <a:endParaRPr lang="de-DE"/>
        </a:p>
      </dgm:t>
    </dgm:pt>
    <dgm:pt modelId="{38408AD8-4611-0F49-ACF3-30E4D670C849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de-DE">
              <a:solidFill>
                <a:schemeClr val="tx1"/>
              </a:solidFill>
            </a:rPr>
            <a:t>   September</a:t>
          </a:r>
        </a:p>
      </dgm:t>
    </dgm:pt>
    <dgm:pt modelId="{24AD98BB-F933-3B47-9924-62687B2EED0B}" type="parTrans" cxnId="{45CE6F03-F4A8-5A49-B78B-9D05F6F30C81}">
      <dgm:prSet/>
      <dgm:spPr/>
      <dgm:t>
        <a:bodyPr/>
        <a:lstStyle/>
        <a:p>
          <a:endParaRPr lang="de-DE"/>
        </a:p>
      </dgm:t>
    </dgm:pt>
    <dgm:pt modelId="{F1162D3B-04AD-E04E-981A-F0ED50406A03}" type="sibTrans" cxnId="{45CE6F03-F4A8-5A49-B78B-9D05F6F30C81}">
      <dgm:prSet/>
      <dgm:spPr/>
      <dgm:t>
        <a:bodyPr/>
        <a:lstStyle/>
        <a:p>
          <a:endParaRPr lang="de-DE"/>
        </a:p>
      </dgm:t>
    </dgm:pt>
    <dgm:pt modelId="{E5074836-36C2-7747-A9DA-34070AE4025D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de-DE">
              <a:solidFill>
                <a:schemeClr val="tx1"/>
              </a:solidFill>
            </a:rPr>
            <a:t>       Oktober</a:t>
          </a:r>
        </a:p>
      </dgm:t>
    </dgm:pt>
    <dgm:pt modelId="{51E4C1D5-00A2-C143-997F-1DE892097F80}" type="parTrans" cxnId="{6EFE9697-6494-2341-9B44-BAAF266C897E}">
      <dgm:prSet/>
      <dgm:spPr/>
      <dgm:t>
        <a:bodyPr/>
        <a:lstStyle/>
        <a:p>
          <a:endParaRPr lang="de-DE"/>
        </a:p>
      </dgm:t>
    </dgm:pt>
    <dgm:pt modelId="{81CF1738-3717-E64C-AFC0-AB6ADEFFD9CD}" type="sibTrans" cxnId="{6EFE9697-6494-2341-9B44-BAAF266C897E}">
      <dgm:prSet/>
      <dgm:spPr/>
      <dgm:t>
        <a:bodyPr/>
        <a:lstStyle/>
        <a:p>
          <a:endParaRPr lang="de-DE"/>
        </a:p>
      </dgm:t>
    </dgm:pt>
    <dgm:pt modelId="{07A45167-2F0A-B444-90AB-E298FFB014E3}" type="pres">
      <dgm:prSet presAssocID="{6AD3B5C4-6A19-0740-B1DE-C0A28D017A60}" presName="Name0" presStyleCnt="0">
        <dgm:presLayoutVars>
          <dgm:dir/>
          <dgm:resizeHandles val="exact"/>
        </dgm:presLayoutVars>
      </dgm:prSet>
      <dgm:spPr/>
    </dgm:pt>
    <dgm:pt modelId="{065E4964-AD34-C34F-8572-08A2A0538E33}" type="pres">
      <dgm:prSet presAssocID="{AF75EC51-6AC8-A744-991D-08AEFEC18138}" presName="parTxOnly" presStyleLbl="node1" presStyleIdx="0" presStyleCnt="5">
        <dgm:presLayoutVars>
          <dgm:bulletEnabled val="1"/>
        </dgm:presLayoutVars>
      </dgm:prSet>
      <dgm:spPr/>
    </dgm:pt>
    <dgm:pt modelId="{5FD7518F-762A-B745-A5ED-68BAD7705466}" type="pres">
      <dgm:prSet presAssocID="{634577C8-2733-7A41-864F-EC2657C0D341}" presName="parSpace" presStyleCnt="0"/>
      <dgm:spPr/>
    </dgm:pt>
    <dgm:pt modelId="{522A3EEE-8F5E-E24D-BE3F-7AA3BFD89063}" type="pres">
      <dgm:prSet presAssocID="{2DD513D2-F501-414C-925D-041F98147E5F}" presName="parTxOnly" presStyleLbl="node1" presStyleIdx="1" presStyleCnt="5" custLinFactNeighborY="-8386">
        <dgm:presLayoutVars>
          <dgm:bulletEnabled val="1"/>
        </dgm:presLayoutVars>
      </dgm:prSet>
      <dgm:spPr/>
    </dgm:pt>
    <dgm:pt modelId="{8332868D-7006-984E-B8BC-71C86E7A5492}" type="pres">
      <dgm:prSet presAssocID="{EEC3606F-42FF-A043-A8EF-99D0335386A4}" presName="parSpace" presStyleCnt="0"/>
      <dgm:spPr/>
    </dgm:pt>
    <dgm:pt modelId="{FA3B5AC1-2E2F-BB4D-A4CA-15F719A03E3A}" type="pres">
      <dgm:prSet presAssocID="{5EAF4292-A2F7-6646-AB4B-41FD4E96EC9F}" presName="parTxOnly" presStyleLbl="node1" presStyleIdx="2" presStyleCnt="5">
        <dgm:presLayoutVars>
          <dgm:bulletEnabled val="1"/>
        </dgm:presLayoutVars>
      </dgm:prSet>
      <dgm:spPr/>
    </dgm:pt>
    <dgm:pt modelId="{2163EF2A-6E20-F748-9A5A-AC6657EA3080}" type="pres">
      <dgm:prSet presAssocID="{CF4C7DC7-72B5-4D4D-A240-B718C8508F66}" presName="parSpace" presStyleCnt="0"/>
      <dgm:spPr/>
    </dgm:pt>
    <dgm:pt modelId="{66D1196E-F2E1-3840-9820-3E5560F6D09E}" type="pres">
      <dgm:prSet presAssocID="{38408AD8-4611-0F49-ACF3-30E4D670C849}" presName="parTxOnly" presStyleLbl="node1" presStyleIdx="3" presStyleCnt="5">
        <dgm:presLayoutVars>
          <dgm:bulletEnabled val="1"/>
        </dgm:presLayoutVars>
      </dgm:prSet>
      <dgm:spPr/>
    </dgm:pt>
    <dgm:pt modelId="{B434DE7F-700B-3E4B-9876-D9456A3EE620}" type="pres">
      <dgm:prSet presAssocID="{F1162D3B-04AD-E04E-981A-F0ED50406A03}" presName="parSpace" presStyleCnt="0"/>
      <dgm:spPr/>
    </dgm:pt>
    <dgm:pt modelId="{05C1E9BF-EF41-4943-9BD7-F91ECAEE9A81}" type="pres">
      <dgm:prSet presAssocID="{E5074836-36C2-7747-A9DA-34070AE4025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FEFEE01-41C8-C149-AF12-3E8A3112D889}" srcId="{6AD3B5C4-6A19-0740-B1DE-C0A28D017A60}" destId="{2DD513D2-F501-414C-925D-041F98147E5F}" srcOrd="1" destOrd="0" parTransId="{4857CF51-564D-7C4D-9EF7-3B37CF193BC0}" sibTransId="{EEC3606F-42FF-A043-A8EF-99D0335386A4}"/>
    <dgm:cxn modelId="{45CE6F03-F4A8-5A49-B78B-9D05F6F30C81}" srcId="{6AD3B5C4-6A19-0740-B1DE-C0A28D017A60}" destId="{38408AD8-4611-0F49-ACF3-30E4D670C849}" srcOrd="3" destOrd="0" parTransId="{24AD98BB-F933-3B47-9924-62687B2EED0B}" sibTransId="{F1162D3B-04AD-E04E-981A-F0ED50406A03}"/>
    <dgm:cxn modelId="{0675C006-20C8-6749-84D3-2B10906230E0}" srcId="{6AD3B5C4-6A19-0740-B1DE-C0A28D017A60}" destId="{AF75EC51-6AC8-A744-991D-08AEFEC18138}" srcOrd="0" destOrd="0" parTransId="{E5979178-F1FD-F342-9637-68AE339FDF61}" sibTransId="{634577C8-2733-7A41-864F-EC2657C0D341}"/>
    <dgm:cxn modelId="{65D40C6B-10C6-2948-AAC4-92701FD12D0B}" type="presOf" srcId="{E5074836-36C2-7747-A9DA-34070AE4025D}" destId="{05C1E9BF-EF41-4943-9BD7-F91ECAEE9A81}" srcOrd="0" destOrd="0" presId="urn:microsoft.com/office/officeart/2005/8/layout/hChevron3"/>
    <dgm:cxn modelId="{55A35771-1FA8-5847-B3C4-09757FE3F2BE}" type="presOf" srcId="{2DD513D2-F501-414C-925D-041F98147E5F}" destId="{522A3EEE-8F5E-E24D-BE3F-7AA3BFD89063}" srcOrd="0" destOrd="0" presId="urn:microsoft.com/office/officeart/2005/8/layout/hChevron3"/>
    <dgm:cxn modelId="{745F8371-BFC9-E949-9714-A360E9D04A5D}" srcId="{6AD3B5C4-6A19-0740-B1DE-C0A28D017A60}" destId="{5EAF4292-A2F7-6646-AB4B-41FD4E96EC9F}" srcOrd="2" destOrd="0" parTransId="{7333D017-5598-4943-ACEB-5D6EBA51798D}" sibTransId="{CF4C7DC7-72B5-4D4D-A240-B718C8508F66}"/>
    <dgm:cxn modelId="{C44F847F-0D85-134E-A5AA-C140AE25859D}" type="presOf" srcId="{5EAF4292-A2F7-6646-AB4B-41FD4E96EC9F}" destId="{FA3B5AC1-2E2F-BB4D-A4CA-15F719A03E3A}" srcOrd="0" destOrd="0" presId="urn:microsoft.com/office/officeart/2005/8/layout/hChevron3"/>
    <dgm:cxn modelId="{6EFE9697-6494-2341-9B44-BAAF266C897E}" srcId="{6AD3B5C4-6A19-0740-B1DE-C0A28D017A60}" destId="{E5074836-36C2-7747-A9DA-34070AE4025D}" srcOrd="4" destOrd="0" parTransId="{51E4C1D5-00A2-C143-997F-1DE892097F80}" sibTransId="{81CF1738-3717-E64C-AFC0-AB6ADEFFD9CD}"/>
    <dgm:cxn modelId="{7D8CC1AF-137C-334D-8C63-DDD985885F18}" type="presOf" srcId="{38408AD8-4611-0F49-ACF3-30E4D670C849}" destId="{66D1196E-F2E1-3840-9820-3E5560F6D09E}" srcOrd="0" destOrd="0" presId="urn:microsoft.com/office/officeart/2005/8/layout/hChevron3"/>
    <dgm:cxn modelId="{475EC4B7-B91B-9F41-86CF-15A6F4D412CE}" type="presOf" srcId="{AF75EC51-6AC8-A744-991D-08AEFEC18138}" destId="{065E4964-AD34-C34F-8572-08A2A0538E33}" srcOrd="0" destOrd="0" presId="urn:microsoft.com/office/officeart/2005/8/layout/hChevron3"/>
    <dgm:cxn modelId="{4C1D97C0-6831-4A4C-AAB5-2EFE832D91EE}" type="presOf" srcId="{6AD3B5C4-6A19-0740-B1DE-C0A28D017A60}" destId="{07A45167-2F0A-B444-90AB-E298FFB014E3}" srcOrd="0" destOrd="0" presId="urn:microsoft.com/office/officeart/2005/8/layout/hChevron3"/>
    <dgm:cxn modelId="{85BAD890-5469-D441-A6BE-7F4AA9F6E32D}" type="presParOf" srcId="{07A45167-2F0A-B444-90AB-E298FFB014E3}" destId="{065E4964-AD34-C34F-8572-08A2A0538E33}" srcOrd="0" destOrd="0" presId="urn:microsoft.com/office/officeart/2005/8/layout/hChevron3"/>
    <dgm:cxn modelId="{5460A191-FE0A-C04C-A541-6B2C363B33DA}" type="presParOf" srcId="{07A45167-2F0A-B444-90AB-E298FFB014E3}" destId="{5FD7518F-762A-B745-A5ED-68BAD7705466}" srcOrd="1" destOrd="0" presId="urn:microsoft.com/office/officeart/2005/8/layout/hChevron3"/>
    <dgm:cxn modelId="{39E9E85D-7D63-3A46-8C30-13362142E706}" type="presParOf" srcId="{07A45167-2F0A-B444-90AB-E298FFB014E3}" destId="{522A3EEE-8F5E-E24D-BE3F-7AA3BFD89063}" srcOrd="2" destOrd="0" presId="urn:microsoft.com/office/officeart/2005/8/layout/hChevron3"/>
    <dgm:cxn modelId="{A1F57EA5-A284-D441-A7BA-C889734DDC08}" type="presParOf" srcId="{07A45167-2F0A-B444-90AB-E298FFB014E3}" destId="{8332868D-7006-984E-B8BC-71C86E7A5492}" srcOrd="3" destOrd="0" presId="urn:microsoft.com/office/officeart/2005/8/layout/hChevron3"/>
    <dgm:cxn modelId="{D199BD21-8359-FE42-8464-8E4188FB6737}" type="presParOf" srcId="{07A45167-2F0A-B444-90AB-E298FFB014E3}" destId="{FA3B5AC1-2E2F-BB4D-A4CA-15F719A03E3A}" srcOrd="4" destOrd="0" presId="urn:microsoft.com/office/officeart/2005/8/layout/hChevron3"/>
    <dgm:cxn modelId="{C62A9C94-D9BA-154F-9037-C9A250759E10}" type="presParOf" srcId="{07A45167-2F0A-B444-90AB-E298FFB014E3}" destId="{2163EF2A-6E20-F748-9A5A-AC6657EA3080}" srcOrd="5" destOrd="0" presId="urn:microsoft.com/office/officeart/2005/8/layout/hChevron3"/>
    <dgm:cxn modelId="{4F5C7E0E-3E13-BC47-9F6E-8DA43B505F94}" type="presParOf" srcId="{07A45167-2F0A-B444-90AB-E298FFB014E3}" destId="{66D1196E-F2E1-3840-9820-3E5560F6D09E}" srcOrd="6" destOrd="0" presId="urn:microsoft.com/office/officeart/2005/8/layout/hChevron3"/>
    <dgm:cxn modelId="{CEB8799B-A41D-7548-86F6-3BFEEEE0747E}" type="presParOf" srcId="{07A45167-2F0A-B444-90AB-E298FFB014E3}" destId="{B434DE7F-700B-3E4B-9876-D9456A3EE620}" srcOrd="7" destOrd="0" presId="urn:microsoft.com/office/officeart/2005/8/layout/hChevron3"/>
    <dgm:cxn modelId="{4BE882B9-C3E2-3643-8F75-55351D6F4A05}" type="presParOf" srcId="{07A45167-2F0A-B444-90AB-E298FFB014E3}" destId="{05C1E9BF-EF41-4943-9BD7-F91ECAEE9A8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de-DE" dirty="0"/>
            <a:t>1. Motivation</a:t>
          </a:r>
          <a:r>
            <a:rPr lang="de-DE" dirty="0">
              <a:latin typeface="Calibri Light" panose="020F0302020204030204"/>
            </a:rPr>
            <a:t> </a:t>
          </a:r>
          <a:endParaRPr lang="de-DE" dirty="0"/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dirty="0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dirty="0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dirty="0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39BA0263-1FD5-7B47-B015-0CDDFBA371B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1. Motivation </a:t>
          </a:r>
        </a:p>
      </dgm:t>
    </dgm:pt>
    <dgm:pt modelId="{09F76343-568F-EC42-AB9F-9DC394C9A4AD}" type="parTrans" cxnId="{4629FE8C-B383-0C4C-8A96-1F68C3DF4D78}">
      <dgm:prSet/>
      <dgm:spPr/>
      <dgm:t>
        <a:bodyPr/>
        <a:lstStyle/>
        <a:p>
          <a:endParaRPr lang="de-DE"/>
        </a:p>
      </dgm:t>
    </dgm:pt>
    <dgm:pt modelId="{8617C974-35D5-554C-BF49-9C6812284188}" type="sibTrans" cxnId="{4629FE8C-B383-0C4C-8A96-1F68C3DF4D78}">
      <dgm:prSet/>
      <dgm:spPr/>
      <dgm:t>
        <a:bodyPr/>
        <a:lstStyle/>
        <a:p>
          <a:endParaRPr lang="de-DE"/>
        </a:p>
      </dgm:t>
    </dgm:pt>
    <dgm:pt modelId="{7F82A927-EAA6-6F4F-9C2E-9C63ED03E17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2. Projektziel</a:t>
          </a:r>
        </a:p>
      </dgm:t>
    </dgm:pt>
    <dgm:pt modelId="{3576CB5F-C0A5-7B49-9422-3528E9C806C4}" type="parTrans" cxnId="{BCB4E59B-E3FE-7241-9F1C-F46F46E8B04C}">
      <dgm:prSet/>
      <dgm:spPr/>
      <dgm:t>
        <a:bodyPr/>
        <a:lstStyle/>
        <a:p>
          <a:endParaRPr lang="de-DE"/>
        </a:p>
      </dgm:t>
    </dgm:pt>
    <dgm:pt modelId="{574BF7FA-7DE3-7746-B506-D09FB3D47000}" type="sibTrans" cxnId="{BCB4E59B-E3FE-7241-9F1C-F46F46E8B04C}">
      <dgm:prSet/>
      <dgm:spPr/>
      <dgm:t>
        <a:bodyPr/>
        <a:lstStyle/>
        <a:p>
          <a:endParaRPr lang="de-DE"/>
        </a:p>
      </dgm:t>
    </dgm:pt>
    <dgm:pt modelId="{336785FE-2887-924D-89D6-7B94255D6FF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3. Projektplanung</a:t>
          </a:r>
        </a:p>
      </dgm:t>
    </dgm:pt>
    <dgm:pt modelId="{2E48A7BB-8880-4A4F-8105-CBBF95065F99}" type="parTrans" cxnId="{0C867A01-FFEE-E34E-AA88-1D516AEAABBF}">
      <dgm:prSet/>
      <dgm:spPr/>
      <dgm:t>
        <a:bodyPr/>
        <a:lstStyle/>
        <a:p>
          <a:endParaRPr lang="de-DE"/>
        </a:p>
      </dgm:t>
    </dgm:pt>
    <dgm:pt modelId="{39278463-9B1B-3B47-85E9-B27A003EA37B}" type="sibTrans" cxnId="{0C867A01-FFEE-E34E-AA88-1D516AEAABBF}">
      <dgm:prSet/>
      <dgm:spPr/>
      <dgm:t>
        <a:bodyPr/>
        <a:lstStyle/>
        <a:p>
          <a:endParaRPr lang="de-DE"/>
        </a:p>
      </dgm:t>
    </dgm:pt>
    <dgm:pt modelId="{00BFBAC8-651F-5043-A84E-BB3C1C110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4. Aktueller Projektstand</a:t>
          </a:r>
        </a:p>
      </dgm:t>
    </dgm:pt>
    <dgm:pt modelId="{E7CB3B64-C4BD-D145-97E8-5AD50B27CEF4}" type="parTrans" cxnId="{116114C7-E79A-214B-8418-D03EBC76EF4B}">
      <dgm:prSet/>
      <dgm:spPr/>
      <dgm:t>
        <a:bodyPr/>
        <a:lstStyle/>
        <a:p>
          <a:endParaRPr lang="de-DE"/>
        </a:p>
      </dgm:t>
    </dgm:pt>
    <dgm:pt modelId="{D4473D23-E6E0-B243-9126-ADA6F7EA88B4}" type="sibTrans" cxnId="{116114C7-E79A-214B-8418-D03EBC76EF4B}">
      <dgm:prSet/>
      <dgm:spPr/>
      <dgm:t>
        <a:bodyPr/>
        <a:lstStyle/>
        <a:p>
          <a:endParaRPr lang="de-DE"/>
        </a:p>
      </dgm:t>
    </dgm:pt>
    <dgm:pt modelId="{D113672B-B06C-FF4B-B3F3-24FC834631F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5. Demo</a:t>
          </a:r>
        </a:p>
      </dgm:t>
    </dgm:pt>
    <dgm:pt modelId="{4475B7A8-29C8-9F49-8CC9-3BFBE229E678}" type="parTrans" cxnId="{461CBD4D-0230-F146-BD36-D0B3BA87F1C0}">
      <dgm:prSet/>
      <dgm:spPr/>
      <dgm:t>
        <a:bodyPr/>
        <a:lstStyle/>
        <a:p>
          <a:endParaRPr lang="de-DE"/>
        </a:p>
      </dgm:t>
    </dgm:pt>
    <dgm:pt modelId="{0A21D174-4DF4-FC4B-891C-5DDE415387F1}" type="sibTrans" cxnId="{461CBD4D-0230-F146-BD36-D0B3BA87F1C0}">
      <dgm:prSet/>
      <dgm:spPr/>
      <dgm:t>
        <a:bodyPr/>
        <a:lstStyle/>
        <a:p>
          <a:endParaRPr lang="de-DE"/>
        </a:p>
      </dgm:t>
    </dgm:pt>
    <dgm:pt modelId="{62D41E8A-373E-4349-970E-C8C1AD30187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/>
            <a:t>6. Weiteres Vorgehen</a:t>
          </a:r>
        </a:p>
      </dgm:t>
    </dgm:pt>
    <dgm:pt modelId="{443A87D4-9E33-FA49-A25F-F15BC72CEB7F}" type="parTrans" cxnId="{BEC53556-C7F2-4145-9023-13530BBDC2FA}">
      <dgm:prSet/>
      <dgm:spPr/>
      <dgm:t>
        <a:bodyPr/>
        <a:lstStyle/>
        <a:p>
          <a:endParaRPr lang="de-DE"/>
        </a:p>
      </dgm:t>
    </dgm:pt>
    <dgm:pt modelId="{79A793D6-9B11-3046-BDCB-26A62D00CCE5}" type="sibTrans" cxnId="{BEC53556-C7F2-4145-9023-13530BBDC2FA}">
      <dgm:prSet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  <dgm:pt modelId="{1EA28625-720A-D04B-94F1-1C980AE53834}" type="pres">
      <dgm:prSet presAssocID="{39BA0263-1FD5-7B47-B015-0CDDFBA371B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80FC717-BA98-6E44-B2F7-5DE43D30174E}" type="pres">
      <dgm:prSet presAssocID="{8617C974-35D5-554C-BF49-9C6812284188}" presName="parTxOnlySpace" presStyleCnt="0"/>
      <dgm:spPr/>
    </dgm:pt>
    <dgm:pt modelId="{0B707E90-C82C-0A4D-BBC1-E5DDFF292D0D}" type="pres">
      <dgm:prSet presAssocID="{7F82A927-EAA6-6F4F-9C2E-9C63ED03E1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5440D02-3353-1C4F-ACF3-B7BB6075222D}" type="pres">
      <dgm:prSet presAssocID="{574BF7FA-7DE3-7746-B506-D09FB3D47000}" presName="parTxOnlySpace" presStyleCnt="0"/>
      <dgm:spPr/>
    </dgm:pt>
    <dgm:pt modelId="{1543DBAD-34D2-E648-A622-6BAD84F322F4}" type="pres">
      <dgm:prSet presAssocID="{336785FE-2887-924D-89D6-7B94255D6FF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82B92A-92C1-B548-BC23-3537ABA91526}" type="pres">
      <dgm:prSet presAssocID="{39278463-9B1B-3B47-85E9-B27A003EA37B}" presName="parTxOnlySpace" presStyleCnt="0"/>
      <dgm:spPr/>
    </dgm:pt>
    <dgm:pt modelId="{F3C813FE-FA24-434C-B054-81F482EF2069}" type="pres">
      <dgm:prSet presAssocID="{00BFBAC8-651F-5043-A84E-BB3C1C110DF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0F727B9-4839-DC48-96C4-B823E0598CD1}" type="pres">
      <dgm:prSet presAssocID="{D4473D23-E6E0-B243-9126-ADA6F7EA88B4}" presName="parTxOnlySpace" presStyleCnt="0"/>
      <dgm:spPr/>
    </dgm:pt>
    <dgm:pt modelId="{D20B8DD1-54DE-8145-B066-DEE1459C62DF}" type="pres">
      <dgm:prSet presAssocID="{D113672B-B06C-FF4B-B3F3-24FC834631F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FE06F69-9669-DC48-A4D1-2BB5C64BD4AA}" type="pres">
      <dgm:prSet presAssocID="{0A21D174-4DF4-FC4B-891C-5DDE415387F1}" presName="parTxOnlySpace" presStyleCnt="0"/>
      <dgm:spPr/>
    </dgm:pt>
    <dgm:pt modelId="{2FD7B070-4E1B-D242-8AF5-3BD5BF9529FD}" type="pres">
      <dgm:prSet presAssocID="{62D41E8A-373E-4349-970E-C8C1AD30187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67A01-FFEE-E34E-AA88-1D516AEAABBF}" srcId="{3D834359-B791-F941-B235-906883357C43}" destId="{336785FE-2887-924D-89D6-7B94255D6FF7}" srcOrd="2" destOrd="0" parTransId="{2E48A7BB-8880-4A4F-8105-CBBF95065F99}" sibTransId="{39278463-9B1B-3B47-85E9-B27A003EA37B}"/>
    <dgm:cxn modelId="{DC0FD92D-54DF-EA49-8186-59518832C8E9}" type="presOf" srcId="{62D41E8A-373E-4349-970E-C8C1AD301870}" destId="{2FD7B070-4E1B-D242-8AF5-3BD5BF9529FD}" srcOrd="0" destOrd="0" presId="urn:microsoft.com/office/officeart/2005/8/layout/chevron1"/>
    <dgm:cxn modelId="{24BA1D64-40AB-8749-8534-3062AC84EB46}" type="presOf" srcId="{00BFBAC8-651F-5043-A84E-BB3C1C110DF3}" destId="{F3C813FE-FA24-434C-B054-81F482EF2069}" srcOrd="0" destOrd="0" presId="urn:microsoft.com/office/officeart/2005/8/layout/chevron1"/>
    <dgm:cxn modelId="{461CBD4D-0230-F146-BD36-D0B3BA87F1C0}" srcId="{3D834359-B791-F941-B235-906883357C43}" destId="{D113672B-B06C-FF4B-B3F3-24FC834631F9}" srcOrd="4" destOrd="0" parTransId="{4475B7A8-29C8-9F49-8CC9-3BFBE229E678}" sibTransId="{0A21D174-4DF4-FC4B-891C-5DDE415387F1}"/>
    <dgm:cxn modelId="{FBB24874-82D8-1846-9F31-0538EC37C39B}" type="presOf" srcId="{3D834359-B791-F941-B235-906883357C43}" destId="{4DE43A0D-7013-BE4E-A4EC-241F80587431}" srcOrd="0" destOrd="0" presId="urn:microsoft.com/office/officeart/2005/8/layout/chevron1"/>
    <dgm:cxn modelId="{BDF0BE74-3462-344B-8ED5-5248D9C61FBF}" type="presOf" srcId="{D113672B-B06C-FF4B-B3F3-24FC834631F9}" destId="{D20B8DD1-54DE-8145-B066-DEE1459C62DF}" srcOrd="0" destOrd="0" presId="urn:microsoft.com/office/officeart/2005/8/layout/chevron1"/>
    <dgm:cxn modelId="{BEC53556-C7F2-4145-9023-13530BBDC2FA}" srcId="{3D834359-B791-F941-B235-906883357C43}" destId="{62D41E8A-373E-4349-970E-C8C1AD301870}" srcOrd="5" destOrd="0" parTransId="{443A87D4-9E33-FA49-A25F-F15BC72CEB7F}" sibTransId="{79A793D6-9B11-3046-BDCB-26A62D00CCE5}"/>
    <dgm:cxn modelId="{76075984-7846-4649-8501-D2E8D7D77667}" type="presOf" srcId="{336785FE-2887-924D-89D6-7B94255D6FF7}" destId="{1543DBAD-34D2-E648-A622-6BAD84F322F4}" srcOrd="0" destOrd="0" presId="urn:microsoft.com/office/officeart/2005/8/layout/chevron1"/>
    <dgm:cxn modelId="{4629FE8C-B383-0C4C-8A96-1F68C3DF4D78}" srcId="{3D834359-B791-F941-B235-906883357C43}" destId="{39BA0263-1FD5-7B47-B015-0CDDFBA371B5}" srcOrd="0" destOrd="0" parTransId="{09F76343-568F-EC42-AB9F-9DC394C9A4AD}" sibTransId="{8617C974-35D5-554C-BF49-9C6812284188}"/>
    <dgm:cxn modelId="{BCB4E59B-E3FE-7241-9F1C-F46F46E8B04C}" srcId="{3D834359-B791-F941-B235-906883357C43}" destId="{7F82A927-EAA6-6F4F-9C2E-9C63ED03E17A}" srcOrd="1" destOrd="0" parTransId="{3576CB5F-C0A5-7B49-9422-3528E9C806C4}" sibTransId="{574BF7FA-7DE3-7746-B506-D09FB3D47000}"/>
    <dgm:cxn modelId="{34B2EFB7-9520-DA4F-BBBB-E92EF11D9CC7}" type="presOf" srcId="{39BA0263-1FD5-7B47-B015-0CDDFBA371B5}" destId="{1EA28625-720A-D04B-94F1-1C980AE53834}" srcOrd="0" destOrd="0" presId="urn:microsoft.com/office/officeart/2005/8/layout/chevron1"/>
    <dgm:cxn modelId="{F49C9BB8-BAEF-CA49-AC85-4C4A5DFB456D}" type="presOf" srcId="{7F82A927-EAA6-6F4F-9C2E-9C63ED03E17A}" destId="{0B707E90-C82C-0A4D-BBC1-E5DDFF292D0D}" srcOrd="0" destOrd="0" presId="urn:microsoft.com/office/officeart/2005/8/layout/chevron1"/>
    <dgm:cxn modelId="{116114C7-E79A-214B-8418-D03EBC76EF4B}" srcId="{3D834359-B791-F941-B235-906883357C43}" destId="{00BFBAC8-651F-5043-A84E-BB3C1C110DF3}" srcOrd="3" destOrd="0" parTransId="{E7CB3B64-C4BD-D145-97E8-5AD50B27CEF4}" sibTransId="{D4473D23-E6E0-B243-9126-ADA6F7EA88B4}"/>
    <dgm:cxn modelId="{344FBBF0-19A6-F345-B96C-E569AD9F2E98}" type="presParOf" srcId="{4DE43A0D-7013-BE4E-A4EC-241F80587431}" destId="{1EA28625-720A-D04B-94F1-1C980AE53834}" srcOrd="0" destOrd="0" presId="urn:microsoft.com/office/officeart/2005/8/layout/chevron1"/>
    <dgm:cxn modelId="{D5F60A86-F9F3-3A45-9C2E-CE63ECC93ABB}" type="presParOf" srcId="{4DE43A0D-7013-BE4E-A4EC-241F80587431}" destId="{280FC717-BA98-6E44-B2F7-5DE43D30174E}" srcOrd="1" destOrd="0" presId="urn:microsoft.com/office/officeart/2005/8/layout/chevron1"/>
    <dgm:cxn modelId="{1A05D454-6088-8647-9BF9-EB48705C97ED}" type="presParOf" srcId="{4DE43A0D-7013-BE4E-A4EC-241F80587431}" destId="{0B707E90-C82C-0A4D-BBC1-E5DDFF292D0D}" srcOrd="2" destOrd="0" presId="urn:microsoft.com/office/officeart/2005/8/layout/chevron1"/>
    <dgm:cxn modelId="{00C004E4-182E-344A-910A-0E965B11EA39}" type="presParOf" srcId="{4DE43A0D-7013-BE4E-A4EC-241F80587431}" destId="{75440D02-3353-1C4F-ACF3-B7BB6075222D}" srcOrd="3" destOrd="0" presId="urn:microsoft.com/office/officeart/2005/8/layout/chevron1"/>
    <dgm:cxn modelId="{E5996BC2-AF81-E84A-964F-075E66594175}" type="presParOf" srcId="{4DE43A0D-7013-BE4E-A4EC-241F80587431}" destId="{1543DBAD-34D2-E648-A622-6BAD84F322F4}" srcOrd="4" destOrd="0" presId="urn:microsoft.com/office/officeart/2005/8/layout/chevron1"/>
    <dgm:cxn modelId="{8A56A120-4539-4743-A283-B3E0862D3F14}" type="presParOf" srcId="{4DE43A0D-7013-BE4E-A4EC-241F80587431}" destId="{DD82B92A-92C1-B548-BC23-3537ABA91526}" srcOrd="5" destOrd="0" presId="urn:microsoft.com/office/officeart/2005/8/layout/chevron1"/>
    <dgm:cxn modelId="{D58FC517-7D40-5147-8D18-1992B3D5BB36}" type="presParOf" srcId="{4DE43A0D-7013-BE4E-A4EC-241F80587431}" destId="{F3C813FE-FA24-434C-B054-81F482EF2069}" srcOrd="6" destOrd="0" presId="urn:microsoft.com/office/officeart/2005/8/layout/chevron1"/>
    <dgm:cxn modelId="{0A6FB1FA-9D89-DE47-9675-951A1FFE9AD4}" type="presParOf" srcId="{4DE43A0D-7013-BE4E-A4EC-241F80587431}" destId="{10F727B9-4839-DC48-96C4-B823E0598CD1}" srcOrd="7" destOrd="0" presId="urn:microsoft.com/office/officeart/2005/8/layout/chevron1"/>
    <dgm:cxn modelId="{7D4A506F-1877-064D-AAAC-77F6BEC0D002}" type="presParOf" srcId="{4DE43A0D-7013-BE4E-A4EC-241F80587431}" destId="{D20B8DD1-54DE-8145-B066-DEE1459C62DF}" srcOrd="8" destOrd="0" presId="urn:microsoft.com/office/officeart/2005/8/layout/chevron1"/>
    <dgm:cxn modelId="{B1C241D3-BD5A-694F-A019-2F99A0962459}" type="presParOf" srcId="{4DE43A0D-7013-BE4E-A4EC-241F80587431}" destId="{2FE06F69-9669-DC48-A4D1-2BB5C64BD4AA}" srcOrd="9" destOrd="0" presId="urn:microsoft.com/office/officeart/2005/8/layout/chevron1"/>
    <dgm:cxn modelId="{5494F1BC-E026-B644-A16D-CD9AC02D486C}" type="presParOf" srcId="{4DE43A0D-7013-BE4E-A4EC-241F80587431}" destId="{2FD7B070-4E1B-D242-8AF5-3BD5BF9529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834359-B791-F941-B235-906883357C43}" type="doc">
      <dgm:prSet loTypeId="urn:microsoft.com/office/officeart/2005/8/layout/chevron1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4DE43A0D-7013-BE4E-A4EC-241F80587431}" type="pres">
      <dgm:prSet presAssocID="{3D834359-B791-F941-B235-906883357C4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BB24874-82D8-1846-9F31-0538EC37C39B}" type="presOf" srcId="{3D834359-B791-F941-B235-906883357C43}" destId="{4DE43A0D-7013-BE4E-A4EC-241F8058743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E4964-AD34-C34F-8572-08A2A0538E33}">
      <dsp:nvSpPr>
        <dsp:cNvPr id="0" name=""/>
        <dsp:cNvSpPr/>
      </dsp:nvSpPr>
      <dsp:spPr>
        <a:xfrm>
          <a:off x="1348" y="0"/>
          <a:ext cx="2630252" cy="469798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            Juni</a:t>
          </a:r>
        </a:p>
      </dsp:txBody>
      <dsp:txXfrm>
        <a:off x="1348" y="0"/>
        <a:ext cx="2512803" cy="469798"/>
      </dsp:txXfrm>
    </dsp:sp>
    <dsp:sp modelId="{522A3EEE-8F5E-E24D-BE3F-7AA3BFD89063}">
      <dsp:nvSpPr>
        <dsp:cNvPr id="0" name=""/>
        <dsp:cNvSpPr/>
      </dsp:nvSpPr>
      <dsp:spPr>
        <a:xfrm>
          <a:off x="2105550" y="0"/>
          <a:ext cx="2630252" cy="469798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         Juli</a:t>
          </a:r>
        </a:p>
      </dsp:txBody>
      <dsp:txXfrm>
        <a:off x="2340449" y="0"/>
        <a:ext cx="2160454" cy="469798"/>
      </dsp:txXfrm>
    </dsp:sp>
    <dsp:sp modelId="{FA3B5AC1-2E2F-BB4D-A4CA-15F719A03E3A}">
      <dsp:nvSpPr>
        <dsp:cNvPr id="0" name=""/>
        <dsp:cNvSpPr/>
      </dsp:nvSpPr>
      <dsp:spPr>
        <a:xfrm>
          <a:off x="4209752" y="0"/>
          <a:ext cx="2630252" cy="469798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       August</a:t>
          </a:r>
        </a:p>
      </dsp:txBody>
      <dsp:txXfrm>
        <a:off x="4444651" y="0"/>
        <a:ext cx="2160454" cy="469798"/>
      </dsp:txXfrm>
    </dsp:sp>
    <dsp:sp modelId="{66D1196E-F2E1-3840-9820-3E5560F6D09E}">
      <dsp:nvSpPr>
        <dsp:cNvPr id="0" name=""/>
        <dsp:cNvSpPr/>
      </dsp:nvSpPr>
      <dsp:spPr>
        <a:xfrm>
          <a:off x="6313954" y="0"/>
          <a:ext cx="2630252" cy="469798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   September</a:t>
          </a:r>
        </a:p>
      </dsp:txBody>
      <dsp:txXfrm>
        <a:off x="6548853" y="0"/>
        <a:ext cx="2160454" cy="469798"/>
      </dsp:txXfrm>
    </dsp:sp>
    <dsp:sp modelId="{05C1E9BF-EF41-4943-9BD7-F91ECAEE9A81}">
      <dsp:nvSpPr>
        <dsp:cNvPr id="0" name=""/>
        <dsp:cNvSpPr/>
      </dsp:nvSpPr>
      <dsp:spPr>
        <a:xfrm>
          <a:off x="8418156" y="0"/>
          <a:ext cx="2630252" cy="469798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       Oktober</a:t>
          </a:r>
        </a:p>
      </dsp:txBody>
      <dsp:txXfrm>
        <a:off x="8653055" y="0"/>
        <a:ext cx="2160454" cy="4697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1. Motivation</a:t>
          </a:r>
          <a:r>
            <a:rPr lang="de-DE" sz="1200" kern="1200" dirty="0">
              <a:latin typeface="Calibri Light" panose="020F0302020204030204"/>
            </a:rPr>
            <a:t> </a:t>
          </a:r>
          <a:endParaRPr lang="de-DE" sz="1200" kern="1200" dirty="0"/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8625-720A-D04B-94F1-1C980AE53834}">
      <dsp:nvSpPr>
        <dsp:cNvPr id="0" name=""/>
        <dsp:cNvSpPr/>
      </dsp:nvSpPr>
      <dsp:spPr>
        <a:xfrm>
          <a:off x="5542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1. Motivation </a:t>
          </a:r>
        </a:p>
      </dsp:txBody>
      <dsp:txXfrm>
        <a:off x="177802" y="0"/>
        <a:ext cx="1717406" cy="344519"/>
      </dsp:txXfrm>
    </dsp:sp>
    <dsp:sp modelId="{0B707E90-C82C-0A4D-BBC1-E5DDFF292D0D}">
      <dsp:nvSpPr>
        <dsp:cNvPr id="0" name=""/>
        <dsp:cNvSpPr/>
      </dsp:nvSpPr>
      <dsp:spPr>
        <a:xfrm>
          <a:off x="1861276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2. Projektziel</a:t>
          </a:r>
        </a:p>
      </dsp:txBody>
      <dsp:txXfrm>
        <a:off x="2033536" y="0"/>
        <a:ext cx="1717406" cy="344519"/>
      </dsp:txXfrm>
    </dsp:sp>
    <dsp:sp modelId="{1543DBAD-34D2-E648-A622-6BAD84F322F4}">
      <dsp:nvSpPr>
        <dsp:cNvPr id="0" name=""/>
        <dsp:cNvSpPr/>
      </dsp:nvSpPr>
      <dsp:spPr>
        <a:xfrm>
          <a:off x="3717009" y="0"/>
          <a:ext cx="2061925" cy="344519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3. Projektplanung</a:t>
          </a:r>
        </a:p>
      </dsp:txBody>
      <dsp:txXfrm>
        <a:off x="3889269" y="0"/>
        <a:ext cx="1717406" cy="344519"/>
      </dsp:txXfrm>
    </dsp:sp>
    <dsp:sp modelId="{F3C813FE-FA24-434C-B054-81F482EF2069}">
      <dsp:nvSpPr>
        <dsp:cNvPr id="0" name=""/>
        <dsp:cNvSpPr/>
      </dsp:nvSpPr>
      <dsp:spPr>
        <a:xfrm>
          <a:off x="5572742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4. Aktueller Projektstand</a:t>
          </a:r>
        </a:p>
      </dsp:txBody>
      <dsp:txXfrm>
        <a:off x="5745002" y="0"/>
        <a:ext cx="1717406" cy="344519"/>
      </dsp:txXfrm>
    </dsp:sp>
    <dsp:sp modelId="{D20B8DD1-54DE-8145-B066-DEE1459C62DF}">
      <dsp:nvSpPr>
        <dsp:cNvPr id="0" name=""/>
        <dsp:cNvSpPr/>
      </dsp:nvSpPr>
      <dsp:spPr>
        <a:xfrm>
          <a:off x="7428476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5. Demo</a:t>
          </a:r>
        </a:p>
      </dsp:txBody>
      <dsp:txXfrm>
        <a:off x="7600736" y="0"/>
        <a:ext cx="1717406" cy="344519"/>
      </dsp:txXfrm>
    </dsp:sp>
    <dsp:sp modelId="{2FD7B070-4E1B-D242-8AF5-3BD5BF9529FD}">
      <dsp:nvSpPr>
        <dsp:cNvPr id="0" name=""/>
        <dsp:cNvSpPr/>
      </dsp:nvSpPr>
      <dsp:spPr>
        <a:xfrm>
          <a:off x="9284209" y="0"/>
          <a:ext cx="2061925" cy="344519"/>
        </a:xfrm>
        <a:prstGeom prst="chevron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6. Weiteres Vorgehen</a:t>
          </a:r>
        </a:p>
      </dsp:txBody>
      <dsp:txXfrm>
        <a:off x="9456469" y="0"/>
        <a:ext cx="1717406" cy="3445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06C01-D88A-1944-8C4D-D86F7D52BC1B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D8E92-FFC8-F64F-BAEF-B4AD8060C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34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FontTx/>
              <a:buNone/>
            </a:pPr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Normalerweise: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Fehler in Produktionslinie -&gt; Mitarbeiter muss suchen was die Fehlerursache ist und was mögliche Auswirkungen sind , wie er es beheben kann…dazu muss er aus seine Erfahrungen in Kombination mit den </a:t>
            </a:r>
            <a:r>
              <a:rPr lang="de-DE" sz="2000" b="0" strike="noStrike" spc="-1" err="1">
                <a:latin typeface="Arial"/>
              </a:rPr>
              <a:t>Sensorenwerten</a:t>
            </a:r>
            <a:r>
              <a:rPr lang="de-DE" sz="2000" b="0" strike="noStrike" spc="-1">
                <a:latin typeface="Arial"/>
              </a:rPr>
              <a:t> eine mögliche Lösungen des Problems finden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Nicht sehr effizient und effektiv und Fehleranfälliger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Deshalb: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Support System entwickelt, das Arbeiter bei Fehlerbehebung und -identifizierung unterstützt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So ein D.-S.-System wurde für eine Produktionsanlage für Festo in Esslingen entwickelt: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Läuft über eine browserbasierte Visualisierung der Anlage und Visualisierung der Fehlerinformation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Aber: 2D-Visualisierung der Anlage und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Läuft auf Bildschirm oder </a:t>
            </a:r>
            <a:r>
              <a:rPr lang="de-DE" sz="2000" b="0" strike="noStrike" spc="-1" err="1">
                <a:latin typeface="Arial"/>
              </a:rPr>
              <a:t>handheld</a:t>
            </a:r>
            <a:r>
              <a:rPr lang="de-DE" sz="2000" b="0" strike="noStrike" spc="-1">
                <a:latin typeface="Arial"/>
              </a:rPr>
              <a:t> Tablet und das ist unpraktisch, da sperrig oder Hände nicht frei und Mapping zwischen 2D-Screen und 3D-Anlage schwierig bei komplexem Aufbau der Anlage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Um dies zu lösen: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MR-Applikation in Form einer Datenbrille, die die Anlage und Fehlerinfos darstellt, damit dies den Arbeiter unterstützt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FontTx/>
              <a:buNone/>
            </a:pPr>
            <a:r>
              <a:rPr lang="de-DE" sz="2000" b="0" strike="noStrike" spc="-1">
                <a:latin typeface="Arial"/>
              </a:rPr>
              <a:t>Ali: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Masterarbeit Browservisualisierung der Server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Produktionsanalage sichtbar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 von möglichen Fehlern, Symptomen und Ursachen,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man einen anklickt symbolisiert dies einer dieser Fehler tritt auf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Kann dann als Mitarbeiter überprüfen ob dieser auch wirklich aufgetreten ist und arbeitet dann die möglichen Ursachen, Fehler und Symptome ab und setzt dann Evidenz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Evidenz gesetzt wird erhält man Informationen, in Form einer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wie man den Fehler beheben kann Ursachen und Fehlerarten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Ende kann man noch angeben, ob die Unterstützung hilfreich war oder nicht</a:t>
            </a:r>
            <a:endParaRPr lang="de-DE" sz="2000" b="0" strike="noStrike" spc="-1">
              <a:latin typeface="Arial"/>
            </a:endParaRPr>
          </a:p>
          <a:p>
            <a:pPr marL="342900" indent="-342900">
              <a:buFontTx/>
              <a:buChar char="-"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01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Julian: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Unity: bietet gute Frameworks für die Entwicklung von MR-</a:t>
            </a:r>
            <a:r>
              <a:rPr lang="de-DE" sz="2000" b="0" strike="noStrike" spc="-1" err="1">
                <a:latin typeface="Arial"/>
              </a:rPr>
              <a:t>Application</a:t>
            </a:r>
            <a:r>
              <a:rPr lang="de-DE" sz="2000" b="0" strike="noStrike" spc="-1">
                <a:latin typeface="Arial"/>
              </a:rPr>
              <a:t> auf der HoloLens</a:t>
            </a:r>
            <a:endParaRPr lang="de-DE" sz="2000" b="0" strike="noStrike" spc="-1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Deshalb Unity und MRTK für Realisierung unseres Systems</a:t>
            </a:r>
            <a:endParaRPr lang="de-DE" sz="2000" b="0" strike="noStrike" spc="-1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Hürde:</a:t>
            </a:r>
            <a:endParaRPr lang="de-DE" sz="2000" b="0" strike="noStrike" spc="-1"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Keine HoloLens, da wir nicht an die Uni konnten -&gt; HoloLens Emulator nutzen</a:t>
            </a:r>
            <a:endParaRPr lang="de-DE" sz="2000" b="0" strike="noStrike" spc="-1"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HoloLens Emulator früh in der Entwicklung -&gt; nicht sehr nutzerfreundlich</a:t>
            </a:r>
            <a:endParaRPr lang="de-DE" sz="2000" b="0" strike="noStrike" spc="-1"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Dateiformat für die Produktionslinie, die nicht für Unity unterstützt ist, daher </a:t>
            </a:r>
            <a:r>
              <a:rPr lang="de-DE" sz="2000" b="0" strike="noStrike" spc="-1" err="1">
                <a:latin typeface="Arial"/>
              </a:rPr>
              <a:t>third</a:t>
            </a:r>
            <a:r>
              <a:rPr lang="de-DE" sz="2000" b="0" strike="noStrike" spc="-1">
                <a:latin typeface="Arial"/>
              </a:rPr>
              <a:t>-party-</a:t>
            </a:r>
            <a:r>
              <a:rPr lang="de-DE" sz="2000" b="0" strike="noStrike" spc="-1" err="1">
                <a:latin typeface="Arial"/>
              </a:rPr>
              <a:t>Application</a:t>
            </a:r>
            <a:r>
              <a:rPr lang="de-DE" sz="2000" b="0" strike="noStrike" spc="-1">
                <a:latin typeface="Arial"/>
              </a:rPr>
              <a:t> verwendet</a:t>
            </a:r>
            <a:r>
              <a:rPr lang="de-DE" sz="2000" spc="-1">
                <a:latin typeface="Arial"/>
              </a:rPr>
              <a:t> </a:t>
            </a:r>
            <a:endParaRPr lang="de-DE" sz="2000" b="0" strike="noStrike" spc="-1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4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Um die Verbindung zwischen dem D.S.-System und unserer Mixed Reality Applikation gekümmert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Wenn also eine Evidenz gesetzt in der MR-</a:t>
            </a:r>
            <a:r>
              <a:rPr lang="de-DE" sz="2000" b="0" strike="noStrike" spc="-1" dirty="0" err="1">
                <a:latin typeface="Arial"/>
              </a:rPr>
              <a:t>Application</a:t>
            </a:r>
            <a:r>
              <a:rPr lang="de-DE" sz="2000" b="0" strike="noStrike" spc="-1" dirty="0">
                <a:latin typeface="Arial"/>
              </a:rPr>
              <a:t> wird, dann soll dies ins BN gelangen, damit dieses upgedatet werden kann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und die upgedateten Information, die in einer JSON Datei hinterlegt sind, müssen dann wieder in die MR-</a:t>
            </a:r>
            <a:r>
              <a:rPr lang="de-DE" sz="2000" b="0" strike="noStrike" spc="-1" dirty="0" err="1">
                <a:latin typeface="Arial"/>
              </a:rPr>
              <a:t>Application</a:t>
            </a:r>
            <a:r>
              <a:rPr lang="de-DE" sz="2000" b="0" strike="noStrike" spc="-1" dirty="0">
                <a:latin typeface="Arial"/>
              </a:rPr>
              <a:t> gelangen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Dazu haben wir ein MQTT-Protokoll verwendet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2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 dirty="0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Bevor wir uns die MQTT-Verbindung genauer anschauen, schauen wir erstmal, was wir hin und her schicken wollen:</a:t>
            </a:r>
          </a:p>
          <a:p>
            <a:endParaRPr lang="de-DE" sz="2000" b="0" strike="noStrike" spc="-1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-&gt; Das Ganze ist ein JSON-Objekt &amp; besteht aus: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 err="1">
                <a:latin typeface="Arial"/>
              </a:rPr>
              <a:t>Id</a:t>
            </a:r>
            <a:endParaRPr lang="de-DE" sz="2000" b="0" strike="noStrike" spc="-1">
              <a:latin typeface="Arial"/>
            </a:endParaRPr>
          </a:p>
          <a:p>
            <a:pPr marL="800100" lvl="1" indent="-342900">
              <a:buFontTx/>
              <a:buChar char="-"/>
            </a:pPr>
            <a:r>
              <a:rPr lang="de-DE" sz="2000" b="0" strike="noStrike" spc="-1" dirty="0">
                <a:latin typeface="Arial"/>
              </a:rPr>
              <a:t>Name für den Fehler der angeklickt wurde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 dirty="0">
                <a:latin typeface="Arial"/>
              </a:rPr>
              <a:t>State 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 dirty="0">
                <a:latin typeface="Arial"/>
              </a:rPr>
              <a:t>Type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 err="1">
                <a:latin typeface="Arial"/>
              </a:rPr>
              <a:t>relation</a:t>
            </a:r>
            <a:endParaRPr lang="de-DE" sz="2000" b="0" strike="noStrike" spc="-1">
              <a:latin typeface="Arial"/>
            </a:endParaRPr>
          </a:p>
          <a:p>
            <a:pPr marL="800100" lvl="1" indent="-342900">
              <a:buFontTx/>
              <a:buChar char="-"/>
            </a:pPr>
            <a:r>
              <a:rPr lang="de-DE" sz="2000" b="0" strike="noStrike" spc="-1" err="1">
                <a:latin typeface="Arial"/>
              </a:rPr>
              <a:t>Cardinality</a:t>
            </a:r>
            <a:endParaRPr lang="de-DE" sz="2000" b="0" strike="noStrike" spc="-1">
              <a:latin typeface="Arial"/>
            </a:endParaRPr>
          </a:p>
          <a:p>
            <a:pPr marL="800100" lvl="1" indent="-342900">
              <a:buFontTx/>
              <a:buChar char="-"/>
            </a:pPr>
            <a:r>
              <a:rPr lang="de-DE" sz="2000" b="0" strike="noStrike" spc="-1" dirty="0">
                <a:latin typeface="Arial"/>
              </a:rPr>
              <a:t>Children und darin sind die für uns wichtigen Infos für die Visualisierung der </a:t>
            </a:r>
            <a:r>
              <a:rPr lang="de-DE" sz="2000" b="0" strike="noStrike" spc="-1" dirty="0" err="1">
                <a:latin typeface="Arial"/>
              </a:rPr>
              <a:t>Decision</a:t>
            </a:r>
            <a:r>
              <a:rPr lang="de-DE" sz="2000" b="0" strike="noStrike" spc="-1" dirty="0">
                <a:latin typeface="Arial"/>
              </a:rPr>
              <a:t> Box; ein Kind ist wie folgt aufgebaut: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Name: Name des Symptoms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States: Wahrscheinlichkeit ob das Symptom auftritt oder nicht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Type: gibt Art der Fehlerinformation an (Symptom(2), </a:t>
            </a:r>
            <a:r>
              <a:rPr lang="de-DE" sz="2000" b="0" strike="noStrike" spc="-1" dirty="0" err="1">
                <a:latin typeface="Arial"/>
              </a:rPr>
              <a:t>Correctiv</a:t>
            </a:r>
            <a:r>
              <a:rPr lang="de-DE" sz="2000" b="0" strike="noStrike" spc="-1" dirty="0">
                <a:latin typeface="Arial"/>
              </a:rPr>
              <a:t> Action(3), Root </a:t>
            </a:r>
            <a:r>
              <a:rPr lang="de-DE" sz="2000" b="0" strike="noStrike" spc="-1" dirty="0" err="1">
                <a:latin typeface="Arial"/>
              </a:rPr>
              <a:t>Causes</a:t>
            </a:r>
            <a:r>
              <a:rPr lang="de-DE" sz="2000" b="0" strike="noStrike" spc="-1" dirty="0">
                <a:latin typeface="Arial"/>
              </a:rPr>
              <a:t>(4))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559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Ali:</a:t>
            </a:r>
          </a:p>
          <a:p>
            <a:pPr marL="171450" indent="-171450">
              <a:buFontTx/>
              <a:buChar char="-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benutzen MQTT, bei unserer Anwendung, um die eben genannten JSON Dateien zu verschicken zwischen Frontend und Backend.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 ist ein leichtgewichtiges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Netzwerkprotokol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einem Broker zu einem Topic. Und ein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dann dem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unter einem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dadurch dann an alle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subscribten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Nachricht zukommen lassen.</a:t>
            </a:r>
          </a:p>
          <a:p>
            <a:pPr marL="171450" indent="-171450">
              <a:buFontTx/>
              <a:buChar char="-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den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Backend haben wir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Flask-Mqtt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da die gegebene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Serverapplication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ebenfalls das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Webframework verwendet. Und wenn man das von diesem Unterstütze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mqqt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nimmt kümmert sich dieses Framework um die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Synchroniesierungprobleme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auftreten können in einem verteilten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den Broker benutzen wir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Mosquittto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 open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das Frontend da wir Unity verwenden den M2 MQTT Unity da der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effizient entwickelt wurde effizient auf der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hololens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in </a:t>
            </a:r>
            <a:r>
              <a:rPr lang="de-DE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laufen</a:t>
            </a:r>
            <a:endParaRPr lang="de-DE" sz="2000" b="0" strike="noStrike" spc="-1">
              <a:latin typeface="Arial"/>
            </a:endParaRPr>
          </a:p>
          <a:p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3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Kümmern uns gerade darum die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Boxes in der HoloLens zu </a:t>
            </a:r>
            <a:r>
              <a:rPr lang="de-DE" sz="2000" b="0" strike="noStrike" spc="-1" err="1">
                <a:latin typeface="Arial"/>
              </a:rPr>
              <a:t>visualiseren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15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3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Nochmal zur Erinnerung: In der Browservisualisierung sieht die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Box so aus und besteht aus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Symptoms, </a:t>
            </a:r>
            <a:r>
              <a:rPr lang="de-DE" sz="2000" b="0" strike="noStrike" spc="-1" err="1">
                <a:latin typeface="Arial"/>
              </a:rPr>
              <a:t>Correctiv</a:t>
            </a:r>
            <a:r>
              <a:rPr lang="de-DE" sz="2000" b="0" strike="noStrike" spc="-1">
                <a:latin typeface="Arial"/>
              </a:rPr>
              <a:t> Actions, </a:t>
            </a:r>
            <a:r>
              <a:rPr lang="de-DE" sz="2000" b="0" strike="noStrike" spc="-1" err="1">
                <a:latin typeface="Arial"/>
              </a:rPr>
              <a:t>Faults</a:t>
            </a:r>
            <a:r>
              <a:rPr lang="de-DE" sz="2000" b="0" strike="noStrike" spc="-1">
                <a:latin typeface="Arial"/>
              </a:rPr>
              <a:t> und Root </a:t>
            </a:r>
            <a:r>
              <a:rPr lang="de-DE" sz="2000" b="0" strike="noStrike" spc="-1" err="1">
                <a:latin typeface="Arial"/>
              </a:rPr>
              <a:t>Causes</a:t>
            </a:r>
            <a:endParaRPr lang="de-DE" sz="2000" b="0" strike="noStrike" spc="-1"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sowie den zugehörigen Wahrscheinlichkeiten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Wir bekommen diese Infos vom Backend, sobald man ein Evidenz gesetzt 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Anschließend kann man ein Feedback über das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Support System geben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79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Das wollen wir jetzt in die Datenbrille/HoloLens visuell darstellen 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17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481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Julian: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Bevor wir uns um die visuelle Darstellung gekümmert haben, haben wir ein Zustandsdiagramm für die Brille entworfen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Ablauf durchgehen: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Standardzustand: sieht Produktionsanlage und Listen der möglichen Fehler, Symptome und Ursachen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Dann Fehler auswählen-&gt; Liste von möglichen Fehlerinformationen wird angezeigt und darin kann man jetzt einen Evidenz setzen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Dann kommt man in einem Waiting-Screen, während dessen wird in der BN die Wahrscheinlichkeiten neu berechnet:</a:t>
            </a:r>
          </a:p>
          <a:p>
            <a:pPr marL="1257300" lvl="2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Gerade ist Berechnung noch schnell , aber wenn Berechnung lange dauert haben wir hier einen Waiting-Screen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Wann das fertig ist, dann sieht man die </a:t>
            </a:r>
            <a:r>
              <a:rPr lang="de-DE" sz="2000" b="0" strike="noStrike" spc="-1" err="1">
                <a:latin typeface="Arial"/>
              </a:rPr>
              <a:t>highlightet</a:t>
            </a:r>
            <a:r>
              <a:rPr lang="de-DE" sz="2000" b="0" strike="noStrike" spc="-1">
                <a:latin typeface="Arial"/>
              </a:rPr>
              <a:t> Zelle und die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Box;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Dann kann man entscheiden ob der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Support korrekt war</a:t>
            </a:r>
          </a:p>
          <a:p>
            <a:pPr marL="1257300" lvl="2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Ja: kommt man in den Standardzustand</a:t>
            </a:r>
          </a:p>
          <a:p>
            <a:pPr marL="1257300" lvl="2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Nein: der Arbeiter hat die Möglichkeit ein Feedback zu setzen</a:t>
            </a:r>
          </a:p>
          <a:p>
            <a:pPr marL="800100" lvl="1" indent="-342900">
              <a:buFont typeface="Symbol" pitchFamily="2" charset="2"/>
              <a:buChar char="-"/>
            </a:pPr>
            <a:endParaRPr lang="de-DE" sz="2000" b="0" strike="noStrike" spc="-1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18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11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Ali: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Modellierung ab gesetztem Evidenz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Pfad für Browser-dashboard durchgehen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Pfad für MQTT durchgehen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Pfad für MR-Frontend durchgehen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19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29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D8E92-FFC8-F64F-BAEF-B4AD8060CD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65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Julian: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20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883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/>
              <a:t>Fehlerinformation vollends vollständig in der HoloLens visualisieren: Dashboard designen und alles übersichtlich darstellen</a:t>
            </a:r>
          </a:p>
          <a:p>
            <a:pPr marL="228600" indent="-228600">
              <a:buAutoNum type="arabicParenR"/>
            </a:pPr>
            <a:endParaRPr lang="de-DE"/>
          </a:p>
          <a:p>
            <a:pPr marL="228600" indent="-228600">
              <a:buAutoNum type="arabicParenR"/>
            </a:pPr>
            <a:r>
              <a:rPr lang="de-DE"/>
              <a:t>User-Input verarbeiten: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/>
              <a:t>gerade: Evidenz setzen macht nicht der Arbeiter sondern wir setzen das Evidenz über das Browser-dashboard-&gt; Ziel: User setzt in HoloLens durch eine Interaktionsmöglichkeit (z.B. Geste) ein Evidenz und und dann wird dies ans Backend geschickt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/>
              <a:t>User kann in der HoloLens ein Feedback über das </a:t>
            </a:r>
            <a:r>
              <a:rPr lang="de-DE" err="1"/>
              <a:t>Decision</a:t>
            </a:r>
            <a:r>
              <a:rPr lang="de-DE"/>
              <a:t>-Support-System erteilen, damit sich das BN updaten kann</a:t>
            </a:r>
          </a:p>
          <a:p>
            <a:pPr marL="685800" lvl="1" indent="-228600">
              <a:buAutoNum type="arabicParenR"/>
            </a:pPr>
            <a:endParaRPr lang="de-DE"/>
          </a:p>
          <a:p>
            <a:pPr marL="228600" indent="-228600">
              <a:buAutoNum type="arabicParenR"/>
            </a:pPr>
            <a:r>
              <a:rPr lang="de-DE"/>
              <a:t>Virtuelle Produktionsreihe über die echte Produktionsreihe legen</a:t>
            </a:r>
          </a:p>
          <a:p>
            <a:pPr marL="228600" lvl="0" indent="-228600">
              <a:buFont typeface="+mj-lt"/>
              <a:buAutoNum type="arabicPeriod"/>
            </a:pPr>
            <a:endParaRPr lang="de-DE"/>
          </a:p>
          <a:p>
            <a:pPr marL="228600" lvl="0" indent="-228600">
              <a:buFont typeface="+mj-lt"/>
              <a:buAutoNum type="arabicPeriod"/>
            </a:pPr>
            <a:endParaRPr lang="de-DE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/>
          </a:p>
          <a:p>
            <a:pPr marL="228600" indent="-228600">
              <a:buAutoNum type="arabicParenR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D8E92-FFC8-F64F-BAEF-B4AD8060CDF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313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de-DE"/>
          </a:p>
          <a:p>
            <a:pPr marL="228600" lvl="0" indent="-228600">
              <a:buFont typeface="+mj-lt"/>
              <a:buAutoNum type="arabicPeriod"/>
            </a:pPr>
            <a:endParaRPr lang="de-DE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/>
          </a:p>
          <a:p>
            <a:pPr marL="228600" indent="-228600">
              <a:buAutoNum type="arabicParenR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D8E92-FFC8-F64F-BAEF-B4AD8060CDF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9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600"/>
              <a:t>Anja: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Ziel sagen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Produktionsreihe, die in 3D Daten vorliegen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err="1"/>
              <a:t>Decision</a:t>
            </a:r>
            <a:r>
              <a:rPr lang="de-DE" sz="1600"/>
              <a:t> Support System, indem ein </a:t>
            </a:r>
            <a:r>
              <a:rPr lang="de-DE" sz="1600" err="1"/>
              <a:t>Bayessches</a:t>
            </a:r>
            <a:r>
              <a:rPr lang="de-DE" sz="1600"/>
              <a:t> Netz integriert ist: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/>
              <a:t>Arbeiter erkennt in der Produktionsreihe, dass etwas nicht stimmt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/>
              <a:t>Arbeiter setzt dann ein Evidenz in dem </a:t>
            </a:r>
            <a:r>
              <a:rPr lang="de-DE" sz="1600" err="1"/>
              <a:t>Bayschen</a:t>
            </a:r>
            <a:r>
              <a:rPr lang="de-DE" sz="1600"/>
              <a:t> Netz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r>
              <a:rPr lang="de-DE" sz="1600" err="1"/>
              <a:t>Baysches</a:t>
            </a:r>
            <a:r>
              <a:rPr lang="de-DE" sz="1600"/>
              <a:t> Netz berechnet dann die A-posteriori </a:t>
            </a:r>
            <a:r>
              <a:rPr lang="de-DE" sz="1600" err="1"/>
              <a:t>Wahrschenlichkeiten</a:t>
            </a:r>
            <a:r>
              <a:rPr lang="de-DE" sz="1600"/>
              <a:t> der möglichen Fehler, Ursachen und </a:t>
            </a:r>
            <a:r>
              <a:rPr lang="de-DE" sz="1600" err="1"/>
              <a:t>Corrective</a:t>
            </a:r>
            <a:r>
              <a:rPr lang="de-DE" sz="1600"/>
              <a:t> Actions, die das Problem lösen</a:t>
            </a: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-"/>
            </a:pPr>
            <a:endParaRPr lang="de-DE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Graphische Benutzeroberfläche, die die Produktionsreihe visualisiert und die Wahrscheinlichkeiten der möglichen Fehler, Symptome und Ursachen, die im BN berechnet wurden, auflistet</a:t>
            </a:r>
          </a:p>
          <a:p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50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r>
              <a:rPr lang="de-DE" sz="2000" b="0" strike="noStrike" spc="-1">
                <a:latin typeface="Arial"/>
              </a:rPr>
              <a:t>Unsere Aufgabe: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Das </a:t>
            </a:r>
            <a:r>
              <a:rPr lang="de-DE" sz="2000" b="0" strike="noStrike" spc="-1" err="1">
                <a:latin typeface="Arial"/>
              </a:rPr>
              <a:t>Decision</a:t>
            </a:r>
            <a:r>
              <a:rPr lang="de-DE" sz="2000" b="0" strike="noStrike" spc="-1">
                <a:latin typeface="Arial"/>
              </a:rPr>
              <a:t> Support System in einer Mixed-</a:t>
            </a:r>
            <a:r>
              <a:rPr lang="de-DE" sz="2000" b="0" strike="noStrike" spc="-1" err="1">
                <a:latin typeface="Arial"/>
              </a:rPr>
              <a:t>Realtiy</a:t>
            </a:r>
            <a:r>
              <a:rPr lang="de-DE" sz="2000" b="0" strike="noStrike" spc="-1">
                <a:latin typeface="Arial"/>
              </a:rPr>
              <a:t>-</a:t>
            </a:r>
            <a:r>
              <a:rPr lang="de-DE" sz="2000" b="0" strike="noStrike" spc="-1" err="1">
                <a:latin typeface="Arial"/>
              </a:rPr>
              <a:t>Application</a:t>
            </a:r>
            <a:r>
              <a:rPr lang="de-DE" sz="2000" b="0" strike="noStrike" spc="-1">
                <a:latin typeface="Arial"/>
              </a:rPr>
              <a:t> integrieren: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Produktionsreihe visualisieren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Verbindung zum </a:t>
            </a:r>
            <a:r>
              <a:rPr lang="de-DE" sz="2000" b="0" strike="noStrike" spc="-1" err="1">
                <a:latin typeface="Arial"/>
              </a:rPr>
              <a:t>Bayesschen</a:t>
            </a:r>
            <a:r>
              <a:rPr lang="de-DE" sz="2000" b="0" strike="noStrike" spc="-1">
                <a:latin typeface="Arial"/>
              </a:rPr>
              <a:t> Netz herstellen, sodass der Arbeiter über eine Datenbrille in einer Mixed-Reality-Umgebung mit dem BN interagieren kann</a:t>
            </a: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93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FontTx/>
              <a:buNone/>
            </a:pPr>
            <a:r>
              <a:rPr lang="de-DE" sz="2400"/>
              <a:t>Anja: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Agiles </a:t>
            </a:r>
            <a:r>
              <a:rPr lang="de-DE" sz="2400" err="1"/>
              <a:t>Projektmanagment</a:t>
            </a:r>
            <a:r>
              <a:rPr lang="de-DE" sz="2400"/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Scrum</a:t>
            </a:r>
            <a:r>
              <a:rPr lang="de-DE" sz="2400"/>
              <a:t> :</a:t>
            </a:r>
          </a:p>
          <a:p>
            <a:pPr marL="800100" lvl="1" indent="-342900">
              <a:lnSpc>
                <a:spcPct val="150000"/>
              </a:lnSpc>
              <a:buFont typeface="Symbol" pitchFamily="2" charset="2"/>
              <a:buChar char="-"/>
            </a:pPr>
            <a:r>
              <a:rPr lang="de-DE" sz="2400"/>
              <a:t>Fast tägliche Daily-</a:t>
            </a:r>
            <a:r>
              <a:rPr lang="de-DE" sz="2400" err="1"/>
              <a:t>Scrums</a:t>
            </a:r>
            <a:r>
              <a:rPr lang="de-DE" sz="2400"/>
              <a:t> je nach Unialltag</a:t>
            </a:r>
          </a:p>
          <a:p>
            <a:pPr marL="800100" lvl="1" indent="-342900">
              <a:lnSpc>
                <a:spcPct val="150000"/>
              </a:lnSpc>
              <a:buFont typeface="Symbol" pitchFamily="2" charset="2"/>
              <a:buChar char="-"/>
            </a:pPr>
            <a:r>
              <a:rPr lang="de-DE" sz="2400" err="1"/>
              <a:t>Product</a:t>
            </a:r>
            <a:r>
              <a:rPr lang="de-DE" sz="2400"/>
              <a:t> Backlog in dem die User-Stories und Timeline enthalten sind (allerdings ohne Aufwandsschätzung,…)</a:t>
            </a:r>
          </a:p>
          <a:p>
            <a:pPr marL="800100" lvl="1" indent="-342900">
              <a:lnSpc>
                <a:spcPct val="150000"/>
              </a:lnSpc>
              <a:buFont typeface="Symbol" pitchFamily="2" charset="2"/>
              <a:buChar char="-"/>
            </a:pPr>
            <a:r>
              <a:rPr lang="de-DE" sz="2400"/>
              <a:t>In 2-4-wöchentlichen Sprints werden User-Stories abgearbeitet, dabei wird eine User-Story im Sprint-Backlog in detailliertere Tasks unterteilt, die dann abgearbeitet werden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D8E92-FFC8-F64F-BAEF-B4AD8060CD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5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Traditionell beim Wasserfallmodell würde man ein </a:t>
            </a:r>
            <a:r>
              <a:rPr lang="de-DE" sz="2000" b="0" strike="noStrike" spc="-1" err="1">
                <a:latin typeface="Arial"/>
              </a:rPr>
              <a:t>Requirements</a:t>
            </a:r>
            <a:r>
              <a:rPr lang="de-DE" sz="2000" b="0" strike="noStrike" spc="-1">
                <a:latin typeface="Arial"/>
              </a:rPr>
              <a:t>-Analyse machen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Aber wir gehen agil vor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Da wir ja </a:t>
            </a:r>
            <a:r>
              <a:rPr lang="de-DE" sz="2000" b="0" strike="noStrike" spc="-1" err="1">
                <a:latin typeface="Arial"/>
              </a:rPr>
              <a:t>Scrum</a:t>
            </a:r>
            <a:r>
              <a:rPr lang="de-DE" sz="2000" b="0" strike="noStrike" spc="-1">
                <a:latin typeface="Arial"/>
              </a:rPr>
              <a:t> verwenden haben wir durch User-Stories die high-level Anforderungen formuliert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Beschreiben die Features der Software aus Sicht des Kunden (was bei uns die Betreuer sind)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DE" sz="2000" b="0" strike="noStrike" spc="-1">
                <a:latin typeface="Arial"/>
              </a:rPr>
              <a:t>Haben dann die folgenden High-Level Anforderungen formuliert:…</a:t>
            </a:r>
          </a:p>
          <a:p>
            <a:pPr marL="800100" lvl="1" indent="-342900">
              <a:buFont typeface="Symbol" pitchFamily="2" charset="2"/>
              <a:buChar char="-"/>
            </a:pPr>
            <a:endParaRPr lang="de-DE" sz="2000" b="0" strike="noStrike" spc="-1">
              <a:latin typeface="Aria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Iterativ verfeinert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sz="2000" b="0" strike="noStrike" spc="-1">
              <a:latin typeface="Arial"/>
            </a:endParaRPr>
          </a:p>
          <a:p>
            <a:endParaRPr lang="de-DE" sz="2000" b="0" strike="noStrike" spc="-1">
              <a:latin typeface="Arial"/>
            </a:endParaRPr>
          </a:p>
          <a:p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23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Durch Befragung der Betreuer haben wir diese User-Stories herausgefiltert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diese anschließend ausformuliert und als </a:t>
            </a:r>
            <a:r>
              <a:rPr lang="de-DE" sz="2000" b="0" strike="noStrike" spc="-1" err="1">
                <a:latin typeface="Arial"/>
              </a:rPr>
              <a:t>Use</a:t>
            </a:r>
            <a:r>
              <a:rPr lang="de-DE" sz="2000" b="0" strike="noStrike" spc="-1">
                <a:latin typeface="Arial"/>
              </a:rPr>
              <a:t>-Case-Diagramm modelliert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strike="noStrike" spc="-1">
                <a:latin typeface="Arial"/>
              </a:rPr>
              <a:t>in unseren </a:t>
            </a:r>
            <a:r>
              <a:rPr lang="de-DE" sz="2000" b="0" strike="noStrike" spc="-1" err="1">
                <a:latin typeface="Arial"/>
              </a:rPr>
              <a:t>Product</a:t>
            </a:r>
            <a:r>
              <a:rPr lang="de-DE" sz="2000" b="0" strike="noStrike" spc="-1">
                <a:latin typeface="Arial"/>
              </a:rPr>
              <a:t> Backlog mit aufgenommen, verfeinert &amp; Akzeptanzkriterien dazu formuliert</a:t>
            </a:r>
          </a:p>
          <a:p>
            <a:endParaRPr lang="de-DE" sz="2000" b="0" strike="noStrike" spc="-1">
              <a:latin typeface="Arial"/>
            </a:endParaRPr>
          </a:p>
          <a:p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1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Anja: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Aus den User-Stories haben wir dann einen Zeitplan erstellt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Meilensteine sagen:</a:t>
            </a:r>
          </a:p>
          <a:p>
            <a:pPr marL="628650" lvl="1" indent="-171450">
              <a:buFont typeface="Symbol" pitchFamily="2" charset="2"/>
              <a:buChar char="-"/>
            </a:pPr>
            <a:r>
              <a:rPr lang="de-DE"/>
              <a:t>Gerade mitten in MS2</a:t>
            </a:r>
          </a:p>
          <a:p>
            <a:pPr marL="628650" lvl="1" indent="-171450">
              <a:buFont typeface="Symbol" pitchFamily="2" charset="2"/>
              <a:buChar char="-"/>
            </a:pPr>
            <a:r>
              <a:rPr lang="de-DE"/>
              <a:t>Start MS0-&gt;Abgabe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D8E92-FFC8-F64F-BAEF-B4AD8060CD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63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1009650"/>
            <a:ext cx="5484813" cy="308610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Anja:</a:t>
            </a:r>
          </a:p>
          <a:p>
            <a:pPr marL="342900" indent="-342900">
              <a:buFontTx/>
              <a:buChar char="-"/>
            </a:pPr>
            <a:r>
              <a:rPr lang="de-DE" sz="2000" b="0" strike="noStrike" spc="-1">
                <a:latin typeface="Arial"/>
              </a:rPr>
              <a:t>Architektur des Systems im MS 0 um…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>
                <a:latin typeface="Arial"/>
              </a:rPr>
              <a:t>Browservisualisierung zum Laufen bekommen um besser zu verstehen</a:t>
            </a:r>
          </a:p>
          <a:p>
            <a:pPr marL="800100" lvl="1" indent="-342900">
              <a:buFontTx/>
              <a:buChar char="-"/>
            </a:pPr>
            <a:r>
              <a:rPr lang="de-DE" sz="2000" b="0" strike="noStrike" spc="-1">
                <a:latin typeface="Arial"/>
              </a:rPr>
              <a:t>3D Daten in MR-Applikation integrieren und auf dem Datenträger der </a:t>
            </a:r>
            <a:r>
              <a:rPr lang="de-DE" sz="2000" b="0" strike="noStrike" spc="-1" err="1">
                <a:latin typeface="Arial"/>
              </a:rPr>
              <a:t>HolLens</a:t>
            </a:r>
            <a:r>
              <a:rPr lang="de-DE" sz="2000" b="0" strike="noStrike" spc="-1">
                <a:latin typeface="Arial"/>
              </a:rPr>
              <a:t> visualisieren</a:t>
            </a:r>
          </a:p>
          <a:p>
            <a:pPr marL="800100" lvl="1" indent="-342900">
              <a:buFontTx/>
              <a:buChar char="-"/>
            </a:pPr>
            <a:endParaRPr lang="de-DE" sz="2000" b="0" strike="noStrike" spc="-1">
              <a:latin typeface="Arial"/>
            </a:endParaRPr>
          </a:p>
          <a:p>
            <a:pPr marL="342900" lvl="0" indent="-342900">
              <a:buFontTx/>
              <a:buChar char="-"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Titel der Präsentation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86AFC0E-CC08-46F4-BAB9-D8E1E263A452}" type="datetime1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31.10.2021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Universität Stuttgart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FB5EFE-2250-44B3-AAEF-DFA51172A38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1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E6358-3D3B-1A49-913B-1631058D0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265D29-9E2C-F944-83AB-7C0CAF4E6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1C977-F257-2D4B-AD8E-B1F1620D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A642-C416-8E42-94A1-EBC94DFEC825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28C8D-CBCA-EE43-AC09-873261BA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E96D1-A420-964B-8053-39789329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737D-4AAB-7349-B5D4-1E80824B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52D58D-51B1-E846-9247-CCFD960B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B64AB-5C3F-8945-A209-DC0BE9DE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9506-5EB5-6D42-8D82-3FDA5B766D65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F542A-7004-1047-AD44-00542479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9C5BD-4266-CA40-AED8-6AB3128A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98F241-23BB-344C-9486-69BDDCE3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C5685F-CE46-3346-B75E-26E3D6742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1ABB-BB56-4A43-8C23-79FC2DF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C65-DBD1-944A-BD32-F8A3B8BCA0F9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64E8E-D932-D041-A2D2-2AB25FD4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7E3DD-3F00-264B-B8F6-7B01F9C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7DF41-96FE-1540-8DFC-070F342D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B4C8D-42A6-0C49-BB05-E5F1A021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51FB-A832-7C49-AEB7-0B0EEFD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B88E-9796-9341-A831-42FD24180C72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5562D-64F0-C04F-AB8A-A1F328F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E24C2-8BE8-1142-A878-923CA4FB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5787F-C29B-874F-8B52-F9FE207D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2D2A7E-1123-EC42-8B0F-8DD5E16F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6336C-290B-0848-B90F-1FE6961A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EB22-5F99-C74F-842D-90B0AD2899AF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857BC-C508-2542-B441-575BE432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44E9B-06E4-6345-BB32-6208C044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27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C94A6-B6C6-2F42-903A-4B2DD76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40598-CEEA-454A-B915-B6C337B4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0F6A2E-3238-B043-AD33-15C18122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A8DE2-255F-5E4A-AB1D-BE8A1254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3B78-1FDD-0E4E-857D-22E1A0F5D67B}" type="datetime1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93915-B9C1-754F-817B-BEB7FC5B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EF07F-91D4-BA43-BD04-AD1E0C9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1665-E75B-4542-9F10-ECFBA0C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B18C8-2E4B-2D4D-8BE4-137EAEC6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C363B0-A351-6640-A75A-7BAFE578C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BC89B0-0019-AD43-BBA3-F0C1E6D32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459E6B-06F7-1F4A-95F1-76FAA1BF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8DA695-4F1C-874F-B70E-D3F2BA0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ABA-4B4C-FA45-A7BC-547C7AAE1971}" type="datetime1">
              <a:rPr lang="de-DE" smtClean="0"/>
              <a:t>31.10.2021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E1570B-7D6D-FE4F-912F-4A3BF4D6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D00867-221E-2445-8530-7747396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ED1E-155B-F84C-B7D8-FCA72498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618CC4-46F1-A742-9DBC-3013A0F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2D5-AEDC-1C44-8C6B-21BE5295A6E5}" type="datetime1">
              <a:rPr lang="de-DE" smtClean="0"/>
              <a:t>31.10.2021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28A4E9-A373-E64A-A933-F4D5AE1A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18F2F-DDC1-C143-9E54-6C5EF3E7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10F9F9-3019-1A42-843E-3BA136CB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D681-8BD1-7347-86B9-C5947FE2DE8B}" type="datetime1">
              <a:rPr lang="de-DE" smtClean="0"/>
              <a:t>31.10.2021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B531F-343A-8D4A-A6F9-A899AC5F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D0515A-3AC3-D142-A2BF-E5D17704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92E95-80F9-2E49-8FBD-1AFC2866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7EFF2-0629-7E4A-B6E7-C061B3F9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03E8F0-E871-A149-A60A-F5D639EE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0ABECD-9FAF-E64C-B3C0-ABBCD15F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2490-306B-F348-BFDA-400EE2326AD5}" type="datetime1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25877-DA20-284B-B911-7BA73F93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109CD-6EEF-CD49-9241-727780B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34AC4-986A-8A4D-BCDD-B11FA63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60E23-D8A2-5444-8D59-BEFA004D0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EB930-42DC-B549-9719-A02C7537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70206-AB35-9E40-931E-45D693B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950C-51BE-4643-9704-3441848A8014}" type="datetime1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CE095C-AF6E-F645-86D3-7849F9E6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626139-EB9A-F848-A80E-C56614BF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790BB-3B86-2B4D-900B-867FA195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BF7398-08AB-F349-ABA5-5BA2668A3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FA1CB-1BD8-554F-A767-0B3E46D40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CC9B-D2EA-F248-B8F3-B2BCFA870EFD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580C1-D9A3-0248-B256-BAE4FA59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62288-F87A-8343-8EB2-1A8C844A3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509E-7AE0-8C4B-8E24-D3ED847F9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8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diagramData" Target="../diagrams/data14.xml"/><Relationship Id="rId21" Type="http://schemas.openxmlformats.org/officeDocument/2006/relationships/image" Target="../media/image18.svg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5" Type="http://schemas.openxmlformats.org/officeDocument/2006/relationships/image" Target="../media/image2.png"/><Relationship Id="rId10" Type="http://schemas.openxmlformats.org/officeDocument/2006/relationships/diagramQuickStyle" Target="../diagrams/quickStyle15.xml"/><Relationship Id="rId19" Type="http://schemas.microsoft.com/office/2007/relationships/hdphoto" Target="../media/hdphoto1.wdp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image" Target="../media/image21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diagramData" Target="../diagrams/data20.xml"/><Relationship Id="rId21" Type="http://schemas.openxmlformats.org/officeDocument/2006/relationships/image" Target="../media/image18.svg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image" Target="../media/image2.png"/><Relationship Id="rId10" Type="http://schemas.openxmlformats.org/officeDocument/2006/relationships/diagramQuickStyle" Target="../diagrams/quickStyle21.xml"/><Relationship Id="rId19" Type="http://schemas.microsoft.com/office/2007/relationships/hdphoto" Target="../media/hdphoto1.wdp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13" Type="http://schemas.microsoft.com/office/2007/relationships/diagramDrawing" Target="../diagrams/drawing23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2.xml"/><Relationship Id="rId12" Type="http://schemas.openxmlformats.org/officeDocument/2006/relationships/diagramColors" Target="../diagrams/colors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2.xml"/><Relationship Id="rId11" Type="http://schemas.openxmlformats.org/officeDocument/2006/relationships/diagramQuickStyle" Target="../diagrams/quickStyle23.xml"/><Relationship Id="rId5" Type="http://schemas.openxmlformats.org/officeDocument/2006/relationships/diagramLayout" Target="../diagrams/layout22.xml"/><Relationship Id="rId10" Type="http://schemas.openxmlformats.org/officeDocument/2006/relationships/diagramLayout" Target="../diagrams/layout23.xml"/><Relationship Id="rId4" Type="http://schemas.openxmlformats.org/officeDocument/2006/relationships/diagramData" Target="../diagrams/data22.xml"/><Relationship Id="rId9" Type="http://schemas.openxmlformats.org/officeDocument/2006/relationships/diagramData" Target="../diagrams/data23.xm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diagramData" Target="../diagrams/data26.xml"/><Relationship Id="rId21" Type="http://schemas.openxmlformats.org/officeDocument/2006/relationships/image" Target="../media/image18.svg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5" Type="http://schemas.openxmlformats.org/officeDocument/2006/relationships/diagramQuickStyle" Target="../diagrams/quickStyle26.xml"/><Relationship Id="rId15" Type="http://schemas.openxmlformats.org/officeDocument/2006/relationships/image" Target="../media/image2.png"/><Relationship Id="rId10" Type="http://schemas.openxmlformats.org/officeDocument/2006/relationships/diagramQuickStyle" Target="../diagrams/quickStyle27.xml"/><Relationship Id="rId19" Type="http://schemas.microsoft.com/office/2007/relationships/hdphoto" Target="../media/hdphoto1.wdp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image" Target="../media/image24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13" Type="http://schemas.openxmlformats.org/officeDocument/2006/relationships/image" Target="../media/image24.png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12" Type="http://schemas.microsoft.com/office/2007/relationships/diagramDrawing" Target="../diagrams/drawing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11" Type="http://schemas.openxmlformats.org/officeDocument/2006/relationships/diagramColors" Target="../diagrams/colors31.xml"/><Relationship Id="rId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31.xml"/><Relationship Id="rId4" Type="http://schemas.openxmlformats.org/officeDocument/2006/relationships/diagramLayout" Target="../diagrams/layout30.xml"/><Relationship Id="rId9" Type="http://schemas.openxmlformats.org/officeDocument/2006/relationships/diagramLayout" Target="../diagrams/layout31.xml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21" Type="http://schemas.openxmlformats.org/officeDocument/2006/relationships/diagramData" Target="../diagrams/data2.xml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diagramLayout" Target="../diagrams/layout1.xml"/><Relationship Id="rId25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24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23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1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image" Target="../media/image25.emf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7.xml"/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12" Type="http://schemas.microsoft.com/office/2007/relationships/diagramDrawing" Target="../diagrams/drawing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6.xml"/><Relationship Id="rId11" Type="http://schemas.openxmlformats.org/officeDocument/2006/relationships/diagramColors" Target="../diagrams/colors37.xml"/><Relationship Id="rId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7.xml"/><Relationship Id="rId4" Type="http://schemas.openxmlformats.org/officeDocument/2006/relationships/diagramLayout" Target="../diagrams/layout36.xml"/><Relationship Id="rId9" Type="http://schemas.openxmlformats.org/officeDocument/2006/relationships/diagramLayout" Target="../diagrams/layout3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9.xml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diagramData" Target="../diagrams/data38.xml"/><Relationship Id="rId21" Type="http://schemas.openxmlformats.org/officeDocument/2006/relationships/image" Target="../media/image18.svg"/><Relationship Id="rId7" Type="http://schemas.microsoft.com/office/2007/relationships/diagramDrawing" Target="../diagrams/drawing38.xml"/><Relationship Id="rId12" Type="http://schemas.microsoft.com/office/2007/relationships/diagramDrawing" Target="../diagrams/drawing39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11" Type="http://schemas.openxmlformats.org/officeDocument/2006/relationships/diagramColors" Target="../diagrams/colors39.xml"/><Relationship Id="rId5" Type="http://schemas.openxmlformats.org/officeDocument/2006/relationships/diagramQuickStyle" Target="../diagrams/quickStyle38.xml"/><Relationship Id="rId15" Type="http://schemas.openxmlformats.org/officeDocument/2006/relationships/image" Target="../media/image2.png"/><Relationship Id="rId10" Type="http://schemas.openxmlformats.org/officeDocument/2006/relationships/diagramQuickStyle" Target="../diagrams/quickStyle39.xml"/><Relationship Id="rId19" Type="http://schemas.microsoft.com/office/2007/relationships/hdphoto" Target="../media/hdphoto1.wdp"/><Relationship Id="rId4" Type="http://schemas.openxmlformats.org/officeDocument/2006/relationships/diagramLayout" Target="../diagrams/layout38.xml"/><Relationship Id="rId9" Type="http://schemas.openxmlformats.org/officeDocument/2006/relationships/diagramLayout" Target="../diagrams/layout39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1.xml"/><Relationship Id="rId13" Type="http://schemas.openxmlformats.org/officeDocument/2006/relationships/image" Target="../media/image26.jpeg"/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12" Type="http://schemas.microsoft.com/office/2007/relationships/diagramDrawing" Target="../diagrams/drawing4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11" Type="http://schemas.openxmlformats.org/officeDocument/2006/relationships/diagramColors" Target="../diagrams/colors41.xml"/><Relationship Id="rId5" Type="http://schemas.openxmlformats.org/officeDocument/2006/relationships/diagramQuickStyle" Target="../diagrams/quickStyle40.xml"/><Relationship Id="rId10" Type="http://schemas.openxmlformats.org/officeDocument/2006/relationships/diagramQuickStyle" Target="../diagrams/quickStyle41.xml"/><Relationship Id="rId4" Type="http://schemas.openxmlformats.org/officeDocument/2006/relationships/diagramLayout" Target="../diagrams/layout40.xml"/><Relationship Id="rId9" Type="http://schemas.openxmlformats.org/officeDocument/2006/relationships/diagramLayout" Target="../diagrams/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68883-2E7F-B141-B086-163D8D5BE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104"/>
            <a:ext cx="9144000" cy="2387600"/>
          </a:xfrm>
        </p:spPr>
        <p:txBody>
          <a:bodyPr>
            <a:normAutofit/>
          </a:bodyPr>
          <a:lstStyle/>
          <a:p>
            <a:r>
              <a:rPr lang="de-DE" b="1"/>
              <a:t>PCIS: Mixed Reality </a:t>
            </a:r>
            <a:r>
              <a:rPr lang="de-DE" b="1" err="1"/>
              <a:t>for</a:t>
            </a:r>
            <a:r>
              <a:rPr lang="de-DE" b="1"/>
              <a:t> Fault Correction in Manufacturing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A41129-65B6-3E4B-BC1D-DCF22A20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0015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/>
              <a:t>Zwischenpräsentation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BCC568-61E9-284C-8E75-82D432EC04FC}"/>
              </a:ext>
            </a:extLst>
          </p:cNvPr>
          <p:cNvSpPr txBox="1"/>
          <p:nvPr/>
        </p:nvSpPr>
        <p:spPr>
          <a:xfrm>
            <a:off x="15417774" y="1112676"/>
            <a:ext cx="51704" cy="4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5" name="Picture 2" descr="Uni Stuttgart - 739 Bewertungen zum Studium">
            <a:extLst>
              <a:ext uri="{FF2B5EF4-FFF2-40B4-BE49-F238E27FC236}">
                <a16:creationId xmlns:a16="http://schemas.microsoft.com/office/drawing/2014/main" id="{71E40797-65A0-074F-833D-2BEF5F6A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7" y="612697"/>
            <a:ext cx="1214133" cy="12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AEB0ED3-2740-984B-8817-DAADB5AE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C7EB-249A-B347-9C84-B44C3B54E00D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87773B-B4E5-104C-93E6-A1E0F6F5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9967AB9-1645-104F-8EA4-109FC120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2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26404"/>
            <a:ext cx="9847440" cy="1021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0: </a:t>
            </a:r>
            <a:r>
              <a:rPr lang="de-DE" sz="2000"/>
              <a:t>Visualisierung der Produktionsreihe im HoloLens-Emulator und Einarbeitung in das existierende </a:t>
            </a:r>
            <a:r>
              <a:rPr lang="de-DE" sz="2000" err="1"/>
              <a:t>Decision</a:t>
            </a:r>
            <a:r>
              <a:rPr lang="de-DE" sz="2000"/>
              <a:t>-Support-System</a:t>
            </a:r>
          </a:p>
          <a:p>
            <a:pPr algn="ctr">
              <a:lnSpc>
                <a:spcPct val="90000"/>
              </a:lnSpc>
            </a:pPr>
            <a:endParaRPr lang="de-DE" sz="20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509367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3CC040F3-3A3E-6845-A0BA-AD25FCB26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484588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CustomShape 15">
            <a:extLst>
              <a:ext uri="{FF2B5EF4-FFF2-40B4-BE49-F238E27FC236}">
                <a16:creationId xmlns:a16="http://schemas.microsoft.com/office/drawing/2014/main" id="{61651370-7550-534D-B29E-EF6FD7336BE8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83FEA2F-15A6-3D4C-8EF3-CD61890B5C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15" name="CustomShape 15">
            <a:extLst>
              <a:ext uri="{FF2B5EF4-FFF2-40B4-BE49-F238E27FC236}">
                <a16:creationId xmlns:a16="http://schemas.microsoft.com/office/drawing/2014/main" id="{3693C426-D7C3-E84F-A1BC-94EA8A458DB5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B8B54E52-4C78-094F-98F5-80BA55759C90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DF1E92D1-DEF2-6744-AB0D-D48698BC05A2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8" name="Grafik 29">
            <a:extLst>
              <a:ext uri="{FF2B5EF4-FFF2-40B4-BE49-F238E27FC236}">
                <a16:creationId xmlns:a16="http://schemas.microsoft.com/office/drawing/2014/main" id="{9339BD40-977D-5E48-A39D-A1EB3BF936C9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9" name="CustomShape 14">
            <a:extLst>
              <a:ext uri="{FF2B5EF4-FFF2-40B4-BE49-F238E27FC236}">
                <a16:creationId xmlns:a16="http://schemas.microsoft.com/office/drawing/2014/main" id="{9C16FB0E-8B87-5948-895C-EB7CFA016F5C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20" name="Grafik 19" descr="Bauarbeiter">
            <a:extLst>
              <a:ext uri="{FF2B5EF4-FFF2-40B4-BE49-F238E27FC236}">
                <a16:creationId xmlns:a16="http://schemas.microsoft.com/office/drawing/2014/main" id="{B5CCA5EE-7C31-6341-8C3C-5ECE108C30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21" name="CustomShape 15">
            <a:extLst>
              <a:ext uri="{FF2B5EF4-FFF2-40B4-BE49-F238E27FC236}">
                <a16:creationId xmlns:a16="http://schemas.microsoft.com/office/drawing/2014/main" id="{D692D7CD-91A3-5D40-8313-9C12E86A6C17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A61A2F21-6E66-A94F-A40D-27ADDCCD4D8F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23" name="CustomShape 15">
            <a:extLst>
              <a:ext uri="{FF2B5EF4-FFF2-40B4-BE49-F238E27FC236}">
                <a16:creationId xmlns:a16="http://schemas.microsoft.com/office/drawing/2014/main" id="{B0A0430F-77D6-7C4A-8AA2-F659932583C3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4" name="CustomShape 15">
            <a:extLst>
              <a:ext uri="{FF2B5EF4-FFF2-40B4-BE49-F238E27FC236}">
                <a16:creationId xmlns:a16="http://schemas.microsoft.com/office/drawing/2014/main" id="{A23EC386-0244-374D-91EA-FD3EDCF8FF39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rgbClr val="FF0000">
              <a:alpha val="298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8152E9F5-69E8-5941-8086-C7FB461A431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986EC7-69CE-C747-8466-654214C11D5E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53730E-81F0-974A-8AD0-526124EE9452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9871A3D-9679-BD49-A966-291B6C86C989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02166FB-0692-FB4E-8A42-DF41173F87CE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981A273-1581-2C45-99D7-B04FFC29DD3B}"/>
              </a:ext>
            </a:extLst>
          </p:cNvPr>
          <p:cNvSpPr txBox="1"/>
          <p:nvPr/>
        </p:nvSpPr>
        <p:spPr>
          <a:xfrm>
            <a:off x="5659221" y="4239453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5DE2903-593A-DC42-A987-AD1878B7875E}"/>
              </a:ext>
            </a:extLst>
          </p:cNvPr>
          <p:cNvSpPr txBox="1"/>
          <p:nvPr/>
        </p:nvSpPr>
        <p:spPr>
          <a:xfrm>
            <a:off x="3588222" y="41774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D7E07AA-D08D-BE44-BF3D-8026D38409F1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33" name="Grafik 32" descr="Bauarbeiter">
            <a:extLst>
              <a:ext uri="{FF2B5EF4-FFF2-40B4-BE49-F238E27FC236}">
                <a16:creationId xmlns:a16="http://schemas.microsoft.com/office/drawing/2014/main" id="{8636C284-3622-E546-9627-61041C190E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4" name="Grafik 33" descr="Vertrag RNL">
            <a:extLst>
              <a:ext uri="{FF2B5EF4-FFF2-40B4-BE49-F238E27FC236}">
                <a16:creationId xmlns:a16="http://schemas.microsoft.com/office/drawing/2014/main" id="{34E0C024-D5FC-BB46-92B8-D461F98898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8DC37E7-0943-EF4C-ABCD-9289297B4DB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E7D979-50A4-D649-8CE2-AF58C5744E60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019CCE5-CC7F-B041-95D1-752F9E2DF899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FF8BCA0-D02A-1F49-9C6E-77721E0F3856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F5CDA4-AC36-1D4B-BD1E-72D1764610B8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CE959DB-D3F1-7C49-9EBA-A37146E50CFA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2E735C-8909-8B42-B567-764EB84A47C7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E47A14D-87B2-6C46-BAB7-21B5FE3FDC09}"/>
              </a:ext>
            </a:extLst>
          </p:cNvPr>
          <p:cNvSpPr txBox="1"/>
          <p:nvPr/>
        </p:nvSpPr>
        <p:spPr>
          <a:xfrm>
            <a:off x="8375226" y="3694646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DC03E49-34CB-D24E-A3D2-FC628EF9A9C7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44" name="Grafik 43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4989573F-90F2-E944-ADA3-13CBDB888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45" name="CustomShape 14">
              <a:extLst>
                <a:ext uri="{FF2B5EF4-FFF2-40B4-BE49-F238E27FC236}">
                  <a16:creationId xmlns:a16="http://schemas.microsoft.com/office/drawing/2014/main" id="{D0D06B9F-C07E-6D44-ABFF-6FBB7A76C215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BE69324-4E37-374D-A7D4-88261A6FF031}"/>
              </a:ext>
            </a:extLst>
          </p:cNvPr>
          <p:cNvSpPr/>
          <p:nvPr/>
        </p:nvSpPr>
        <p:spPr>
          <a:xfrm>
            <a:off x="2050428" y="5003745"/>
            <a:ext cx="1442037" cy="37087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38B40C-F39E-FB44-A6F1-7B2C5C5F3645}"/>
              </a:ext>
            </a:extLst>
          </p:cNvPr>
          <p:cNvSpPr/>
          <p:nvPr/>
        </p:nvSpPr>
        <p:spPr>
          <a:xfrm>
            <a:off x="6435447" y="2489129"/>
            <a:ext cx="1939779" cy="168835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26404"/>
            <a:ext cx="9847440" cy="1021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0: </a:t>
            </a:r>
            <a:r>
              <a:rPr lang="de-DE" sz="2000"/>
              <a:t>Visualisierung der Produktionsreihe im HoloLens-Emulator und Einarbeitung in das existierende </a:t>
            </a:r>
            <a:r>
              <a:rPr lang="de-DE" sz="2000" err="1"/>
              <a:t>Decision</a:t>
            </a:r>
            <a:r>
              <a:rPr lang="de-DE" sz="2000"/>
              <a:t>-Support-System</a:t>
            </a:r>
          </a:p>
          <a:p>
            <a:pPr algn="ctr">
              <a:lnSpc>
                <a:spcPct val="90000"/>
              </a:lnSpc>
            </a:pPr>
            <a:endParaRPr lang="de-DE" sz="20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3CC040F3-3A3E-6845-A0BA-AD25FCB26ED0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B1C4026-1E3A-8148-AD35-AF4FA8AC69CA}"/>
              </a:ext>
            </a:extLst>
          </p:cNvPr>
          <p:cNvSpPr txBox="1"/>
          <p:nvPr/>
        </p:nvSpPr>
        <p:spPr>
          <a:xfrm>
            <a:off x="3645938" y="3301101"/>
            <a:ext cx="490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/>
              <a:t>Demo der Browservisualisierung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0619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26404"/>
            <a:ext cx="9847440" cy="1021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0: </a:t>
            </a:r>
            <a:r>
              <a:rPr lang="de-DE" sz="2000"/>
              <a:t>Visualisierung der Produktionsreihe im HoloLens-Emulator und Einarbeitung in das existierende </a:t>
            </a:r>
            <a:r>
              <a:rPr lang="de-DE" sz="2000" err="1"/>
              <a:t>Decision</a:t>
            </a:r>
            <a:r>
              <a:rPr lang="de-DE" sz="2000"/>
              <a:t>-Support-System</a:t>
            </a:r>
          </a:p>
          <a:p>
            <a:pPr algn="ctr">
              <a:lnSpc>
                <a:spcPct val="90000"/>
              </a:lnSpc>
            </a:pPr>
            <a:endParaRPr lang="de-DE" sz="20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3CC040F3-3A3E-6845-A0BA-AD25FCB26ED0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8E6FB814-E993-2846-A94C-47ECB68102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4679" y="1947553"/>
            <a:ext cx="9847441" cy="38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1096571"/>
            <a:ext cx="9847440" cy="1480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1</a:t>
            </a:r>
            <a:r>
              <a:rPr lang="de-DE" sz="2000" spc="-1"/>
              <a:t>: </a:t>
            </a:r>
            <a:r>
              <a:rPr lang="de-DE" sz="2000"/>
              <a:t>Backend-Berechnung (in Form einer JSON-Datei) über MQTT-Broker an HoloLens schicken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195096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49C0AF2-2139-EC40-B713-243B6F960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860900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CustomShape 15">
            <a:extLst>
              <a:ext uri="{FF2B5EF4-FFF2-40B4-BE49-F238E27FC236}">
                <a16:creationId xmlns:a16="http://schemas.microsoft.com/office/drawing/2014/main" id="{2AB0DB37-96CC-0248-A381-E982BF74D6F3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46F7B06-989A-0D4F-8148-C316E3FF41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14" name="CustomShape 15">
            <a:extLst>
              <a:ext uri="{FF2B5EF4-FFF2-40B4-BE49-F238E27FC236}">
                <a16:creationId xmlns:a16="http://schemas.microsoft.com/office/drawing/2014/main" id="{86EBC8F1-0E0D-EB49-9760-3A7812178C05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9082EC4F-DD30-5E46-B1F2-FD1B36F6FFEB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A9C26D8D-1973-9A46-AF13-DEC19C7AD2FB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" name="Grafik 29">
            <a:extLst>
              <a:ext uri="{FF2B5EF4-FFF2-40B4-BE49-F238E27FC236}">
                <a16:creationId xmlns:a16="http://schemas.microsoft.com/office/drawing/2014/main" id="{EAA0F368-0B46-3646-A26C-CCD7E77B1F76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8" name="CustomShape 14">
            <a:extLst>
              <a:ext uri="{FF2B5EF4-FFF2-40B4-BE49-F238E27FC236}">
                <a16:creationId xmlns:a16="http://schemas.microsoft.com/office/drawing/2014/main" id="{4A838DAD-848C-A24A-8CF4-68D8434D274E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9" name="Grafik 18" descr="Bauarbeiter">
            <a:extLst>
              <a:ext uri="{FF2B5EF4-FFF2-40B4-BE49-F238E27FC236}">
                <a16:creationId xmlns:a16="http://schemas.microsoft.com/office/drawing/2014/main" id="{011566E9-71CB-0C4D-B8A4-20F3F90AF8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20" name="CustomShape 15">
            <a:extLst>
              <a:ext uri="{FF2B5EF4-FFF2-40B4-BE49-F238E27FC236}">
                <a16:creationId xmlns:a16="http://schemas.microsoft.com/office/drawing/2014/main" id="{C64BD8AF-E062-AC40-9E56-F61D28FF0811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0720A0E9-7BCD-5D47-9209-4A2C7D4E9211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22" name="CustomShape 15">
            <a:extLst>
              <a:ext uri="{FF2B5EF4-FFF2-40B4-BE49-F238E27FC236}">
                <a16:creationId xmlns:a16="http://schemas.microsoft.com/office/drawing/2014/main" id="{D545616E-7868-7E4F-A7DE-630F540864E7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3" name="CustomShape 15">
            <a:extLst>
              <a:ext uri="{FF2B5EF4-FFF2-40B4-BE49-F238E27FC236}">
                <a16:creationId xmlns:a16="http://schemas.microsoft.com/office/drawing/2014/main" id="{38D765B3-10E4-D14F-97C7-D3CC8DFC736A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rgbClr val="FF0000">
              <a:alpha val="298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23AA98D-AB12-3549-BB54-A831C32F003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2BD7D33-B3C0-2448-8343-96340AF080B8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5A91F6-7B89-414E-9F19-A863FEF1A3B4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6C8C679-09C4-4340-9193-FB514442E66D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8945A52-2A0A-FB40-8064-D49045E9C89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252E76A-B560-1D42-B181-85FD4B2E2BAE}"/>
              </a:ext>
            </a:extLst>
          </p:cNvPr>
          <p:cNvSpPr txBox="1"/>
          <p:nvPr/>
        </p:nvSpPr>
        <p:spPr>
          <a:xfrm>
            <a:off x="5659221" y="4239453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FF723EA-D0D1-F541-AB4C-62B548862BC7}"/>
              </a:ext>
            </a:extLst>
          </p:cNvPr>
          <p:cNvSpPr txBox="1"/>
          <p:nvPr/>
        </p:nvSpPr>
        <p:spPr>
          <a:xfrm>
            <a:off x="3588222" y="41774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0301F32-DB55-FD44-9221-54B0B003C345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32" name="Grafik 31" descr="Bauarbeiter">
            <a:extLst>
              <a:ext uri="{FF2B5EF4-FFF2-40B4-BE49-F238E27FC236}">
                <a16:creationId xmlns:a16="http://schemas.microsoft.com/office/drawing/2014/main" id="{0813BD38-E617-054C-8158-3F92CA19A5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3" name="Grafik 32" descr="Vertrag RNL">
            <a:extLst>
              <a:ext uri="{FF2B5EF4-FFF2-40B4-BE49-F238E27FC236}">
                <a16:creationId xmlns:a16="http://schemas.microsoft.com/office/drawing/2014/main" id="{46E4751F-45E2-5E47-AB7E-418547B499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E71F830-243D-7E4B-B501-A2412F9124D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066E34A-40EA-8949-987B-7AEE9F0040D4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57BE8F7-7729-5C4B-814F-FDE6AD378D4C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7DAD8C8-2F69-3042-98DB-333452E877D4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063F129-0C1D-044B-A6B0-62555FB25113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1825481-E84B-CA4E-899E-766B9E91AE00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3A41A46-F077-9148-98E9-708D53040720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97D7DE8-8752-C64C-B94F-501B362CB6A5}"/>
              </a:ext>
            </a:extLst>
          </p:cNvPr>
          <p:cNvSpPr txBox="1"/>
          <p:nvPr/>
        </p:nvSpPr>
        <p:spPr>
          <a:xfrm>
            <a:off x="8375226" y="3694646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D7A1A3-F72E-BD4A-AC94-866CAFA9C153}"/>
              </a:ext>
            </a:extLst>
          </p:cNvPr>
          <p:cNvSpPr txBox="1"/>
          <p:nvPr/>
        </p:nvSpPr>
        <p:spPr>
          <a:xfrm>
            <a:off x="1562177" y="2483393"/>
            <a:ext cx="12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/>
              <a:t>Fault and </a:t>
            </a:r>
            <a:r>
              <a:rPr lang="de-DE" sz="1200" err="1"/>
              <a:t>maintenance</a:t>
            </a:r>
            <a:r>
              <a:rPr lang="de-DE" sz="1200"/>
              <a:t> data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2FA650-5960-E54A-9773-BE328E66A3CD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44" name="Grafik 43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E4BD64A5-647F-6B47-A552-D97E612E2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45" name="CustomShape 14">
              <a:extLst>
                <a:ext uri="{FF2B5EF4-FFF2-40B4-BE49-F238E27FC236}">
                  <a16:creationId xmlns:a16="http://schemas.microsoft.com/office/drawing/2014/main" id="{A250556A-AB0A-C846-A34B-5B483FDE621B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44F396DB-42B4-0A4E-8FA3-0504D5BA588F}"/>
              </a:ext>
            </a:extLst>
          </p:cNvPr>
          <p:cNvSpPr/>
          <p:nvPr/>
        </p:nvSpPr>
        <p:spPr>
          <a:xfrm>
            <a:off x="4779391" y="3790497"/>
            <a:ext cx="280091" cy="122188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C4BDEE-EB80-A148-B0C8-AA9D8496B233}"/>
              </a:ext>
            </a:extLst>
          </p:cNvPr>
          <p:cNvSpPr/>
          <p:nvPr/>
        </p:nvSpPr>
        <p:spPr>
          <a:xfrm>
            <a:off x="5430776" y="3767010"/>
            <a:ext cx="280091" cy="122188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F12DFF6-CB62-CF46-9ACA-D3D889B3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34" y="2373495"/>
            <a:ext cx="6983237" cy="3264663"/>
          </a:xfrm>
          <a:prstGeom prst="rect">
            <a:avLst/>
          </a:prstGeom>
        </p:spPr>
      </p:pic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1096571"/>
            <a:ext cx="9847440" cy="1480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 dirty="0"/>
              <a:t>MS 1</a:t>
            </a:r>
            <a:r>
              <a:rPr lang="de-DE" sz="2000" spc="-1" dirty="0"/>
              <a:t>: </a:t>
            </a:r>
            <a:r>
              <a:rPr lang="de-DE" sz="2000" dirty="0"/>
              <a:t>Backend-Berechnung (in Form einer JSON-Datei) über MQTT-Broker an HoloLens schicken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PCIS: Mixed Reality </a:t>
            </a:r>
            <a:r>
              <a:rPr lang="de-DE" dirty="0" err="1"/>
              <a:t>for</a:t>
            </a:r>
            <a:r>
              <a:rPr lang="de-DE" dirty="0"/>
              <a:t> Fault </a:t>
            </a:r>
            <a:r>
              <a:rPr lang="de-DE" dirty="0" err="1"/>
              <a:t>Correction</a:t>
            </a:r>
            <a:r>
              <a:rPr lang="de-DE" dirty="0"/>
              <a:t>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dirty="0" smtClean="0"/>
              <a:t>13</a:t>
            </a:fld>
            <a:endParaRPr lang="de-DE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D328EF5-42A8-F94F-A96C-84941AB0DD9B}"/>
              </a:ext>
            </a:extLst>
          </p:cNvPr>
          <p:cNvSpPr txBox="1"/>
          <p:nvPr/>
        </p:nvSpPr>
        <p:spPr>
          <a:xfrm>
            <a:off x="533447" y="1816400"/>
            <a:ext cx="30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Relevanter Teil der JSON-Datei: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49C0AF2-2139-EC40-B713-243B6F960A39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84FB58F-52B8-1743-BA94-8C66E26EBADE}"/>
              </a:ext>
            </a:extLst>
          </p:cNvPr>
          <p:cNvCxnSpPr/>
          <p:nvPr/>
        </p:nvCxnSpPr>
        <p:spPr>
          <a:xfrm flipH="1">
            <a:off x="6407833" y="5305528"/>
            <a:ext cx="1959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613349C-3CF1-3B40-B9FF-12C3C4721D83}"/>
              </a:ext>
            </a:extLst>
          </p:cNvPr>
          <p:cNvSpPr txBox="1"/>
          <p:nvPr/>
        </p:nvSpPr>
        <p:spPr>
          <a:xfrm>
            <a:off x="8484994" y="5074695"/>
            <a:ext cx="14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Art der Fehlerinformation an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A6B6B9E-A3F6-C245-AA67-F310DBD8A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447" y="2970690"/>
            <a:ext cx="3969821" cy="210400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70EA71-ECB0-1743-AD21-C3C7F2383ADA}"/>
              </a:ext>
            </a:extLst>
          </p:cNvPr>
          <p:cNvSpPr txBox="1"/>
          <p:nvPr/>
        </p:nvSpPr>
        <p:spPr>
          <a:xfrm>
            <a:off x="9804341" y="2226216"/>
            <a:ext cx="14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Name der Fehlerinformation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353905-712A-F840-9541-E692E347EFB1}"/>
              </a:ext>
            </a:extLst>
          </p:cNvPr>
          <p:cNvCxnSpPr>
            <a:cxnSpLocks/>
          </p:cNvCxnSpPr>
          <p:nvPr/>
        </p:nvCxnSpPr>
        <p:spPr>
          <a:xfrm flipH="1">
            <a:off x="8153400" y="2511994"/>
            <a:ext cx="1761480" cy="441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28FA16A-BD85-CC4B-A35B-F03CA8E3DB74}"/>
              </a:ext>
            </a:extLst>
          </p:cNvPr>
          <p:cNvSpPr txBox="1"/>
          <p:nvPr/>
        </p:nvSpPr>
        <p:spPr>
          <a:xfrm>
            <a:off x="2541394" y="2552594"/>
            <a:ext cx="14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Name des gesetzten Evidenz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037DD00-4F94-484D-87BF-0EA7EEE392B4}"/>
              </a:ext>
            </a:extLst>
          </p:cNvPr>
          <p:cNvCxnSpPr>
            <a:cxnSpLocks/>
          </p:cNvCxnSpPr>
          <p:nvPr/>
        </p:nvCxnSpPr>
        <p:spPr>
          <a:xfrm flipH="1">
            <a:off x="2541395" y="3014259"/>
            <a:ext cx="637234" cy="45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krümmte Verbindung 24">
            <a:extLst>
              <a:ext uri="{FF2B5EF4-FFF2-40B4-BE49-F238E27FC236}">
                <a16:creationId xmlns:a16="http://schemas.microsoft.com/office/drawing/2014/main" id="{34D8806E-9E27-6040-9D1F-6790CC045E3F}"/>
              </a:ext>
            </a:extLst>
          </p:cNvPr>
          <p:cNvCxnSpPr>
            <a:cxnSpLocks/>
          </p:cNvCxnSpPr>
          <p:nvPr/>
        </p:nvCxnSpPr>
        <p:spPr>
          <a:xfrm flipV="1">
            <a:off x="1961010" y="2576665"/>
            <a:ext cx="2861361" cy="2408993"/>
          </a:xfrm>
          <a:prstGeom prst="curvedConnector3">
            <a:avLst>
              <a:gd name="adj1" fmla="val 926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82F6BD6-047C-164E-9723-79E685A12207}"/>
              </a:ext>
            </a:extLst>
          </p:cNvPr>
          <p:cNvSpPr txBox="1"/>
          <p:nvPr/>
        </p:nvSpPr>
        <p:spPr>
          <a:xfrm>
            <a:off x="8923601" y="3853589"/>
            <a:ext cx="176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Wahrscheinlichkeit der Fehlerinformation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44A401-E504-174D-B859-6961059998FA}"/>
              </a:ext>
            </a:extLst>
          </p:cNvPr>
          <p:cNvCxnSpPr>
            <a:cxnSpLocks/>
          </p:cNvCxnSpPr>
          <p:nvPr/>
        </p:nvCxnSpPr>
        <p:spPr>
          <a:xfrm flipH="1">
            <a:off x="7522029" y="4084421"/>
            <a:ext cx="1512112" cy="106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CA2C0B7-0AE2-ED40-ACA9-92D86B666456}"/>
              </a:ext>
            </a:extLst>
          </p:cNvPr>
          <p:cNvSpPr/>
          <p:nvPr/>
        </p:nvSpPr>
        <p:spPr>
          <a:xfrm>
            <a:off x="1032501" y="2689069"/>
            <a:ext cx="3682056" cy="34629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1096571"/>
            <a:ext cx="9847440" cy="1480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1</a:t>
            </a:r>
            <a:r>
              <a:rPr lang="de-DE" sz="2000" spc="-1"/>
              <a:t>: </a:t>
            </a:r>
            <a:r>
              <a:rPr lang="de-DE" sz="2000"/>
              <a:t>Backend-Berechnung (in Form einer JSON-Datei) über MQTT-Broker an HoloLens schicken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49C0AF2-2139-EC40-B713-243B6F960A39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59441592-D4C2-D64F-A2A7-B94BBC548D2D}"/>
              </a:ext>
            </a:extLst>
          </p:cNvPr>
          <p:cNvSpPr/>
          <p:nvPr/>
        </p:nvSpPr>
        <p:spPr>
          <a:xfrm>
            <a:off x="3014232" y="3186271"/>
            <a:ext cx="1465613" cy="1018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Flask</a:t>
            </a:r>
            <a:r>
              <a:rPr lang="de-DE" sz="1200">
                <a:solidFill>
                  <a:schemeClr val="tx1"/>
                </a:solidFill>
              </a:rPr>
              <a:t>-MQTT-Client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7C021F-47C1-4E47-B32B-15D73104B20D}"/>
              </a:ext>
            </a:extLst>
          </p:cNvPr>
          <p:cNvSpPr/>
          <p:nvPr/>
        </p:nvSpPr>
        <p:spPr>
          <a:xfrm>
            <a:off x="5551186" y="3186271"/>
            <a:ext cx="1465613" cy="1018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 err="1">
                <a:solidFill>
                  <a:schemeClr val="tx1"/>
                </a:solidFill>
              </a:rPr>
              <a:t>Mosquitto</a:t>
            </a:r>
            <a:r>
              <a:rPr lang="de-DE" sz="1200">
                <a:solidFill>
                  <a:schemeClr val="tx1"/>
                </a:solidFill>
              </a:rPr>
              <a:t>-MQTT-Broker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0DFE032-0FBB-164D-9EA4-5DA7F2C4E759}"/>
              </a:ext>
            </a:extLst>
          </p:cNvPr>
          <p:cNvSpPr/>
          <p:nvPr/>
        </p:nvSpPr>
        <p:spPr>
          <a:xfrm>
            <a:off x="7858118" y="1704755"/>
            <a:ext cx="3995388" cy="4447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DD14556-8A17-3341-9037-D81041B3A73E}"/>
              </a:ext>
            </a:extLst>
          </p:cNvPr>
          <p:cNvSpPr/>
          <p:nvPr/>
        </p:nvSpPr>
        <p:spPr>
          <a:xfrm>
            <a:off x="8269582" y="3355640"/>
            <a:ext cx="1465613" cy="679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>
                <a:solidFill>
                  <a:schemeClr val="tx1"/>
                </a:solidFill>
              </a:rPr>
              <a:t>M2MqttUnity-Client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22FC7E-DEFE-6447-B984-7D42F15C980D}"/>
              </a:ext>
            </a:extLst>
          </p:cNvPr>
          <p:cNvSpPr/>
          <p:nvPr/>
        </p:nvSpPr>
        <p:spPr>
          <a:xfrm>
            <a:off x="9492347" y="3420373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F2293FB-6F25-3D4B-B790-AFFDB4AD4A6B}"/>
              </a:ext>
            </a:extLst>
          </p:cNvPr>
          <p:cNvSpPr/>
          <p:nvPr/>
        </p:nvSpPr>
        <p:spPr>
          <a:xfrm>
            <a:off x="9412936" y="3456996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1C1762E-5EB4-BC42-A0DF-CDE19D00E007}"/>
              </a:ext>
            </a:extLst>
          </p:cNvPr>
          <p:cNvCxnSpPr>
            <a:stCxn id="2" idx="3"/>
            <a:endCxn id="19" idx="1"/>
          </p:cNvCxnSpPr>
          <p:nvPr/>
        </p:nvCxnSpPr>
        <p:spPr>
          <a:xfrm>
            <a:off x="4479845" y="3695485"/>
            <a:ext cx="1071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4C4B8B61-7CE9-384D-A926-A09BD51EA2EE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>
            <a:off x="7016799" y="3695485"/>
            <a:ext cx="1252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EDA4261-C8F8-E640-8D6F-A8185F6F390B}"/>
              </a:ext>
            </a:extLst>
          </p:cNvPr>
          <p:cNvSpPr/>
          <p:nvPr/>
        </p:nvSpPr>
        <p:spPr>
          <a:xfrm>
            <a:off x="1279983" y="4686484"/>
            <a:ext cx="1465613" cy="1018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Bayesian</a:t>
            </a:r>
            <a:r>
              <a:rPr lang="de-DE" sz="120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BFC6C9-DFE2-0C4B-8799-4D25FA451E05}"/>
              </a:ext>
            </a:extLst>
          </p:cNvPr>
          <p:cNvSpPr/>
          <p:nvPr/>
        </p:nvSpPr>
        <p:spPr>
          <a:xfrm>
            <a:off x="3014232" y="4686484"/>
            <a:ext cx="1465613" cy="1018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 err="1">
                <a:solidFill>
                  <a:schemeClr val="tx1"/>
                </a:solidFill>
              </a:rPr>
              <a:t>Flask</a:t>
            </a:r>
            <a:r>
              <a:rPr lang="de-DE" sz="1200">
                <a:solidFill>
                  <a:schemeClr val="tx1"/>
                </a:solidFill>
              </a:rPr>
              <a:t>-Server-</a:t>
            </a:r>
            <a:r>
              <a:rPr lang="de-DE" sz="1200" err="1">
                <a:solidFill>
                  <a:schemeClr val="tx1"/>
                </a:solidFill>
              </a:rPr>
              <a:t>Application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2658A3E-8CDF-724A-8576-92C16649175D}"/>
              </a:ext>
            </a:extLst>
          </p:cNvPr>
          <p:cNvSpPr txBox="1"/>
          <p:nvPr/>
        </p:nvSpPr>
        <p:spPr>
          <a:xfrm>
            <a:off x="572561" y="1922924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Komponentendiagramm mit MQTT-Broker</a:t>
            </a:r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F42911A-CD07-0541-A0E0-85C5FCFD3441}"/>
              </a:ext>
            </a:extLst>
          </p:cNvPr>
          <p:cNvCxnSpPr>
            <a:stCxn id="47" idx="0"/>
            <a:endCxn id="2" idx="2"/>
          </p:cNvCxnSpPr>
          <p:nvPr/>
        </p:nvCxnSpPr>
        <p:spPr>
          <a:xfrm flipV="1">
            <a:off x="3747039" y="4204699"/>
            <a:ext cx="0" cy="48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06130EF4-AD57-7F4C-84C8-C761F5F971D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2745596" y="5195698"/>
            <a:ext cx="2686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FA607D1D-D8BB-714E-B9CC-7796CCEF49B8}"/>
              </a:ext>
            </a:extLst>
          </p:cNvPr>
          <p:cNvSpPr/>
          <p:nvPr/>
        </p:nvSpPr>
        <p:spPr>
          <a:xfrm>
            <a:off x="10100144" y="5055297"/>
            <a:ext cx="1632790" cy="744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 err="1">
                <a:solidFill>
                  <a:schemeClr val="tx1"/>
                </a:solidFill>
              </a:rPr>
              <a:t>BayesianVisualisation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949839F-AC99-EB42-8EF4-982592A74996}"/>
              </a:ext>
            </a:extLst>
          </p:cNvPr>
          <p:cNvSpPr/>
          <p:nvPr/>
        </p:nvSpPr>
        <p:spPr>
          <a:xfrm>
            <a:off x="10100144" y="3300466"/>
            <a:ext cx="1632790" cy="7654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 err="1">
                <a:solidFill>
                  <a:schemeClr val="tx1"/>
                </a:solidFill>
              </a:rPr>
              <a:t>Failure</a:t>
            </a:r>
            <a:r>
              <a:rPr lang="de-DE" sz="1200">
                <a:solidFill>
                  <a:schemeClr val="tx1"/>
                </a:solidFill>
              </a:rPr>
              <a:t>-Information-Processing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E4D5EEB-CE69-7847-B1A8-5BD66832299C}"/>
              </a:ext>
            </a:extLst>
          </p:cNvPr>
          <p:cNvSpPr/>
          <p:nvPr/>
        </p:nvSpPr>
        <p:spPr>
          <a:xfrm>
            <a:off x="10075217" y="2211273"/>
            <a:ext cx="1682641" cy="836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  <a:p>
            <a:pPr algn="ctr"/>
            <a:r>
              <a:rPr lang="de-DE" sz="1200" err="1">
                <a:solidFill>
                  <a:schemeClr val="tx1"/>
                </a:solidFill>
              </a:rPr>
              <a:t>Visualisation</a:t>
            </a:r>
            <a:r>
              <a:rPr lang="de-DE" sz="1200">
                <a:solidFill>
                  <a:schemeClr val="tx1"/>
                </a:solidFill>
              </a:rPr>
              <a:t>-</a:t>
            </a:r>
            <a:r>
              <a:rPr lang="de-DE" sz="1200" err="1">
                <a:solidFill>
                  <a:schemeClr val="tx1"/>
                </a:solidFill>
              </a:rPr>
              <a:t>Assembly</a:t>
            </a:r>
            <a:r>
              <a:rPr lang="de-DE" sz="1200">
                <a:solidFill>
                  <a:schemeClr val="tx1"/>
                </a:solidFill>
              </a:rPr>
              <a:t>-Line</a:t>
            </a:r>
          </a:p>
        </p:txBody>
      </p:sp>
      <p:cxnSp>
        <p:nvCxnSpPr>
          <p:cNvPr id="326" name="Gerade Verbindung 325">
            <a:extLst>
              <a:ext uri="{FF2B5EF4-FFF2-40B4-BE49-F238E27FC236}">
                <a16:creationId xmlns:a16="http://schemas.microsoft.com/office/drawing/2014/main" id="{80A1D0DE-B119-EE49-B126-435BF78EE6EB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10916538" y="3047360"/>
            <a:ext cx="1" cy="25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328">
            <a:extLst>
              <a:ext uri="{FF2B5EF4-FFF2-40B4-BE49-F238E27FC236}">
                <a16:creationId xmlns:a16="http://schemas.microsoft.com/office/drawing/2014/main" id="{5288C8C3-A2EE-7446-B7AA-6C304446DCDC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>
            <a:off x="10916539" y="4065963"/>
            <a:ext cx="0" cy="9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335">
            <a:extLst>
              <a:ext uri="{FF2B5EF4-FFF2-40B4-BE49-F238E27FC236}">
                <a16:creationId xmlns:a16="http://schemas.microsoft.com/office/drawing/2014/main" id="{A2E3E422-36FC-CD49-BBFE-A30598F85CA9}"/>
              </a:ext>
            </a:extLst>
          </p:cNvPr>
          <p:cNvCxnSpPr>
            <a:stCxn id="35" idx="3"/>
            <a:endCxn id="67" idx="1"/>
          </p:cNvCxnSpPr>
          <p:nvPr/>
        </p:nvCxnSpPr>
        <p:spPr>
          <a:xfrm flipV="1">
            <a:off x="9735195" y="3683215"/>
            <a:ext cx="364949" cy="1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winkelte Verbindung 337">
            <a:extLst>
              <a:ext uri="{FF2B5EF4-FFF2-40B4-BE49-F238E27FC236}">
                <a16:creationId xmlns:a16="http://schemas.microsoft.com/office/drawing/2014/main" id="{3F32AC7E-2A63-6B41-83B7-A362CFAEBFEF}"/>
              </a:ext>
            </a:extLst>
          </p:cNvPr>
          <p:cNvCxnSpPr>
            <a:stCxn id="59" idx="1"/>
            <a:endCxn id="35" idx="2"/>
          </p:cNvCxnSpPr>
          <p:nvPr/>
        </p:nvCxnSpPr>
        <p:spPr>
          <a:xfrm rot="10800000">
            <a:off x="9002390" y="4035330"/>
            <a:ext cx="1097755" cy="13924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EAA5069F-81D8-3247-A80B-206E4A923557}"/>
              </a:ext>
            </a:extLst>
          </p:cNvPr>
          <p:cNvSpPr/>
          <p:nvPr/>
        </p:nvSpPr>
        <p:spPr>
          <a:xfrm>
            <a:off x="9412936" y="3576240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0E06FC31-2FB1-F44E-95DC-B086A94CD7AF}"/>
              </a:ext>
            </a:extLst>
          </p:cNvPr>
          <p:cNvSpPr/>
          <p:nvPr/>
        </p:nvSpPr>
        <p:spPr>
          <a:xfrm>
            <a:off x="11496995" y="5152443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9FDBBBDF-9902-3D44-9FB7-2EB7905139D2}"/>
              </a:ext>
            </a:extLst>
          </p:cNvPr>
          <p:cNvSpPr/>
          <p:nvPr/>
        </p:nvSpPr>
        <p:spPr>
          <a:xfrm>
            <a:off x="11417584" y="5189066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E551EB4-4440-1E4A-82B1-A503E98C657B}"/>
              </a:ext>
            </a:extLst>
          </p:cNvPr>
          <p:cNvSpPr/>
          <p:nvPr/>
        </p:nvSpPr>
        <p:spPr>
          <a:xfrm>
            <a:off x="11417584" y="5308310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38FB06B-03AC-EC4B-9EAA-4BFC640C1613}"/>
              </a:ext>
            </a:extLst>
          </p:cNvPr>
          <p:cNvSpPr/>
          <p:nvPr/>
        </p:nvSpPr>
        <p:spPr>
          <a:xfrm>
            <a:off x="11496995" y="3354029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A5A1E10F-5E08-234F-8057-942D4FE75BCA}"/>
              </a:ext>
            </a:extLst>
          </p:cNvPr>
          <p:cNvSpPr/>
          <p:nvPr/>
        </p:nvSpPr>
        <p:spPr>
          <a:xfrm>
            <a:off x="11417584" y="3390652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9BFC2B38-DDBB-3044-9A51-1983D7493CB8}"/>
              </a:ext>
            </a:extLst>
          </p:cNvPr>
          <p:cNvSpPr/>
          <p:nvPr/>
        </p:nvSpPr>
        <p:spPr>
          <a:xfrm>
            <a:off x="11417584" y="3509896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D7E0DD7C-E85E-C647-ABB4-4A9DC9A1B228}"/>
              </a:ext>
            </a:extLst>
          </p:cNvPr>
          <p:cNvSpPr/>
          <p:nvPr/>
        </p:nvSpPr>
        <p:spPr>
          <a:xfrm>
            <a:off x="11496995" y="2264458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1DCB361-D8EE-1D47-A305-A5BF9E7B0D93}"/>
              </a:ext>
            </a:extLst>
          </p:cNvPr>
          <p:cNvSpPr/>
          <p:nvPr/>
        </p:nvSpPr>
        <p:spPr>
          <a:xfrm>
            <a:off x="11417584" y="2301081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E2F7C2-B77C-F14C-B0C5-B96A003AE022}"/>
              </a:ext>
            </a:extLst>
          </p:cNvPr>
          <p:cNvSpPr/>
          <p:nvPr/>
        </p:nvSpPr>
        <p:spPr>
          <a:xfrm>
            <a:off x="11417584" y="2420325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EEE9F87-178F-F248-ACA3-709C60F01CB7}"/>
              </a:ext>
            </a:extLst>
          </p:cNvPr>
          <p:cNvSpPr/>
          <p:nvPr/>
        </p:nvSpPr>
        <p:spPr>
          <a:xfrm>
            <a:off x="11549676" y="1787866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7C82F6-6805-A54D-83FC-3588BAF952DC}"/>
              </a:ext>
            </a:extLst>
          </p:cNvPr>
          <p:cNvSpPr/>
          <p:nvPr/>
        </p:nvSpPr>
        <p:spPr>
          <a:xfrm>
            <a:off x="11470265" y="1824489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F98E368D-DA0D-204E-A71C-0EB91AFB9318}"/>
              </a:ext>
            </a:extLst>
          </p:cNvPr>
          <p:cNvSpPr/>
          <p:nvPr/>
        </p:nvSpPr>
        <p:spPr>
          <a:xfrm>
            <a:off x="11470265" y="1943733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9431F49-E5AD-8B44-9722-C94BA9DF1F1E}"/>
              </a:ext>
            </a:extLst>
          </p:cNvPr>
          <p:cNvSpPr/>
          <p:nvPr/>
        </p:nvSpPr>
        <p:spPr>
          <a:xfrm>
            <a:off x="6737893" y="3258037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443D11C-4FDE-384D-94CE-C27F7699079F}"/>
              </a:ext>
            </a:extLst>
          </p:cNvPr>
          <p:cNvSpPr/>
          <p:nvPr/>
        </p:nvSpPr>
        <p:spPr>
          <a:xfrm>
            <a:off x="6658482" y="3294660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F080075-9C1E-804D-AAE0-52893BD0DFD3}"/>
              </a:ext>
            </a:extLst>
          </p:cNvPr>
          <p:cNvSpPr/>
          <p:nvPr/>
        </p:nvSpPr>
        <p:spPr>
          <a:xfrm>
            <a:off x="6658482" y="3413904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566809CC-7195-F647-BF31-FF2706571142}"/>
              </a:ext>
            </a:extLst>
          </p:cNvPr>
          <p:cNvSpPr/>
          <p:nvPr/>
        </p:nvSpPr>
        <p:spPr>
          <a:xfrm>
            <a:off x="4424662" y="2767280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251DADA-3317-0349-A51F-1AF6BD517D0B}"/>
              </a:ext>
            </a:extLst>
          </p:cNvPr>
          <p:cNvSpPr/>
          <p:nvPr/>
        </p:nvSpPr>
        <p:spPr>
          <a:xfrm>
            <a:off x="4345251" y="2803903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A35C07FC-9CE3-7944-A457-13BEF0E6774A}"/>
              </a:ext>
            </a:extLst>
          </p:cNvPr>
          <p:cNvSpPr/>
          <p:nvPr/>
        </p:nvSpPr>
        <p:spPr>
          <a:xfrm>
            <a:off x="4345251" y="2923147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AF2464F-375C-8247-8CF2-065A1F228137}"/>
              </a:ext>
            </a:extLst>
          </p:cNvPr>
          <p:cNvSpPr/>
          <p:nvPr/>
        </p:nvSpPr>
        <p:spPr>
          <a:xfrm>
            <a:off x="4199601" y="3247151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730A852-A0C5-7E4F-82FE-74B789A2B2D3}"/>
              </a:ext>
            </a:extLst>
          </p:cNvPr>
          <p:cNvSpPr/>
          <p:nvPr/>
        </p:nvSpPr>
        <p:spPr>
          <a:xfrm>
            <a:off x="4120190" y="3283774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BFDF4A3-ADA9-F64C-AB64-0AE7CFE9A547}"/>
              </a:ext>
            </a:extLst>
          </p:cNvPr>
          <p:cNvSpPr/>
          <p:nvPr/>
        </p:nvSpPr>
        <p:spPr>
          <a:xfrm>
            <a:off x="4120190" y="3403018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A1DCDD5-B98C-9F49-9BD1-8FA1FB8317EF}"/>
              </a:ext>
            </a:extLst>
          </p:cNvPr>
          <p:cNvSpPr/>
          <p:nvPr/>
        </p:nvSpPr>
        <p:spPr>
          <a:xfrm>
            <a:off x="4199601" y="4735897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34F5F48-3C41-E148-9ABD-02FA36A8A80D}"/>
              </a:ext>
            </a:extLst>
          </p:cNvPr>
          <p:cNvSpPr/>
          <p:nvPr/>
        </p:nvSpPr>
        <p:spPr>
          <a:xfrm>
            <a:off x="4120190" y="4772520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01BB920-3CB7-A64A-BBD7-7F105CE9E905}"/>
              </a:ext>
            </a:extLst>
          </p:cNvPr>
          <p:cNvSpPr/>
          <p:nvPr/>
        </p:nvSpPr>
        <p:spPr>
          <a:xfrm>
            <a:off x="4120190" y="4891764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205B4775-6C69-F543-BD69-3A9D6E9B1987}"/>
              </a:ext>
            </a:extLst>
          </p:cNvPr>
          <p:cNvSpPr/>
          <p:nvPr/>
        </p:nvSpPr>
        <p:spPr>
          <a:xfrm>
            <a:off x="2447147" y="4735897"/>
            <a:ext cx="181680" cy="27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3F99E-A1F7-524F-A57C-F16D55FCE576}"/>
              </a:ext>
            </a:extLst>
          </p:cNvPr>
          <p:cNvSpPr/>
          <p:nvPr/>
        </p:nvSpPr>
        <p:spPr>
          <a:xfrm>
            <a:off x="2367736" y="4772520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2A7981A-95E3-8341-ACA3-562A77E680C4}"/>
              </a:ext>
            </a:extLst>
          </p:cNvPr>
          <p:cNvSpPr/>
          <p:nvPr/>
        </p:nvSpPr>
        <p:spPr>
          <a:xfrm>
            <a:off x="2367736" y="4891764"/>
            <a:ext cx="181680" cy="613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99490"/>
            <a:ext cx="9847440" cy="1333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2: </a:t>
            </a:r>
            <a:r>
              <a:rPr lang="de-DE" sz="2000" err="1"/>
              <a:t>Decision</a:t>
            </a:r>
            <a:r>
              <a:rPr lang="de-DE" sz="2000"/>
              <a:t>-Box bestehend aus Fehler, Symptome, </a:t>
            </a:r>
            <a:r>
              <a:rPr lang="de-DE" sz="2000" err="1"/>
              <a:t>Corrective</a:t>
            </a:r>
            <a:r>
              <a:rPr lang="de-DE" sz="2000"/>
              <a:t> Actions und Ursachen in der HoloLens visuell darstellen 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716795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3FF24DB-DEA9-E74F-B444-B2AF3C2E0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307307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CustomShape 15">
            <a:extLst>
              <a:ext uri="{FF2B5EF4-FFF2-40B4-BE49-F238E27FC236}">
                <a16:creationId xmlns:a16="http://schemas.microsoft.com/office/drawing/2014/main" id="{FC5AD8DA-E1BA-304C-AF3F-79A9E5941BED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F86381-ECFE-2E40-ABE2-184F80579D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14" name="CustomShape 15">
            <a:extLst>
              <a:ext uri="{FF2B5EF4-FFF2-40B4-BE49-F238E27FC236}">
                <a16:creationId xmlns:a16="http://schemas.microsoft.com/office/drawing/2014/main" id="{4477178A-0399-9748-8667-64A83E7BA1C9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22A37580-C9D1-5748-9ABE-EB8BEBDAA5C2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EA697CFD-ADB6-1046-BC50-A5139235CAA6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" name="Grafik 29">
            <a:extLst>
              <a:ext uri="{FF2B5EF4-FFF2-40B4-BE49-F238E27FC236}">
                <a16:creationId xmlns:a16="http://schemas.microsoft.com/office/drawing/2014/main" id="{D43CB090-76BE-6945-A545-27F57A5DCEC3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8" name="CustomShape 14">
            <a:extLst>
              <a:ext uri="{FF2B5EF4-FFF2-40B4-BE49-F238E27FC236}">
                <a16:creationId xmlns:a16="http://schemas.microsoft.com/office/drawing/2014/main" id="{96CC8ED5-DA18-0244-92FD-10E180FDA054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9" name="Grafik 18" descr="Bauarbeiter">
            <a:extLst>
              <a:ext uri="{FF2B5EF4-FFF2-40B4-BE49-F238E27FC236}">
                <a16:creationId xmlns:a16="http://schemas.microsoft.com/office/drawing/2014/main" id="{DBAF8B86-4232-7741-AD87-62224E8C8E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20" name="CustomShape 15">
            <a:extLst>
              <a:ext uri="{FF2B5EF4-FFF2-40B4-BE49-F238E27FC236}">
                <a16:creationId xmlns:a16="http://schemas.microsoft.com/office/drawing/2014/main" id="{1DEDCB1C-7E25-D94D-9666-C62ED4BF66A4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212CAD81-2C6C-E541-80A8-8AB7FA6F86E5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22" name="CustomShape 15">
            <a:extLst>
              <a:ext uri="{FF2B5EF4-FFF2-40B4-BE49-F238E27FC236}">
                <a16:creationId xmlns:a16="http://schemas.microsoft.com/office/drawing/2014/main" id="{009AA14A-5EAC-7F4B-8884-6BFE95B9C54D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3" name="CustomShape 15">
            <a:extLst>
              <a:ext uri="{FF2B5EF4-FFF2-40B4-BE49-F238E27FC236}">
                <a16:creationId xmlns:a16="http://schemas.microsoft.com/office/drawing/2014/main" id="{DE626A00-9D6C-4B43-93FA-823DC988F9C8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rgbClr val="FF0000">
              <a:alpha val="298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EBF8E58-F7E7-6944-BC17-096B43860AB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9AE0E2C-4FC0-CA43-B9A7-E9AC9382A7E5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50CD5D-8033-1442-9CF0-24467D506402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581BFA6-6E0D-7944-85CC-CCE7AF67DAB7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09AF29-CA04-1B48-9409-6D3818E0EF54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2237061-AFB6-B147-A271-0E722C521443}"/>
              </a:ext>
            </a:extLst>
          </p:cNvPr>
          <p:cNvSpPr txBox="1"/>
          <p:nvPr/>
        </p:nvSpPr>
        <p:spPr>
          <a:xfrm>
            <a:off x="5659221" y="4239453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E219E3B-24D6-A949-B5A8-24E760FF8EBA}"/>
              </a:ext>
            </a:extLst>
          </p:cNvPr>
          <p:cNvSpPr txBox="1"/>
          <p:nvPr/>
        </p:nvSpPr>
        <p:spPr>
          <a:xfrm>
            <a:off x="3588222" y="41774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BA1B3A6-C7B8-5840-8779-8F71F9DED8F9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32" name="Grafik 31" descr="Bauarbeiter">
            <a:extLst>
              <a:ext uri="{FF2B5EF4-FFF2-40B4-BE49-F238E27FC236}">
                <a16:creationId xmlns:a16="http://schemas.microsoft.com/office/drawing/2014/main" id="{6989D5C5-F3FC-5242-9BE8-A7D4B36CBF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3" name="Grafik 32" descr="Vertrag RNL">
            <a:extLst>
              <a:ext uri="{FF2B5EF4-FFF2-40B4-BE49-F238E27FC236}">
                <a16:creationId xmlns:a16="http://schemas.microsoft.com/office/drawing/2014/main" id="{11CA6424-735B-E747-A621-57423E2F79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93C209D-25FB-CF4A-B6E5-1DE7D87AE72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AF56836-CD84-EA40-8071-FCA266A25F3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0E86D2C-F39A-9548-B093-ECD14B46D541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23E8AB9-CBF1-C04F-A7E8-E86145751278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0D5E58D-E965-9F41-BF8A-DC56D8C81628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DE0567C-0E7D-AC40-B8C9-91EA9FA2EB40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16243EE-53C4-AB49-8D90-CB046FF80BF1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7DCC811-08B8-BA4E-A942-562CDEDE4FB0}"/>
              </a:ext>
            </a:extLst>
          </p:cNvPr>
          <p:cNvSpPr txBox="1"/>
          <p:nvPr/>
        </p:nvSpPr>
        <p:spPr>
          <a:xfrm>
            <a:off x="8375226" y="3694646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827F7F5-51B2-0548-9B68-FE9BBB491E98}"/>
              </a:ext>
            </a:extLst>
          </p:cNvPr>
          <p:cNvSpPr txBox="1"/>
          <p:nvPr/>
        </p:nvSpPr>
        <p:spPr>
          <a:xfrm>
            <a:off x="1562177" y="2483393"/>
            <a:ext cx="12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/>
              <a:t>Fault and </a:t>
            </a:r>
            <a:r>
              <a:rPr lang="de-DE" sz="1200" err="1"/>
              <a:t>maintenance</a:t>
            </a:r>
            <a:r>
              <a:rPr lang="de-DE" sz="1200"/>
              <a:t> data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866480F-DEB7-8748-AADF-F56D63B71CC6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44" name="Grafik 43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5E9811C2-A186-BA4F-8E30-1DDAE0EE5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45" name="CustomShape 14">
              <a:extLst>
                <a:ext uri="{FF2B5EF4-FFF2-40B4-BE49-F238E27FC236}">
                  <a16:creationId xmlns:a16="http://schemas.microsoft.com/office/drawing/2014/main" id="{0A7BD19D-998E-5049-91A1-4DBDBCCE593A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4AACC50-BF1D-A749-A414-E7C7AE75BE0A}"/>
              </a:ext>
            </a:extLst>
          </p:cNvPr>
          <p:cNvSpPr/>
          <p:nvPr/>
        </p:nvSpPr>
        <p:spPr>
          <a:xfrm>
            <a:off x="8081787" y="3917875"/>
            <a:ext cx="1958213" cy="225111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78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99490"/>
            <a:ext cx="9847440" cy="1333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2: </a:t>
            </a:r>
            <a:r>
              <a:rPr lang="de-DE" sz="2000" err="1"/>
              <a:t>Decision</a:t>
            </a:r>
            <a:r>
              <a:rPr lang="de-DE" sz="2000"/>
              <a:t>-Box bestehend aus Fehler, Symptome, </a:t>
            </a:r>
            <a:r>
              <a:rPr lang="de-DE" sz="2000" err="1"/>
              <a:t>Corrective</a:t>
            </a:r>
            <a:r>
              <a:rPr lang="de-DE" sz="2000"/>
              <a:t> Actions und Ursachen in der HoloLens visuell darstellen 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3FF24DB-DEA9-E74F-B444-B2AF3C2E0EF6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A7D6A3A8-8B99-7246-A6C8-D1D3C9B073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753" y="2580218"/>
            <a:ext cx="10736494" cy="25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999490"/>
            <a:ext cx="9847440" cy="1333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2: </a:t>
            </a:r>
            <a:r>
              <a:rPr lang="de-DE" sz="2000" err="1"/>
              <a:t>Decision</a:t>
            </a:r>
            <a:r>
              <a:rPr lang="de-DE" sz="2000"/>
              <a:t>-Box bestehend aus Fehler, Symptome, </a:t>
            </a:r>
            <a:r>
              <a:rPr lang="de-DE" sz="2000" err="1"/>
              <a:t>Corrective</a:t>
            </a:r>
            <a:r>
              <a:rPr lang="de-DE" sz="2000"/>
              <a:t> Actions und Ursachen in der HoloLens visuell darstellen 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3FF24DB-DEA9-E74F-B444-B2AF3C2E0EF6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A7D6A3A8-8B99-7246-A6C8-D1D3C9B073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3804" y="1887262"/>
            <a:ext cx="7144391" cy="168815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3564E85-D168-4146-8909-C2D391215F7B}"/>
              </a:ext>
            </a:extLst>
          </p:cNvPr>
          <p:cNvGrpSpPr/>
          <p:nvPr/>
        </p:nvGrpSpPr>
        <p:grpSpPr>
          <a:xfrm>
            <a:off x="5620416" y="5328901"/>
            <a:ext cx="1255968" cy="1078617"/>
            <a:chOff x="6067460" y="2576408"/>
            <a:chExt cx="1255968" cy="1078617"/>
          </a:xfrm>
        </p:grpSpPr>
        <p:pic>
          <p:nvPicPr>
            <p:cNvPr id="14" name="Grafik 13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B816A9FD-80AD-F44D-BC7F-4870FF1AC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15" name="CustomShape 14">
              <a:extLst>
                <a:ext uri="{FF2B5EF4-FFF2-40B4-BE49-F238E27FC236}">
                  <a16:creationId xmlns:a16="http://schemas.microsoft.com/office/drawing/2014/main" id="{5F0A6F21-3925-4E4A-A434-C924DAE2AEF9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6CE9246-089B-C345-B90F-964B2CAC1E10}"/>
              </a:ext>
            </a:extLst>
          </p:cNvPr>
          <p:cNvCxnSpPr>
            <a:cxnSpLocks/>
          </p:cNvCxnSpPr>
          <p:nvPr/>
        </p:nvCxnSpPr>
        <p:spPr>
          <a:xfrm>
            <a:off x="6106509" y="4085975"/>
            <a:ext cx="0" cy="1204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1ECDD98-2417-6A42-AE8D-2AB8A6C388DE}"/>
              </a:ext>
            </a:extLst>
          </p:cNvPr>
          <p:cNvSpPr/>
          <p:nvPr/>
        </p:nvSpPr>
        <p:spPr>
          <a:xfrm>
            <a:off x="1230894" y="1544448"/>
            <a:ext cx="9847440" cy="2492680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00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53">
            <a:extLst>
              <a:ext uri="{FF2B5EF4-FFF2-40B4-BE49-F238E27FC236}">
                <a16:creationId xmlns:a16="http://schemas.microsoft.com/office/drawing/2014/main" id="{BE0516DB-3D43-384F-A108-F88D817363A2}"/>
              </a:ext>
            </a:extLst>
          </p:cNvPr>
          <p:cNvSpPr/>
          <p:nvPr/>
        </p:nvSpPr>
        <p:spPr>
          <a:xfrm>
            <a:off x="2304816" y="1566992"/>
            <a:ext cx="432460" cy="43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1534096"/>
            <a:ext cx="9847440" cy="68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2000" b="1" spc="-1"/>
              <a:t>MS 2: </a:t>
            </a:r>
            <a:r>
              <a:rPr lang="de-DE" sz="2000" err="1"/>
              <a:t>Decision</a:t>
            </a:r>
            <a:r>
              <a:rPr lang="de-DE" sz="2000"/>
              <a:t>-Box bestehend aus Fehler, Symptome und Ursachen in der HoloLens visuell darstellen </a:t>
            </a:r>
          </a:p>
          <a:p>
            <a:pPr algn="ctr">
              <a:lnSpc>
                <a:spcPct val="90000"/>
              </a:lnSpc>
            </a:pPr>
            <a:endParaRPr lang="de-DE" sz="5400" spc="-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3FF24DB-DEA9-E74F-B444-B2AF3C2E0EF6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EF931E3B-A6F5-2043-9A8D-8ECE9E4E49BE}"/>
              </a:ext>
            </a:extLst>
          </p:cNvPr>
          <p:cNvSpPr/>
          <p:nvPr/>
        </p:nvSpPr>
        <p:spPr>
          <a:xfrm>
            <a:off x="1975418" y="2421361"/>
            <a:ext cx="1809476" cy="5734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Assembly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line</a:t>
            </a:r>
            <a:r>
              <a:rPr lang="de-DE" sz="1200">
                <a:solidFill>
                  <a:schemeClr val="tx1"/>
                </a:solidFill>
              </a:rPr>
              <a:t> &amp; </a:t>
            </a:r>
            <a:r>
              <a:rPr lang="de-DE" sz="1200" err="1">
                <a:solidFill>
                  <a:schemeClr val="tx1"/>
                </a:solidFill>
              </a:rPr>
              <a:t>possible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error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information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visible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7EBD669-EF19-A248-A5C2-DBB6C63FA886}"/>
              </a:ext>
            </a:extLst>
          </p:cNvPr>
          <p:cNvSpPr/>
          <p:nvPr/>
        </p:nvSpPr>
        <p:spPr>
          <a:xfrm>
            <a:off x="5316650" y="2420294"/>
            <a:ext cx="1688024" cy="5734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List </a:t>
            </a:r>
            <a:r>
              <a:rPr lang="de-DE" sz="1200" err="1">
                <a:solidFill>
                  <a:schemeClr val="tx1"/>
                </a:solidFill>
              </a:rPr>
              <a:t>of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possible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failure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information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displayed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1B7067F-6C48-F045-9F65-FC07B62F0DB8}"/>
              </a:ext>
            </a:extLst>
          </p:cNvPr>
          <p:cNvSpPr/>
          <p:nvPr/>
        </p:nvSpPr>
        <p:spPr>
          <a:xfrm>
            <a:off x="8545888" y="2420294"/>
            <a:ext cx="1688024" cy="5734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Waiting-screen </a:t>
            </a:r>
            <a:r>
              <a:rPr lang="de-DE" sz="1200" err="1">
                <a:solidFill>
                  <a:schemeClr val="tx1"/>
                </a:solidFill>
              </a:rPr>
              <a:t>displayed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EBA57C-CF7D-EB45-809C-E51EA6BF73C0}"/>
              </a:ext>
            </a:extLst>
          </p:cNvPr>
          <p:cNvSpPr/>
          <p:nvPr/>
        </p:nvSpPr>
        <p:spPr>
          <a:xfrm>
            <a:off x="8563217" y="4597863"/>
            <a:ext cx="1688024" cy="5734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Decision</a:t>
            </a:r>
            <a:r>
              <a:rPr lang="de-DE" sz="1200">
                <a:solidFill>
                  <a:schemeClr val="tx1"/>
                </a:solidFill>
              </a:rPr>
              <a:t>-Box </a:t>
            </a:r>
            <a:r>
              <a:rPr lang="de-DE" sz="1200" err="1">
                <a:solidFill>
                  <a:schemeClr val="tx1"/>
                </a:solidFill>
              </a:rPr>
              <a:t>displayed</a:t>
            </a:r>
            <a:r>
              <a:rPr lang="de-DE" sz="1200">
                <a:solidFill>
                  <a:schemeClr val="tx1"/>
                </a:solidFill>
              </a:rPr>
              <a:t> &amp; </a:t>
            </a:r>
            <a:r>
              <a:rPr lang="de-DE" sz="1200" err="1">
                <a:solidFill>
                  <a:schemeClr val="tx1"/>
                </a:solidFill>
              </a:rPr>
              <a:t>Assembly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line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highlited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018269AF-2952-9C49-AA4C-108C6936CC8E}"/>
              </a:ext>
            </a:extLst>
          </p:cNvPr>
          <p:cNvSpPr/>
          <p:nvPr/>
        </p:nvSpPr>
        <p:spPr>
          <a:xfrm>
            <a:off x="2096870" y="4590869"/>
            <a:ext cx="1688024" cy="5734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Feedback </a:t>
            </a:r>
            <a:r>
              <a:rPr lang="de-DE" sz="1200" err="1">
                <a:solidFill>
                  <a:schemeClr val="tx1"/>
                </a:solidFill>
              </a:rPr>
              <a:t>dashboard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displayed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3AC5812D-73C7-3F47-8EA9-EC9D499D53A1}"/>
              </a:ext>
            </a:extLst>
          </p:cNvPr>
          <p:cNvSpPr/>
          <p:nvPr/>
        </p:nvSpPr>
        <p:spPr>
          <a:xfrm>
            <a:off x="5552118" y="4426122"/>
            <a:ext cx="898901" cy="89890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BE269F-36B7-524F-A339-50C48CF5F4E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3784894" y="2707013"/>
            <a:ext cx="1531756" cy="1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BD8F59C-D73C-AF46-A604-7CE967955BA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004674" y="2707013"/>
            <a:ext cx="1541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D57DF72-A8F4-294B-ABA4-C53051CB5C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389900" y="2993731"/>
            <a:ext cx="17329" cy="160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B2C97CE-7B98-134B-B7A9-E33E1C8D05F2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6451019" y="4875573"/>
            <a:ext cx="2112198" cy="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E1E730-C3B5-F144-B679-F877517F6167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>
            <a:off x="3784894" y="4875573"/>
            <a:ext cx="1767224" cy="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6D220DF-19DA-9D40-8750-28D8C4ED9EE0}"/>
              </a:ext>
            </a:extLst>
          </p:cNvPr>
          <p:cNvSpPr txBox="1"/>
          <p:nvPr/>
        </p:nvSpPr>
        <p:spPr>
          <a:xfrm>
            <a:off x="3751516" y="2493962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Select a </a:t>
            </a:r>
            <a:r>
              <a:rPr lang="de-DE" sz="1000" err="1"/>
              <a:t>failure</a:t>
            </a:r>
            <a:r>
              <a:rPr lang="de-DE" sz="1000"/>
              <a:t> </a:t>
            </a:r>
            <a:r>
              <a:rPr lang="de-DE" sz="1000" err="1"/>
              <a:t>information</a:t>
            </a:r>
            <a:endParaRPr lang="de-DE" sz="10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8A558E7-8F47-FB4F-B106-AAE0C03D7724}"/>
              </a:ext>
            </a:extLst>
          </p:cNvPr>
          <p:cNvSpPr txBox="1"/>
          <p:nvPr/>
        </p:nvSpPr>
        <p:spPr>
          <a:xfrm>
            <a:off x="7220227" y="2440258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Set </a:t>
            </a:r>
            <a:r>
              <a:rPr lang="de-DE" sz="1000" err="1"/>
              <a:t>evidence</a:t>
            </a:r>
            <a:r>
              <a:rPr lang="de-DE" sz="1000"/>
              <a:t> in BN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4FF8778-0D75-634C-92DD-554EE3776D91}"/>
              </a:ext>
            </a:extLst>
          </p:cNvPr>
          <p:cNvSpPr txBox="1"/>
          <p:nvPr/>
        </p:nvSpPr>
        <p:spPr>
          <a:xfrm>
            <a:off x="6596012" y="4895402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Was </a:t>
            </a:r>
            <a:r>
              <a:rPr lang="de-DE" sz="1000" err="1"/>
              <a:t>the</a:t>
            </a:r>
            <a:r>
              <a:rPr lang="de-DE" sz="1000"/>
              <a:t> </a:t>
            </a:r>
            <a:r>
              <a:rPr lang="de-DE" sz="1000" err="1"/>
              <a:t>decision</a:t>
            </a:r>
            <a:r>
              <a:rPr lang="de-DE" sz="1000"/>
              <a:t> </a:t>
            </a:r>
            <a:r>
              <a:rPr lang="de-DE" sz="1000" err="1"/>
              <a:t>support</a:t>
            </a:r>
            <a:r>
              <a:rPr lang="de-DE" sz="1000"/>
              <a:t> </a:t>
            </a:r>
            <a:r>
              <a:rPr lang="de-DE" sz="1000" err="1"/>
              <a:t>correct</a:t>
            </a:r>
            <a:r>
              <a:rPr lang="de-DE" sz="1000"/>
              <a:t>?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CBC7B92-20AA-4D48-A6DD-70139DAE8A5B}"/>
              </a:ext>
            </a:extLst>
          </p:cNvPr>
          <p:cNvSpPr txBox="1"/>
          <p:nvPr/>
        </p:nvSpPr>
        <p:spPr>
          <a:xfrm>
            <a:off x="9454612" y="3619479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err="1"/>
              <a:t>Calculation</a:t>
            </a:r>
            <a:r>
              <a:rPr lang="de-DE" sz="1000"/>
              <a:t> in BN </a:t>
            </a:r>
            <a:r>
              <a:rPr lang="de-DE" sz="1000" err="1"/>
              <a:t>finished</a:t>
            </a:r>
            <a:endParaRPr lang="de-DE" sz="10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AA99FCA-6304-CF4A-88D5-67B43AD79B21}"/>
              </a:ext>
            </a:extLst>
          </p:cNvPr>
          <p:cNvSpPr txBox="1"/>
          <p:nvPr/>
        </p:nvSpPr>
        <p:spPr>
          <a:xfrm>
            <a:off x="4469247" y="487557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err="1"/>
              <a:t>No</a:t>
            </a:r>
            <a:endParaRPr lang="de-DE" sz="1000"/>
          </a:p>
        </p:txBody>
      </p: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id="{BB7C328A-A112-DC4A-A4C4-6A1B8A80925D}"/>
              </a:ext>
            </a:extLst>
          </p:cNvPr>
          <p:cNvCxnSpPr>
            <a:cxnSpLocks/>
          </p:cNvCxnSpPr>
          <p:nvPr/>
        </p:nvCxnSpPr>
        <p:spPr>
          <a:xfrm flipV="1">
            <a:off x="2513370" y="2994798"/>
            <a:ext cx="0" cy="159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winkelte Verbindung 353">
            <a:extLst>
              <a:ext uri="{FF2B5EF4-FFF2-40B4-BE49-F238E27FC236}">
                <a16:creationId xmlns:a16="http://schemas.microsoft.com/office/drawing/2014/main" id="{AC38DA3C-A80E-6A47-AAB0-85320136317C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170558" y="1934629"/>
            <a:ext cx="6994" cy="6466347"/>
          </a:xfrm>
          <a:prstGeom prst="bentConnector3">
            <a:avLst>
              <a:gd name="adj1" fmla="val 3368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008446FF-B186-2A40-A707-8B9D7F04C510}"/>
              </a:ext>
            </a:extLst>
          </p:cNvPr>
          <p:cNvSpPr txBox="1"/>
          <p:nvPr/>
        </p:nvSpPr>
        <p:spPr>
          <a:xfrm>
            <a:off x="5485240" y="5794760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err="1"/>
              <a:t>Cancel</a:t>
            </a:r>
            <a:r>
              <a:rPr lang="de-DE" sz="1000"/>
              <a:t> </a:t>
            </a:r>
            <a:r>
              <a:rPr lang="de-DE" sz="1000" err="1"/>
              <a:t>feedback</a:t>
            </a:r>
            <a:endParaRPr lang="de-DE" sz="100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1C5F9F5F-3F73-434C-9E66-4274037B4996}"/>
              </a:ext>
            </a:extLst>
          </p:cNvPr>
          <p:cNvSpPr txBox="1"/>
          <p:nvPr/>
        </p:nvSpPr>
        <p:spPr>
          <a:xfrm>
            <a:off x="1574953" y="368234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Send </a:t>
            </a:r>
            <a:r>
              <a:rPr lang="de-DE" sz="1000" err="1"/>
              <a:t>feedback</a:t>
            </a:r>
            <a:endParaRPr lang="de-DE" sz="1000"/>
          </a:p>
        </p:txBody>
      </p:sp>
      <p:cxnSp>
        <p:nvCxnSpPr>
          <p:cNvPr id="375" name="Gerade Verbindung 374">
            <a:extLst>
              <a:ext uri="{FF2B5EF4-FFF2-40B4-BE49-F238E27FC236}">
                <a16:creationId xmlns:a16="http://schemas.microsoft.com/office/drawing/2014/main" id="{54C2AED8-6C75-3742-9C04-15C9D28FC38A}"/>
              </a:ext>
            </a:extLst>
          </p:cNvPr>
          <p:cNvCxnSpPr>
            <a:cxnSpLocks/>
          </p:cNvCxnSpPr>
          <p:nvPr/>
        </p:nvCxnSpPr>
        <p:spPr>
          <a:xfrm>
            <a:off x="5552118" y="1774061"/>
            <a:ext cx="0" cy="64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>
            <a:extLst>
              <a:ext uri="{FF2B5EF4-FFF2-40B4-BE49-F238E27FC236}">
                <a16:creationId xmlns:a16="http://schemas.microsoft.com/office/drawing/2014/main" id="{B3D4D187-89AE-9647-A783-D469AE3891FF}"/>
              </a:ext>
            </a:extLst>
          </p:cNvPr>
          <p:cNvCxnSpPr>
            <a:stCxn id="13" idx="0"/>
          </p:cNvCxnSpPr>
          <p:nvPr/>
        </p:nvCxnSpPr>
        <p:spPr>
          <a:xfrm flipV="1">
            <a:off x="9389900" y="1774061"/>
            <a:ext cx="0" cy="646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52D3B35C-B054-324F-85EC-40105DDC3F78}"/>
              </a:ext>
            </a:extLst>
          </p:cNvPr>
          <p:cNvCxnSpPr>
            <a:cxnSpLocks/>
          </p:cNvCxnSpPr>
          <p:nvPr/>
        </p:nvCxnSpPr>
        <p:spPr>
          <a:xfrm flipH="1">
            <a:off x="6709558" y="1774061"/>
            <a:ext cx="2680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60FE8A1-C61C-FA44-80D9-A43AFC71E562}"/>
              </a:ext>
            </a:extLst>
          </p:cNvPr>
          <p:cNvCxnSpPr/>
          <p:nvPr/>
        </p:nvCxnSpPr>
        <p:spPr>
          <a:xfrm>
            <a:off x="6709558" y="1774061"/>
            <a:ext cx="0" cy="646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9F2E35D-8762-AB4F-ABFD-94C78E916C8F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001567" y="3928563"/>
            <a:ext cx="2" cy="497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4019814A-372A-CC41-B68D-B69F3AB9DCA4}"/>
              </a:ext>
            </a:extLst>
          </p:cNvPr>
          <p:cNvCxnSpPr/>
          <p:nvPr/>
        </p:nvCxnSpPr>
        <p:spPr>
          <a:xfrm flipH="1">
            <a:off x="3439920" y="3928563"/>
            <a:ext cx="2561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D993F4C-6DCF-8340-871C-5887D96AEBA0}"/>
              </a:ext>
            </a:extLst>
          </p:cNvPr>
          <p:cNvCxnSpPr/>
          <p:nvPr/>
        </p:nvCxnSpPr>
        <p:spPr>
          <a:xfrm flipV="1">
            <a:off x="3443844" y="2993731"/>
            <a:ext cx="0" cy="934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E28FAEEF-ADC1-FF4B-A2B5-7DD22D9DDE9A}"/>
              </a:ext>
            </a:extLst>
          </p:cNvPr>
          <p:cNvSpPr txBox="1"/>
          <p:nvPr/>
        </p:nvSpPr>
        <p:spPr>
          <a:xfrm>
            <a:off x="4508847" y="389313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Yes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A12C3E88-6BFC-6641-998F-6C19BD0E1E5C}"/>
              </a:ext>
            </a:extLst>
          </p:cNvPr>
          <p:cNvSpPr txBox="1"/>
          <p:nvPr/>
        </p:nvSpPr>
        <p:spPr>
          <a:xfrm>
            <a:off x="4189220" y="157308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Go back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E87413C2-22E9-5E4F-9360-4EB46C4A8123}"/>
              </a:ext>
            </a:extLst>
          </p:cNvPr>
          <p:cNvSpPr txBox="1"/>
          <p:nvPr/>
        </p:nvSpPr>
        <p:spPr>
          <a:xfrm>
            <a:off x="7337311" y="1497226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err="1"/>
              <a:t>Cancel</a:t>
            </a:r>
            <a:r>
              <a:rPr lang="de-DE" sz="1000"/>
              <a:t> </a:t>
            </a:r>
            <a:r>
              <a:rPr lang="de-DE" sz="1000" err="1"/>
              <a:t>calculation</a:t>
            </a:r>
            <a:r>
              <a:rPr lang="de-DE" sz="1000"/>
              <a:t> in </a:t>
            </a:r>
            <a:r>
              <a:rPr lang="de-DE" sz="1000" err="1"/>
              <a:t>the</a:t>
            </a:r>
            <a:r>
              <a:rPr lang="de-DE" sz="1000"/>
              <a:t> BN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F26D6-1579-5F44-A226-C917B059AAB1}"/>
              </a:ext>
            </a:extLst>
          </p:cNvPr>
          <p:cNvSpPr/>
          <p:nvPr/>
        </p:nvSpPr>
        <p:spPr>
          <a:xfrm>
            <a:off x="838200" y="2495745"/>
            <a:ext cx="432460" cy="43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297EA8F5-6309-C74B-9516-09BC1901D8EE}"/>
              </a:ext>
            </a:extLst>
          </p:cNvPr>
          <p:cNvCxnSpPr/>
          <p:nvPr/>
        </p:nvCxnSpPr>
        <p:spPr>
          <a:xfrm flipH="1">
            <a:off x="3439920" y="1782174"/>
            <a:ext cx="2112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1AAB0A8A-4BB4-3340-9890-65129EB31022}"/>
              </a:ext>
            </a:extLst>
          </p:cNvPr>
          <p:cNvCxnSpPr/>
          <p:nvPr/>
        </p:nvCxnSpPr>
        <p:spPr>
          <a:xfrm>
            <a:off x="3439920" y="1782174"/>
            <a:ext cx="0" cy="63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F9AD515-884A-4E4A-91E6-B8373550B7D7}"/>
              </a:ext>
            </a:extLst>
          </p:cNvPr>
          <p:cNvCxnSpPr>
            <a:cxnSpLocks/>
            <a:stCxn id="75" idx="6"/>
            <a:endCxn id="2" idx="1"/>
          </p:cNvCxnSpPr>
          <p:nvPr/>
        </p:nvCxnSpPr>
        <p:spPr>
          <a:xfrm flipV="1">
            <a:off x="1270660" y="2708080"/>
            <a:ext cx="704758" cy="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DB22542-3EB4-474D-9E03-35C9E291F06A}"/>
              </a:ext>
            </a:extLst>
          </p:cNvPr>
          <p:cNvSpPr/>
          <p:nvPr/>
        </p:nvSpPr>
        <p:spPr>
          <a:xfrm>
            <a:off x="2342370" y="1611173"/>
            <a:ext cx="342000" cy="342000"/>
          </a:xfrm>
          <a:prstGeom prst="ellipse">
            <a:avLst/>
          </a:prstGeom>
          <a:solidFill>
            <a:schemeClr val="tx1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ACAC233-0285-F54F-8CF7-3D1CA97841A9}"/>
              </a:ext>
            </a:extLst>
          </p:cNvPr>
          <p:cNvCxnSpPr>
            <a:endCxn id="154" idx="4"/>
          </p:cNvCxnSpPr>
          <p:nvPr/>
        </p:nvCxnSpPr>
        <p:spPr>
          <a:xfrm flipV="1">
            <a:off x="2513370" y="1997355"/>
            <a:ext cx="7676" cy="42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818035"/>
            <a:ext cx="9847440" cy="729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5400" spc="-1">
                <a:ea typeface="DejaVu Sans"/>
              </a:rPr>
              <a:t>1. Motivation</a:t>
            </a:r>
            <a:endParaRPr lang="de-DE" sz="5400" spc="-1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2A270C8-B34C-40F0-8D21-62927495E733}"/>
              </a:ext>
            </a:extLst>
          </p:cNvPr>
          <p:cNvGrpSpPr/>
          <p:nvPr/>
        </p:nvGrpSpPr>
        <p:grpSpPr>
          <a:xfrm>
            <a:off x="6851515" y="2492345"/>
            <a:ext cx="444985" cy="660972"/>
            <a:chOff x="-36180" y="5379591"/>
            <a:chExt cx="448260" cy="584700"/>
          </a:xfrm>
        </p:grpSpPr>
        <p:sp>
          <p:nvSpPr>
            <p:cNvPr id="383" name="CustomShape 11"/>
            <p:cNvSpPr/>
            <p:nvPr/>
          </p:nvSpPr>
          <p:spPr>
            <a:xfrm>
              <a:off x="-36180" y="5508891"/>
              <a:ext cx="279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54000" rIns="108000" bIns="54000"/>
            <a:lstStyle/>
            <a:p>
              <a:pPr>
                <a:lnSpc>
                  <a:spcPct val="100000"/>
                </a:lnSpc>
              </a:pPr>
              <a:r>
                <a:rPr lang="de-DE" sz="2880" spc="-1">
                  <a:solidFill>
                    <a:srgbClr val="323232"/>
                  </a:solidFill>
                  <a:latin typeface="Arial"/>
                  <a:ea typeface="DejaVu Sans"/>
                </a:rPr>
                <a:t>?</a:t>
              </a:r>
              <a:endParaRPr lang="de-DE" sz="2880" spc="-1">
                <a:latin typeface="Arial"/>
              </a:endParaRPr>
            </a:p>
          </p:txBody>
        </p:sp>
        <p:sp>
          <p:nvSpPr>
            <p:cNvPr id="384" name="CustomShape 12"/>
            <p:cNvSpPr/>
            <p:nvPr/>
          </p:nvSpPr>
          <p:spPr>
            <a:xfrm>
              <a:off x="132720" y="5397411"/>
              <a:ext cx="279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54000" rIns="108000" bIns="54000"/>
            <a:lstStyle/>
            <a:p>
              <a:pPr>
                <a:lnSpc>
                  <a:spcPct val="100000"/>
                </a:lnSpc>
              </a:pPr>
              <a:r>
                <a:rPr lang="de-DE" sz="2160" spc="-1">
                  <a:solidFill>
                    <a:srgbClr val="323232"/>
                  </a:solidFill>
                  <a:latin typeface="Arial"/>
                  <a:ea typeface="DejaVu Sans"/>
                </a:rPr>
                <a:t>?</a:t>
              </a:r>
              <a:endParaRPr lang="de-DE" sz="2160" spc="-1">
                <a:latin typeface="Arial"/>
              </a:endParaRPr>
            </a:p>
          </p:txBody>
        </p:sp>
        <p:sp>
          <p:nvSpPr>
            <p:cNvPr id="385" name="CustomShape 13"/>
            <p:cNvSpPr/>
            <p:nvPr/>
          </p:nvSpPr>
          <p:spPr>
            <a:xfrm>
              <a:off x="-5580" y="5379591"/>
              <a:ext cx="27936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54000" rIns="108000" bIns="54000"/>
            <a:lstStyle/>
            <a:p>
              <a:pPr>
                <a:lnSpc>
                  <a:spcPct val="100000"/>
                </a:lnSpc>
              </a:pPr>
              <a:r>
                <a:rPr lang="de-DE" sz="1440" spc="-1">
                  <a:solidFill>
                    <a:srgbClr val="323232"/>
                  </a:solidFill>
                  <a:latin typeface="Arial"/>
                  <a:ea typeface="DejaVu Sans"/>
                </a:rPr>
                <a:t>?</a:t>
              </a:r>
              <a:endParaRPr lang="de-DE" sz="1440" spc="-1">
                <a:latin typeface="Arial"/>
              </a:endParaRPr>
            </a:p>
          </p:txBody>
        </p:sp>
      </p:grpSp>
      <p:pic>
        <p:nvPicPr>
          <p:cNvPr id="49" name="Grafik 48" descr="Bauarbeiter">
            <a:extLst>
              <a:ext uri="{FF2B5EF4-FFF2-40B4-BE49-F238E27FC236}">
                <a16:creationId xmlns:a16="http://schemas.microsoft.com/office/drawing/2014/main" id="{EFECB0E5-D912-4563-A3C8-BA167F3D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563" y="3131648"/>
            <a:ext cx="832956" cy="83260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8FEDAF-FF23-4AAA-B7D1-1655D77DF7DC}"/>
              </a:ext>
            </a:extLst>
          </p:cNvPr>
          <p:cNvGrpSpPr/>
          <p:nvPr/>
        </p:nvGrpSpPr>
        <p:grpSpPr>
          <a:xfrm>
            <a:off x="3967987" y="3561347"/>
            <a:ext cx="3612064" cy="2711904"/>
            <a:chOff x="3495675" y="2628900"/>
            <a:chExt cx="4486929" cy="3584478"/>
          </a:xfrm>
        </p:grpSpPr>
        <p:sp>
          <p:nvSpPr>
            <p:cNvPr id="2052" name="Freihandform: Form 2051">
              <a:extLst>
                <a:ext uri="{FF2B5EF4-FFF2-40B4-BE49-F238E27FC236}">
                  <a16:creationId xmlns:a16="http://schemas.microsoft.com/office/drawing/2014/main" id="{4F656358-8EE7-4B7D-AFC0-C9DF2F4C5848}"/>
                </a:ext>
              </a:extLst>
            </p:cNvPr>
            <p:cNvSpPr/>
            <p:nvPr/>
          </p:nvSpPr>
          <p:spPr>
            <a:xfrm>
              <a:off x="3495675" y="2628900"/>
              <a:ext cx="1681279" cy="1257300"/>
            </a:xfrm>
            <a:custGeom>
              <a:avLst/>
              <a:gdLst>
                <a:gd name="connsiteX0" fmla="*/ 1781175 w 1781175"/>
                <a:gd name="connsiteY0" fmla="*/ 1257300 h 1257300"/>
                <a:gd name="connsiteX1" fmla="*/ 428625 w 1781175"/>
                <a:gd name="connsiteY1" fmla="*/ 0 h 1257300"/>
                <a:gd name="connsiteX2" fmla="*/ 0 w 1781175"/>
                <a:gd name="connsiteY2" fmla="*/ 552450 h 1257300"/>
                <a:gd name="connsiteX3" fmla="*/ 1781175 w 1781175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175" h="1257300">
                  <a:moveTo>
                    <a:pt x="1781175" y="1257300"/>
                  </a:moveTo>
                  <a:lnTo>
                    <a:pt x="428625" y="0"/>
                  </a:lnTo>
                  <a:lnTo>
                    <a:pt x="0" y="552450"/>
                  </a:lnTo>
                  <a:lnTo>
                    <a:pt x="1781175" y="12573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77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6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5EA44FE-CAE4-43A2-B395-382FA5D41503}"/>
                </a:ext>
              </a:extLst>
            </p:cNvPr>
            <p:cNvSpPr/>
            <p:nvPr/>
          </p:nvSpPr>
          <p:spPr>
            <a:xfrm>
              <a:off x="5999825" y="4807403"/>
              <a:ext cx="1982779" cy="277200"/>
            </a:xfrm>
            <a:prstGeom prst="rect">
              <a:avLst/>
            </a:prstGeom>
            <a:solidFill>
              <a:srgbClr val="009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920" b="1"/>
                <a:t>Mixed-reality</a:t>
              </a:r>
            </a:p>
          </p:txBody>
        </p:sp>
        <p:sp>
          <p:nvSpPr>
            <p:cNvPr id="2054" name="Freihandform: Form 2053">
              <a:extLst>
                <a:ext uri="{FF2B5EF4-FFF2-40B4-BE49-F238E27FC236}">
                  <a16:creationId xmlns:a16="http://schemas.microsoft.com/office/drawing/2014/main" id="{3335A0CA-2714-4734-8FFF-22832659AE14}"/>
                </a:ext>
              </a:extLst>
            </p:cNvPr>
            <p:cNvSpPr/>
            <p:nvPr/>
          </p:nvSpPr>
          <p:spPr>
            <a:xfrm>
              <a:off x="6115017" y="3301999"/>
              <a:ext cx="1127612" cy="660400"/>
            </a:xfrm>
            <a:custGeom>
              <a:avLst/>
              <a:gdLst>
                <a:gd name="connsiteX0" fmla="*/ 0 w 1161143"/>
                <a:gd name="connsiteY0" fmla="*/ 827314 h 827314"/>
                <a:gd name="connsiteX1" fmla="*/ 377371 w 1161143"/>
                <a:gd name="connsiteY1" fmla="*/ 0 h 827314"/>
                <a:gd name="connsiteX2" fmla="*/ 1161143 w 1161143"/>
                <a:gd name="connsiteY2" fmla="*/ 0 h 827314"/>
                <a:gd name="connsiteX3" fmla="*/ 0 w 1161143"/>
                <a:gd name="connsiteY3" fmla="*/ 827314 h 8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143" h="827314">
                  <a:moveTo>
                    <a:pt x="0" y="827314"/>
                  </a:moveTo>
                  <a:lnTo>
                    <a:pt x="377371" y="0"/>
                  </a:lnTo>
                  <a:lnTo>
                    <a:pt x="1161143" y="0"/>
                  </a:lnTo>
                  <a:lnTo>
                    <a:pt x="0" y="8273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  <a:alpha val="93000"/>
                  </a:schemeClr>
                </a:gs>
                <a:gs pos="68000">
                  <a:schemeClr val="bg1"/>
                </a:gs>
                <a:gs pos="100000">
                  <a:schemeClr val="bg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60"/>
            </a:p>
          </p:txBody>
        </p:sp>
        <p:sp>
          <p:nvSpPr>
            <p:cNvPr id="2053" name="Freihandform: Form 2052">
              <a:extLst>
                <a:ext uri="{FF2B5EF4-FFF2-40B4-BE49-F238E27FC236}">
                  <a16:creationId xmlns:a16="http://schemas.microsoft.com/office/drawing/2014/main" id="{33B7BFAB-EF51-4749-B243-C43EA4DB7D45}"/>
                </a:ext>
              </a:extLst>
            </p:cNvPr>
            <p:cNvSpPr/>
            <p:nvPr/>
          </p:nvSpPr>
          <p:spPr>
            <a:xfrm>
              <a:off x="3638550" y="4029075"/>
              <a:ext cx="1469800" cy="457200"/>
            </a:xfrm>
            <a:custGeom>
              <a:avLst/>
              <a:gdLst>
                <a:gd name="connsiteX0" fmla="*/ 1638300 w 1638300"/>
                <a:gd name="connsiteY0" fmla="*/ 0 h 457200"/>
                <a:gd name="connsiteX1" fmla="*/ 9525 w 1638300"/>
                <a:gd name="connsiteY1" fmla="*/ 76200 h 457200"/>
                <a:gd name="connsiteX2" fmla="*/ 0 w 1638300"/>
                <a:gd name="connsiteY2" fmla="*/ 457200 h 457200"/>
                <a:gd name="connsiteX3" fmla="*/ 1638300 w 16383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457200">
                  <a:moveTo>
                    <a:pt x="1638300" y="0"/>
                  </a:moveTo>
                  <a:lnTo>
                    <a:pt x="9525" y="76200"/>
                  </a:lnTo>
                  <a:lnTo>
                    <a:pt x="0" y="457200"/>
                  </a:lnTo>
                  <a:lnTo>
                    <a:pt x="163830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61000">
                  <a:schemeClr val="bg1"/>
                </a:gs>
                <a:gs pos="100000">
                  <a:schemeClr val="bg1"/>
                </a:gs>
              </a:gsLst>
              <a:lin ang="21594000" scaled="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60"/>
            </a:p>
          </p:txBody>
        </p:sp>
        <p:grpSp>
          <p:nvGrpSpPr>
            <p:cNvPr id="2048" name="Gruppieren 2047">
              <a:extLst>
                <a:ext uri="{FF2B5EF4-FFF2-40B4-BE49-F238E27FC236}">
                  <a16:creationId xmlns:a16="http://schemas.microsoft.com/office/drawing/2014/main" id="{87B2214A-3D8F-4966-85C8-627B013D305D}"/>
                </a:ext>
              </a:extLst>
            </p:cNvPr>
            <p:cNvGrpSpPr/>
            <p:nvPr/>
          </p:nvGrpSpPr>
          <p:grpSpPr>
            <a:xfrm>
              <a:off x="4300667" y="3481958"/>
              <a:ext cx="2409746" cy="2731420"/>
              <a:chOff x="5044309" y="3325192"/>
              <a:chExt cx="2409746" cy="2731420"/>
            </a:xfrm>
          </p:grpSpPr>
          <p:pic>
            <p:nvPicPr>
              <p:cNvPr id="27" name="Grafik 26" descr="Lachendes Gesicht ohne Füllung">
                <a:extLst>
                  <a:ext uri="{FF2B5EF4-FFF2-40B4-BE49-F238E27FC236}">
                    <a16:creationId xmlns:a16="http://schemas.microsoft.com/office/drawing/2014/main" id="{D268376B-D7C5-4876-9140-6768D8306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000" y="3325192"/>
                <a:ext cx="1716581" cy="171658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53A3EB52-0502-45AF-9223-3F69C6438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620" y="3578951"/>
                <a:ext cx="1681279" cy="999160"/>
              </a:xfrm>
              <a:prstGeom prst="rect">
                <a:avLst/>
              </a:prstGeom>
            </p:spPr>
          </p:pic>
          <p:pic>
            <p:nvPicPr>
              <p:cNvPr id="68" name="Grafik 67" descr="Bauarbeiter">
                <a:extLst>
                  <a:ext uri="{FF2B5EF4-FFF2-40B4-BE49-F238E27FC236}">
                    <a16:creationId xmlns:a16="http://schemas.microsoft.com/office/drawing/2014/main" id="{EE6AC74D-72E9-4A9E-8B3C-F5D597FF8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t="48655"/>
              <a:stretch/>
            </p:blipFill>
            <p:spPr>
              <a:xfrm>
                <a:off x="5044309" y="4819862"/>
                <a:ext cx="2409746" cy="1236750"/>
              </a:xfrm>
              <a:prstGeom prst="rect">
                <a:avLst/>
              </a:prstGeom>
            </p:spPr>
          </p:pic>
        </p:grpSp>
        <p:pic>
          <p:nvPicPr>
            <p:cNvPr id="2049" name="Grafik 2048">
              <a:extLst>
                <a:ext uri="{FF2B5EF4-FFF2-40B4-BE49-F238E27FC236}">
                  <a16:creationId xmlns:a16="http://schemas.microsoft.com/office/drawing/2014/main" id="{39452400-CF82-4E06-96DA-79B823D80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2534"/>
            <a:stretch/>
          </p:blipFill>
          <p:spPr>
            <a:xfrm>
              <a:off x="5108350" y="4244498"/>
              <a:ext cx="225572" cy="84513"/>
            </a:xfrm>
            <a:prstGeom prst="rect">
              <a:avLst/>
            </a:prstGeom>
          </p:spPr>
        </p:pic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33C47F02-33FB-422F-8D54-4FC12F899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2534"/>
            <a:stretch/>
          </p:blipFill>
          <p:spPr>
            <a:xfrm>
              <a:off x="5642451" y="4244498"/>
              <a:ext cx="225572" cy="84513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D7F215-151A-433E-9397-90CBF5AB62F6}"/>
              </a:ext>
            </a:extLst>
          </p:cNvPr>
          <p:cNvGrpSpPr/>
          <p:nvPr/>
        </p:nvGrpSpPr>
        <p:grpSpPr>
          <a:xfrm>
            <a:off x="7580910" y="1949167"/>
            <a:ext cx="3342084" cy="2845840"/>
            <a:chOff x="5642590" y="741259"/>
            <a:chExt cx="3491185" cy="2651300"/>
          </a:xfrm>
        </p:grpSpPr>
        <p:pic>
          <p:nvPicPr>
            <p:cNvPr id="39" name="Grafik 38" descr="Ein Bild, das Text, Karte, drinnen, Computer enthält.&#10;&#10;Automatisch generierte Beschreibung">
              <a:extLst>
                <a:ext uri="{FF2B5EF4-FFF2-40B4-BE49-F238E27FC236}">
                  <a16:creationId xmlns:a16="http://schemas.microsoft.com/office/drawing/2014/main" id="{0BA8FAD0-984A-4F1A-9BFF-53CE6545B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00" r="53693" b="3567"/>
            <a:stretch/>
          </p:blipFill>
          <p:spPr>
            <a:xfrm>
              <a:off x="5642590" y="988341"/>
              <a:ext cx="3491185" cy="2404218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71F77D6-9B66-4F89-93BF-6CDA76A8268D}"/>
                </a:ext>
              </a:extLst>
            </p:cNvPr>
            <p:cNvSpPr txBox="1"/>
            <p:nvPr/>
          </p:nvSpPr>
          <p:spPr>
            <a:xfrm>
              <a:off x="7047917" y="1645639"/>
              <a:ext cx="1947905" cy="244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463004">
                <a:buClr>
                  <a:srgbClr val="00BEFF"/>
                </a:buClr>
                <a:defRPr/>
              </a:pPr>
              <a:r>
                <a:rPr lang="en-US" sz="1680" kern="0">
                  <a:solidFill>
                    <a:srgbClr val="FF0000"/>
                  </a:solidFill>
                </a:rPr>
                <a:t>Fault and effects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B92967C-3293-4790-A2B1-6B81DA12CCF8}"/>
                </a:ext>
              </a:extLst>
            </p:cNvPr>
            <p:cNvSpPr txBox="1"/>
            <p:nvPr/>
          </p:nvSpPr>
          <p:spPr>
            <a:xfrm>
              <a:off x="5687098" y="2657604"/>
              <a:ext cx="1387656" cy="244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463004">
                <a:buClr>
                  <a:srgbClr val="00BEFF"/>
                </a:buClr>
                <a:defRPr/>
              </a:pPr>
              <a:r>
                <a:rPr lang="en-US" sz="1680" kern="0">
                  <a:solidFill>
                    <a:srgbClr val="FF0000"/>
                  </a:solidFill>
                </a:rPr>
                <a:t>Fault Symptom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6402DF7-2B43-49E8-B7DA-6424F3BC1588}"/>
                </a:ext>
              </a:extLst>
            </p:cNvPr>
            <p:cNvSpPr txBox="1"/>
            <p:nvPr/>
          </p:nvSpPr>
          <p:spPr>
            <a:xfrm>
              <a:off x="8020261" y="1097792"/>
              <a:ext cx="1032300" cy="2443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463004">
                <a:buClr>
                  <a:srgbClr val="00BEFF"/>
                </a:buClr>
                <a:defRPr/>
              </a:pPr>
              <a:r>
                <a:rPr lang="en-US" sz="1680" kern="0">
                  <a:solidFill>
                    <a:srgbClr val="FF0000"/>
                  </a:solidFill>
                </a:rPr>
                <a:t>Root Cause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442DD595-EDD4-43D2-A9E8-AC046A864D80}"/>
                </a:ext>
              </a:extLst>
            </p:cNvPr>
            <p:cNvSpPr/>
            <p:nvPr/>
          </p:nvSpPr>
          <p:spPr>
            <a:xfrm>
              <a:off x="6168211" y="741259"/>
              <a:ext cx="2965564" cy="284271"/>
            </a:xfrm>
            <a:prstGeom prst="rect">
              <a:avLst/>
            </a:prstGeom>
            <a:solidFill>
              <a:srgbClr val="009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920" b="1" err="1"/>
                <a:t>Decision</a:t>
              </a:r>
              <a:r>
                <a:rPr lang="de-DE" sz="1920" b="1"/>
                <a:t> Support System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CE4235F-C314-4F46-B71E-633C78958B8A}"/>
              </a:ext>
            </a:extLst>
          </p:cNvPr>
          <p:cNvGrpSpPr/>
          <p:nvPr/>
        </p:nvGrpSpPr>
        <p:grpSpPr>
          <a:xfrm>
            <a:off x="1618186" y="4211400"/>
            <a:ext cx="2417821" cy="1594008"/>
            <a:chOff x="482399" y="3256828"/>
            <a:chExt cx="3359150" cy="2019934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59AE8E7-2772-441C-919E-4DCBD0B5D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t="3324" b="3564"/>
            <a:stretch/>
          </p:blipFill>
          <p:spPr>
            <a:xfrm>
              <a:off x="482399" y="3256828"/>
              <a:ext cx="3267603" cy="2019934"/>
            </a:xfrm>
            <a:prstGeom prst="rect">
              <a:avLst/>
            </a:prstGeom>
          </p:spPr>
        </p:pic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EB22A3E8-D82A-4A75-8147-FA5BFE6224A0}"/>
                </a:ext>
              </a:extLst>
            </p:cNvPr>
            <p:cNvSpPr/>
            <p:nvPr/>
          </p:nvSpPr>
          <p:spPr>
            <a:xfrm>
              <a:off x="2160270" y="4973855"/>
              <a:ext cx="1681279" cy="277200"/>
            </a:xfrm>
            <a:prstGeom prst="rect">
              <a:avLst/>
            </a:prstGeom>
            <a:solidFill>
              <a:srgbClr val="009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920" b="1"/>
                <a:t>3D Model</a:t>
              </a:r>
            </a:p>
          </p:txBody>
        </p:sp>
      </p:grpSp>
      <p:pic>
        <p:nvPicPr>
          <p:cNvPr id="22" name="Picture 2" descr="http://adewww27.de.festo.net/CFMediaLib/cgi-bin/cgiWebLinkImage.exe/16977c_1.jpg?sid=5215432&amp;action=jpeg&amp;image=\\ademedialib.de.festo.net\data\i-automat\foto-prod_2\16000-16999\preview\16977c_1.jpg">
            <a:extLst>
              <a:ext uri="{FF2B5EF4-FFF2-40B4-BE49-F238E27FC236}">
                <a16:creationId xmlns:a16="http://schemas.microsoft.com/office/drawing/2014/main" id="{8A13DDAC-865D-4115-9559-0A433D11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95" y="1992343"/>
            <a:ext cx="2238909" cy="149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CC4BD8-7771-42B1-AC2A-B69612904275}"/>
              </a:ext>
            </a:extLst>
          </p:cNvPr>
          <p:cNvGrpSpPr/>
          <p:nvPr/>
        </p:nvGrpSpPr>
        <p:grpSpPr>
          <a:xfrm>
            <a:off x="2382506" y="2323033"/>
            <a:ext cx="545708" cy="931240"/>
            <a:chOff x="4024594" y="1957557"/>
            <a:chExt cx="549724" cy="823780"/>
          </a:xfrm>
        </p:grpSpPr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353A7437-8A96-4C30-B209-674B479B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35804" y="1957557"/>
              <a:ext cx="122691" cy="823780"/>
            </a:xfrm>
            <a:prstGeom prst="rect">
              <a:avLst/>
            </a:prstGeom>
          </p:spPr>
        </p:pic>
        <p:pic>
          <p:nvPicPr>
            <p:cNvPr id="50" name="Grafik 49" descr="Werkzeuge">
              <a:extLst>
                <a:ext uri="{FF2B5EF4-FFF2-40B4-BE49-F238E27FC236}">
                  <a16:creationId xmlns:a16="http://schemas.microsoft.com/office/drawing/2014/main" id="{7F3AE6A8-6613-49D1-81BA-5442E55C8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24594" y="2093932"/>
              <a:ext cx="549724" cy="549724"/>
            </a:xfrm>
            <a:prstGeom prst="rect">
              <a:avLst/>
            </a:prstGeom>
          </p:spPr>
        </p:pic>
      </p:grpSp>
      <p:sp>
        <p:nvSpPr>
          <p:cNvPr id="2051" name="Rechteck 2050">
            <a:extLst>
              <a:ext uri="{FF2B5EF4-FFF2-40B4-BE49-F238E27FC236}">
                <a16:creationId xmlns:a16="http://schemas.microsoft.com/office/drawing/2014/main" id="{2B1E5337-001D-4066-ABF3-70B23C642D82}"/>
              </a:ext>
            </a:extLst>
          </p:cNvPr>
          <p:cNvSpPr/>
          <p:nvPr/>
        </p:nvSpPr>
        <p:spPr>
          <a:xfrm>
            <a:off x="2275575" y="1965324"/>
            <a:ext cx="1688129" cy="243312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20" b="1"/>
              <a:t>Assembly Line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866419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38" name="Diagramm 37">
            <a:extLst>
              <a:ext uri="{FF2B5EF4-FFF2-40B4-BE49-F238E27FC236}">
                <a16:creationId xmlns:a16="http://schemas.microsoft.com/office/drawing/2014/main" id="{D4908AAF-280D-A140-BDE6-510EC0119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401461"/>
              </p:ext>
            </p:extLst>
          </p:nvPr>
        </p:nvGraphicFramePr>
        <p:xfrm>
          <a:off x="581286" y="291439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8282"/>
              </p:ext>
            </p:extLst>
          </p:nvPr>
        </p:nvGraphicFramePr>
        <p:xfrm>
          <a:off x="420161" y="10260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49C0AF2-2139-EC40-B713-243B6F960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587373"/>
              </p:ext>
            </p:extLst>
          </p:nvPr>
        </p:nvGraphicFramePr>
        <p:xfrm>
          <a:off x="561675" y="150197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9" name="Inhaltsplatzhalter 8">
            <a:extLst>
              <a:ext uri="{FF2B5EF4-FFF2-40B4-BE49-F238E27FC236}">
                <a16:creationId xmlns:a16="http://schemas.microsoft.com/office/drawing/2014/main" id="{FCF46ACB-0548-4644-8086-61571D30A44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370" t="3488" r="12176" b="20835"/>
          <a:stretch/>
        </p:blipFill>
        <p:spPr>
          <a:xfrm>
            <a:off x="5834744" y="596757"/>
            <a:ext cx="5937096" cy="588635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CD5AA591-B53F-7544-8EEC-F3B1C2E0AEFE}"/>
              </a:ext>
            </a:extLst>
          </p:cNvPr>
          <p:cNvSpPr txBox="1"/>
          <p:nvPr/>
        </p:nvSpPr>
        <p:spPr>
          <a:xfrm>
            <a:off x="561675" y="2967335"/>
            <a:ext cx="46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Aktuelle Struktur des </a:t>
            </a:r>
            <a:r>
              <a:rPr lang="de-DE" err="1"/>
              <a:t>Decision</a:t>
            </a:r>
            <a:r>
              <a:rPr lang="de-DE"/>
              <a:t>-Support-Systems in Form eines BPMN-Diagramms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14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80" y="712261"/>
            <a:ext cx="9847440" cy="1333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de-DE" sz="5400" spc="-1"/>
              <a:t>5. Demo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3FF24DB-DEA9-E74F-B444-B2AF3C2E0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419225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9792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6DCCE-A11C-CC46-B3A3-111F608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150"/>
            <a:ext cx="10515600" cy="1325563"/>
          </a:xfrm>
        </p:spPr>
        <p:txBody>
          <a:bodyPr/>
          <a:lstStyle/>
          <a:p>
            <a:pPr algn="ctr"/>
            <a:r>
              <a:rPr lang="de-DE" b="1"/>
              <a:t>6. Weiteres Vorgehen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5E36-2F75-B046-8057-F58BB4B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E6-4D48-D740-9850-F8D4DE934A79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93681-8A2D-924E-AC64-9A4E25C9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1CF37-9B53-EB47-AA76-DFC7EF0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511C3DA-E164-B34A-977D-3B6191C40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363716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C19D043-510B-6E48-BC35-A76FB687A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568621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ustomShape 15">
            <a:extLst>
              <a:ext uri="{FF2B5EF4-FFF2-40B4-BE49-F238E27FC236}">
                <a16:creationId xmlns:a16="http://schemas.microsoft.com/office/drawing/2014/main" id="{95FA9FFF-E5DC-3440-A464-5113349090AF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A34847-B6DC-684B-8C55-F05BDF133F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11" name="CustomShape 15">
            <a:extLst>
              <a:ext uri="{FF2B5EF4-FFF2-40B4-BE49-F238E27FC236}">
                <a16:creationId xmlns:a16="http://schemas.microsoft.com/office/drawing/2014/main" id="{31635FB5-3895-C947-A507-914336A3F531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98318269-2317-6848-8CE5-1D3A339D104C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52833C36-05F6-1945-A131-8538885A602B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4" name="Grafik 29">
            <a:extLst>
              <a:ext uri="{FF2B5EF4-FFF2-40B4-BE49-F238E27FC236}">
                <a16:creationId xmlns:a16="http://schemas.microsoft.com/office/drawing/2014/main" id="{69ED7F2A-412E-1C45-BADF-AF01B3ED81B0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5" name="CustomShape 14">
            <a:extLst>
              <a:ext uri="{FF2B5EF4-FFF2-40B4-BE49-F238E27FC236}">
                <a16:creationId xmlns:a16="http://schemas.microsoft.com/office/drawing/2014/main" id="{B8BE33CB-47C1-4244-8543-4EFACEF6F364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6" name="Grafik 15" descr="Bauarbeiter">
            <a:extLst>
              <a:ext uri="{FF2B5EF4-FFF2-40B4-BE49-F238E27FC236}">
                <a16:creationId xmlns:a16="http://schemas.microsoft.com/office/drawing/2014/main" id="{6DCCDDCE-B52D-6E46-9C93-F2AB4E2F92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17" name="CustomShape 15">
            <a:extLst>
              <a:ext uri="{FF2B5EF4-FFF2-40B4-BE49-F238E27FC236}">
                <a16:creationId xmlns:a16="http://schemas.microsoft.com/office/drawing/2014/main" id="{3A678D7A-D3C1-5B47-9FB3-835FCBDCE940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C97898AE-83DE-EA4D-BC40-2AA4663D5846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19" name="CustomShape 15">
            <a:extLst>
              <a:ext uri="{FF2B5EF4-FFF2-40B4-BE49-F238E27FC236}">
                <a16:creationId xmlns:a16="http://schemas.microsoft.com/office/drawing/2014/main" id="{48E191FF-4173-EB4F-9CAA-F29BE28ADC4B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0" name="CustomShape 15">
            <a:extLst>
              <a:ext uri="{FF2B5EF4-FFF2-40B4-BE49-F238E27FC236}">
                <a16:creationId xmlns:a16="http://schemas.microsoft.com/office/drawing/2014/main" id="{7E96FC5E-262C-8545-801A-91A628488DB8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rgbClr val="FF0000">
              <a:alpha val="298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F2CF182-DFE9-4740-AE1A-1D611D4700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E05BF95-6709-1D44-8B90-5E1A40A2344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CBCF27-2CA6-DF44-95EC-A669DE0C752D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E1CC9CC-F1E4-7A4F-9B16-79C82F33AABF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EAEBE2D-3045-4847-B6C1-82EA4B8952F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B011527-072A-8C4F-9A67-6C20796A2E6C}"/>
              </a:ext>
            </a:extLst>
          </p:cNvPr>
          <p:cNvSpPr txBox="1"/>
          <p:nvPr/>
        </p:nvSpPr>
        <p:spPr>
          <a:xfrm>
            <a:off x="5659221" y="4239453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6663942-2479-CE4C-853D-634668EE33DF}"/>
              </a:ext>
            </a:extLst>
          </p:cNvPr>
          <p:cNvSpPr txBox="1"/>
          <p:nvPr/>
        </p:nvSpPr>
        <p:spPr>
          <a:xfrm>
            <a:off x="3588222" y="41774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5FF4F70-F81A-384C-B1D1-AB0F9435E447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29" name="Grafik 28" descr="Bauarbeiter">
            <a:extLst>
              <a:ext uri="{FF2B5EF4-FFF2-40B4-BE49-F238E27FC236}">
                <a16:creationId xmlns:a16="http://schemas.microsoft.com/office/drawing/2014/main" id="{129A04BF-5B4D-FD42-87C6-BC2908AE8D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0" name="Grafik 29" descr="Vertrag RNL">
            <a:extLst>
              <a:ext uri="{FF2B5EF4-FFF2-40B4-BE49-F238E27FC236}">
                <a16:creationId xmlns:a16="http://schemas.microsoft.com/office/drawing/2014/main" id="{958E60D7-2D33-CD42-8395-6D15A87CF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C22C79C-4D4B-6542-9BB3-9CB8F8F1F39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5AC4CA-C052-2C49-BCD7-67F11E8F3A7F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7B42A4F-B194-3A48-96DC-F069BB9E07C0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8896A2C-BB60-264C-968E-B7AAC6AD9AED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DE68FCF-95B5-9748-9957-A6BDA21D7F13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51E9C2F-B3BD-2D4E-9F17-0661073B6ECA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C5DD978-1BFC-BA43-A65E-074299860B7E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83A7A68-55A0-A94E-96AC-A796011F765E}"/>
              </a:ext>
            </a:extLst>
          </p:cNvPr>
          <p:cNvSpPr txBox="1"/>
          <p:nvPr/>
        </p:nvSpPr>
        <p:spPr>
          <a:xfrm>
            <a:off x="8375226" y="3694646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0E9C4BA-FB82-9C4A-A7B3-D71FD718C0D9}"/>
              </a:ext>
            </a:extLst>
          </p:cNvPr>
          <p:cNvSpPr txBox="1"/>
          <p:nvPr/>
        </p:nvSpPr>
        <p:spPr>
          <a:xfrm>
            <a:off x="1562177" y="2483393"/>
            <a:ext cx="12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/>
              <a:t>Fault and </a:t>
            </a:r>
            <a:r>
              <a:rPr lang="de-DE" sz="1200" err="1"/>
              <a:t>maintenance</a:t>
            </a:r>
            <a:r>
              <a:rPr lang="de-DE" sz="1200"/>
              <a:t> data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BA4E97B-6337-324B-AEBF-311274C704D6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41" name="Grafik 40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C5907A0B-CF2C-474D-90B1-54E63D711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42" name="CustomShape 14">
              <a:extLst>
                <a:ext uri="{FF2B5EF4-FFF2-40B4-BE49-F238E27FC236}">
                  <a16:creationId xmlns:a16="http://schemas.microsoft.com/office/drawing/2014/main" id="{1C6AD8F9-9CE6-444F-B1A9-BC1249E3EC30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2AAADEC6-631A-DF46-9EE0-787F360A145B}"/>
              </a:ext>
            </a:extLst>
          </p:cNvPr>
          <p:cNvSpPr/>
          <p:nvPr/>
        </p:nvSpPr>
        <p:spPr>
          <a:xfrm>
            <a:off x="8081788" y="4228229"/>
            <a:ext cx="1958213" cy="240773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4A5523-57D5-0C41-8B14-9CFC14692A53}"/>
              </a:ext>
            </a:extLst>
          </p:cNvPr>
          <p:cNvSpPr/>
          <p:nvPr/>
        </p:nvSpPr>
        <p:spPr>
          <a:xfrm>
            <a:off x="8081787" y="3917875"/>
            <a:ext cx="1958213" cy="22511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EC935C0-B4DD-F141-B024-D12E50A7B4C3}"/>
              </a:ext>
            </a:extLst>
          </p:cNvPr>
          <p:cNvSpPr txBox="1"/>
          <p:nvPr/>
        </p:nvSpPr>
        <p:spPr>
          <a:xfrm>
            <a:off x="8789193" y="2158272"/>
            <a:ext cx="2719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Fehlerinformationen vollständig </a:t>
            </a:r>
          </a:p>
          <a:p>
            <a:pPr algn="ctr"/>
            <a:r>
              <a:rPr lang="de-DE" sz="1400"/>
              <a:t>in der HoloLens visualisieren</a:t>
            </a:r>
          </a:p>
          <a:p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085B10F-851C-7542-B52B-225601A64963}"/>
              </a:ext>
            </a:extLst>
          </p:cNvPr>
          <p:cNvCxnSpPr>
            <a:cxnSpLocks/>
          </p:cNvCxnSpPr>
          <p:nvPr/>
        </p:nvCxnSpPr>
        <p:spPr>
          <a:xfrm flipH="1">
            <a:off x="9285080" y="2698610"/>
            <a:ext cx="863576" cy="87260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60B70BF-2F54-4E45-A429-4EACD0636A4F}"/>
              </a:ext>
            </a:extLst>
          </p:cNvPr>
          <p:cNvCxnSpPr>
            <a:cxnSpLocks/>
          </p:cNvCxnSpPr>
          <p:nvPr/>
        </p:nvCxnSpPr>
        <p:spPr>
          <a:xfrm flipH="1" flipV="1">
            <a:off x="9324948" y="4924130"/>
            <a:ext cx="727689" cy="49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C92C5B7-F1BA-8743-8F78-E24D275F38BD}"/>
              </a:ext>
            </a:extLst>
          </p:cNvPr>
          <p:cNvSpPr/>
          <p:nvPr/>
        </p:nvSpPr>
        <p:spPr>
          <a:xfrm>
            <a:off x="2139364" y="5387910"/>
            <a:ext cx="2657436" cy="70526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virtuelle Produktionsreihe über echte Produktionsreihe legen</a:t>
            </a:r>
          </a:p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3817FB-9052-9C43-9E9E-5FD14872DB7F}"/>
              </a:ext>
            </a:extLst>
          </p:cNvPr>
          <p:cNvSpPr/>
          <p:nvPr/>
        </p:nvSpPr>
        <p:spPr>
          <a:xfrm>
            <a:off x="9146832" y="5438122"/>
            <a:ext cx="2358538" cy="469403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User-Input verarbeiten</a:t>
            </a:r>
          </a:p>
        </p:txBody>
      </p:sp>
    </p:spTree>
    <p:extLst>
      <p:ext uri="{BB962C8B-B14F-4D97-AF65-F5344CB8AC3E}">
        <p14:creationId xmlns:p14="http://schemas.microsoft.com/office/powerpoint/2010/main" val="422420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5E36-2F75-B046-8057-F58BB4B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E6-4D48-D740-9850-F8D4DE934A79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93681-8A2D-924E-AC64-9A4E25C9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1CF37-9B53-EB47-AA76-DFC7EF0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511C3DA-E164-B34A-977D-3B6191C40547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C19D043-510B-6E48-BC35-A76FB687AD6D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2" name="Grafik 6">
            <a:extLst>
              <a:ext uri="{FF2B5EF4-FFF2-40B4-BE49-F238E27FC236}">
                <a16:creationId xmlns:a16="http://schemas.microsoft.com/office/drawing/2014/main" id="{5978337E-0326-ED4B-8731-7AAACC466806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3083265" y="2169839"/>
            <a:ext cx="4528440" cy="2972880"/>
          </a:xfrm>
          <a:prstGeom prst="rect">
            <a:avLst/>
          </a:prstGeom>
          <a:ln>
            <a:noFill/>
          </a:ln>
        </p:spPr>
      </p:pic>
      <p:sp>
        <p:nvSpPr>
          <p:cNvPr id="53" name="CustomShape 1">
            <a:extLst>
              <a:ext uri="{FF2B5EF4-FFF2-40B4-BE49-F238E27FC236}">
                <a16:creationId xmlns:a16="http://schemas.microsoft.com/office/drawing/2014/main" id="{F2B9831A-1109-D942-A3B8-07087FF1D534}"/>
              </a:ext>
            </a:extLst>
          </p:cNvPr>
          <p:cNvSpPr/>
          <p:nvPr/>
        </p:nvSpPr>
        <p:spPr>
          <a:xfrm>
            <a:off x="6043905" y="2144999"/>
            <a:ext cx="3713040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500" b="0" i="0" u="none" strike="noStrike" kern="1200" cap="none" spc="-1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DejaVu Sans"/>
              </a:rPr>
              <a:t>Fragen?</a:t>
            </a:r>
            <a:endParaRPr kumimoji="0" lang="de-DE" sz="5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27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A7B46-3892-9C47-A51B-C5DA65A0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+mn-lt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C8455-F2EF-1948-9912-13D57E8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00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Ziel des Projekts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Projektplanung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Aktueller Projektstand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Demo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Weiteres Vorgehen im Projekt</a:t>
            </a:r>
          </a:p>
          <a:p>
            <a:pPr marL="514350" indent="-514350">
              <a:buFont typeface="+mj-lt"/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BF94A1-B3BA-DD4F-BF00-4F3D11EC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B88E-9796-9341-A831-42FD24180C72}" type="datetime1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44C07-846A-1E41-9E5D-7DD6235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131AC-EAF5-3C48-B01A-043698D4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3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5">
            <a:extLst>
              <a:ext uri="{FF2B5EF4-FFF2-40B4-BE49-F238E27FC236}">
                <a16:creationId xmlns:a16="http://schemas.microsoft.com/office/drawing/2014/main" id="{5C2A47C0-5825-FB46-9E00-610797E81795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79" y="922586"/>
            <a:ext cx="9847440" cy="729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5400" spc="-1"/>
              <a:t>2. Ziel des Projekts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318035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3657D4D0-3DBE-E046-9448-196AE13D2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BBE8F3-2E9B-4E4B-945B-054D1A3AEAA8}"/>
              </a:ext>
            </a:extLst>
          </p:cNvPr>
          <p:cNvSpPr txBox="1"/>
          <p:nvPr/>
        </p:nvSpPr>
        <p:spPr>
          <a:xfrm>
            <a:off x="445562" y="1714483"/>
            <a:ext cx="1132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Realisierung eines interaktiven Entscheidungsunterstützungssystems für Produktionsmitarbeiter </a:t>
            </a:r>
          </a:p>
          <a:p>
            <a:pPr algn="ctr"/>
            <a:r>
              <a:rPr lang="de-DE"/>
              <a:t>zur Visualisierung von Fehlerinformation von Produktionslinien in einer Datenbrille für Mixed-Reality</a:t>
            </a: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E9EF4333-3192-5B44-88D5-810D200B38FC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" name="CustomShape 15">
            <a:extLst>
              <a:ext uri="{FF2B5EF4-FFF2-40B4-BE49-F238E27FC236}">
                <a16:creationId xmlns:a16="http://schemas.microsoft.com/office/drawing/2014/main" id="{2D73FCF5-50BE-4C42-9CF1-BA2E9B4804A0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A4319CCB-E562-A443-957D-E4DC425F9438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" name="Grafik 29">
            <a:extLst>
              <a:ext uri="{FF2B5EF4-FFF2-40B4-BE49-F238E27FC236}">
                <a16:creationId xmlns:a16="http://schemas.microsoft.com/office/drawing/2014/main" id="{B03FA414-4783-1241-A02A-FE32FD19E652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7" name="CustomShape 14">
            <a:extLst>
              <a:ext uri="{FF2B5EF4-FFF2-40B4-BE49-F238E27FC236}">
                <a16:creationId xmlns:a16="http://schemas.microsoft.com/office/drawing/2014/main" id="{4BF17DD9-A069-F546-BB9D-F89EFB2E6D8D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8" name="Grafik 17" descr="Bauarbeiter">
            <a:extLst>
              <a:ext uri="{FF2B5EF4-FFF2-40B4-BE49-F238E27FC236}">
                <a16:creationId xmlns:a16="http://schemas.microsoft.com/office/drawing/2014/main" id="{57F99FCC-FE15-8F40-837A-10F17C51D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19" name="CustomShape 15">
            <a:extLst>
              <a:ext uri="{FF2B5EF4-FFF2-40B4-BE49-F238E27FC236}">
                <a16:creationId xmlns:a16="http://schemas.microsoft.com/office/drawing/2014/main" id="{C1389468-2A75-474E-A085-5E7106D1F685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A28C5370-A36C-D74B-A9AF-00DD81EBBFB2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21" name="CustomShape 15">
            <a:extLst>
              <a:ext uri="{FF2B5EF4-FFF2-40B4-BE49-F238E27FC236}">
                <a16:creationId xmlns:a16="http://schemas.microsoft.com/office/drawing/2014/main" id="{418D8CD7-98B9-4942-B939-36CDCECD6DC2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2" name="CustomShape 15">
            <a:extLst>
              <a:ext uri="{FF2B5EF4-FFF2-40B4-BE49-F238E27FC236}">
                <a16:creationId xmlns:a16="http://schemas.microsoft.com/office/drawing/2014/main" id="{C342411A-878B-5B47-BD1A-BA08ABBAAE8D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9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CE783F6-CDCD-4349-8D68-840814948A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79C146-4239-2C49-B343-C1CF4BE5CA4E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EDFB84D-3955-B04E-94B7-6774C0593D82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38AE6FC-74BF-C14C-B4E8-6562D0ECA7E8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325E5E-EF76-3847-8FBC-D9725374D213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8734356-81D4-6E41-8D67-A566DCCC9728}"/>
              </a:ext>
            </a:extLst>
          </p:cNvPr>
          <p:cNvSpPr txBox="1"/>
          <p:nvPr/>
        </p:nvSpPr>
        <p:spPr>
          <a:xfrm>
            <a:off x="5576261" y="4145357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D68C92-BA18-364A-9E90-1096AF4634CF}"/>
              </a:ext>
            </a:extLst>
          </p:cNvPr>
          <p:cNvSpPr txBox="1"/>
          <p:nvPr/>
        </p:nvSpPr>
        <p:spPr>
          <a:xfrm>
            <a:off x="3648093" y="41429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8C4B03-C21C-6A46-8FC2-807F70FE2F33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31" name="Grafik 30" descr="Bauarbeiter">
            <a:extLst>
              <a:ext uri="{FF2B5EF4-FFF2-40B4-BE49-F238E27FC236}">
                <a16:creationId xmlns:a16="http://schemas.microsoft.com/office/drawing/2014/main" id="{857DFAD9-615D-CE49-9754-844A9C66F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2" name="Grafik 31" descr="Vertrag RNL">
            <a:extLst>
              <a:ext uri="{FF2B5EF4-FFF2-40B4-BE49-F238E27FC236}">
                <a16:creationId xmlns:a16="http://schemas.microsoft.com/office/drawing/2014/main" id="{5AD4B73D-889B-1344-8C54-52C19FC5A8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BB0A2EF-DB2A-DE48-87AC-A01A48FDD33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17274A7-58DF-3A42-80E7-250164BE44A9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1A15F36-DAD3-3A4A-B3A7-03D4D2A8D7D2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B6430AC-4E9E-5C4D-A955-1AE261305D35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50178BD-70C6-1D48-B43F-26EDA73CAE03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2BC3C2-AE2F-5B44-93F4-B1DEA90D95A6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4EFE70E-5180-F340-92A2-525E3B7180CB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6FB4217-9598-F441-9EBB-2CD17F9EFFFC}"/>
              </a:ext>
            </a:extLst>
          </p:cNvPr>
          <p:cNvSpPr txBox="1"/>
          <p:nvPr/>
        </p:nvSpPr>
        <p:spPr>
          <a:xfrm>
            <a:off x="8375226" y="3755668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5213BA4-B687-2242-89D4-7E624602B3F9}"/>
              </a:ext>
            </a:extLst>
          </p:cNvPr>
          <p:cNvSpPr txBox="1"/>
          <p:nvPr/>
        </p:nvSpPr>
        <p:spPr>
          <a:xfrm>
            <a:off x="1562177" y="2483393"/>
            <a:ext cx="12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/>
              <a:t>Fault and </a:t>
            </a:r>
            <a:r>
              <a:rPr lang="de-DE" sz="1200" err="1"/>
              <a:t>maintenance</a:t>
            </a:r>
            <a:r>
              <a:rPr lang="de-DE" sz="1200"/>
              <a:t> data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624D264-0EA0-254B-AEE4-363BC8861DCE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73" name="Grafik 72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D69FCC6B-A862-1544-A838-68883BFC1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74" name="CustomShape 14">
              <a:extLst>
                <a:ext uri="{FF2B5EF4-FFF2-40B4-BE49-F238E27FC236}">
                  <a16:creationId xmlns:a16="http://schemas.microsoft.com/office/drawing/2014/main" id="{E70269BB-4863-C042-BFBD-C00144BFB72C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2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5">
            <a:extLst>
              <a:ext uri="{FF2B5EF4-FFF2-40B4-BE49-F238E27FC236}">
                <a16:creationId xmlns:a16="http://schemas.microsoft.com/office/drawing/2014/main" id="{5C2A47C0-5825-FB46-9E00-610797E81795}"/>
              </a:ext>
            </a:extLst>
          </p:cNvPr>
          <p:cNvSpPr/>
          <p:nvPr/>
        </p:nvSpPr>
        <p:spPr>
          <a:xfrm>
            <a:off x="2867052" y="4497187"/>
            <a:ext cx="5087754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79" y="922586"/>
            <a:ext cx="9847440" cy="729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5400" spc="-1"/>
              <a:t>2. Ziel des Projekts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3657D4D0-3DBE-E046-9448-196AE13D2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896" y="3190485"/>
            <a:ext cx="25400" cy="469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7BBE8F3-2E9B-4E4B-945B-054D1A3AEAA8}"/>
              </a:ext>
            </a:extLst>
          </p:cNvPr>
          <p:cNvSpPr txBox="1"/>
          <p:nvPr/>
        </p:nvSpPr>
        <p:spPr>
          <a:xfrm>
            <a:off x="445562" y="1714483"/>
            <a:ext cx="1132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Realisierung eines interaktiven Entscheidungsunterstützungssystems für Produktionsmitarbeiter </a:t>
            </a:r>
          </a:p>
          <a:p>
            <a:pPr algn="ctr"/>
            <a:r>
              <a:rPr lang="de-DE"/>
              <a:t>zur Visualisierung von Fehlerinformation von Produktionslinien in einer Datenbrille für Mixed-Reality</a:t>
            </a: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E9EF4333-3192-5B44-88D5-810D200B38FC}"/>
              </a:ext>
            </a:extLst>
          </p:cNvPr>
          <p:cNvSpPr/>
          <p:nvPr/>
        </p:nvSpPr>
        <p:spPr>
          <a:xfrm>
            <a:off x="2995048" y="2538866"/>
            <a:ext cx="3030390" cy="1416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Server </a:t>
            </a: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" name="CustomShape 15">
            <a:extLst>
              <a:ext uri="{FF2B5EF4-FFF2-40B4-BE49-F238E27FC236}">
                <a16:creationId xmlns:a16="http://schemas.microsoft.com/office/drawing/2014/main" id="{2D73FCF5-50BE-4C42-9CF1-BA2E9B4804A0}"/>
              </a:ext>
            </a:extLst>
          </p:cNvPr>
          <p:cNvSpPr/>
          <p:nvPr/>
        </p:nvSpPr>
        <p:spPr>
          <a:xfrm>
            <a:off x="3096277" y="2854644"/>
            <a:ext cx="2826781" cy="974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solidFill>
                  <a:srgbClr val="FFFFFF"/>
                </a:solidFill>
                <a:latin typeface="Arial"/>
                <a:ea typeface="DejaVu Sans"/>
              </a:rPr>
              <a:t>Decision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Support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A4319CCB-E562-A443-957D-E4DC425F9438}"/>
              </a:ext>
            </a:extLst>
          </p:cNvPr>
          <p:cNvSpPr/>
          <p:nvPr/>
        </p:nvSpPr>
        <p:spPr>
          <a:xfrm>
            <a:off x="1292138" y="2618999"/>
            <a:ext cx="340920" cy="359878"/>
          </a:xfrm>
          <a:prstGeom prst="can">
            <a:avLst>
              <a:gd name="adj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DB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" name="Grafik 29">
            <a:extLst>
              <a:ext uri="{FF2B5EF4-FFF2-40B4-BE49-F238E27FC236}">
                <a16:creationId xmlns:a16="http://schemas.microsoft.com/office/drawing/2014/main" id="{B03FA414-4783-1241-A02A-FE32FD19E652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745536" y="3068379"/>
            <a:ext cx="1297638" cy="1045672"/>
          </a:xfrm>
          <a:prstGeom prst="rect">
            <a:avLst/>
          </a:prstGeom>
          <a:ln>
            <a:noFill/>
          </a:ln>
        </p:spPr>
      </p:pic>
      <p:sp>
        <p:nvSpPr>
          <p:cNvPr id="17" name="CustomShape 14">
            <a:extLst>
              <a:ext uri="{FF2B5EF4-FFF2-40B4-BE49-F238E27FC236}">
                <a16:creationId xmlns:a16="http://schemas.microsoft.com/office/drawing/2014/main" id="{4BF17DD9-A069-F546-BB9D-F89EFB2E6D8D}"/>
              </a:ext>
            </a:extLst>
          </p:cNvPr>
          <p:cNvSpPr/>
          <p:nvPr/>
        </p:nvSpPr>
        <p:spPr>
          <a:xfrm>
            <a:off x="6435447" y="2943051"/>
            <a:ext cx="1743518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de-DE" sz="1200" b="1" spc="-1">
                <a:solidFill>
                  <a:srgbClr val="323232"/>
                </a:solidFill>
                <a:latin typeface="Arial"/>
              </a:rPr>
              <a:t>Browser </a:t>
            </a:r>
            <a:r>
              <a:rPr lang="de-DE" sz="1200" b="1" spc="-1" err="1">
                <a:solidFill>
                  <a:srgbClr val="323232"/>
                </a:solidFill>
                <a:latin typeface="Arial"/>
              </a:rPr>
              <a:t>visualization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8" name="Grafik 17" descr="Bauarbeiter">
            <a:extLst>
              <a:ext uri="{FF2B5EF4-FFF2-40B4-BE49-F238E27FC236}">
                <a16:creationId xmlns:a16="http://schemas.microsoft.com/office/drawing/2014/main" id="{57F99FCC-FE15-8F40-837A-10F17C51D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36465" y="3425435"/>
            <a:ext cx="1417335" cy="1416733"/>
          </a:xfrm>
          <a:prstGeom prst="rect">
            <a:avLst/>
          </a:prstGeom>
        </p:spPr>
      </p:pic>
      <p:sp>
        <p:nvSpPr>
          <p:cNvPr id="19" name="CustomShape 15">
            <a:extLst>
              <a:ext uri="{FF2B5EF4-FFF2-40B4-BE49-F238E27FC236}">
                <a16:creationId xmlns:a16="http://schemas.microsoft.com/office/drawing/2014/main" id="{C1389468-2A75-474E-A085-5E7106D1F685}"/>
              </a:ext>
            </a:extLst>
          </p:cNvPr>
          <p:cNvSpPr/>
          <p:nvPr/>
        </p:nvSpPr>
        <p:spPr>
          <a:xfrm>
            <a:off x="4649550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Bayesian </a:t>
            </a:r>
            <a:b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</a:b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A28C5370-A36C-D74B-A9AF-00DD81EBBFB2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094986" y="3624036"/>
            <a:ext cx="662597" cy="195879"/>
          </a:xfrm>
          <a:prstGeom prst="rect">
            <a:avLst/>
          </a:prstGeom>
          <a:ln>
            <a:noFill/>
          </a:ln>
        </p:spPr>
      </p:pic>
      <p:sp>
        <p:nvSpPr>
          <p:cNvPr id="21" name="CustomShape 15">
            <a:extLst>
              <a:ext uri="{FF2B5EF4-FFF2-40B4-BE49-F238E27FC236}">
                <a16:creationId xmlns:a16="http://schemas.microsoft.com/office/drawing/2014/main" id="{418D8CD7-98B9-4942-B939-36CDCECD6DC2}"/>
              </a:ext>
            </a:extLst>
          </p:cNvPr>
          <p:cNvSpPr/>
          <p:nvPr/>
        </p:nvSpPr>
        <p:spPr>
          <a:xfrm>
            <a:off x="3206225" y="3191169"/>
            <a:ext cx="1116000" cy="578324"/>
          </a:xfrm>
          <a:prstGeom prst="rect">
            <a:avLst/>
          </a:prstGeom>
          <a:solidFill>
            <a:srgbClr val="00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Integration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2" name="CustomShape 15">
            <a:extLst>
              <a:ext uri="{FF2B5EF4-FFF2-40B4-BE49-F238E27FC236}">
                <a16:creationId xmlns:a16="http://schemas.microsoft.com/office/drawing/2014/main" id="{C342411A-878B-5B47-BD1A-BA08ABBAAE8D}"/>
              </a:ext>
            </a:extLst>
          </p:cNvPr>
          <p:cNvSpPr/>
          <p:nvPr/>
        </p:nvSpPr>
        <p:spPr>
          <a:xfrm>
            <a:off x="3356639" y="4981555"/>
            <a:ext cx="4189642" cy="462974"/>
          </a:xfrm>
          <a:prstGeom prst="rect">
            <a:avLst/>
          </a:prstGeom>
          <a:solidFill>
            <a:srgbClr val="FF0000">
              <a:alpha val="298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chemeClr val="bg1"/>
                </a:solidFill>
                <a:latin typeface="Arial"/>
                <a:ea typeface="DejaVu Sans"/>
              </a:rPr>
              <a:t>Mixed-reality </a:t>
            </a:r>
            <a:r>
              <a:rPr lang="de-DE" sz="1400" b="0" strike="noStrike" spc="-1" err="1">
                <a:solidFill>
                  <a:schemeClr val="bg1"/>
                </a:solidFill>
                <a:latin typeface="Arial"/>
                <a:ea typeface="DejaVu Sans"/>
              </a:rPr>
              <a:t>Application</a:t>
            </a:r>
            <a:endParaRPr lang="de-DE" sz="14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CE783F6-CDCD-4349-8D68-840814948AA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4" b="3564"/>
          <a:stretch/>
        </p:blipFill>
        <p:spPr>
          <a:xfrm>
            <a:off x="1250673" y="4938361"/>
            <a:ext cx="888690" cy="549361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79C146-4239-2C49-B343-C1CF4BE5CA4E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2139363" y="5213042"/>
            <a:ext cx="1217276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EDFB84D-3955-B04E-94B7-6774C0593D82}"/>
              </a:ext>
            </a:extLst>
          </p:cNvPr>
          <p:cNvCxnSpPr>
            <a:cxnSpLocks/>
          </p:cNvCxnSpPr>
          <p:nvPr/>
        </p:nvCxnSpPr>
        <p:spPr>
          <a:xfrm flipV="1">
            <a:off x="5576261" y="3769493"/>
            <a:ext cx="0" cy="1168868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38AE6FC-74BF-C14C-B4E8-6562D0ECA7E8}"/>
              </a:ext>
            </a:extLst>
          </p:cNvPr>
          <p:cNvCxnSpPr>
            <a:cxnSpLocks/>
          </p:cNvCxnSpPr>
          <p:nvPr/>
        </p:nvCxnSpPr>
        <p:spPr>
          <a:xfrm>
            <a:off x="4922526" y="3745379"/>
            <a:ext cx="0" cy="1223811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325E5E-EF76-3847-8FBC-D9725374D213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322225" y="3480331"/>
            <a:ext cx="327325" cy="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8734356-81D4-6E41-8D67-A566DCCC9728}"/>
              </a:ext>
            </a:extLst>
          </p:cNvPr>
          <p:cNvSpPr txBox="1"/>
          <p:nvPr/>
        </p:nvSpPr>
        <p:spPr>
          <a:xfrm>
            <a:off x="5659221" y="4239453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Feedback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D68C92-BA18-364A-9E90-1096AF4634CF}"/>
              </a:ext>
            </a:extLst>
          </p:cNvPr>
          <p:cNvSpPr txBox="1"/>
          <p:nvPr/>
        </p:nvSpPr>
        <p:spPr>
          <a:xfrm>
            <a:off x="3588222" y="4177486"/>
            <a:ext cx="137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Fault </a:t>
            </a:r>
            <a:r>
              <a:rPr lang="de-DE" sz="1200" err="1"/>
              <a:t>information</a:t>
            </a:r>
            <a:endParaRPr lang="de-DE" sz="12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8C4B03-C21C-6A46-8FC2-807F70FE2F33}"/>
              </a:ext>
            </a:extLst>
          </p:cNvPr>
          <p:cNvSpPr txBox="1"/>
          <p:nvPr/>
        </p:nvSpPr>
        <p:spPr>
          <a:xfrm>
            <a:off x="1437306" y="4726746"/>
            <a:ext cx="8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3D Data</a:t>
            </a:r>
          </a:p>
        </p:txBody>
      </p:sp>
      <p:pic>
        <p:nvPicPr>
          <p:cNvPr id="31" name="Grafik 30" descr="Bauarbeiter">
            <a:extLst>
              <a:ext uri="{FF2B5EF4-FFF2-40B4-BE49-F238E27FC236}">
                <a16:creationId xmlns:a16="http://schemas.microsoft.com/office/drawing/2014/main" id="{857DFAD9-615D-CE49-9754-844A9C66F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1812" y="3623586"/>
            <a:ext cx="409255" cy="409081"/>
          </a:xfrm>
          <a:prstGeom prst="rect">
            <a:avLst/>
          </a:prstGeom>
        </p:spPr>
      </p:pic>
      <p:pic>
        <p:nvPicPr>
          <p:cNvPr id="32" name="Grafik 31" descr="Vertrag RNL">
            <a:extLst>
              <a:ext uri="{FF2B5EF4-FFF2-40B4-BE49-F238E27FC236}">
                <a16:creationId xmlns:a16="http://schemas.microsoft.com/office/drawing/2014/main" id="{5AD4B73D-889B-1344-8C54-52C19FC5A8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4103" y="3150258"/>
            <a:ext cx="382926" cy="382926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BB0A2EF-DB2A-DE48-87AC-A01A48FDD33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51067" y="3654368"/>
            <a:ext cx="1555158" cy="173759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17274A7-58DF-3A42-80E7-250164BE44A9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1667029" y="3341721"/>
            <a:ext cx="1539196" cy="138610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1A15F36-DAD3-3A4A-B3A7-03D4D2A8D7D2}"/>
              </a:ext>
            </a:extLst>
          </p:cNvPr>
          <p:cNvCxnSpPr>
            <a:cxnSpLocks/>
          </p:cNvCxnSpPr>
          <p:nvPr/>
        </p:nvCxnSpPr>
        <p:spPr>
          <a:xfrm>
            <a:off x="1672621" y="2854239"/>
            <a:ext cx="1533604" cy="464857"/>
          </a:xfrm>
          <a:prstGeom prst="straightConnector1">
            <a:avLst/>
          </a:prstGeom>
          <a:ln w="28575">
            <a:solidFill>
              <a:srgbClr val="0091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B6430AC-4E9E-5C4D-A955-1AE261305D35}"/>
              </a:ext>
            </a:extLst>
          </p:cNvPr>
          <p:cNvSpPr txBox="1"/>
          <p:nvPr/>
        </p:nvSpPr>
        <p:spPr>
          <a:xfrm>
            <a:off x="8253662" y="4428208"/>
            <a:ext cx="178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Feedback</a:t>
            </a:r>
          </a:p>
          <a:p>
            <a:pPr algn="ctr"/>
            <a:r>
              <a:rPr lang="de-DE" sz="1200"/>
              <a:t>on Fault Actions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50178BD-70C6-1D48-B43F-26EDA73CAE03}"/>
              </a:ext>
            </a:extLst>
          </p:cNvPr>
          <p:cNvCxnSpPr>
            <a:cxnSpLocks/>
          </p:cNvCxnSpPr>
          <p:nvPr/>
        </p:nvCxnSpPr>
        <p:spPr>
          <a:xfrm>
            <a:off x="5923058" y="3425435"/>
            <a:ext cx="913838" cy="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2BC3C2-AE2F-5B44-93F4-B1DEA90D95A6}"/>
              </a:ext>
            </a:extLst>
          </p:cNvPr>
          <p:cNvCxnSpPr>
            <a:cxnSpLocks/>
          </p:cNvCxnSpPr>
          <p:nvPr/>
        </p:nvCxnSpPr>
        <p:spPr>
          <a:xfrm flipV="1">
            <a:off x="8212196" y="4338747"/>
            <a:ext cx="1724269" cy="15180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4EFE70E-5180-F340-92A2-525E3B7180CB}"/>
              </a:ext>
            </a:extLst>
          </p:cNvPr>
          <p:cNvCxnSpPr>
            <a:cxnSpLocks/>
          </p:cNvCxnSpPr>
          <p:nvPr/>
        </p:nvCxnSpPr>
        <p:spPr>
          <a:xfrm flipH="1">
            <a:off x="8212196" y="4032667"/>
            <a:ext cx="1724269" cy="29081"/>
          </a:xfrm>
          <a:prstGeom prst="straightConnector1">
            <a:avLst/>
          </a:prstGeom>
          <a:ln w="28575">
            <a:solidFill>
              <a:srgbClr val="0091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6FB4217-9598-F441-9EBB-2CD17F9EFFFC}"/>
              </a:ext>
            </a:extLst>
          </p:cNvPr>
          <p:cNvSpPr txBox="1"/>
          <p:nvPr/>
        </p:nvSpPr>
        <p:spPr>
          <a:xfrm>
            <a:off x="8375226" y="3694646"/>
            <a:ext cx="139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Fault Information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5213BA4-B687-2242-89D4-7E624602B3F9}"/>
              </a:ext>
            </a:extLst>
          </p:cNvPr>
          <p:cNvSpPr txBox="1"/>
          <p:nvPr/>
        </p:nvSpPr>
        <p:spPr>
          <a:xfrm>
            <a:off x="1562177" y="2483393"/>
            <a:ext cx="12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/>
              <a:t>Fault and </a:t>
            </a:r>
            <a:r>
              <a:rPr lang="de-DE" sz="1200" err="1"/>
              <a:t>maintenance</a:t>
            </a:r>
            <a:r>
              <a:rPr lang="de-DE" sz="1200"/>
              <a:t> data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624D264-0EA0-254B-AEE4-363BC8861DCE}"/>
              </a:ext>
            </a:extLst>
          </p:cNvPr>
          <p:cNvGrpSpPr/>
          <p:nvPr/>
        </p:nvGrpSpPr>
        <p:grpSpPr>
          <a:xfrm>
            <a:off x="6733563" y="4429881"/>
            <a:ext cx="1255968" cy="1078617"/>
            <a:chOff x="6067460" y="2576408"/>
            <a:chExt cx="1255968" cy="1078617"/>
          </a:xfrm>
        </p:grpSpPr>
        <p:pic>
          <p:nvPicPr>
            <p:cNvPr id="73" name="Grafik 72" descr="Ein Bild, das drinnen, dunkel enthält.&#10;&#10;Automatisch generierte Beschreibung">
              <a:extLst>
                <a:ext uri="{FF2B5EF4-FFF2-40B4-BE49-F238E27FC236}">
                  <a16:creationId xmlns:a16="http://schemas.microsoft.com/office/drawing/2014/main" id="{D69FCC6B-A862-1544-A838-68883BFC1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47"/>
            <a:stretch/>
          </p:blipFill>
          <p:spPr>
            <a:xfrm>
              <a:off x="6067460" y="2576408"/>
              <a:ext cx="1255968" cy="1078617"/>
            </a:xfrm>
            <a:prstGeom prst="rect">
              <a:avLst/>
            </a:prstGeom>
          </p:spPr>
        </p:pic>
        <p:sp>
          <p:nvSpPr>
            <p:cNvPr id="74" name="CustomShape 14">
              <a:extLst>
                <a:ext uri="{FF2B5EF4-FFF2-40B4-BE49-F238E27FC236}">
                  <a16:creationId xmlns:a16="http://schemas.microsoft.com/office/drawing/2014/main" id="{E70269BB-4863-C042-BFBD-C00144BFB72C}"/>
                </a:ext>
              </a:extLst>
            </p:cNvPr>
            <p:cNvSpPr/>
            <p:nvPr/>
          </p:nvSpPr>
          <p:spPr>
            <a:xfrm>
              <a:off x="6067460" y="2648079"/>
              <a:ext cx="1128743" cy="19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de-DE" sz="1200" b="1" strike="noStrike" spc="-1">
                  <a:latin typeface="Arial"/>
                </a:rPr>
                <a:t>HoloLens</a:t>
              </a:r>
            </a:p>
          </p:txBody>
        </p:sp>
      </p:grpSp>
      <p:sp>
        <p:nvSpPr>
          <p:cNvPr id="331" name="Oval 330">
            <a:extLst>
              <a:ext uri="{FF2B5EF4-FFF2-40B4-BE49-F238E27FC236}">
                <a16:creationId xmlns:a16="http://schemas.microsoft.com/office/drawing/2014/main" id="{F048344D-7F1E-E340-9CC2-69037575F0EC}"/>
              </a:ext>
            </a:extLst>
          </p:cNvPr>
          <p:cNvSpPr/>
          <p:nvPr/>
        </p:nvSpPr>
        <p:spPr>
          <a:xfrm>
            <a:off x="2050428" y="5003745"/>
            <a:ext cx="1442037" cy="37087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EF6381-8135-E547-82CA-4E2B7B12EF95}"/>
              </a:ext>
            </a:extLst>
          </p:cNvPr>
          <p:cNvSpPr/>
          <p:nvPr/>
        </p:nvSpPr>
        <p:spPr>
          <a:xfrm>
            <a:off x="4779391" y="3790497"/>
            <a:ext cx="280091" cy="122188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81ECC7-B4AD-3E4E-9F6F-B023D2FB8399}"/>
              </a:ext>
            </a:extLst>
          </p:cNvPr>
          <p:cNvSpPr/>
          <p:nvPr/>
        </p:nvSpPr>
        <p:spPr>
          <a:xfrm>
            <a:off x="5430776" y="3767010"/>
            <a:ext cx="280091" cy="122188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208E5F-E622-7143-8E17-5E31647806E9}"/>
              </a:ext>
            </a:extLst>
          </p:cNvPr>
          <p:cNvSpPr/>
          <p:nvPr/>
        </p:nvSpPr>
        <p:spPr>
          <a:xfrm>
            <a:off x="8081788" y="4228229"/>
            <a:ext cx="1958213" cy="240773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C47426-C895-7246-8AC2-2DDC9D9755D4}"/>
              </a:ext>
            </a:extLst>
          </p:cNvPr>
          <p:cNvSpPr/>
          <p:nvPr/>
        </p:nvSpPr>
        <p:spPr>
          <a:xfrm>
            <a:off x="8081787" y="3917875"/>
            <a:ext cx="1958213" cy="225111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3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F51CC-46F4-8B40-99B0-9D3FFCFE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544" y="904629"/>
            <a:ext cx="9144000" cy="894217"/>
          </a:xfrm>
        </p:spPr>
        <p:txBody>
          <a:bodyPr>
            <a:normAutofit fontScale="90000"/>
          </a:bodyPr>
          <a:lstStyle/>
          <a:p>
            <a:pPr lvl="0"/>
            <a:r>
              <a:rPr lang="de-DE"/>
              <a:t>3. Projektplanung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D48FC4-466D-704C-820C-1DC18D9C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A6C-E407-9640-BAC4-B2F5EF283463}" type="datetime1">
              <a:rPr lang="de-DE" smtClean="0"/>
              <a:t>31.10.2021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E29D57-ED37-234A-9BA5-6F3BC9E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BCE95-DB10-F441-B10C-7D87FDBC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A00EF36A-21D5-FA42-BAEE-D09475007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7379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D438E26-594B-2F40-A9BC-EB6FFEF77C04}"/>
              </a:ext>
            </a:extLst>
          </p:cNvPr>
          <p:cNvSpPr txBox="1"/>
          <p:nvPr/>
        </p:nvSpPr>
        <p:spPr>
          <a:xfrm>
            <a:off x="737507" y="2695882"/>
            <a:ext cx="10716986" cy="1466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/>
              <a:t>Agiles Projektmanagement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Scrum</a:t>
            </a:r>
            <a:endParaRPr lang="de-DE" sz="240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C12D03F2-68D9-5D42-A4A4-98A5677F7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231743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191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79" y="780806"/>
            <a:ext cx="9847440" cy="892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5400" spc="-1"/>
              <a:t>Definition der User-Stories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901790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ACC1C82-5052-9148-B71A-A737D4CADD05}"/>
              </a:ext>
            </a:extLst>
          </p:cNvPr>
          <p:cNvSpPr txBox="1"/>
          <p:nvPr/>
        </p:nvSpPr>
        <p:spPr>
          <a:xfrm>
            <a:off x="509751" y="2088757"/>
            <a:ext cx="10853142" cy="22701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/>
              <a:t>Als Arbeiter an der Produktionsreihe möchte ich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Produktionsreihe durch die Microsoft-HoloLens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Zelle der Produktionsreihe, in welcher der Fehler auftritt, farblich hervorgehoben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durch eine Interaktionsmöglichkeit ein Evidenz im </a:t>
            </a:r>
            <a:r>
              <a:rPr lang="de-DE" sz="1600" err="1"/>
              <a:t>Bayesschen</a:t>
            </a:r>
            <a:r>
              <a:rPr lang="de-DE" sz="1600"/>
              <a:t> Netz setzen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aufgelisteten A-posteriori-Wahrscheinlichkeiten der möglichen Fehler, Symptome und Ursachen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Rückmeldung über die Nützlichkeit der Entscheidungshilfe an das </a:t>
            </a:r>
            <a:r>
              <a:rPr lang="de-DE" sz="1600" err="1"/>
              <a:t>Bayessche</a:t>
            </a:r>
            <a:r>
              <a:rPr lang="de-DE" sz="1600"/>
              <a:t> Netz geben können.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62527B32-B2EF-094A-8521-157E3FF90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844388"/>
              </p:ext>
            </p:extLst>
          </p:nvPr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47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82FD6C6-C2E2-4A4E-AB51-F650BCC53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1" t="4948" r="5434" b="3833"/>
          <a:stretch/>
        </p:blipFill>
        <p:spPr>
          <a:xfrm>
            <a:off x="8101014" y="2286730"/>
            <a:ext cx="3762372" cy="3456148"/>
          </a:xfrm>
          <a:prstGeom prst="rect">
            <a:avLst/>
          </a:prstGeom>
        </p:spPr>
      </p:pic>
      <p:sp>
        <p:nvSpPr>
          <p:cNvPr id="368" name="CustomShape 1"/>
          <p:cNvSpPr/>
          <p:nvPr/>
        </p:nvSpPr>
        <p:spPr>
          <a:xfrm>
            <a:off x="9914880" y="6501600"/>
            <a:ext cx="638064" cy="14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960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172279" y="780806"/>
            <a:ext cx="9847440" cy="892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de-DE" sz="5400" spc="-1"/>
              <a:t>Definition der User-Stories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1D9C4-2707-F243-BBA0-F02543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58A1-8AFC-8844-BC3B-FB858372FC0F}" type="datetime1">
              <a:rPr lang="de-DE" smtClean="0"/>
              <a:t>31.10.2021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6CA95F-EAD9-BC4F-BDF5-7F81150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698D37-65BC-E440-9AFA-22F9274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30FF14C-4428-6141-82A1-62C557FB9B15}"/>
              </a:ext>
            </a:extLst>
          </p:cNvPr>
          <p:cNvGraphicFramePr/>
          <p:nvPr/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ACC1C82-5052-9148-B71A-A737D4CADD05}"/>
              </a:ext>
            </a:extLst>
          </p:cNvPr>
          <p:cNvSpPr txBox="1"/>
          <p:nvPr/>
        </p:nvSpPr>
        <p:spPr>
          <a:xfrm>
            <a:off x="509751" y="2088757"/>
            <a:ext cx="5677293" cy="4116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/>
              <a:t>Als Arbeiter an der Produktionsreihe möchte ich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Produktionsreihe durch die Microsoft-HoloLens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Zelle der Produktionsreihe, in welcher der Fehler auftritt, farblich hervorgehoben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durch eine Interaktionsmöglichkeit ein Evidenz im </a:t>
            </a:r>
            <a:r>
              <a:rPr lang="de-DE" sz="1600" err="1"/>
              <a:t>Bayesschen</a:t>
            </a:r>
            <a:r>
              <a:rPr lang="de-DE" sz="1600"/>
              <a:t> Netz setzen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die aufgelisteten A-posteriori-Wahrscheinlichkeiten der möglichen Fehler, Symptome und Ursachen sehen können.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/>
              <a:t>… Rückmeldung über die Nützlichkeit der Entscheidungshilfe an das </a:t>
            </a:r>
            <a:r>
              <a:rPr lang="de-DE" sz="1600" err="1"/>
              <a:t>Bayessche</a:t>
            </a:r>
            <a:r>
              <a:rPr lang="de-DE" sz="1600"/>
              <a:t> Netz geben können.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A6ECE880-F582-DF43-897C-6AF07C89490C}"/>
              </a:ext>
            </a:extLst>
          </p:cNvPr>
          <p:cNvSpPr/>
          <p:nvPr/>
        </p:nvSpPr>
        <p:spPr>
          <a:xfrm>
            <a:off x="6558643" y="3801048"/>
            <a:ext cx="1223158" cy="4275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62527B32-B2EF-094A-8521-157E3FF90571}"/>
              </a:ext>
            </a:extLst>
          </p:cNvPr>
          <p:cNvGraphicFramePr/>
          <p:nvPr/>
        </p:nvGraphicFramePr>
        <p:xfrm>
          <a:off x="572561" y="3748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105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8D037C4A-EEDA-C84D-81BD-FD8983644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58319"/>
              </p:ext>
            </p:extLst>
          </p:nvPr>
        </p:nvGraphicFramePr>
        <p:xfrm>
          <a:off x="589518" y="2594077"/>
          <a:ext cx="11049758" cy="46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aute 15">
            <a:extLst>
              <a:ext uri="{FF2B5EF4-FFF2-40B4-BE49-F238E27FC236}">
                <a16:creationId xmlns:a16="http://schemas.microsoft.com/office/drawing/2014/main" id="{516A62AD-D1CB-484D-AE93-B374DC90B277}"/>
              </a:ext>
            </a:extLst>
          </p:cNvPr>
          <p:cNvSpPr/>
          <p:nvPr/>
        </p:nvSpPr>
        <p:spPr>
          <a:xfrm>
            <a:off x="3279971" y="1384224"/>
            <a:ext cx="1231923" cy="76809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MS 1: 16.7.</a:t>
            </a:r>
          </a:p>
        </p:txBody>
      </p:sp>
      <p:sp>
        <p:nvSpPr>
          <p:cNvPr id="17" name="Raute 16">
            <a:extLst>
              <a:ext uri="{FF2B5EF4-FFF2-40B4-BE49-F238E27FC236}">
                <a16:creationId xmlns:a16="http://schemas.microsoft.com/office/drawing/2014/main" id="{66DFE90D-C043-5343-8EEB-120556AE8E7D}"/>
              </a:ext>
            </a:extLst>
          </p:cNvPr>
          <p:cNvSpPr/>
          <p:nvPr/>
        </p:nvSpPr>
        <p:spPr>
          <a:xfrm>
            <a:off x="6159091" y="1394429"/>
            <a:ext cx="1231923" cy="768096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MS 2: 27.8.</a:t>
            </a:r>
          </a:p>
        </p:txBody>
      </p:sp>
      <p:sp>
        <p:nvSpPr>
          <p:cNvPr id="18" name="Raute 17">
            <a:extLst>
              <a:ext uri="{FF2B5EF4-FFF2-40B4-BE49-F238E27FC236}">
                <a16:creationId xmlns:a16="http://schemas.microsoft.com/office/drawing/2014/main" id="{4D9B33F9-B8C2-C64F-94B0-754BF1A7AB1A}"/>
              </a:ext>
            </a:extLst>
          </p:cNvPr>
          <p:cNvSpPr/>
          <p:nvPr/>
        </p:nvSpPr>
        <p:spPr>
          <a:xfrm>
            <a:off x="7737424" y="1392510"/>
            <a:ext cx="1231923" cy="768096"/>
          </a:xfrm>
          <a:prstGeom prst="diamond">
            <a:avLst/>
          </a:prstGeom>
          <a:solidFill>
            <a:srgbClr val="FF0000">
              <a:alpha val="3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MS 3: 24.9.</a:t>
            </a: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B6E77136-83C1-264F-9DD8-5358FD2AEEB6}"/>
              </a:ext>
            </a:extLst>
          </p:cNvPr>
          <p:cNvSpPr/>
          <p:nvPr/>
        </p:nvSpPr>
        <p:spPr>
          <a:xfrm>
            <a:off x="9020733" y="1393757"/>
            <a:ext cx="1231923" cy="768096"/>
          </a:xfrm>
          <a:prstGeom prst="diamond">
            <a:avLst/>
          </a:prstGeom>
          <a:solidFill>
            <a:srgbClr val="FF0000">
              <a:alpha val="3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MS 4: 8.10.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483431B-550F-F14D-B3CA-D1318B6319C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895933" y="2152320"/>
            <a:ext cx="0" cy="441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D1CD6C47-70FA-714D-9618-0753E68D909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775053" y="2162525"/>
            <a:ext cx="0" cy="431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D28B4BF9-F16A-7940-A3D5-799D0A86378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353386" y="2160606"/>
            <a:ext cx="0" cy="441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B8842BF-3762-F542-8C0C-240428B99AC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636695" y="2161853"/>
            <a:ext cx="0" cy="452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9F02EBB1-0742-7D46-BF45-5D871656F763}"/>
              </a:ext>
            </a:extLst>
          </p:cNvPr>
          <p:cNvCxnSpPr>
            <a:cxnSpLocks/>
          </p:cNvCxnSpPr>
          <p:nvPr/>
        </p:nvCxnSpPr>
        <p:spPr>
          <a:xfrm>
            <a:off x="11155877" y="2141868"/>
            <a:ext cx="0" cy="452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69D009-C763-F843-B2D2-D087956A57BB}"/>
              </a:ext>
            </a:extLst>
          </p:cNvPr>
          <p:cNvSpPr/>
          <p:nvPr/>
        </p:nvSpPr>
        <p:spPr>
          <a:xfrm>
            <a:off x="589518" y="3351721"/>
            <a:ext cx="11182321" cy="295584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DE" sz="1600" b="1" u="sng">
                <a:solidFill>
                  <a:schemeClr val="tx1"/>
                </a:solidFill>
              </a:rPr>
              <a:t>Meilensteine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MS 0</a:t>
            </a:r>
            <a:r>
              <a:rPr lang="de-DE" sz="1600">
                <a:solidFill>
                  <a:schemeClr val="tx1"/>
                </a:solidFill>
              </a:rPr>
              <a:t>: Visualisierung der Produktionsreihe im HoloLens-Emulator und Einarbeitung in das existierende </a:t>
            </a:r>
            <a:r>
              <a:rPr lang="de-DE" sz="1600" err="1">
                <a:solidFill>
                  <a:schemeClr val="tx1"/>
                </a:solidFill>
              </a:rPr>
              <a:t>Decision</a:t>
            </a:r>
            <a:r>
              <a:rPr lang="de-DE" sz="1600">
                <a:solidFill>
                  <a:schemeClr val="tx1"/>
                </a:solidFill>
              </a:rPr>
              <a:t>-Support-System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MS 1</a:t>
            </a:r>
            <a:r>
              <a:rPr lang="de-DE" sz="1600">
                <a:solidFill>
                  <a:schemeClr val="tx1"/>
                </a:solidFill>
              </a:rPr>
              <a:t>: Backend-Berechnung (in Form einer JSON-Datei) über MQTT-Broker an HoloLens schicken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MS 2</a:t>
            </a:r>
            <a:r>
              <a:rPr lang="de-DE" sz="1600">
                <a:solidFill>
                  <a:schemeClr val="tx1"/>
                </a:solidFill>
              </a:rPr>
              <a:t>: </a:t>
            </a:r>
            <a:r>
              <a:rPr lang="de-DE" sz="1600" err="1">
                <a:solidFill>
                  <a:schemeClr val="tx1"/>
                </a:solidFill>
              </a:rPr>
              <a:t>Decision</a:t>
            </a:r>
            <a:r>
              <a:rPr lang="de-DE" sz="1600">
                <a:solidFill>
                  <a:schemeClr val="tx1"/>
                </a:solidFill>
              </a:rPr>
              <a:t>-Box bestehend aus Fehler, Symptome, </a:t>
            </a:r>
            <a:r>
              <a:rPr lang="de-DE" sz="1600" err="1">
                <a:solidFill>
                  <a:schemeClr val="tx1"/>
                </a:solidFill>
              </a:rPr>
              <a:t>Corrective</a:t>
            </a:r>
            <a:r>
              <a:rPr lang="de-DE" sz="1600">
                <a:solidFill>
                  <a:schemeClr val="tx1"/>
                </a:solidFill>
              </a:rPr>
              <a:t> Actions und Ursachen in der HoloLens visuell darstellen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MS 3</a:t>
            </a:r>
            <a:r>
              <a:rPr lang="de-DE" sz="1600">
                <a:solidFill>
                  <a:schemeClr val="tx1"/>
                </a:solidFill>
              </a:rPr>
              <a:t>: User-Input für Evidenz setzen und Feedback geben wird vom Frontend ans Backend geschickt und verarbeitet; </a:t>
            </a:r>
          </a:p>
          <a:p>
            <a:pPr lvl="1">
              <a:lnSpc>
                <a:spcPct val="150000"/>
              </a:lnSpc>
            </a:pPr>
            <a:r>
              <a:rPr lang="de-DE" sz="1600">
                <a:solidFill>
                  <a:schemeClr val="tx1"/>
                </a:solidFill>
              </a:rPr>
              <a:t>       vollständige Funktionsfähigkeit, die in Soll-Analyse formuliert wurde, gegeben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MS 4</a:t>
            </a:r>
            <a:r>
              <a:rPr lang="de-DE" sz="1600">
                <a:solidFill>
                  <a:schemeClr val="tx1"/>
                </a:solidFill>
              </a:rPr>
              <a:t>: Virtuelle Produktionsreihe über echte Anlage legen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solidFill>
                  <a:schemeClr val="tx1"/>
                </a:solidFill>
              </a:rPr>
              <a:t>Abgabe</a:t>
            </a:r>
            <a:r>
              <a:rPr lang="de-DE" sz="1600">
                <a:solidFill>
                  <a:schemeClr val="tx1"/>
                </a:solidFill>
              </a:rPr>
              <a:t>: Vollständig funktionstüchtiges System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89F51CC-46F4-8B40-99B0-9D3FFCFE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775" y="550432"/>
            <a:ext cx="9144000" cy="894217"/>
          </a:xfrm>
        </p:spPr>
        <p:txBody>
          <a:bodyPr>
            <a:normAutofit/>
          </a:bodyPr>
          <a:lstStyle/>
          <a:p>
            <a:pPr lvl="0"/>
            <a:r>
              <a:rPr lang="de-DE" sz="4400">
                <a:latin typeface="+mn-lt"/>
              </a:rPr>
              <a:t>Timeline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D48FC4-466D-704C-820C-1DC18D9C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0A6C-E407-9640-BAC4-B2F5EF283463}" type="datetime1">
              <a:rPr lang="de-DE" smtClean="0"/>
              <a:t>31.10.2021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E29D57-ED37-234A-9BA5-6F3BC9E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PCIS: Mixed Reality for Fault Correction in Manufacturing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BCE95-DB10-F441-B10C-7D87FDBC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509E-7AE0-8C4B-8E24-D3ED847F94F0}" type="slidenum">
              <a:rPr lang="de-DE" smtClean="0"/>
              <a:t>8</a:t>
            </a:fld>
            <a:endParaRPr lang="de-DE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EFA71F4-FA82-984E-B719-F3B76035B54B}"/>
              </a:ext>
            </a:extLst>
          </p:cNvPr>
          <p:cNvSpPr/>
          <p:nvPr/>
        </p:nvSpPr>
        <p:spPr>
          <a:xfrm>
            <a:off x="1407636" y="1373772"/>
            <a:ext cx="1231923" cy="76809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MS 0: 20.6.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49CC791-05A3-1F44-8946-FC2F53EB7B46}"/>
              </a:ext>
            </a:extLst>
          </p:cNvPr>
          <p:cNvCxnSpPr>
            <a:cxnSpLocks/>
          </p:cNvCxnSpPr>
          <p:nvPr/>
        </p:nvCxnSpPr>
        <p:spPr>
          <a:xfrm>
            <a:off x="2023597" y="2152320"/>
            <a:ext cx="0" cy="441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A00EF36A-21D5-FA42-BAEE-D09475007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816620"/>
              </p:ext>
            </p:extLst>
          </p:nvPr>
        </p:nvGraphicFramePr>
        <p:xfrm>
          <a:off x="420161" y="222492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8" name="Diagramm 27">
            <a:extLst>
              <a:ext uri="{FF2B5EF4-FFF2-40B4-BE49-F238E27FC236}">
                <a16:creationId xmlns:a16="http://schemas.microsoft.com/office/drawing/2014/main" id="{7EE708BC-A9DF-B841-B089-29764EFA7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599281"/>
              </p:ext>
            </p:extLst>
          </p:nvPr>
        </p:nvGraphicFramePr>
        <p:xfrm>
          <a:off x="504839" y="266338"/>
          <a:ext cx="11351678" cy="34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5ED8EB8-07AA-D048-9AAD-D56803C9926F}"/>
              </a:ext>
            </a:extLst>
          </p:cNvPr>
          <p:cNvSpPr/>
          <p:nvPr/>
        </p:nvSpPr>
        <p:spPr>
          <a:xfrm>
            <a:off x="5058991" y="1392510"/>
            <a:ext cx="1031236" cy="7680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Zwischen-</a:t>
            </a:r>
          </a:p>
          <a:p>
            <a:pPr algn="ctr"/>
            <a:r>
              <a:rPr lang="de-DE" sz="1100" err="1">
                <a:solidFill>
                  <a:schemeClr val="tx1"/>
                </a:solidFill>
              </a:rPr>
              <a:t>präsentation</a:t>
            </a:r>
            <a:r>
              <a:rPr lang="de-DE" sz="110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1100">
                <a:solidFill>
                  <a:schemeClr val="tx1"/>
                </a:solidFill>
              </a:rPr>
              <a:t>13.08.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82DDC7F5-7007-164D-9A75-9501FBFF4506}"/>
              </a:ext>
            </a:extLst>
          </p:cNvPr>
          <p:cNvSpPr/>
          <p:nvPr/>
        </p:nvSpPr>
        <p:spPr>
          <a:xfrm>
            <a:off x="10644723" y="1373772"/>
            <a:ext cx="983837" cy="768096"/>
          </a:xfrm>
          <a:prstGeom prst="roundRect">
            <a:avLst/>
          </a:prstGeom>
          <a:solidFill>
            <a:srgbClr val="FF0000">
              <a:alpha val="30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Abgabe:</a:t>
            </a:r>
          </a:p>
          <a:p>
            <a:pPr algn="ctr"/>
            <a:r>
              <a:rPr lang="de-DE" sz="1100">
                <a:solidFill>
                  <a:schemeClr val="tx1"/>
                </a:solidFill>
              </a:rPr>
              <a:t>30.10.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0549C49E-8B23-874A-84D4-FB16C164C256}"/>
              </a:ext>
            </a:extLst>
          </p:cNvPr>
          <p:cNvCxnSpPr>
            <a:cxnSpLocks/>
          </p:cNvCxnSpPr>
          <p:nvPr/>
        </p:nvCxnSpPr>
        <p:spPr>
          <a:xfrm>
            <a:off x="5599805" y="2171058"/>
            <a:ext cx="0" cy="431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D1A9100-F101-E54D-ABDB-4AC72F34A0C2}"/>
              </a:ext>
            </a:extLst>
          </p:cNvPr>
          <p:cNvSpPr/>
          <p:nvPr/>
        </p:nvSpPr>
        <p:spPr>
          <a:xfrm>
            <a:off x="11531276" y="3819549"/>
            <a:ext cx="216000" cy="21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A2C47E-9A83-A54E-96AB-D7B44707A999}"/>
              </a:ext>
            </a:extLst>
          </p:cNvPr>
          <p:cNvSpPr/>
          <p:nvPr/>
        </p:nvSpPr>
        <p:spPr>
          <a:xfrm>
            <a:off x="8912733" y="4213303"/>
            <a:ext cx="216000" cy="21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810B7A-5CDE-524A-A54D-B4091F874F70}"/>
              </a:ext>
            </a:extLst>
          </p:cNvPr>
          <p:cNvSpPr/>
          <p:nvPr/>
        </p:nvSpPr>
        <p:spPr>
          <a:xfrm>
            <a:off x="10939877" y="4591493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1423E4-6028-1648-B5B5-663CC522E370}"/>
              </a:ext>
            </a:extLst>
          </p:cNvPr>
          <p:cNvSpPr/>
          <p:nvPr/>
        </p:nvSpPr>
        <p:spPr>
          <a:xfrm>
            <a:off x="7937400" y="5357490"/>
            <a:ext cx="216000" cy="216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FB6CD1-EC95-3247-BD48-4751D143CBA4}"/>
              </a:ext>
            </a:extLst>
          </p:cNvPr>
          <p:cNvSpPr/>
          <p:nvPr/>
        </p:nvSpPr>
        <p:spPr>
          <a:xfrm>
            <a:off x="5735082" y="5696739"/>
            <a:ext cx="216000" cy="216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A036F5-C491-7944-8EE2-225D0CAB3DE6}"/>
              </a:ext>
            </a:extLst>
          </p:cNvPr>
          <p:cNvSpPr/>
          <p:nvPr/>
        </p:nvSpPr>
        <p:spPr>
          <a:xfrm>
            <a:off x="4842991" y="6069417"/>
            <a:ext cx="216000" cy="216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46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23</Slides>
  <Notes>22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</vt:lpstr>
      <vt:lpstr>PCIS: Mixed Reality for Fault Correction in Manufacturing</vt:lpstr>
      <vt:lpstr>PowerPoint-Präsentation</vt:lpstr>
      <vt:lpstr>Gliederung</vt:lpstr>
      <vt:lpstr>PowerPoint-Präsentation</vt:lpstr>
      <vt:lpstr>PowerPoint-Präsentation</vt:lpstr>
      <vt:lpstr>3. Projektplanung</vt:lpstr>
      <vt:lpstr>PowerPoint-Präsentation</vt:lpstr>
      <vt:lpstr>PowerPoint-Präsentation</vt:lpstr>
      <vt:lpstr>Timeline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6. Weiteres Vorgehen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PCIS</dc:title>
  <dc:creator>Anja Schwenk</dc:creator>
  <cp:revision>4</cp:revision>
  <dcterms:created xsi:type="dcterms:W3CDTF">2021-07-01T10:49:36Z</dcterms:created>
  <dcterms:modified xsi:type="dcterms:W3CDTF">2021-10-31T15:17:51Z</dcterms:modified>
</cp:coreProperties>
</file>