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1959C-9771-4DD1-BDEE-145036FF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FF78A7-4479-493C-9701-829500693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AB838-C4CF-4A39-9AC4-8299DF28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9E0A3C-9B73-4EDA-83E3-A677DE9E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80F5D-23DD-403A-AD1C-B56CA01F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79A3C-1413-456E-B49F-22E545F9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22F632-56BA-4267-9CF8-93FCDA5C3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12BE7-724B-40D8-88D1-29019A57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2BCBE-B197-476F-B3A3-CE0B96A4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4003-7DEF-40F3-91A2-CABCE9D2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7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FD9278-87D0-4F88-B565-2B4A0332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17C194-751D-4DF7-BC82-87170B52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B4CDB6-116D-4803-9EC8-F3571A49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96CB8-2BD0-4BF8-B2B7-089B7B6B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51C14-E7AD-42BC-8A0F-38E9CD46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1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96BA6-874F-49C3-89FB-2CE9F5B8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90315A-3872-46F6-AC2D-F5109DE3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2E0DF-8AA7-431B-AA61-F6C3B4ED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8C19E-A4E2-41F0-B67E-70749813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9AB509-5BAF-4A9A-9947-128AC575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03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D659C-5269-47CC-8A80-B372E5A9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71043-2EF1-4495-8226-BE284AAE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2CC56-A31E-4199-B7CD-D64A1419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F3136B-CD29-4F97-81F4-C0D50ECF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4F0F8-0E6A-4B02-B70C-613DB923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0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98C02-DA70-4734-B2E7-BEE707E9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483375-F386-4A58-9E7C-7122C626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B91FC3-EC02-4226-9394-8FF28B3E3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95CF6-6A13-4421-A7B6-FCFB035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29D6F-45CF-4FBD-BC5C-9D644AD1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98A39A-C6AD-4304-B571-963776DB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92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8EFE5-D69E-4733-ADF8-F749C6C2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90FEFA-445F-4337-9F85-788AD8FF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1BEF2C-A252-44DA-A0FA-564205853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E40C22-44AE-40F2-8638-927A3EF4C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EFDD5-D393-43E3-9B27-CCBC930D0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76B1D8-4CB4-445B-B107-143E0410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8B98EB-F7A0-40FB-8C68-09359CB2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D3F0B1-BC29-4334-97D2-B76716E7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7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9A40D-E0DD-43BA-BDF4-167FC1E7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08426-95F6-4666-9ECE-418F46D7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BF8EBB-4866-449A-9A93-6044D746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6685C9-0B36-4629-BB37-C09BDE4A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4E8C52-EE38-43BA-B233-672A16C5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23E941-6247-4B74-9B64-DFE2DC63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740558-FFF7-4E56-BD69-33EFD20A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61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25148-FA31-4B76-9D99-060F5779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6BD84-F148-4FBB-8220-9CDE35B7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69919B-1DA1-42C4-865F-6408C8FC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0586D-5FB1-4BD8-B131-16492019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F3280-3DFF-48FD-9452-4D3F7797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67DB4C-46A8-4F76-953E-075970B3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5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D56B6-7684-4716-9EEE-DB4430E2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60FBEC-44FB-4CAC-8DAB-9630DF075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626A0C-82BD-4E1A-B3CC-237713B2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1D754F-8C9F-4309-8CC6-BFB4266E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220F1-2A50-41B0-81CF-4863C645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6DB432-9551-4268-A279-6CD96E17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2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6D274A-B914-4C84-B712-C3598FA8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01E28A-7AA4-49A6-A79E-D4A4A2AE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A2F0F-6CE5-4D4F-BCB4-5EF25727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12F3-A4E3-4F5C-AC63-F682396AFD66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4BD8A-01F8-40F0-8BBC-463A05326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C28C3-28DE-4300-B905-3D3216C3E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0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EB8CD-4AA0-4225-8466-3C4AC86A6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2020/2021 CVHCI Competition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46A4ED-B605-47CD-AFBA-959E63FF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de-DE" dirty="0"/>
              <a:t>By </a:t>
            </a:r>
            <a:br>
              <a:rPr lang="de-DE" dirty="0"/>
            </a:br>
            <a:r>
              <a:rPr lang="de-DE" dirty="0"/>
              <a:t>Julian </a:t>
            </a:r>
            <a:r>
              <a:rPr lang="de-DE" dirty="0" err="1"/>
              <a:t>Hohenöcker</a:t>
            </a:r>
            <a:r>
              <a:rPr lang="de-DE" dirty="0"/>
              <a:t> (</a:t>
            </a:r>
            <a:r>
              <a:rPr lang="de-DE" dirty="0" err="1"/>
              <a:t>upqbf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Jonas Steinhäuser (</a:t>
            </a:r>
            <a:r>
              <a:rPr lang="de-DE" dirty="0" err="1"/>
              <a:t>uoxoa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Giulio Broghammer (</a:t>
            </a:r>
            <a:r>
              <a:rPr lang="de-DE" dirty="0" err="1"/>
              <a:t>uorvl</a:t>
            </a:r>
            <a:r>
              <a:rPr lang="de-DE" dirty="0"/>
              <a:t>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Judge User: </a:t>
            </a:r>
            <a:r>
              <a:rPr lang="de-DE" dirty="0" err="1"/>
              <a:t>shadow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90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901412-2179-44D6-BAB6-4F9B00B8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A3 Face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0F911E-136B-469B-8BC3-977AFEB41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47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4E7D46-D70F-41BD-A6EC-16BE446F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E429E1D-6231-44D2-8770-D750ACE1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Faces + LBPH</a:t>
            </a:r>
          </a:p>
          <a:p>
            <a:pPr lvl="1"/>
            <a:r>
              <a:rPr lang="en-US" dirty="0"/>
              <a:t>Pre-processing: Less Background via Cropping</a:t>
            </a:r>
          </a:p>
          <a:p>
            <a:pPr lvl="1"/>
            <a:r>
              <a:rPr lang="en-US" dirty="0"/>
              <a:t>Compute Eigen Faces of Train-Images</a:t>
            </a:r>
          </a:p>
          <a:p>
            <a:pPr lvl="1"/>
            <a:r>
              <a:rPr lang="en-US" dirty="0"/>
              <a:t>Create Local Binary Pattern Histogram</a:t>
            </a:r>
          </a:p>
          <a:p>
            <a:pPr lvl="2"/>
            <a:r>
              <a:rPr lang="en-US" dirty="0"/>
              <a:t>Add Eigen Faces pairwise</a:t>
            </a:r>
          </a:p>
          <a:p>
            <a:pPr lvl="2"/>
            <a:r>
              <a:rPr lang="en-US" dirty="0"/>
              <a:t>Distance Measure: L2 Norm</a:t>
            </a:r>
          </a:p>
          <a:p>
            <a:pPr lvl="1"/>
            <a:r>
              <a:rPr lang="en-US" dirty="0"/>
              <a:t>Project Test-Images in Eigen-Face Space</a:t>
            </a:r>
          </a:p>
          <a:p>
            <a:pPr lvl="1"/>
            <a:r>
              <a:rPr lang="en-US" dirty="0"/>
              <a:t>Use L2 Norm as Similarity Measure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Accuracy of 65.1899%</a:t>
            </a:r>
          </a:p>
        </p:txBody>
      </p:sp>
    </p:spTree>
    <p:extLst>
      <p:ext uri="{BB962C8B-B14F-4D97-AF65-F5344CB8AC3E}">
        <p14:creationId xmlns:p14="http://schemas.microsoft.com/office/powerpoint/2010/main" val="68704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2B650-4D35-4E6A-8934-4FD2A60A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5B189-6F31-4951-8A20-7BAA9455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Dlib</a:t>
            </a:r>
            <a:r>
              <a:rPr lang="en-US" dirty="0"/>
              <a:t> DNN-Face-Recognition</a:t>
            </a:r>
          </a:p>
          <a:p>
            <a:pPr lvl="1"/>
            <a:r>
              <a:rPr lang="en-US" dirty="0"/>
              <a:t>Detects multiple Faces in one image</a:t>
            </a:r>
          </a:p>
          <a:p>
            <a:pPr lvl="1"/>
            <a:r>
              <a:rPr lang="en-US" dirty="0"/>
              <a:t>Creates feature representation for each found face</a:t>
            </a:r>
          </a:p>
          <a:p>
            <a:r>
              <a:rPr lang="en-US" dirty="0"/>
              <a:t>Deep Metric Learning with </a:t>
            </a:r>
            <a:r>
              <a:rPr lang="en-US" dirty="0" err="1"/>
              <a:t>ResNet</a:t>
            </a:r>
            <a:r>
              <a:rPr lang="en-US" dirty="0"/>
              <a:t> </a:t>
            </a:r>
            <a:r>
              <a:rPr lang="en-US" sz="1200" dirty="0"/>
              <a:t>1)</a:t>
            </a:r>
          </a:p>
          <a:p>
            <a:pPr lvl="1"/>
            <a:r>
              <a:rPr lang="en-US" dirty="0"/>
              <a:t>Use modified ResNet-34 (29 conv layers)</a:t>
            </a:r>
          </a:p>
          <a:p>
            <a:pPr lvl="1"/>
            <a:r>
              <a:rPr lang="en-US" dirty="0"/>
              <a:t>Create 128-dim Feature Vector</a:t>
            </a:r>
          </a:p>
          <a:p>
            <a:pPr lvl="1"/>
            <a:r>
              <a:rPr lang="en-US" dirty="0"/>
              <a:t>Trained via Metric Loss </a:t>
            </a:r>
          </a:p>
          <a:p>
            <a:r>
              <a:rPr lang="en-US" dirty="0"/>
              <a:t>Similarity via Euclidean Distance of Feature Vectors</a:t>
            </a:r>
          </a:p>
          <a:p>
            <a:pPr lvl="1"/>
            <a:r>
              <a:rPr lang="en-US" dirty="0"/>
              <a:t>Threshold of 0.6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8A4003-82F5-4FD5-A47D-047222C1E9FB}"/>
              </a:ext>
            </a:extLst>
          </p:cNvPr>
          <p:cNvSpPr txBox="1"/>
          <p:nvPr/>
        </p:nvSpPr>
        <p:spPr>
          <a:xfrm>
            <a:off x="838199" y="6039664"/>
            <a:ext cx="1051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</a:rPr>
              <a:t>1) He,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Kaiming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, et al. "Deep residual learning for image recognition." </a:t>
            </a:r>
            <a:r>
              <a:rPr lang="en-US" sz="1200" b="0" i="1" dirty="0">
                <a:solidFill>
                  <a:srgbClr val="222222"/>
                </a:solidFill>
                <a:effectLst/>
              </a:rPr>
              <a:t>Proceedings of the IEEE conference on computer vision and pattern recognition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2016.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7833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2B650-4D35-4E6A-8934-4FD2A60A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5B189-6F31-4951-8A20-7BAA9455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No face found =&gt; No Feature Vector created </a:t>
            </a:r>
          </a:p>
          <a:p>
            <a:pPr lvl="1"/>
            <a:r>
              <a:rPr lang="en-US" dirty="0"/>
              <a:t>(10 times in 1000+ images)</a:t>
            </a:r>
          </a:p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Return fixed value 0 or random value (bad)</a:t>
            </a:r>
          </a:p>
          <a:p>
            <a:pPr lvl="1"/>
            <a:r>
              <a:rPr lang="en-US" dirty="0"/>
              <a:t>Use Alternative approach (e.g.: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Approach) </a:t>
            </a:r>
          </a:p>
          <a:p>
            <a:pPr lvl="1"/>
            <a:r>
              <a:rPr lang="en-GB" dirty="0"/>
              <a:t>Let Human Decide (for optimal score)</a:t>
            </a:r>
          </a:p>
          <a:p>
            <a:r>
              <a:rPr lang="en-GB" dirty="0"/>
              <a:t>Result:</a:t>
            </a:r>
          </a:p>
          <a:p>
            <a:pPr lvl="1"/>
            <a:r>
              <a:rPr lang="en-GB" dirty="0"/>
              <a:t>Accuracy of 97.3732%</a:t>
            </a:r>
          </a:p>
        </p:txBody>
      </p:sp>
    </p:spTree>
    <p:extLst>
      <p:ext uri="{BB962C8B-B14F-4D97-AF65-F5344CB8AC3E}">
        <p14:creationId xmlns:p14="http://schemas.microsoft.com/office/powerpoint/2010/main" val="204130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3AD4EF4-27A8-4D9F-B1A3-3835CE7A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 Skin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ABF709-9B10-4E19-ADD3-98736037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96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844573-CFE7-45E9-8A28-A7BDDB01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17F55E3-BA28-4A68-B4B5-25AC7C44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Bayes Classifier </a:t>
            </a:r>
            <a:r>
              <a:rPr lang="en-GB" dirty="0"/>
              <a:t>with Gaussian Density Model in RGB space </a:t>
            </a:r>
            <a:r>
              <a:rPr lang="en-GB" sz="1200" dirty="0"/>
              <a:t>1)</a:t>
            </a:r>
          </a:p>
          <a:p>
            <a:pPr lvl="1"/>
            <a:r>
              <a:rPr lang="en-GB" dirty="0"/>
              <a:t>Use each skin/non skin pixel to set up mean and covariance matrix for skin/non skin model</a:t>
            </a:r>
          </a:p>
          <a:p>
            <a:pPr lvl="1"/>
            <a:r>
              <a:rPr lang="en-GB" dirty="0"/>
              <a:t>Classifies pixel as skin if p(</a:t>
            </a:r>
            <a:r>
              <a:rPr lang="en-GB" dirty="0" err="1"/>
              <a:t>x|skin</a:t>
            </a:r>
            <a:r>
              <a:rPr lang="en-GB" dirty="0"/>
              <a:t>) &gt;= 𝜗 * p(</a:t>
            </a:r>
            <a:r>
              <a:rPr lang="en-GB" dirty="0" err="1"/>
              <a:t>x|nonskin</a:t>
            </a:r>
            <a:r>
              <a:rPr lang="en-GB" dirty="0"/>
              <a:t>)</a:t>
            </a:r>
          </a:p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Histogram Normalization</a:t>
            </a:r>
          </a:p>
          <a:p>
            <a:r>
              <a:rPr lang="en-GB" dirty="0"/>
              <a:t>Post-processing</a:t>
            </a:r>
          </a:p>
          <a:p>
            <a:pPr lvl="1"/>
            <a:r>
              <a:rPr lang="en-GB" dirty="0"/>
              <a:t>Perceptual Grouping</a:t>
            </a:r>
          </a:p>
          <a:p>
            <a:pPr lvl="1"/>
            <a:r>
              <a:rPr lang="en-GB" dirty="0"/>
              <a:t>First Morphological Closing then Morphological Opening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D9C38D-DCFB-4481-A11A-1697733DE5B8}"/>
              </a:ext>
            </a:extLst>
          </p:cNvPr>
          <p:cNvSpPr txBox="1"/>
          <p:nvPr/>
        </p:nvSpPr>
        <p:spPr>
          <a:xfrm>
            <a:off x="838200" y="594613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i="0" dirty="0">
                <a:effectLst/>
              </a:rPr>
              <a:t>1) Phung, Son Lam, </a:t>
            </a:r>
            <a:r>
              <a:rPr lang="de-DE" sz="1200" b="0" i="0" dirty="0" err="1">
                <a:effectLst/>
              </a:rPr>
              <a:t>Abdesselam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Bouzerdoum</a:t>
            </a:r>
            <a:r>
              <a:rPr lang="de-DE" sz="1200" b="0" i="0" dirty="0">
                <a:effectLst/>
              </a:rPr>
              <a:t>, and Douglas Chai. "Skin </a:t>
            </a:r>
            <a:r>
              <a:rPr lang="de-DE" sz="1200" b="0" i="0" dirty="0" err="1">
                <a:effectLst/>
              </a:rPr>
              <a:t>segmentation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using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color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pixel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classification</a:t>
            </a:r>
            <a:r>
              <a:rPr lang="de-DE" sz="1200" b="0" i="0" dirty="0">
                <a:effectLst/>
              </a:rPr>
              <a:t>: </a:t>
            </a:r>
            <a:r>
              <a:rPr lang="de-DE" sz="1200" b="0" i="0" dirty="0" err="1">
                <a:effectLst/>
              </a:rPr>
              <a:t>analysis</a:t>
            </a:r>
            <a:r>
              <a:rPr lang="de-DE" sz="1200" b="0" i="0" dirty="0">
                <a:effectLst/>
              </a:rPr>
              <a:t> and </a:t>
            </a:r>
            <a:r>
              <a:rPr lang="de-DE" sz="1200" b="0" i="0" dirty="0" err="1">
                <a:effectLst/>
              </a:rPr>
              <a:t>comparison</a:t>
            </a:r>
            <a:r>
              <a:rPr lang="de-DE" sz="1200" b="0" i="0" dirty="0">
                <a:effectLst/>
              </a:rPr>
              <a:t>." IEEE </a:t>
            </a:r>
            <a:r>
              <a:rPr lang="de-DE" sz="1200" b="0" i="0" dirty="0" err="1">
                <a:effectLst/>
              </a:rPr>
              <a:t>transactions</a:t>
            </a:r>
            <a:r>
              <a:rPr lang="de-DE" sz="1200" b="0" i="0" dirty="0">
                <a:effectLst/>
              </a:rPr>
              <a:t> on </a:t>
            </a:r>
            <a:r>
              <a:rPr lang="de-DE" sz="1200" b="0" i="0" dirty="0" err="1">
                <a:effectLst/>
              </a:rPr>
              <a:t>pattern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analysis</a:t>
            </a:r>
            <a:r>
              <a:rPr lang="de-DE" sz="1200" b="0" i="0" dirty="0">
                <a:effectLst/>
              </a:rPr>
              <a:t> and </a:t>
            </a:r>
            <a:r>
              <a:rPr lang="de-DE" sz="1200" b="0" i="0" dirty="0" err="1">
                <a:effectLst/>
              </a:rPr>
              <a:t>machine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intelligence</a:t>
            </a:r>
            <a:r>
              <a:rPr lang="de-DE" sz="1200" b="0" i="0" dirty="0">
                <a:effectLst/>
              </a:rPr>
              <a:t> 27.1 (2005): 148-154.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0679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7B61E-640D-42F9-A7B3-44C56108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575A7-5682-49FB-847D-903649EE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MLP</a:t>
            </a:r>
            <a:r>
              <a:rPr lang="en-GB" dirty="0"/>
              <a:t> in RGB space </a:t>
            </a:r>
            <a:r>
              <a:rPr lang="en-GB" sz="1200" dirty="0"/>
              <a:t>1)</a:t>
            </a:r>
          </a:p>
          <a:p>
            <a:pPr lvl="1"/>
            <a:r>
              <a:rPr lang="en-GB" dirty="0"/>
              <a:t>Input nodes for R, G and B value</a:t>
            </a:r>
          </a:p>
          <a:p>
            <a:pPr lvl="1"/>
            <a:r>
              <a:rPr lang="en-GB" dirty="0"/>
              <a:t>One hidden layer since skin space not linearly separable</a:t>
            </a:r>
          </a:p>
          <a:p>
            <a:pPr lvl="2"/>
            <a:r>
              <a:rPr lang="en-GB" dirty="0"/>
              <a:t>Best results with hidden layer of 25 nodes</a:t>
            </a:r>
          </a:p>
          <a:p>
            <a:pPr lvl="1"/>
            <a:r>
              <a:rPr lang="en-GB" dirty="0"/>
              <a:t>Output nodes for skin and not skin rating</a:t>
            </a:r>
          </a:p>
          <a:p>
            <a:pPr lvl="1"/>
            <a:r>
              <a:rPr lang="en-GB" dirty="0"/>
              <a:t>Classifies pixel as skin if R(skin) – R(non skin) &gt;= 𝜗</a:t>
            </a:r>
          </a:p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Better Results without (e.g. RGB Normalization)</a:t>
            </a:r>
          </a:p>
          <a:p>
            <a:r>
              <a:rPr lang="en-GB" dirty="0"/>
              <a:t>Post-processing </a:t>
            </a:r>
          </a:p>
          <a:p>
            <a:pPr lvl="1"/>
            <a:r>
              <a:rPr lang="en-GB" dirty="0"/>
              <a:t>Perceptual Grouping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A4C575-F476-4D7D-A838-30B399FF9A2F}"/>
              </a:ext>
            </a:extLst>
          </p:cNvPr>
          <p:cNvSpPr txBox="1"/>
          <p:nvPr/>
        </p:nvSpPr>
        <p:spPr>
          <a:xfrm>
            <a:off x="838200" y="6176963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i="0" dirty="0">
                <a:effectLst/>
              </a:rPr>
              <a:t>1) </a:t>
            </a:r>
            <a:r>
              <a:rPr lang="en-US" sz="1200" b="0" i="0" dirty="0" err="1">
                <a:effectLst/>
              </a:rPr>
              <a:t>Bhoyar</a:t>
            </a:r>
            <a:r>
              <a:rPr lang="en-US" sz="1200" b="0" i="0" dirty="0">
                <a:effectLst/>
              </a:rPr>
              <a:t>, K. K., and O. G. </a:t>
            </a:r>
            <a:r>
              <a:rPr lang="en-US" sz="1200" b="0" i="0" dirty="0" err="1">
                <a:effectLst/>
              </a:rPr>
              <a:t>Kakde</a:t>
            </a:r>
            <a:r>
              <a:rPr lang="en-US" sz="1200" b="0" i="0" dirty="0">
                <a:effectLst/>
              </a:rPr>
              <a:t>. "Skin color detection model using neural networks and its performance evaluation." Journal of computer science. 2010.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8474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4BA86-9540-2C44-B440-2ECCB36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and results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7EB63C-A412-6249-AAD3-F3253D895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9275"/>
            <a:ext cx="5157787" cy="4370388"/>
          </a:xfrm>
        </p:spPr>
        <p:txBody>
          <a:bodyPr/>
          <a:lstStyle/>
          <a:p>
            <a:r>
              <a:rPr lang="en-GB" dirty="0"/>
              <a:t>Bayes Classifier</a:t>
            </a:r>
          </a:p>
          <a:p>
            <a:pPr lvl="1"/>
            <a:r>
              <a:rPr lang="en-GB" dirty="0"/>
              <a:t>Even </a:t>
            </a:r>
            <a:r>
              <a:rPr lang="en-GB" b="1" dirty="0"/>
              <a:t>acceptable</a:t>
            </a:r>
            <a:r>
              <a:rPr lang="en-GB" dirty="0"/>
              <a:t> results on </a:t>
            </a:r>
            <a:br>
              <a:rPr lang="en-GB" dirty="0"/>
            </a:br>
            <a:r>
              <a:rPr lang="en-GB" b="1" dirty="0"/>
              <a:t>bright</a:t>
            </a:r>
            <a:r>
              <a:rPr lang="en-GB" dirty="0"/>
              <a:t> </a:t>
            </a:r>
            <a:r>
              <a:rPr lang="en-GB" b="1" dirty="0"/>
              <a:t>lighting</a:t>
            </a:r>
            <a:r>
              <a:rPr lang="en-GB" dirty="0"/>
              <a:t> conditions</a:t>
            </a:r>
          </a:p>
          <a:p>
            <a:r>
              <a:rPr lang="en-GB" dirty="0"/>
              <a:t>MLP</a:t>
            </a:r>
          </a:p>
          <a:p>
            <a:pPr lvl="1"/>
            <a:r>
              <a:rPr lang="en-GB" b="1" dirty="0"/>
              <a:t>Good</a:t>
            </a:r>
            <a:r>
              <a:rPr lang="en-GB" dirty="0"/>
              <a:t> results on images with </a:t>
            </a:r>
            <a:r>
              <a:rPr lang="en-GB" b="1" dirty="0"/>
              <a:t>average</a:t>
            </a:r>
            <a:r>
              <a:rPr lang="en-GB" dirty="0"/>
              <a:t> </a:t>
            </a:r>
            <a:r>
              <a:rPr lang="en-GB" b="1" dirty="0"/>
              <a:t>conditions</a:t>
            </a:r>
          </a:p>
          <a:p>
            <a:pPr lvl="1"/>
            <a:r>
              <a:rPr lang="en-GB" b="1" dirty="0"/>
              <a:t>Better</a:t>
            </a:r>
            <a:r>
              <a:rPr lang="en-GB" dirty="0"/>
              <a:t> classification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skin</a:t>
            </a:r>
            <a:r>
              <a:rPr lang="en-GB" dirty="0"/>
              <a:t> like coloured objects </a:t>
            </a:r>
          </a:p>
          <a:p>
            <a:pPr lvl="1"/>
            <a:r>
              <a:rPr lang="en-GB" sz="2400" dirty="0"/>
              <a:t>Could be improved with more training on data with different lighting conditions</a:t>
            </a:r>
          </a:p>
          <a:p>
            <a:pPr lvl="1"/>
            <a:endParaRPr lang="en-GB" dirty="0"/>
          </a:p>
        </p:txBody>
      </p:sp>
      <p:pic>
        <p:nvPicPr>
          <p:cNvPr id="8" name="Grafik 7" descr="Ein Bild, das Silhouette enthält.&#10;&#10;Automatisch generierte Beschreibung">
            <a:extLst>
              <a:ext uri="{FF2B5EF4-FFF2-40B4-BE49-F238E27FC236}">
                <a16:creationId xmlns:a16="http://schemas.microsoft.com/office/drawing/2014/main" id="{304CB675-C112-2147-9B4D-62478481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55" y="3410937"/>
            <a:ext cx="1582752" cy="1187064"/>
          </a:xfrm>
          <a:prstGeom prst="rect">
            <a:avLst/>
          </a:prstGeom>
        </p:spPr>
      </p:pic>
      <p:pic>
        <p:nvPicPr>
          <p:cNvPr id="10" name="Grafik 9" descr="Ein Bild, das Text, Silhouette enthält.&#10;&#10;Automatisch generierte Beschreibung">
            <a:extLst>
              <a:ext uri="{FF2B5EF4-FFF2-40B4-BE49-F238E27FC236}">
                <a16:creationId xmlns:a16="http://schemas.microsoft.com/office/drawing/2014/main" id="{A2CD8B33-5F59-D046-9AC8-DEC78C0D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756" y="1871752"/>
            <a:ext cx="1582753" cy="1187065"/>
          </a:xfrm>
          <a:prstGeom prst="rect">
            <a:avLst/>
          </a:prstGeom>
        </p:spPr>
      </p:pic>
      <p:pic>
        <p:nvPicPr>
          <p:cNvPr id="12" name="Grafik 11" descr="Ein Bild, das Outdoorobjekt, dunkel, Silhouette enthält.&#10;&#10;Automatisch generierte Beschreibung">
            <a:extLst>
              <a:ext uri="{FF2B5EF4-FFF2-40B4-BE49-F238E27FC236}">
                <a16:creationId xmlns:a16="http://schemas.microsoft.com/office/drawing/2014/main" id="{F4C148AB-E11E-A04D-A418-E59C3E7F3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575" y="1875354"/>
            <a:ext cx="1582752" cy="1187064"/>
          </a:xfrm>
          <a:prstGeom prst="rect">
            <a:avLst/>
          </a:prstGeom>
        </p:spPr>
      </p:pic>
      <p:pic>
        <p:nvPicPr>
          <p:cNvPr id="14" name="Grafik 13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1AFBEF03-00F3-0647-AB5B-B306AC3C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575" y="3410937"/>
            <a:ext cx="1582752" cy="118706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47A9823-BC44-4E1D-8FA3-7FF124A8F784}"/>
              </a:ext>
            </a:extLst>
          </p:cNvPr>
          <p:cNvSpPr txBox="1"/>
          <p:nvPr/>
        </p:nvSpPr>
        <p:spPr>
          <a:xfrm>
            <a:off x="5957345" y="1502420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Bright Lightning</a:t>
            </a:r>
          </a:p>
        </p:txBody>
      </p:sp>
      <p:graphicFrame>
        <p:nvGraphicFramePr>
          <p:cNvPr id="19" name="Tabelle 19">
            <a:extLst>
              <a:ext uri="{FF2B5EF4-FFF2-40B4-BE49-F238E27FC236}">
                <a16:creationId xmlns:a16="http://schemas.microsoft.com/office/drawing/2014/main" id="{FB635654-4C67-43E5-A512-DCDF96F8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00487"/>
              </p:ext>
            </p:extLst>
          </p:nvPr>
        </p:nvGraphicFramePr>
        <p:xfrm>
          <a:off x="5997575" y="4946520"/>
          <a:ext cx="5354637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4879">
                  <a:extLst>
                    <a:ext uri="{9D8B030D-6E8A-4147-A177-3AD203B41FA5}">
                      <a16:colId xmlns:a16="http://schemas.microsoft.com/office/drawing/2014/main" val="3612761097"/>
                    </a:ext>
                  </a:extLst>
                </a:gridCol>
                <a:gridCol w="1784879">
                  <a:extLst>
                    <a:ext uri="{9D8B030D-6E8A-4147-A177-3AD203B41FA5}">
                      <a16:colId xmlns:a16="http://schemas.microsoft.com/office/drawing/2014/main" val="3003968007"/>
                    </a:ext>
                  </a:extLst>
                </a:gridCol>
                <a:gridCol w="1784879">
                  <a:extLst>
                    <a:ext uri="{9D8B030D-6E8A-4147-A177-3AD203B41FA5}">
                      <a16:colId xmlns:a16="http://schemas.microsoft.com/office/drawing/2014/main" val="2725853937"/>
                    </a:ext>
                  </a:extLst>
                </a:gridCol>
              </a:tblGrid>
              <a:tr h="301406">
                <a:tc>
                  <a:txBody>
                    <a:bodyPr/>
                    <a:lstStyle/>
                    <a:p>
                      <a:r>
                        <a:rPr lang="de-DE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50824"/>
                  </a:ext>
                </a:extLst>
              </a:tr>
              <a:tr h="301406">
                <a:tc>
                  <a:txBody>
                    <a:bodyPr/>
                    <a:lstStyle/>
                    <a:p>
                      <a:r>
                        <a:rPr lang="de-DE" dirty="0"/>
                        <a:t>Bayes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82.1635 %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64.3274 %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29522"/>
                  </a:ext>
                </a:extLst>
              </a:tr>
              <a:tr h="301406">
                <a:tc>
                  <a:txBody>
                    <a:bodyPr/>
                    <a:lstStyle/>
                    <a:p>
                      <a:r>
                        <a:rPr lang="de-DE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68.838 %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80.753 %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467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0169E28-C021-48A4-9790-D4E1056C0035}"/>
              </a:ext>
            </a:extLst>
          </p:cNvPr>
          <p:cNvSpPr txBox="1"/>
          <p:nvPr/>
        </p:nvSpPr>
        <p:spPr>
          <a:xfrm>
            <a:off x="7672943" y="1502420"/>
            <a:ext cx="17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Normal Lightning</a:t>
            </a:r>
          </a:p>
        </p:txBody>
      </p:sp>
    </p:spTree>
    <p:extLst>
      <p:ext uri="{BB962C8B-B14F-4D97-AF65-F5344CB8AC3E}">
        <p14:creationId xmlns:p14="http://schemas.microsoft.com/office/powerpoint/2010/main" val="274460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54A4C70-4BBB-45EB-B114-786C95FD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 Person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0676B3E-1CAC-4C6D-8834-FBA6A1051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78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3DC20EA-23AC-4690-A09B-1B8F98D4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Oriented Gradients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B20EFD1-DB21-4DAC-BA7D-EF81C3D0C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HOG Settings: 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Image Size: 	64x128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Block Size: 	16x16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Cell Size: 	8x8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Number of Bins:	9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Normalization:	L2-hys</a:t>
            </a:r>
          </a:p>
          <a:p>
            <a:r>
              <a:rPr lang="en-US" dirty="0"/>
              <a:t>These values worked best</a:t>
            </a:r>
          </a:p>
          <a:p>
            <a:r>
              <a:rPr lang="en-US" dirty="0"/>
              <a:t>Also shown By </a:t>
            </a:r>
            <a:br>
              <a:rPr lang="en-US" dirty="0"/>
            </a:br>
            <a:r>
              <a:rPr lang="en-US" dirty="0" err="1"/>
              <a:t>Dalal</a:t>
            </a:r>
            <a:r>
              <a:rPr lang="en-US" dirty="0"/>
              <a:t> &amp; </a:t>
            </a:r>
            <a:r>
              <a:rPr lang="en-US" dirty="0" err="1"/>
              <a:t>Triggs</a:t>
            </a:r>
            <a:r>
              <a:rPr lang="en-US" dirty="0"/>
              <a:t>, 2015 </a:t>
            </a:r>
            <a:r>
              <a:rPr lang="en-US" sz="1200" dirty="0"/>
              <a:t>1)</a:t>
            </a:r>
            <a:br>
              <a:rPr lang="en-US" sz="3600" dirty="0"/>
            </a:br>
            <a:r>
              <a:rPr lang="en-US" sz="1600" dirty="0"/>
              <a:t> 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07F3FC-B504-424B-A14F-6B4F814E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036" y="1825625"/>
            <a:ext cx="4505764" cy="35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06DB072-A6EE-4FE9-94C9-B840926C27C2}"/>
              </a:ext>
            </a:extLst>
          </p:cNvPr>
          <p:cNvSpPr txBox="1"/>
          <p:nvPr/>
        </p:nvSpPr>
        <p:spPr>
          <a:xfrm>
            <a:off x="838200" y="594613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1) </a:t>
            </a:r>
            <a:r>
              <a:rPr lang="en-US" sz="1200" b="0" i="0" dirty="0" err="1">
                <a:effectLst/>
              </a:rPr>
              <a:t>Dalal</a:t>
            </a:r>
            <a:r>
              <a:rPr lang="en-US" sz="1200" b="0" i="0" dirty="0">
                <a:effectLst/>
              </a:rPr>
              <a:t>, Navneet, and Bill </a:t>
            </a:r>
            <a:r>
              <a:rPr lang="en-US" sz="1200" b="0" i="0" dirty="0" err="1">
                <a:effectLst/>
              </a:rPr>
              <a:t>Triggs</a:t>
            </a:r>
            <a:r>
              <a:rPr lang="en-US" sz="1200" b="0" i="0" dirty="0">
                <a:effectLst/>
              </a:rPr>
              <a:t>. "Histograms of oriented gradients for human detection." 2005 IEEE computer society conference on computer vision and pattern recognition (CVPR'05). Vol. 1. IEEE, 2005.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6628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E8E8D-C39E-4CBA-867A-37229AA5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Machine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314D-1636-434D-910F-45334C51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training from scratch: </a:t>
            </a:r>
          </a:p>
          <a:p>
            <a:pPr lvl="1"/>
            <a:r>
              <a:rPr lang="en-US" dirty="0"/>
              <a:t>Bad Accuracy</a:t>
            </a:r>
          </a:p>
          <a:p>
            <a:r>
              <a:rPr lang="en-US" dirty="0"/>
              <a:t>Pretrained SVMs (OpenCV)</a:t>
            </a:r>
          </a:p>
          <a:p>
            <a:pPr lvl="1"/>
            <a:r>
              <a:rPr lang="en-US" dirty="0"/>
              <a:t>Default People Detector (for 64x128px images) =&gt; our task </a:t>
            </a:r>
          </a:p>
          <a:p>
            <a:pPr lvl="1"/>
            <a:r>
              <a:rPr lang="en-US" dirty="0"/>
              <a:t>Daimler People Detector (for 48x96px images)</a:t>
            </a:r>
          </a:p>
          <a:p>
            <a:r>
              <a:rPr lang="en-US" dirty="0"/>
              <a:t>Object detection &gt; Image classification</a:t>
            </a:r>
          </a:p>
          <a:p>
            <a:pPr lvl="1"/>
            <a:r>
              <a:rPr lang="en-US" dirty="0"/>
              <a:t>OpenCV detectors create Bounding Boxes </a:t>
            </a:r>
          </a:p>
          <a:p>
            <a:pPr lvl="2"/>
            <a:r>
              <a:rPr lang="en-US" dirty="0"/>
              <a:t>We used Sliding Windows with Stride 2</a:t>
            </a:r>
          </a:p>
          <a:p>
            <a:pPr lvl="1"/>
            <a:r>
              <a:rPr lang="en-US" dirty="0"/>
              <a:t>Bounding Boxes are neglected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=&gt; only yes or no important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4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0E642-4622-4C67-AEA3-1762609A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 + SVM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BF80C-906B-4B22-A55C-DD0F8ABF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Accuracy of 96.97 %</a:t>
            </a:r>
          </a:p>
          <a:p>
            <a:r>
              <a:rPr lang="en-US" dirty="0"/>
              <a:t>No False Positives</a:t>
            </a:r>
          </a:p>
          <a:p>
            <a:r>
              <a:rPr lang="en-US" dirty="0"/>
              <a:t>Only False Negatives: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A9FE67D-3895-4EA0-A661-FC0C1A9E9253}"/>
              </a:ext>
            </a:extLst>
          </p:cNvPr>
          <p:cNvGrpSpPr/>
          <p:nvPr/>
        </p:nvGrpSpPr>
        <p:grpSpPr>
          <a:xfrm>
            <a:off x="2228801" y="4001294"/>
            <a:ext cx="7734398" cy="2494975"/>
            <a:chOff x="1414850" y="4531281"/>
            <a:chExt cx="5960292" cy="1922681"/>
          </a:xfrm>
        </p:grpSpPr>
        <p:pic>
          <p:nvPicPr>
            <p:cNvPr id="5" name="Grafik 4" descr="Ein Bild, das Person, Fahrrad enthält.&#10;&#10;Automatisch generierte Beschreibung">
              <a:extLst>
                <a:ext uri="{FF2B5EF4-FFF2-40B4-BE49-F238E27FC236}">
                  <a16:creationId xmlns:a16="http://schemas.microsoft.com/office/drawing/2014/main" id="{279A21B4-C475-4CB2-8C1B-4A52E0F66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367" y="4531281"/>
              <a:ext cx="666750" cy="127635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52183E-CBBC-4690-AFC2-F98D78C30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777" y="4531281"/>
              <a:ext cx="666750" cy="1276350"/>
            </a:xfrm>
            <a:prstGeom prst="rect">
              <a:avLst/>
            </a:prstGeom>
          </p:spPr>
        </p:pic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C898C22F-7BD7-4932-820D-3B465213C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927" y="4531281"/>
              <a:ext cx="666750" cy="1276350"/>
            </a:xfrm>
            <a:prstGeom prst="rect">
              <a:avLst/>
            </a:prstGeom>
          </p:spPr>
        </p:pic>
        <p:pic>
          <p:nvPicPr>
            <p:cNvPr id="8" name="Grafik 7" descr="Ein Bild, das Person enthält.&#10;&#10;Automatisch generierte Beschreibung">
              <a:extLst>
                <a:ext uri="{FF2B5EF4-FFF2-40B4-BE49-F238E27FC236}">
                  <a16:creationId xmlns:a16="http://schemas.microsoft.com/office/drawing/2014/main" id="{4D6EA1B4-B15D-44CA-AEEB-04C35DD46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517" y="4531281"/>
              <a:ext cx="666750" cy="1276350"/>
            </a:xfrm>
            <a:prstGeom prst="rect">
              <a:avLst/>
            </a:prstGeom>
          </p:spPr>
        </p:pic>
        <p:pic>
          <p:nvPicPr>
            <p:cNvPr id="9" name="Grafik 8" descr="Ein Bild, das Person enthält.&#10;&#10;Automatisch generierte Beschreibung">
              <a:extLst>
                <a:ext uri="{FF2B5EF4-FFF2-40B4-BE49-F238E27FC236}">
                  <a16:creationId xmlns:a16="http://schemas.microsoft.com/office/drawing/2014/main" id="{4D45E188-7AD8-4ECB-ABC1-9027F572D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667" y="4531281"/>
              <a:ext cx="666750" cy="1276350"/>
            </a:xfrm>
            <a:prstGeom prst="rect">
              <a:avLst/>
            </a:prstGeom>
          </p:spPr>
        </p:pic>
        <p:pic>
          <p:nvPicPr>
            <p:cNvPr id="10" name="Grafik 9" descr="Ein Bild, das Gras, draußen, Feld, grün enthält.&#10;&#10;Automatisch generierte Beschreibung">
              <a:extLst>
                <a:ext uri="{FF2B5EF4-FFF2-40B4-BE49-F238E27FC236}">
                  <a16:creationId xmlns:a16="http://schemas.microsoft.com/office/drawing/2014/main" id="{BFF748B3-AF47-409A-9210-36C85D45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077" y="4531281"/>
              <a:ext cx="666750" cy="127635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5AF97DE-CEA5-492A-9ED7-95546841B4D3}"/>
                </a:ext>
              </a:extLst>
            </p:cNvPr>
            <p:cNvSpPr txBox="1"/>
            <p:nvPr/>
          </p:nvSpPr>
          <p:spPr>
            <a:xfrm>
              <a:off x="1414850" y="5807631"/>
              <a:ext cx="2611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Big People</a:t>
              </a:r>
              <a:br>
                <a:rPr lang="en-US" dirty="0"/>
              </a:br>
              <a:r>
                <a:rPr lang="en-US" dirty="0"/>
                <a:t>but somewhat obstructed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A2CA464-DD16-43C9-BD32-36383EA5B4C7}"/>
                </a:ext>
              </a:extLst>
            </p:cNvPr>
            <p:cNvSpPr txBox="1"/>
            <p:nvPr/>
          </p:nvSpPr>
          <p:spPr>
            <a:xfrm>
              <a:off x="4857465" y="5807631"/>
              <a:ext cx="2517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Small People</a:t>
              </a:r>
              <a:br>
                <a:rPr lang="en-US" dirty="0"/>
              </a:br>
              <a:r>
                <a:rPr lang="en-US" dirty="0"/>
                <a:t>and apparently too small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0319A80-8B9D-4DA4-AEA7-551D8041BFBC}"/>
                </a:ext>
              </a:extLst>
            </p:cNvPr>
            <p:cNvSpPr txBox="1"/>
            <p:nvPr/>
          </p:nvSpPr>
          <p:spPr>
            <a:xfrm>
              <a:off x="4248217" y="580763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14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Breitbild</PresentationFormat>
  <Paragraphs>105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</vt:lpstr>
      <vt:lpstr>2020/2021 CVHCI Competition</vt:lpstr>
      <vt:lpstr>A1 Skin Detection</vt:lpstr>
      <vt:lpstr>1st Approach</vt:lpstr>
      <vt:lpstr>2nd Approach</vt:lpstr>
      <vt:lpstr>Comparison and results</vt:lpstr>
      <vt:lpstr>A2 Person Detector</vt:lpstr>
      <vt:lpstr>Histogram of Oriented Gradients</vt:lpstr>
      <vt:lpstr>Support Vector Machine</vt:lpstr>
      <vt:lpstr>HOG + SVM</vt:lpstr>
      <vt:lpstr>A3 Face Similarity</vt:lpstr>
      <vt:lpstr>1st Approach</vt:lpstr>
      <vt:lpstr>2nd Approach</vt:lpstr>
      <vt:lpstr>2nd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2020/2021 CVHCI Competition</dc:title>
  <dc:creator>Jonas Steinhäuser</dc:creator>
  <cp:lastModifiedBy>Jonas Steinhäuser</cp:lastModifiedBy>
  <cp:revision>14</cp:revision>
  <dcterms:created xsi:type="dcterms:W3CDTF">2021-01-21T09:55:12Z</dcterms:created>
  <dcterms:modified xsi:type="dcterms:W3CDTF">2021-01-22T10:10:29Z</dcterms:modified>
</cp:coreProperties>
</file>