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7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5179"/>
  </p:normalViewPr>
  <p:slideViewPr>
    <p:cSldViewPr snapToGrid="0" snapToObjects="1">
      <p:cViewPr>
        <p:scale>
          <a:sx n="100" d="100"/>
          <a:sy n="100" d="100"/>
        </p:scale>
        <p:origin x="232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1766-6B52-964E-8826-DBFCF7DEF760}" type="datetimeFigureOut">
              <a:rPr lang="ru-RU" smtClean="0"/>
              <a:t>29.12.22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B9D0-08C8-F84F-9401-D2FB5DB6B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97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1766-6B52-964E-8826-DBFCF7DEF760}" type="datetimeFigureOut">
              <a:rPr lang="ru-RU" smtClean="0"/>
              <a:t>29.12.22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B9D0-08C8-F84F-9401-D2FB5DB6B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68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1766-6B52-964E-8826-DBFCF7DEF760}" type="datetimeFigureOut">
              <a:rPr lang="ru-RU" smtClean="0"/>
              <a:t>29.12.22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B9D0-08C8-F84F-9401-D2FB5DB6B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01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1766-6B52-964E-8826-DBFCF7DEF760}" type="datetimeFigureOut">
              <a:rPr lang="ru-RU" smtClean="0"/>
              <a:t>29.12.22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B9D0-08C8-F84F-9401-D2FB5DB6B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21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1766-6B52-964E-8826-DBFCF7DEF760}" type="datetimeFigureOut">
              <a:rPr lang="ru-RU" smtClean="0"/>
              <a:t>29.12.22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B9D0-08C8-F84F-9401-D2FB5DB6B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65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1766-6B52-964E-8826-DBFCF7DEF760}" type="datetimeFigureOut">
              <a:rPr lang="ru-RU" smtClean="0"/>
              <a:t>29.12.22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B9D0-08C8-F84F-9401-D2FB5DB6B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07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1766-6B52-964E-8826-DBFCF7DEF760}" type="datetimeFigureOut">
              <a:rPr lang="ru-RU" smtClean="0"/>
              <a:t>29.12.22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B9D0-08C8-F84F-9401-D2FB5DB6B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30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1766-6B52-964E-8826-DBFCF7DEF760}" type="datetimeFigureOut">
              <a:rPr lang="ru-RU" smtClean="0"/>
              <a:t>29.12.22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B9D0-08C8-F84F-9401-D2FB5DB6B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35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1766-6B52-964E-8826-DBFCF7DEF760}" type="datetimeFigureOut">
              <a:rPr lang="ru-RU" smtClean="0"/>
              <a:t>29.12.22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B9D0-08C8-F84F-9401-D2FB5DB6B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84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1766-6B52-964E-8826-DBFCF7DEF760}" type="datetimeFigureOut">
              <a:rPr lang="ru-RU" smtClean="0"/>
              <a:t>29.12.22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B9D0-08C8-F84F-9401-D2FB5DB6B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59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1766-6B52-964E-8826-DBFCF7DEF760}" type="datetimeFigureOut">
              <a:rPr lang="ru-RU" smtClean="0"/>
              <a:t>29.12.22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B9D0-08C8-F84F-9401-D2FB5DB6B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37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11766-6B52-964E-8826-DBFCF7DEF760}" type="datetimeFigureOut">
              <a:rPr lang="ru-RU" smtClean="0"/>
              <a:t>29.12.22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6B9D0-08C8-F84F-9401-D2FB5DB6B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98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chive.ics.uci.edu/ml/datasets/HTRU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76437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 Rounded MT Bold" charset="0"/>
                <a:ea typeface="Arial Rounded MT Bold" charset="0"/>
                <a:cs typeface="Arial Rounded MT Bold" charset="0"/>
              </a:rPr>
              <a:t>Итоговая аттестация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/>
            </a:r>
            <a:b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</a:br>
            <a:r>
              <a:rPr lang="ru-RU" sz="2000" dirty="0" smtClean="0"/>
              <a:t>Анализ сведений </a:t>
            </a:r>
            <a:r>
              <a:rPr lang="ru-RU" sz="2000" dirty="0"/>
              <a:t>о звездах, </a:t>
            </a:r>
            <a:r>
              <a:rPr lang="ru-RU" sz="2000" dirty="0" smtClean="0"/>
              <a:t>полученных </a:t>
            </a:r>
            <a:r>
              <a:rPr lang="ru-RU" sz="2000" dirty="0"/>
              <a:t>в ходе </a:t>
            </a:r>
            <a:r>
              <a:rPr lang="ru-RU" sz="2000" dirty="0" smtClean="0"/>
              <a:t>исследования </a:t>
            </a:r>
            <a:r>
              <a:rPr lang="ru-RU" sz="2000" dirty="0"/>
              <a:t>вселенной 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High </a:t>
            </a:r>
            <a:r>
              <a:rPr lang="ru-RU" sz="2000" dirty="0"/>
              <a:t>Time Resolution Universe Survey </a:t>
            </a:r>
            <a:r>
              <a:rPr lang="ru-RU" sz="2000" dirty="0" smtClean="0"/>
              <a:t>с </a:t>
            </a:r>
            <a:r>
              <a:rPr lang="ru-RU" sz="2000" dirty="0"/>
              <a:t>целью определения одного из типа нейтронных звезд — </a:t>
            </a:r>
            <a:r>
              <a:rPr lang="ru-RU" sz="2000" dirty="0" smtClean="0"/>
              <a:t>пульсаров</a:t>
            </a:r>
            <a:endParaRPr lang="ru-RU" sz="20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394700" y="59379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+mj-lt"/>
              </a:rPr>
              <a:t>Шелепова </a:t>
            </a:r>
            <a:r>
              <a:rPr lang="ru-RU" dirty="0">
                <a:latin typeface="+mj-lt"/>
              </a:rPr>
              <a:t>Юлия Владимировна 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085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Линейная нормировка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8942"/>
            <a:ext cx="7165713" cy="3534252"/>
          </a:xfr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341" y="3186112"/>
            <a:ext cx="5229659" cy="3671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641" y="932626"/>
            <a:ext cx="10748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r>
              <a:rPr lang="en-US" dirty="0" smtClean="0"/>
              <a:t>. </a:t>
            </a:r>
            <a:r>
              <a:rPr lang="ru-RU" dirty="0" smtClean="0"/>
              <a:t>Выполним </a:t>
            </a:r>
            <a:r>
              <a:rPr lang="ru-RU" dirty="0"/>
              <a:t>линейную нормировку всех значений предикторов полученной </a:t>
            </a:r>
            <a:r>
              <a:rPr lang="ru-RU" dirty="0" smtClean="0"/>
              <a:t>выборки</a:t>
            </a:r>
          </a:p>
          <a:p>
            <a:r>
              <a:rPr lang="en-US" dirty="0" smtClean="0"/>
              <a:t>Data Transformation </a:t>
            </a:r>
            <a:r>
              <a:rPr lang="mr-IN" dirty="0" smtClean="0"/>
              <a:t>–</a:t>
            </a:r>
            <a:r>
              <a:rPr lang="en-US" dirty="0" smtClean="0"/>
              <a:t> Scale and Reduce </a:t>
            </a:r>
            <a:r>
              <a:rPr lang="mr-IN" dirty="0" smtClean="0"/>
              <a:t>–</a:t>
            </a:r>
            <a:r>
              <a:rPr lang="en-US" dirty="0" smtClean="0"/>
              <a:t> Normalize Data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качестве метода трансформации выбираем </a:t>
            </a:r>
            <a:r>
              <a:rPr lang="en-US" dirty="0" smtClean="0"/>
              <a:t>MinMax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1636028" y="4874472"/>
            <a:ext cx="600051" cy="4993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36079" y="4492149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1</a:t>
            </a:r>
            <a:endParaRPr lang="ru-RU" sz="3200" dirty="0">
              <a:solidFill>
                <a:srgbClr val="C0000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6265636" y="4672020"/>
            <a:ext cx="600051" cy="4993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65687" y="4289697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2</a:t>
            </a:r>
            <a:endParaRPr lang="ru-RU" sz="3200" dirty="0">
              <a:solidFill>
                <a:srgbClr val="C00000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8658249" y="3526754"/>
            <a:ext cx="600051" cy="4993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58300" y="3144431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3</a:t>
            </a:r>
            <a:endParaRPr lang="ru-RU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9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750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Выборочное среднее после нормировки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4" y="3217152"/>
            <a:ext cx="12087966" cy="2641444"/>
          </a:xfrm>
        </p:spPr>
      </p:pic>
      <p:sp>
        <p:nvSpPr>
          <p:cNvPr id="7" name="TextBox 6"/>
          <p:cNvSpPr txBox="1"/>
          <p:nvPr/>
        </p:nvSpPr>
        <p:spPr>
          <a:xfrm>
            <a:off x="605641" y="932626"/>
            <a:ext cx="10748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</a:t>
            </a:r>
            <a:r>
              <a:rPr lang="en-US" dirty="0" smtClean="0"/>
              <a:t>. </a:t>
            </a:r>
            <a:r>
              <a:rPr lang="ru-RU" dirty="0" smtClean="0"/>
              <a:t>Визуализируем (</a:t>
            </a:r>
            <a:r>
              <a:rPr lang="en-US" dirty="0" smtClean="0"/>
              <a:t>Visualize) </a:t>
            </a:r>
            <a:r>
              <a:rPr lang="ru-RU" dirty="0" smtClean="0"/>
              <a:t>результаты линейной нормировки полученной выборки</a:t>
            </a:r>
          </a:p>
          <a:p>
            <a:r>
              <a:rPr lang="ru-RU" dirty="0" smtClean="0"/>
              <a:t>Определяем выборочное среднее для столбца </a:t>
            </a:r>
            <a:r>
              <a:rPr lang="en-US" dirty="0" smtClean="0"/>
              <a:t>MIP </a:t>
            </a:r>
            <a:r>
              <a:rPr lang="ru-RU" dirty="0" smtClean="0"/>
              <a:t>после нормировки</a:t>
            </a:r>
          </a:p>
          <a:p>
            <a:r>
              <a:rPr lang="ru-RU" dirty="0" smtClean="0"/>
              <a:t>Выделяем столбец с предиктором </a:t>
            </a:r>
            <a:r>
              <a:rPr lang="en-US" dirty="0" smtClean="0"/>
              <a:t>MIP </a:t>
            </a:r>
            <a:r>
              <a:rPr lang="ru-RU" dirty="0" smtClean="0"/>
              <a:t>и обратимся к статистике по результатам визуализации (</a:t>
            </a:r>
            <a:r>
              <a:rPr lang="en-US" dirty="0" smtClean="0"/>
              <a:t>Statistics - Mean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0" t="59890" r="3250" b="4020"/>
          <a:stretch/>
        </p:blipFill>
        <p:spPr>
          <a:xfrm>
            <a:off x="5372100" y="2766766"/>
            <a:ext cx="1991811" cy="900772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6487428" y="2610683"/>
            <a:ext cx="600051" cy="4993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87479" y="2228360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1</a:t>
            </a:r>
            <a:endParaRPr lang="ru-RU" sz="3200" dirty="0">
              <a:solidFill>
                <a:srgbClr val="C00000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1128028" y="3731038"/>
            <a:ext cx="600051" cy="4993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28079" y="3348715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10449132" y="3731038"/>
            <a:ext cx="600051" cy="4993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49183" y="3348715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3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106083" y="4447376"/>
            <a:ext cx="2374900" cy="1869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67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5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Тренировочный набор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"/>
          <a:stretch/>
        </p:blipFill>
        <p:spPr>
          <a:xfrm>
            <a:off x="924711" y="2044058"/>
            <a:ext cx="10276690" cy="4809600"/>
          </a:xfrm>
        </p:spPr>
      </p:pic>
      <p:sp>
        <p:nvSpPr>
          <p:cNvPr id="5" name="TextBox 4"/>
          <p:cNvSpPr txBox="1"/>
          <p:nvPr/>
        </p:nvSpPr>
        <p:spPr>
          <a:xfrm>
            <a:off x="605641" y="932626"/>
            <a:ext cx="10748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9</a:t>
            </a:r>
            <a:r>
              <a:rPr lang="en-US" dirty="0" smtClean="0"/>
              <a:t>. </a:t>
            </a:r>
            <a:r>
              <a:rPr lang="ru-RU" dirty="0" smtClean="0"/>
              <a:t>Используем полученную после нормировки выборку в качестве тренировочного набора данных</a:t>
            </a:r>
          </a:p>
          <a:p>
            <a:r>
              <a:rPr lang="en-US" dirty="0" smtClean="0"/>
              <a:t>Machine Learning </a:t>
            </a:r>
            <a:r>
              <a:rPr lang="mr-IN" dirty="0" smtClean="0"/>
              <a:t>–</a:t>
            </a:r>
            <a:r>
              <a:rPr lang="en-US" dirty="0" smtClean="0"/>
              <a:t> Train </a:t>
            </a:r>
            <a:r>
              <a:rPr lang="mr-IN" dirty="0" smtClean="0"/>
              <a:t>–</a:t>
            </a:r>
            <a:r>
              <a:rPr lang="en-US" dirty="0" smtClean="0"/>
              <a:t> Train Model</a:t>
            </a:r>
          </a:p>
          <a:p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2829828" y="5636038"/>
            <a:ext cx="600051" cy="4993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6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Модель </a:t>
            </a:r>
            <a:r>
              <a:rPr lang="ru-RU" smtClean="0"/>
              <a:t>логистической регрессии</a:t>
            </a:r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07" y="2506662"/>
            <a:ext cx="8058986" cy="4351338"/>
          </a:xfrm>
        </p:spPr>
      </p:pic>
      <p:pic>
        <p:nvPicPr>
          <p:cNvPr id="6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87" y="2506662"/>
            <a:ext cx="7061513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5641" y="932626"/>
            <a:ext cx="10748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r>
              <a:rPr lang="en-US" dirty="0" smtClean="0"/>
              <a:t>. </a:t>
            </a:r>
            <a:r>
              <a:rPr lang="ru-RU" dirty="0" smtClean="0"/>
              <a:t>Используем полученную после нормировки выборку в качестве тренировочного набора данных</a:t>
            </a:r>
          </a:p>
          <a:p>
            <a:r>
              <a:rPr lang="en-US" dirty="0" smtClean="0"/>
              <a:t>Machine Learning </a:t>
            </a:r>
            <a:r>
              <a:rPr lang="mr-IN" dirty="0" smtClean="0"/>
              <a:t>–</a:t>
            </a:r>
            <a:r>
              <a:rPr lang="en-US" dirty="0" smtClean="0"/>
              <a:t> Train </a:t>
            </a:r>
            <a:r>
              <a:rPr lang="mr-IN" dirty="0" smtClean="0"/>
              <a:t>–</a:t>
            </a:r>
            <a:r>
              <a:rPr lang="en-US" dirty="0" smtClean="0"/>
              <a:t> Train Model</a:t>
            </a:r>
          </a:p>
          <a:p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3065161" y="5978938"/>
            <a:ext cx="600051" cy="4993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117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65" y="2425700"/>
            <a:ext cx="11163669" cy="4432300"/>
          </a:xfrm>
        </p:spPr>
      </p:pic>
      <p:sp>
        <p:nvSpPr>
          <p:cNvPr id="5" name="TextBox 4"/>
          <p:cNvSpPr txBox="1"/>
          <p:nvPr/>
        </p:nvSpPr>
        <p:spPr>
          <a:xfrm>
            <a:off x="605641" y="1225371"/>
            <a:ext cx="10748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</a:t>
            </a:r>
            <a:r>
              <a:rPr lang="en-US" dirty="0" smtClean="0"/>
              <a:t>. </a:t>
            </a:r>
            <a:r>
              <a:rPr lang="ru-RU" dirty="0" smtClean="0"/>
              <a:t>Используем полученную после нормировки выборку в качестве тренировочного набора данных</a:t>
            </a:r>
          </a:p>
          <a:p>
            <a:r>
              <a:rPr lang="en-US" dirty="0" smtClean="0"/>
              <a:t>Machine Learning </a:t>
            </a:r>
            <a:r>
              <a:rPr lang="mr-IN" dirty="0" smtClean="0"/>
              <a:t>–</a:t>
            </a:r>
            <a:r>
              <a:rPr lang="en-US" dirty="0" smtClean="0"/>
              <a:t> Train </a:t>
            </a:r>
            <a:r>
              <a:rPr lang="mr-IN" dirty="0" smtClean="0"/>
              <a:t>–</a:t>
            </a:r>
            <a:r>
              <a:rPr lang="en-US" dirty="0" smtClean="0"/>
              <a:t> Train Model</a:t>
            </a:r>
            <a:r>
              <a:rPr lang="ru-RU" dirty="0" smtClean="0"/>
              <a:t>. Целевая переменная - </a:t>
            </a:r>
            <a:r>
              <a:rPr lang="en-US" dirty="0" smtClean="0"/>
              <a:t>TG</a:t>
            </a:r>
            <a:endParaRPr lang="ru-RU" dirty="0" smtClean="0"/>
          </a:p>
          <a:p>
            <a:r>
              <a:rPr lang="ru-RU" dirty="0" smtClean="0"/>
              <a:t>Запускаем модель для обучения</a:t>
            </a:r>
            <a:endParaRPr lang="en-US" dirty="0" smtClean="0"/>
          </a:p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Модель </a:t>
            </a:r>
            <a:r>
              <a:rPr lang="ru-RU" smtClean="0"/>
              <a:t>логистической регрессии</a:t>
            </a:r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7048500" y="4775200"/>
            <a:ext cx="791862" cy="6235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14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06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Классификация нового объекта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15" y="1757362"/>
            <a:ext cx="11619685" cy="5100638"/>
          </a:xfr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3598562" y="3530600"/>
            <a:ext cx="871838" cy="6108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5641" y="876577"/>
            <a:ext cx="1074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12</a:t>
            </a:r>
            <a:r>
              <a:rPr lang="en-US" dirty="0" smtClean="0"/>
              <a:t>. Machine Learning </a:t>
            </a:r>
            <a:r>
              <a:rPr lang="mr-IN" dirty="0" smtClean="0"/>
              <a:t>–</a:t>
            </a:r>
            <a:r>
              <a:rPr lang="en-US" dirty="0" smtClean="0"/>
              <a:t> Score </a:t>
            </a:r>
            <a:r>
              <a:rPr lang="mr-IN" dirty="0" smtClean="0"/>
              <a:t>–</a:t>
            </a:r>
            <a:r>
              <a:rPr lang="en-US" dirty="0" smtClean="0"/>
              <a:t> Score Model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9707262" y="5702300"/>
            <a:ext cx="871838" cy="6108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70400" y="3019147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1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79100" y="5190847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2</a:t>
            </a:r>
            <a:endParaRPr lang="ru-RU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24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41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Ввод</a:t>
            </a:r>
            <a:r>
              <a:rPr lang="en-US" dirty="0"/>
              <a:t> </a:t>
            </a:r>
            <a:r>
              <a:rPr lang="ru-RU" dirty="0" smtClean="0"/>
              <a:t>набора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0075"/>
            <a:ext cx="9550400" cy="4996416"/>
          </a:xfrm>
        </p:spPr>
      </p:pic>
      <p:sp>
        <p:nvSpPr>
          <p:cNvPr id="5" name="TextBox 4"/>
          <p:cNvSpPr txBox="1"/>
          <p:nvPr/>
        </p:nvSpPr>
        <p:spPr>
          <a:xfrm>
            <a:off x="605641" y="1117600"/>
            <a:ext cx="1074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13. </a:t>
            </a:r>
            <a:r>
              <a:rPr lang="en-US" dirty="0" smtClean="0"/>
              <a:t>Data Input and Output </a:t>
            </a:r>
            <a:r>
              <a:rPr lang="mr-IN" dirty="0" smtClean="0"/>
              <a:t>–</a:t>
            </a:r>
            <a:r>
              <a:rPr lang="en-US" dirty="0" smtClean="0"/>
              <a:t> Enter Data Manually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3166762" y="2667000"/>
            <a:ext cx="871838" cy="6108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9313562" y="5245100"/>
            <a:ext cx="871838" cy="6108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8600" y="2183041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1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85400" y="4781060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2</a:t>
            </a:r>
            <a:endParaRPr lang="ru-RU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2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/>
          <a:lstStyle/>
          <a:p>
            <a:r>
              <a:rPr lang="ru-RU" dirty="0"/>
              <a:t>Ввод</a:t>
            </a:r>
            <a:r>
              <a:rPr lang="en-US" dirty="0"/>
              <a:t> </a:t>
            </a:r>
            <a:r>
              <a:rPr lang="ru-RU" dirty="0"/>
              <a:t>набора данных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768100"/>
            <a:ext cx="10871200" cy="5089900"/>
          </a:xfrm>
        </p:spPr>
      </p:pic>
      <p:sp>
        <p:nvSpPr>
          <p:cNvPr id="5" name="TextBox 4"/>
          <p:cNvSpPr txBox="1"/>
          <p:nvPr/>
        </p:nvSpPr>
        <p:spPr>
          <a:xfrm>
            <a:off x="605641" y="1117600"/>
            <a:ext cx="10748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14</a:t>
            </a:r>
            <a:r>
              <a:rPr lang="en-US" dirty="0" smtClean="0"/>
              <a:t>. </a:t>
            </a:r>
            <a:r>
              <a:rPr lang="ru-RU" dirty="0" smtClean="0"/>
              <a:t>Вводим новые значения данных</a:t>
            </a:r>
            <a:r>
              <a:rPr lang="en-US" dirty="0" smtClean="0"/>
              <a:t>: </a:t>
            </a:r>
            <a:r>
              <a:rPr lang="ru-RU" dirty="0" smtClean="0"/>
              <a:t>заголовки </a:t>
            </a:r>
            <a:r>
              <a:rPr lang="mr-IN" dirty="0" smtClean="0"/>
              <a:t>–</a:t>
            </a:r>
            <a:r>
              <a:rPr lang="ru-RU" dirty="0" smtClean="0"/>
              <a:t> имена полей, значения </a:t>
            </a:r>
            <a:r>
              <a:rPr lang="mr-IN" dirty="0" smtClean="0"/>
              <a:t>–</a:t>
            </a:r>
            <a:r>
              <a:rPr lang="ru-RU" dirty="0" smtClean="0"/>
              <a:t> координаты полей. Формат данных - </a:t>
            </a:r>
            <a:r>
              <a:rPr lang="en-US" dirty="0" smtClean="0"/>
              <a:t>CSV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10088262" y="1930400"/>
            <a:ext cx="1075038" cy="1106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781" y="5894750"/>
            <a:ext cx="635000" cy="584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88262" y="5894175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2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78231" y="1471543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1</a:t>
            </a:r>
            <a:endParaRPr lang="ru-RU" sz="3200" dirty="0">
              <a:solidFill>
                <a:srgbClr val="C00000"/>
              </a:solidFill>
            </a:endParaRPr>
          </a:p>
        </p:txBody>
      </p:sp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41" y="2567904"/>
            <a:ext cx="4991100" cy="444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5641" y="2198572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Данные задачи: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54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124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Оценка результатов </a:t>
            </a:r>
            <a:r>
              <a:rPr lang="ru-RU" smtClean="0"/>
              <a:t>классификации нового объекта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5"/>
          <a:stretch/>
        </p:blipFill>
        <p:spPr>
          <a:xfrm>
            <a:off x="1" y="3682999"/>
            <a:ext cx="12099437" cy="3173411"/>
          </a:xfrm>
        </p:spPr>
      </p:pic>
      <p:sp>
        <p:nvSpPr>
          <p:cNvPr id="5" name="TextBox 4"/>
          <p:cNvSpPr txBox="1"/>
          <p:nvPr/>
        </p:nvSpPr>
        <p:spPr>
          <a:xfrm>
            <a:off x="605641" y="1502370"/>
            <a:ext cx="10748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15</a:t>
            </a:r>
            <a:r>
              <a:rPr lang="en-US" dirty="0" smtClean="0"/>
              <a:t>. </a:t>
            </a:r>
            <a:r>
              <a:rPr lang="ru-RU" dirty="0" smtClean="0"/>
              <a:t>Определяем вероятность (</a:t>
            </a:r>
            <a:r>
              <a:rPr lang="en-US" dirty="0" smtClean="0"/>
              <a:t>probability) </a:t>
            </a:r>
            <a:r>
              <a:rPr lang="ru-RU" dirty="0" smtClean="0"/>
              <a:t>отнесения нового объекта (звезды) к классу </a:t>
            </a:r>
            <a:r>
              <a:rPr lang="en-US" dirty="0" smtClean="0"/>
              <a:t>pulsar.</a:t>
            </a:r>
          </a:p>
          <a:p>
            <a:r>
              <a:rPr lang="ru-RU" dirty="0" smtClean="0"/>
              <a:t>Вероятность составляет 0.680423</a:t>
            </a:r>
            <a:endParaRPr lang="en-US" dirty="0" smtClean="0"/>
          </a:p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626600" y="5372100"/>
            <a:ext cx="1727200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0" t="59890" r="3250" b="4020"/>
          <a:stretch/>
        </p:blipFill>
        <p:spPr>
          <a:xfrm>
            <a:off x="9079621" y="2212317"/>
            <a:ext cx="1991811" cy="900772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10194949" y="2056234"/>
            <a:ext cx="600051" cy="4993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95000" y="1673911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1</a:t>
            </a:r>
            <a:endParaRPr lang="ru-RU" sz="3200" dirty="0">
              <a:solidFill>
                <a:srgbClr val="C00000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10787075" y="4309060"/>
            <a:ext cx="600051" cy="4993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387126" y="3926737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2</a:t>
            </a:r>
            <a:endParaRPr lang="ru-RU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538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274" y="395124"/>
            <a:ext cx="11353800" cy="65372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Классификация с помощью</a:t>
            </a:r>
            <a:r>
              <a:rPr lang="en-US" dirty="0" smtClean="0"/>
              <a:t> </a:t>
            </a:r>
            <a:r>
              <a:rPr lang="ru-RU" dirty="0" smtClean="0"/>
              <a:t>метода </a:t>
            </a:r>
            <a:r>
              <a:rPr lang="en-US" dirty="0" smtClean="0"/>
              <a:t>k-</a:t>
            </a:r>
            <a:r>
              <a:rPr lang="ru-RU" dirty="0" smtClean="0"/>
              <a:t>ближайших соседей</a:t>
            </a:r>
            <a:r>
              <a:rPr lang="en-US" dirty="0" smtClean="0"/>
              <a:t> </a:t>
            </a:r>
            <a:r>
              <a:rPr lang="ru-RU" dirty="0" smtClean="0"/>
              <a:t>и вычисление расстояния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" r="658"/>
          <a:stretch/>
        </p:blipFill>
        <p:spPr>
          <a:xfrm>
            <a:off x="-1" y="2311401"/>
            <a:ext cx="12179823" cy="4546600"/>
          </a:xfr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5826149" y="5066134"/>
            <a:ext cx="600051" cy="4993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26200" y="4683811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1</a:t>
            </a:r>
            <a:endParaRPr lang="ru-RU" sz="3200" dirty="0">
              <a:solidFill>
                <a:srgbClr val="C00000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0283849" y="2693724"/>
            <a:ext cx="600051" cy="4993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83900" y="2311401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2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641" y="1502370"/>
            <a:ext cx="10748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16. Вычисляем эвклидово расстояние от нового объекта до остальных объектов</a:t>
            </a:r>
          </a:p>
          <a:p>
            <a:r>
              <a:rPr lang="ru-RU" dirty="0" smtClean="0"/>
              <a:t>Применяем </a:t>
            </a:r>
            <a:r>
              <a:rPr lang="en-US" dirty="0" smtClean="0"/>
              <a:t>Apply SQL Transformation </a:t>
            </a:r>
            <a:r>
              <a:rPr lang="ru-RU" dirty="0" smtClean="0"/>
              <a:t>к </a:t>
            </a:r>
            <a:r>
              <a:rPr lang="en-US" dirty="0" smtClean="0"/>
              <a:t>Normalize Data</a:t>
            </a:r>
            <a:endParaRPr lang="ru-RU" dirty="0"/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411255"/>
            <a:ext cx="4991100" cy="444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2900" y="3041923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Данные задачи:</a:t>
            </a:r>
            <a:endParaRPr lang="ru-RU"/>
          </a:p>
        </p:txBody>
      </p:sp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74" y="6129845"/>
            <a:ext cx="635000" cy="584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630555" y="6129270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3</a:t>
            </a:r>
            <a:endParaRPr lang="ru-RU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5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6700" y="939800"/>
            <a:ext cx="11658600" cy="5694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В базе данных </a:t>
            </a:r>
            <a:r>
              <a:rPr lang="en-US" sz="2000" dirty="0" smtClean="0"/>
              <a:t>Pulsar_Stars_new.csv </a:t>
            </a:r>
            <a:r>
              <a:rPr lang="ru-RU" sz="2000" dirty="0" smtClean="0"/>
              <a:t>содержатся сведения о звездах, полученные в ходе исследований Вселенной </a:t>
            </a:r>
            <a:r>
              <a:rPr lang="ru-RU" sz="2000" dirty="0"/>
              <a:t>с целью определения одного из типа нейтронных звезд — пульсаров</a:t>
            </a:r>
            <a:r>
              <a:rPr lang="ru-RU" sz="2000" dirty="0" smtClean="0"/>
              <a:t>. Поле </a:t>
            </a:r>
            <a:r>
              <a:rPr lang="en-US" sz="2000" dirty="0" smtClean="0"/>
              <a:t>Target </a:t>
            </a:r>
            <a:r>
              <a:rPr lang="ru-RU" sz="2000" dirty="0" smtClean="0"/>
              <a:t>таблицы </a:t>
            </a:r>
            <a:r>
              <a:rPr lang="en-US" sz="2000" dirty="0" smtClean="0"/>
              <a:t>Pulsar_Stars </a:t>
            </a:r>
            <a:r>
              <a:rPr lang="ru-RU" sz="2000" dirty="0" smtClean="0"/>
              <a:t>является откликом, все остальные поля </a:t>
            </a:r>
            <a:r>
              <a:rPr lang="mr-IN" sz="2000" dirty="0" smtClean="0"/>
              <a:t>–</a:t>
            </a:r>
            <a:r>
              <a:rPr lang="ru-RU" sz="2000" dirty="0" smtClean="0"/>
              <a:t> предикторы. Необходимо: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Получить выборку из таблицы </a:t>
            </a:r>
            <a:r>
              <a:rPr lang="en-US" sz="2000" dirty="0" smtClean="0"/>
              <a:t>Pulsar_Stars </a:t>
            </a:r>
            <a:r>
              <a:rPr lang="ru-RU" sz="2000" dirty="0" smtClean="0"/>
              <a:t>на основании заданных критериев: </a:t>
            </a:r>
          </a:p>
          <a:p>
            <a:pPr marL="457200" indent="-457200">
              <a:buAutoNum type="arabicPeriod"/>
            </a:pPr>
            <a:endParaRPr lang="ru-RU" sz="2000" dirty="0" smtClean="0"/>
          </a:p>
          <a:p>
            <a:pPr marL="457200" indent="-457200">
              <a:buAutoNum type="arabicPeriod"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2.</a:t>
            </a:r>
            <a:r>
              <a:rPr lang="en-US" sz="2000" dirty="0" smtClean="0"/>
              <a:t> </a:t>
            </a:r>
            <a:r>
              <a:rPr lang="ru-RU" sz="2000" dirty="0" smtClean="0"/>
              <a:t>Определить выборочное среднее для предиктора </a:t>
            </a:r>
            <a:r>
              <a:rPr lang="en-US" sz="2000" dirty="0" smtClean="0"/>
              <a:t>MIP</a:t>
            </a:r>
          </a:p>
          <a:p>
            <a:pPr marL="0" indent="0">
              <a:buNone/>
            </a:pPr>
            <a:r>
              <a:rPr lang="en-US" sz="2000" dirty="0" smtClean="0"/>
              <a:t>3. </a:t>
            </a:r>
            <a:r>
              <a:rPr lang="ru-RU" sz="2000" dirty="0" smtClean="0"/>
              <a:t>Выполнит</a:t>
            </a:r>
            <a:r>
              <a:rPr lang="ru-RU" sz="2000" dirty="0"/>
              <a:t>ь</a:t>
            </a:r>
            <a:r>
              <a:rPr lang="ru-RU" sz="2000" dirty="0" smtClean="0"/>
              <a:t> </a:t>
            </a:r>
            <a:r>
              <a:rPr lang="ru-RU" sz="2000" dirty="0"/>
              <a:t>линейную нормировку всех значений предикторов полученной </a:t>
            </a:r>
            <a:r>
              <a:rPr lang="ru-RU" sz="2000" dirty="0" smtClean="0"/>
              <a:t>выборки</a:t>
            </a:r>
            <a:r>
              <a:rPr lang="en-US" sz="2000" dirty="0" smtClean="0"/>
              <a:t> </a:t>
            </a:r>
            <a:r>
              <a:rPr lang="ru-RU" sz="2000" dirty="0" smtClean="0"/>
              <a:t>и определить выборочное </a:t>
            </a:r>
            <a:r>
              <a:rPr lang="ru-RU" sz="2000" dirty="0"/>
              <a:t>среднее для столбца </a:t>
            </a:r>
            <a:r>
              <a:rPr lang="en-US" sz="2000" dirty="0" smtClean="0"/>
              <a:t>MIP </a:t>
            </a:r>
            <a:r>
              <a:rPr lang="ru-RU" sz="2000" dirty="0" smtClean="0"/>
              <a:t>после нормировки</a:t>
            </a:r>
          </a:p>
          <a:p>
            <a:pPr marL="0" indent="0">
              <a:buNone/>
            </a:pPr>
            <a:r>
              <a:rPr lang="ru-RU" sz="2000" dirty="0" smtClean="0"/>
              <a:t>4. Обучить модель </a:t>
            </a:r>
            <a:r>
              <a:rPr lang="ru-RU" sz="2000" dirty="0"/>
              <a:t>логистической регрессии, используя полученную после нормировки выборку в качестве тренировочного набора данных. П</a:t>
            </a:r>
            <a:r>
              <a:rPr lang="ru-RU" sz="2000" dirty="0" smtClean="0"/>
              <a:t>араметры </a:t>
            </a:r>
            <a:r>
              <a:rPr lang="ru-RU" sz="2000" dirty="0"/>
              <a:t>блока </a:t>
            </a:r>
            <a:r>
              <a:rPr lang="en-US" sz="2000" dirty="0" smtClean="0"/>
              <a:t>Logistic Regression random seed = 2019</a:t>
            </a:r>
            <a:r>
              <a:rPr lang="ru-RU" sz="2000" dirty="0" smtClean="0"/>
              <a:t>, </a:t>
            </a:r>
            <a:r>
              <a:rPr lang="ru-RU" sz="2000" dirty="0"/>
              <a:t>остальные параметры по </a:t>
            </a:r>
            <a:r>
              <a:rPr lang="ru-RU" sz="2000" dirty="0" smtClean="0"/>
              <a:t>умолчанию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5. </a:t>
            </a:r>
            <a:r>
              <a:rPr lang="ru-RU" sz="2000" dirty="0" smtClean="0"/>
              <a:t>Выполнить классификацию новой звезды (с помощью логистической регрессии) с параметрами: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и определить вероятность </a:t>
            </a:r>
            <a:r>
              <a:rPr lang="ru-RU" sz="2000" dirty="0"/>
              <a:t>отнесения звезды к классу </a:t>
            </a:r>
            <a:r>
              <a:rPr lang="ru-RU" sz="2000" dirty="0" smtClean="0"/>
              <a:t>пульсар</a:t>
            </a:r>
          </a:p>
          <a:p>
            <a:pPr marL="0" indent="0">
              <a:buNone/>
            </a:pPr>
            <a:r>
              <a:rPr lang="ru-RU" sz="2000" dirty="0" smtClean="0"/>
              <a:t>6. Выполнить классификацию новой звезды, с помощью метода </a:t>
            </a:r>
            <a:r>
              <a:rPr lang="en-US" sz="2000" dirty="0" smtClean="0"/>
              <a:t>K</a:t>
            </a:r>
            <a:r>
              <a:rPr lang="ru-RU" sz="2000" dirty="0" smtClean="0"/>
              <a:t>-ближайших соседей, используя нормализованные данные выборки</a:t>
            </a:r>
            <a:r>
              <a:rPr lang="en-US" sz="2000" dirty="0" smtClean="0"/>
              <a:t> </a:t>
            </a:r>
            <a:r>
              <a:rPr lang="ru-RU" sz="2000" dirty="0" smtClean="0"/>
              <a:t>и определить расстояние от новой звезды до ближайшего соседа, (с использованием евклидовой метрики)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2047611"/>
            <a:ext cx="4013200" cy="839437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4953000"/>
            <a:ext cx="4991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20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60" y="1355724"/>
            <a:ext cx="3512215" cy="5252503"/>
          </a:xfr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49274" y="395124"/>
            <a:ext cx="11353800" cy="6537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Классификация с помощью</a:t>
            </a:r>
            <a:r>
              <a:rPr lang="en-US" sz="4000" dirty="0" smtClean="0"/>
              <a:t> </a:t>
            </a:r>
            <a:r>
              <a:rPr lang="ru-RU" sz="4000" dirty="0" smtClean="0"/>
              <a:t>метода </a:t>
            </a:r>
            <a:r>
              <a:rPr lang="en-US" sz="4000" dirty="0" smtClean="0"/>
              <a:t>k-</a:t>
            </a:r>
            <a:r>
              <a:rPr lang="ru-RU" sz="4000" dirty="0" smtClean="0"/>
              <a:t>ближайших соседей</a:t>
            </a:r>
            <a:r>
              <a:rPr lang="en-US" sz="4000" dirty="0" smtClean="0"/>
              <a:t> </a:t>
            </a:r>
            <a:r>
              <a:rPr lang="ru-RU" sz="4000" dirty="0" smtClean="0"/>
              <a:t>и вычисление расстояния</a:t>
            </a:r>
            <a:endParaRPr lang="ru-RU" sz="4000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0" t="59890" r="3250" b="4020"/>
          <a:stretch/>
        </p:blipFill>
        <p:spPr>
          <a:xfrm>
            <a:off x="4340563" y="3421216"/>
            <a:ext cx="1991811" cy="900772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5455891" y="3265133"/>
            <a:ext cx="600051" cy="4993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55942" y="2882810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1</a:t>
            </a:r>
            <a:endParaRPr lang="ru-RU" sz="3200" dirty="0">
              <a:solidFill>
                <a:srgbClr val="C0000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0145924" y="2921902"/>
            <a:ext cx="600051" cy="4993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45975" y="2539579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2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126268" y="2831966"/>
            <a:ext cx="1727200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05641" y="1502370"/>
            <a:ext cx="5450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17</a:t>
            </a:r>
            <a:r>
              <a:rPr lang="ru-RU" dirty="0"/>
              <a:t>. Визуализируем (</a:t>
            </a:r>
            <a:r>
              <a:rPr lang="en-US" dirty="0"/>
              <a:t>Visualize) </a:t>
            </a:r>
            <a:r>
              <a:rPr lang="ru-RU" dirty="0" smtClean="0"/>
              <a:t>полученные результаты запроса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4170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12749" y="114114"/>
            <a:ext cx="11353800" cy="6537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Итоговая модель выглядит следующим образом:</a:t>
            </a:r>
            <a:endParaRPr lang="ru-RU" sz="4000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"/>
          <a:stretch/>
        </p:blipFill>
        <p:spPr>
          <a:xfrm>
            <a:off x="-12700" y="767837"/>
            <a:ext cx="12204699" cy="60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314325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данных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8000" y="1003300"/>
            <a:ext cx="113665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archive.ics.uci.edu/ml/datasets/HTRU2</a:t>
            </a:r>
            <a:endParaRPr lang="ru-RU" dirty="0" smtClean="0"/>
          </a:p>
          <a:p>
            <a:endParaRPr lang="en-US" dirty="0"/>
          </a:p>
          <a:p>
            <a:r>
              <a:rPr lang="en-US" dirty="0" smtClean="0"/>
              <a:t>Pulsar Stars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это набор </a:t>
            </a:r>
            <a:r>
              <a:rPr lang="ru-RU" dirty="0"/>
              <a:t>данных, описывающий выборку кандидатов в пульсары, собранную во время Обзора Вселенной с высоким временным разрешением (Юг</a:t>
            </a:r>
            <a:r>
              <a:rPr lang="ru-RU" dirty="0" smtClean="0"/>
              <a:t>).Пульсары </a:t>
            </a:r>
            <a:r>
              <a:rPr lang="ru-RU" dirty="0"/>
              <a:t>— это редкий тип нейтронных звезд, которые производят радиоизлучение, </a:t>
            </a:r>
            <a:r>
              <a:rPr lang="ru-RU" dirty="0" smtClean="0"/>
              <a:t>обнаруживаемое </a:t>
            </a:r>
            <a:r>
              <a:rPr lang="ru-RU" dirty="0"/>
              <a:t>на Земле. Они представляют значительный научный интерес как зонды пространства-времени, межзвездной среды и состояний </a:t>
            </a:r>
            <a:r>
              <a:rPr lang="ru-RU" dirty="0" smtClean="0"/>
              <a:t>материи.</a:t>
            </a:r>
          </a:p>
          <a:p>
            <a:endParaRPr lang="en-US" dirty="0" smtClean="0"/>
          </a:p>
          <a:p>
            <a:r>
              <a:rPr lang="ru-RU" dirty="0"/>
              <a:t>Каждый кандидат </a:t>
            </a:r>
            <a:r>
              <a:rPr lang="ru-RU" dirty="0" smtClean="0"/>
              <a:t>в пульсары описывается </a:t>
            </a:r>
            <a:r>
              <a:rPr lang="ru-RU" dirty="0"/>
              <a:t>8 непрерывными переменными и одной переменной </a:t>
            </a:r>
            <a:r>
              <a:rPr lang="ru-RU" dirty="0" smtClean="0"/>
              <a:t>класса:</a:t>
            </a:r>
          </a:p>
          <a:p>
            <a:endParaRPr lang="ru-RU" dirty="0"/>
          </a:p>
          <a:p>
            <a:r>
              <a:rPr lang="en-US" dirty="0" smtClean="0"/>
              <a:t>MIP </a:t>
            </a:r>
            <a:r>
              <a:rPr lang="ru-RU" dirty="0" smtClean="0"/>
              <a:t>Среднее </a:t>
            </a:r>
            <a:r>
              <a:rPr lang="ru-RU" dirty="0"/>
              <a:t>значение интегрального </a:t>
            </a:r>
            <a:r>
              <a:rPr lang="ru-RU" dirty="0" smtClean="0"/>
              <a:t>профиля</a:t>
            </a:r>
            <a:endParaRPr lang="en-US" dirty="0" smtClean="0"/>
          </a:p>
          <a:p>
            <a:r>
              <a:rPr lang="en-US" dirty="0" smtClean="0"/>
              <a:t>STDIP </a:t>
            </a:r>
            <a:r>
              <a:rPr lang="ru-RU" dirty="0" smtClean="0"/>
              <a:t>Стандартное </a:t>
            </a:r>
            <a:r>
              <a:rPr lang="ru-RU" dirty="0"/>
              <a:t>отклонение интегрированного </a:t>
            </a:r>
            <a:r>
              <a:rPr lang="ru-RU" dirty="0" smtClean="0"/>
              <a:t>профиля.</a:t>
            </a:r>
            <a:endParaRPr lang="en-US" dirty="0" smtClean="0"/>
          </a:p>
          <a:p>
            <a:r>
              <a:rPr lang="en-US" dirty="0" smtClean="0"/>
              <a:t>EKIP </a:t>
            </a:r>
            <a:r>
              <a:rPr lang="ru-RU" dirty="0" smtClean="0"/>
              <a:t>Избыточный </a:t>
            </a:r>
            <a:r>
              <a:rPr lang="ru-RU" dirty="0"/>
              <a:t>эксцесс интегрального профиля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SIP </a:t>
            </a:r>
            <a:r>
              <a:rPr lang="ru-RU" dirty="0" smtClean="0"/>
              <a:t>Асимметрия </a:t>
            </a:r>
            <a:r>
              <a:rPr lang="ru-RU" dirty="0"/>
              <a:t>интегрированного профиля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MC </a:t>
            </a:r>
            <a:r>
              <a:rPr lang="ru-RU" dirty="0" smtClean="0"/>
              <a:t>Среднее </a:t>
            </a:r>
            <a:r>
              <a:rPr lang="ru-RU" dirty="0"/>
              <a:t>значение кривой DM-SNR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STDC </a:t>
            </a:r>
            <a:r>
              <a:rPr lang="ru-RU" dirty="0" smtClean="0"/>
              <a:t>Стандартное </a:t>
            </a:r>
            <a:r>
              <a:rPr lang="ru-RU" dirty="0"/>
              <a:t>отклонение кривой DM-SNR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EKC </a:t>
            </a:r>
            <a:r>
              <a:rPr lang="ru-RU" dirty="0" smtClean="0"/>
              <a:t>Избыточный </a:t>
            </a:r>
            <a:r>
              <a:rPr lang="ru-RU" dirty="0"/>
              <a:t>эксцесс кривой DM-SNR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SC </a:t>
            </a:r>
            <a:r>
              <a:rPr lang="ru-RU" dirty="0" smtClean="0"/>
              <a:t>Асимметрия </a:t>
            </a:r>
            <a:r>
              <a:rPr lang="ru-RU" dirty="0"/>
              <a:t>кривой DM-SNR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TG </a:t>
            </a:r>
            <a:r>
              <a:rPr lang="ru-RU" dirty="0" smtClean="0"/>
              <a:t>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8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Импорт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3616"/>
            <a:ext cx="12192000" cy="2617287"/>
          </a:xfrm>
        </p:spPr>
      </p:pic>
      <p:sp>
        <p:nvSpPr>
          <p:cNvPr id="7" name="TextBox 6"/>
          <p:cNvSpPr txBox="1"/>
          <p:nvPr/>
        </p:nvSpPr>
        <p:spPr>
          <a:xfrm>
            <a:off x="961901" y="1531917"/>
            <a:ext cx="9310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ru-RU" dirty="0" smtClean="0"/>
              <a:t>Воспользуемся инструментом </a:t>
            </a:r>
            <a:r>
              <a:rPr lang="en-US" dirty="0" smtClean="0"/>
              <a:t>MS Azure Studio</a:t>
            </a:r>
            <a:endParaRPr lang="ru-RU" dirty="0" smtClean="0"/>
          </a:p>
          <a:p>
            <a:r>
              <a:rPr lang="ru-RU" dirty="0" smtClean="0"/>
              <a:t>Загрузим исходные данные </a:t>
            </a:r>
            <a:r>
              <a:rPr lang="en-US" dirty="0" smtClean="0"/>
              <a:t>Pulsar_Stars_new.csv </a:t>
            </a:r>
            <a:r>
              <a:rPr lang="ru-RU" dirty="0" smtClean="0"/>
              <a:t>в формате </a:t>
            </a:r>
            <a:r>
              <a:rPr lang="en-US" dirty="0" smtClean="0"/>
              <a:t>CSV </a:t>
            </a:r>
            <a:r>
              <a:rPr lang="ru-RU" dirty="0" smtClean="0"/>
              <a:t>в </a:t>
            </a:r>
            <a:r>
              <a:rPr lang="en-US" dirty="0" smtClean="0"/>
              <a:t>MS Azure Studio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5492036"/>
            <a:ext cx="3162300" cy="1365964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0" y="4731987"/>
            <a:ext cx="2997200" cy="2126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0300" y="5626100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1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8850" y="5502605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2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1450" y="4013200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3</a:t>
            </a:r>
            <a:endParaRPr lang="ru-RU" sz="3200" dirty="0">
              <a:solidFill>
                <a:srgbClr val="C00000"/>
              </a:solidFill>
            </a:endParaRPr>
          </a:p>
        </p:txBody>
      </p:sp>
      <p:cxnSp>
        <p:nvCxnSpPr>
          <p:cNvPr id="11" name="Прямая со стрелкой 10"/>
          <p:cNvCxnSpPr>
            <a:stCxn id="6" idx="2"/>
          </p:cNvCxnSpPr>
          <p:nvPr/>
        </p:nvCxnSpPr>
        <p:spPr>
          <a:xfrm>
            <a:off x="1409700" y="6210875"/>
            <a:ext cx="508000" cy="2026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515100" y="4918278"/>
            <a:ext cx="508000" cy="2026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961901" y="4013200"/>
            <a:ext cx="508000" cy="2026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3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731846"/>
            <a:ext cx="7289800" cy="3094967"/>
          </a:xfr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3400"/>
            <a:ext cx="12192000" cy="2514600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60366" y="365125"/>
            <a:ext cx="10515600" cy="1325563"/>
          </a:xfrm>
        </p:spPr>
        <p:txBody>
          <a:bodyPr/>
          <a:lstStyle/>
          <a:p>
            <a:r>
              <a:rPr lang="ru-RU" dirty="0" smtClean="0"/>
              <a:t>Создание проекта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20781" y="1533667"/>
            <a:ext cx="3681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ru-RU" dirty="0" smtClean="0"/>
              <a:t>Создадим новый эксперимент и откроем импортированный ранее набор данных 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5359464" y="1440422"/>
            <a:ext cx="600051" cy="4993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1346200" y="5778500"/>
            <a:ext cx="31496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7489849" y="2029672"/>
            <a:ext cx="600051" cy="4993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59515" y="1015206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1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89900" y="1647349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2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5632" y="5181025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3</a:t>
            </a:r>
            <a:endParaRPr lang="ru-RU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6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Предварительная </a:t>
            </a:r>
            <a:r>
              <a:rPr lang="ru-RU" smtClean="0"/>
              <a:t>обработка данных</a:t>
            </a:r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6581"/>
            <a:ext cx="12192000" cy="4711419"/>
          </a:xfrm>
        </p:spPr>
      </p:pic>
      <p:sp>
        <p:nvSpPr>
          <p:cNvPr id="5" name="TextBox 4"/>
          <p:cNvSpPr txBox="1"/>
          <p:nvPr/>
        </p:nvSpPr>
        <p:spPr>
          <a:xfrm>
            <a:off x="605641" y="914968"/>
            <a:ext cx="10748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r>
              <a:rPr lang="en-US" dirty="0" smtClean="0"/>
              <a:t>. </a:t>
            </a:r>
            <a:r>
              <a:rPr lang="ru-RU" dirty="0" smtClean="0"/>
              <a:t>Проверяем наличие данных: визуализируем данные (</a:t>
            </a:r>
            <a:r>
              <a:rPr lang="en-US" dirty="0" smtClean="0"/>
              <a:t>Visualize) </a:t>
            </a:r>
            <a:r>
              <a:rPr lang="ru-RU" dirty="0" smtClean="0"/>
              <a:t>и ознакомимся со структурой данных. </a:t>
            </a:r>
            <a:r>
              <a:rPr lang="ru-RU" dirty="0"/>
              <a:t>Б</a:t>
            </a:r>
            <a:r>
              <a:rPr lang="ru-RU" dirty="0" smtClean="0"/>
              <a:t>аза данных содержит 9 столбцов (предикторов) и 17898 строк (значений), данные представлены в числовом формате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818" y="4254500"/>
            <a:ext cx="4217581" cy="2489200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9182100" y="3403600"/>
            <a:ext cx="1041400" cy="2606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23500" y="2891691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1</a:t>
            </a:r>
            <a:endParaRPr lang="ru-RU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8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 к данным (выборка)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05641" y="1918268"/>
            <a:ext cx="10748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ru-RU" dirty="0" smtClean="0"/>
              <a:t>Выполним запрос к данным через </a:t>
            </a:r>
            <a:r>
              <a:rPr lang="en-US" dirty="0" smtClean="0"/>
              <a:t>Apply SQL Transformation </a:t>
            </a:r>
            <a:r>
              <a:rPr lang="ru-RU" dirty="0" smtClean="0"/>
              <a:t>для того, чтобы получить из БД данные в соответствии с условиями: необходимо получить выборку из набора данных с помощью запросов на основании следующих критериев:</a:t>
            </a:r>
          </a:p>
          <a:p>
            <a:endParaRPr lang="ru-RU" dirty="0"/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0785"/>
            <a:ext cx="12192000" cy="279721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3"/>
          <a:stretch/>
        </p:blipFill>
        <p:spPr>
          <a:xfrm>
            <a:off x="4216400" y="2518432"/>
            <a:ext cx="4381500" cy="925200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1647850" y="4724400"/>
            <a:ext cx="1400150" cy="16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021791" y="6377086"/>
            <a:ext cx="119460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5396712" y="5957986"/>
            <a:ext cx="116601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07541" y="4432012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1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7641" y="6084698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smtClean="0">
                <a:solidFill>
                  <a:srgbClr val="C00000"/>
                </a:solidFill>
              </a:rPr>
              <a:t>2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800" y="5665598"/>
            <a:ext cx="60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3</a:t>
            </a:r>
            <a:endParaRPr lang="ru-RU" sz="3200" dirty="0">
              <a:solidFill>
                <a:srgbClr val="C00000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0185400" y="3352800"/>
            <a:ext cx="2386" cy="14875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007600" y="2768025"/>
            <a:ext cx="60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4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845800" y="6224973"/>
            <a:ext cx="609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5</a:t>
            </a:r>
            <a:endParaRPr lang="ru-RU" sz="3200" dirty="0">
              <a:solidFill>
                <a:srgbClr val="C00000"/>
              </a:solidFill>
            </a:endParaRPr>
          </a:p>
        </p:txBody>
      </p:sp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237650"/>
            <a:ext cx="635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95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выборки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9884"/>
            <a:ext cx="12192000" cy="28441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0074" y="774700"/>
            <a:ext cx="11472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r>
              <a:rPr lang="en-US" dirty="0" smtClean="0"/>
              <a:t>. </a:t>
            </a:r>
            <a:r>
              <a:rPr lang="ru-RU" dirty="0" smtClean="0"/>
              <a:t>Визуализируем данные (</a:t>
            </a:r>
            <a:r>
              <a:rPr lang="en-US" dirty="0" smtClean="0"/>
              <a:t>Visualize) </a:t>
            </a:r>
            <a:r>
              <a:rPr lang="ru-RU" dirty="0" smtClean="0"/>
              <a:t>и ознакомимся с результатами </a:t>
            </a:r>
            <a:r>
              <a:rPr lang="ru-RU" dirty="0"/>
              <a:t>выборки и </a:t>
            </a:r>
            <a:r>
              <a:rPr lang="ru-RU" dirty="0" smtClean="0"/>
              <a:t>находим выборочное </a:t>
            </a:r>
            <a:r>
              <a:rPr lang="ru-RU" dirty="0"/>
              <a:t>среднее для предиктора </a:t>
            </a:r>
            <a:r>
              <a:rPr lang="en-US" dirty="0"/>
              <a:t>MIP</a:t>
            </a:r>
          </a:p>
          <a:p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4" y="4333361"/>
            <a:ext cx="11621926" cy="2524639"/>
          </a:xfr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618" y="2349500"/>
            <a:ext cx="4217581" cy="2489200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10566400" y="1654277"/>
            <a:ext cx="1041400" cy="2606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кругленный прямоугольник 2"/>
          <p:cNvSpPr/>
          <p:nvPr/>
        </p:nvSpPr>
        <p:spPr>
          <a:xfrm>
            <a:off x="1092200" y="2349500"/>
            <a:ext cx="520700" cy="431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156108" y="5435600"/>
            <a:ext cx="2362792" cy="25420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1659368" y="1981200"/>
            <a:ext cx="474725" cy="3683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10787075" y="5020875"/>
            <a:ext cx="566725" cy="3792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1697468" y="4711700"/>
            <a:ext cx="436625" cy="3563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6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Определение выборочного среднего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632" y="1144565"/>
            <a:ext cx="6914368" cy="3194071"/>
          </a:xfrm>
        </p:spPr>
      </p:pic>
      <p:pic>
        <p:nvPicPr>
          <p:cNvPr id="5" name="Объект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6"/>
          <a:stretch/>
        </p:blipFill>
        <p:spPr>
          <a:xfrm>
            <a:off x="5143500" y="4442400"/>
            <a:ext cx="7035800" cy="241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2941" y="1423183"/>
            <a:ext cx="38139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r>
              <a:rPr lang="en-US" dirty="0" smtClean="0"/>
              <a:t>. </a:t>
            </a:r>
            <a:r>
              <a:rPr lang="ru-RU" dirty="0" smtClean="0"/>
              <a:t>В соответствии с исходной задачей определим выборочное среднее для столбца </a:t>
            </a:r>
            <a:r>
              <a:rPr lang="en-US" dirty="0" smtClean="0"/>
              <a:t>MIP</a:t>
            </a:r>
          </a:p>
          <a:p>
            <a:endParaRPr lang="en-US" dirty="0" smtClean="0"/>
          </a:p>
          <a:p>
            <a:r>
              <a:rPr lang="ru-RU" dirty="0" smtClean="0"/>
              <a:t>Способ 1: обратимся к статистике по результатам визуализации (см. </a:t>
            </a:r>
            <a:r>
              <a:rPr lang="ru-RU" dirty="0"/>
              <a:t>п</a:t>
            </a:r>
            <a:r>
              <a:rPr lang="ru-RU" dirty="0" smtClean="0"/>
              <a:t>редыдущий шаг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Statistics - Mean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Способ 2: дополним запрос к данным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Apply SQL Transformation </a:t>
            </a:r>
            <a:r>
              <a:rPr lang="ru-RU" dirty="0" smtClean="0"/>
              <a:t>с использованием </a:t>
            </a:r>
            <a:r>
              <a:rPr lang="en-US" dirty="0" smtClean="0"/>
              <a:t>AVG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143500" y="5842000"/>
            <a:ext cx="2374900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55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678</Words>
  <Application>Microsoft Macintosh PowerPoint</Application>
  <PresentationFormat>Широкоэкранный</PresentationFormat>
  <Paragraphs>117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Arial Rounded MT Bold</vt:lpstr>
      <vt:lpstr>Calibri</vt:lpstr>
      <vt:lpstr>Calibri Light</vt:lpstr>
      <vt:lpstr>Mangal</vt:lpstr>
      <vt:lpstr>Тема Office</vt:lpstr>
      <vt:lpstr>Итоговая аттестация Анализ сведений о звездах, полученных в ходе исследования вселенной  High Time Resolution Universe Survey с целью определения одного из типа нейтронных звезд — пульсаров</vt:lpstr>
      <vt:lpstr>Постановка задачи</vt:lpstr>
      <vt:lpstr>Описание данных</vt:lpstr>
      <vt:lpstr>Импорт данных</vt:lpstr>
      <vt:lpstr>Создание проекта</vt:lpstr>
      <vt:lpstr>Предварительная обработка данных</vt:lpstr>
      <vt:lpstr>Запрос к данным (выборка)</vt:lpstr>
      <vt:lpstr>Результаты выборки</vt:lpstr>
      <vt:lpstr>Определение выборочного среднего </vt:lpstr>
      <vt:lpstr>Линейная нормировка</vt:lpstr>
      <vt:lpstr>Выборочное среднее после нормировки</vt:lpstr>
      <vt:lpstr>Тренировочный набор данных</vt:lpstr>
      <vt:lpstr>Модель логистической регрессии</vt:lpstr>
      <vt:lpstr>Модель логистической регрессии</vt:lpstr>
      <vt:lpstr>Классификация нового объекта</vt:lpstr>
      <vt:lpstr>Ввод набора данных</vt:lpstr>
      <vt:lpstr>Ввод набора данных</vt:lpstr>
      <vt:lpstr>Оценка результатов классификации нового объекта</vt:lpstr>
      <vt:lpstr>Классификация с помощью метода k-ближайших соседей и вычисление расстояния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79</cp:revision>
  <dcterms:created xsi:type="dcterms:W3CDTF">2022-02-03T19:51:47Z</dcterms:created>
  <dcterms:modified xsi:type="dcterms:W3CDTF">2022-12-30T13:17:25Z</dcterms:modified>
</cp:coreProperties>
</file>