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8" r:id="rId2"/>
    <p:sldId id="262"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E4F87-767B-45BF-8832-075D0596EEFD}" type="datetimeFigureOut">
              <a:rPr lang="ru-RU" smtClean="0"/>
              <a:t>15.12.2023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B753C-3C62-43B6-98D0-23D5A4FE5D49}" type="slidenum">
              <a:rPr lang="ru-RU" smtClean="0"/>
              <a:t>‹#›</a:t>
            </a:fld>
            <a:endParaRPr lang="ru-RU"/>
          </a:p>
        </p:txBody>
      </p:sp>
    </p:spTree>
    <p:extLst>
      <p:ext uri="{BB962C8B-B14F-4D97-AF65-F5344CB8AC3E}">
        <p14:creationId xmlns:p14="http://schemas.microsoft.com/office/powerpoint/2010/main" val="3396429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6F782A9-9512-4A1B-B575-EC38535F4135}"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71071011-84DC-4FD8-99B5-E7998248FF35}" type="datetime1">
              <a:rPr lang="en-US" smtClean="0"/>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FC9893E-AA7E-41D5-901B-91026B8D2E69}"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8367F33-696E-4A49-B60A-200D05788822}"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0991B1D-53F5-4F68-8EF4-6F3A41AA6F1B}"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FA205E8-ED03-435B-9E34-8B9AF06739E0}"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66A87BB-40A9-459A-8F18-8345B576734D}"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E786108-9071-4FAF-B19C-875C6A5F901F}"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17F6BB0-18CA-4946-BAD9-9685D66515B6}"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4669A5E-6783-45F1-9323-46C36DE01CC1}"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7831C1-50E7-48CD-B0BD-3BA0F2BDDFF9}"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B6FF435-0D90-42A4-AFE8-E17108F03E06}" type="datetime1">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434B9E9-EC02-444A-8B6C-8B2D06B4D20C}" type="datetime1">
              <a:rPr lang="en-US" smtClean="0"/>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3145839-7357-4B3D-ABA2-4F6772195852}" type="datetime1">
              <a:rPr lang="en-US" smtClean="0"/>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A017E-EB03-4B80-8C45-8215E64AF094}" type="datetime1">
              <a:rPr lang="en-US" smtClean="0"/>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00B80A3-999F-41A3-952D-18C88CBB1262}" type="datetime1">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0903EB4-D829-42C4-B1A0-CB28A914BCCB}" type="datetime1">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CF98AB-6601-4439-9046-2C13C6940D2E}" type="datetime1">
              <a:rPr lang="en-US" smtClean="0"/>
              <a:t>12/15/2023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4212" y="293299"/>
            <a:ext cx="8001000" cy="3364302"/>
          </a:xfrm>
        </p:spPr>
        <p:txBody>
          <a:bodyPr>
            <a:normAutofit/>
          </a:bodyPr>
          <a:lstStyle/>
          <a:p>
            <a:r>
              <a:rPr lang="en-US" dirty="0"/>
              <a:t>Analysis of user interaction with YANDEX.ZEN article cards</a:t>
            </a:r>
            <a:r>
              <a:rPr lang="ru-RU" dirty="0" smtClean="0"/>
              <a:t>.</a:t>
            </a:r>
            <a:endParaRPr lang="ru-RU" dirty="0"/>
          </a:p>
        </p:txBody>
      </p:sp>
      <p:sp>
        <p:nvSpPr>
          <p:cNvPr id="3" name="Подзаголовок 2"/>
          <p:cNvSpPr>
            <a:spLocks noGrp="1"/>
          </p:cNvSpPr>
          <p:nvPr>
            <p:ph type="subTitle" idx="1"/>
          </p:nvPr>
        </p:nvSpPr>
        <p:spPr>
          <a:xfrm>
            <a:off x="684212" y="4499475"/>
            <a:ext cx="6400800" cy="1947333"/>
          </a:xfrm>
        </p:spPr>
        <p:txBody>
          <a:bodyPr>
            <a:normAutofit/>
          </a:bodyPr>
          <a:lstStyle/>
          <a:p>
            <a:r>
              <a:rPr lang="en-US" dirty="0" smtClean="0">
                <a:solidFill>
                  <a:schemeClr val="tx1"/>
                </a:solidFill>
              </a:rPr>
              <a:t>Research </a:t>
            </a:r>
            <a:r>
              <a:rPr lang="en-US" dirty="0">
                <a:solidFill>
                  <a:schemeClr val="tx1"/>
                </a:solidFill>
              </a:rPr>
              <a:t>author: Yulia Bulycheva </a:t>
            </a:r>
            <a:endParaRPr lang="ru-RU" dirty="0" smtClean="0">
              <a:solidFill>
                <a:schemeClr val="tx1"/>
              </a:solidFill>
            </a:endParaRPr>
          </a:p>
          <a:p>
            <a:r>
              <a:rPr lang="en-US" dirty="0" smtClean="0">
                <a:solidFill>
                  <a:schemeClr val="tx1"/>
                </a:solidFill>
              </a:rPr>
              <a:t>Period </a:t>
            </a:r>
            <a:r>
              <a:rPr lang="en-US" dirty="0">
                <a:solidFill>
                  <a:schemeClr val="tx1"/>
                </a:solidFill>
              </a:rPr>
              <a:t>under analysis </a:t>
            </a:r>
            <a:endParaRPr lang="ru-RU" dirty="0" smtClean="0">
              <a:solidFill>
                <a:schemeClr val="tx1"/>
              </a:solidFill>
            </a:endParaRPr>
          </a:p>
          <a:p>
            <a:r>
              <a:rPr lang="en-US" dirty="0" smtClean="0">
                <a:solidFill>
                  <a:schemeClr val="tx1"/>
                </a:solidFill>
              </a:rPr>
              <a:t>Date</a:t>
            </a:r>
            <a:r>
              <a:rPr lang="en-US" dirty="0">
                <a:solidFill>
                  <a:schemeClr val="tx1"/>
                </a:solidFill>
              </a:rPr>
              <a:t>: September 24, 2019 </a:t>
            </a:r>
            <a:endParaRPr lang="ru-RU" dirty="0" smtClean="0">
              <a:solidFill>
                <a:schemeClr val="tx1"/>
              </a:solidFill>
            </a:endParaRPr>
          </a:p>
          <a:p>
            <a:r>
              <a:rPr lang="en-US" dirty="0" smtClean="0">
                <a:solidFill>
                  <a:schemeClr val="tx1"/>
                </a:solidFill>
              </a:rPr>
              <a:t>Time</a:t>
            </a:r>
            <a:r>
              <a:rPr lang="en-US" dirty="0">
                <a:solidFill>
                  <a:schemeClr val="tx1"/>
                </a:solidFill>
              </a:rPr>
              <a:t>: 18:00 – </a:t>
            </a:r>
            <a:r>
              <a:rPr lang="en-US" dirty="0" smtClean="0">
                <a:solidFill>
                  <a:schemeClr val="tx1"/>
                </a:solidFill>
              </a:rPr>
              <a:t>19:00</a:t>
            </a:r>
            <a:endParaRPr lang="ru-RU" dirty="0">
              <a:solidFill>
                <a:schemeClr val="tx1"/>
              </a:solidFill>
            </a:endParaRPr>
          </a:p>
        </p:txBody>
      </p:sp>
    </p:spTree>
    <p:extLst>
      <p:ext uri="{BB962C8B-B14F-4D97-AF65-F5344CB8AC3E}">
        <p14:creationId xmlns:p14="http://schemas.microsoft.com/office/powerpoint/2010/main" val="9582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1" y="586596"/>
            <a:ext cx="8534401" cy="776378"/>
          </a:xfrm>
        </p:spPr>
        <p:txBody>
          <a:bodyPr>
            <a:normAutofit/>
          </a:bodyPr>
          <a:lstStyle/>
          <a:p>
            <a:r>
              <a:rPr lang="de-DE" dirty="0" err="1" smtClean="0"/>
              <a:t>research</a:t>
            </a:r>
            <a:r>
              <a:rPr lang="de-DE" dirty="0" smtClean="0"/>
              <a:t> </a:t>
            </a:r>
            <a:r>
              <a:rPr lang="de-DE" dirty="0" err="1"/>
              <a:t>objective</a:t>
            </a:r>
            <a:endParaRPr lang="ru-RU" dirty="0"/>
          </a:p>
        </p:txBody>
      </p:sp>
      <p:sp>
        <p:nvSpPr>
          <p:cNvPr id="3" name="Текст 2"/>
          <p:cNvSpPr>
            <a:spLocks noGrp="1"/>
          </p:cNvSpPr>
          <p:nvPr>
            <p:ph type="body" idx="1"/>
          </p:nvPr>
        </p:nvSpPr>
        <p:spPr>
          <a:xfrm>
            <a:off x="684213" y="1552755"/>
            <a:ext cx="8534400" cy="4441645"/>
          </a:xfrm>
        </p:spPr>
        <p:txBody>
          <a:bodyPr>
            <a:normAutofit/>
          </a:bodyPr>
          <a:lstStyle/>
          <a:p>
            <a:pPr lvl="1"/>
            <a:r>
              <a:rPr lang="en-US" dirty="0" smtClean="0"/>
              <a:t>The </a:t>
            </a:r>
            <a:r>
              <a:rPr lang="en-US" dirty="0"/>
              <a:t>goal is to create a dashboard that will contain the information necessary for analyzing user interactions with article cards on </a:t>
            </a:r>
            <a:r>
              <a:rPr lang="en-US" dirty="0" err="1"/>
              <a:t>Yandex.Zen</a:t>
            </a:r>
            <a:r>
              <a:rPr lang="en-US" dirty="0"/>
              <a:t>. The dashboard should answer the following questions:</a:t>
            </a:r>
          </a:p>
          <a:p>
            <a:pPr marL="742950" lvl="1" indent="-285750">
              <a:buFont typeface="Arial" panose="020B0604020202020204" pitchFamily="34" charset="0"/>
              <a:buChar char="•"/>
            </a:pPr>
            <a:r>
              <a:rPr lang="en-US" dirty="0"/>
              <a:t>1. How many user interactions with cards occur in the system, broken down by card topics?</a:t>
            </a:r>
          </a:p>
          <a:p>
            <a:pPr marL="742950" lvl="1" indent="-285750">
              <a:buFont typeface="Arial" panose="020B0604020202020204" pitchFamily="34" charset="0"/>
              <a:buChar char="•"/>
            </a:pPr>
            <a:r>
              <a:rPr lang="en-US" dirty="0"/>
              <a:t>2. How many cards are generated by sources with different topics?</a:t>
            </a:r>
          </a:p>
          <a:p>
            <a:pPr marL="742950" lvl="1" indent="-285750">
              <a:buFont typeface="Arial" panose="020B0604020202020204" pitchFamily="34" charset="0"/>
              <a:buChar char="•"/>
            </a:pPr>
            <a:r>
              <a:rPr lang="en-US" dirty="0"/>
              <a:t>3. What is the relationship between the topics of the cards and the topics of the sources?</a:t>
            </a:r>
            <a:endParaRPr lang="ru-RU" dirty="0"/>
          </a:p>
        </p:txBody>
      </p:sp>
      <p:sp>
        <p:nvSpPr>
          <p:cNvPr id="4" name="Номер слайда 3"/>
          <p:cNvSpPr>
            <a:spLocks noGrp="1"/>
          </p:cNvSpPr>
          <p:nvPr>
            <p:ph type="sldNum" sz="quarter" idx="12"/>
          </p:nvPr>
        </p:nvSpPr>
        <p:spPr>
          <a:xfrm>
            <a:off x="11049755" y="6188075"/>
            <a:ext cx="1142245" cy="669925"/>
          </a:xfrm>
        </p:spPr>
        <p:txBody>
          <a:bodyPr/>
          <a:lstStyle/>
          <a:p>
            <a:fld id="{D57F1E4F-1CFF-5643-939E-217C01CDF565}" type="slidenum">
              <a:rPr lang="en-US" smtClean="0">
                <a:solidFill>
                  <a:schemeClr val="tx1"/>
                </a:solidFill>
              </a:rPr>
              <a:pPr/>
              <a:t>2</a:t>
            </a:fld>
            <a:endParaRPr lang="en-US" dirty="0">
              <a:solidFill>
                <a:schemeClr val="tx1"/>
              </a:solidFill>
            </a:endParaRPr>
          </a:p>
        </p:txBody>
      </p:sp>
    </p:spTree>
    <p:extLst>
      <p:ext uri="{BB962C8B-B14F-4D97-AF65-F5344CB8AC3E}">
        <p14:creationId xmlns:p14="http://schemas.microsoft.com/office/powerpoint/2010/main" val="346274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Текст 2"/>
          <p:cNvSpPr>
            <a:spLocks noGrp="1"/>
          </p:cNvSpPr>
          <p:nvPr>
            <p:ph type="body" idx="1"/>
          </p:nvPr>
        </p:nvSpPr>
        <p:spPr/>
        <p:txBody>
          <a:bodyPr/>
          <a:lstStyle/>
          <a:p>
            <a:endParaRPr lang="ru-RU" dirty="0"/>
          </a:p>
        </p:txBody>
      </p:sp>
      <p:sp>
        <p:nvSpPr>
          <p:cNvPr id="5" name="Номер слайда 4"/>
          <p:cNvSpPr>
            <a:spLocks noGrp="1"/>
          </p:cNvSpPr>
          <p:nvPr>
            <p:ph type="sldNum" sz="quarter" idx="12"/>
          </p:nvPr>
        </p:nvSpPr>
        <p:spPr>
          <a:xfrm>
            <a:off x="11049755" y="6188075"/>
            <a:ext cx="1142245" cy="669925"/>
          </a:xfrm>
        </p:spPr>
        <p:txBody>
          <a:bodyPr/>
          <a:lstStyle/>
          <a:p>
            <a:fld id="{D57F1E4F-1CFF-5643-939E-217C01CDF565}" type="slidenum">
              <a:rPr lang="en-US" smtClean="0">
                <a:solidFill>
                  <a:schemeClr val="tx1"/>
                </a:solidFill>
              </a:rPr>
              <a:pPr/>
              <a:t>3</a:t>
            </a:fld>
            <a:endParaRPr lang="en-US" dirty="0">
              <a:solidFill>
                <a:schemeClr val="tx1"/>
              </a:solidFill>
            </a:endParaRPr>
          </a:p>
        </p:txBody>
      </p:sp>
      <p:pic>
        <p:nvPicPr>
          <p:cNvPr id="4" name="Рисунок 3"/>
          <p:cNvPicPr>
            <a:picLocks noChangeAspect="1"/>
          </p:cNvPicPr>
          <p:nvPr/>
        </p:nvPicPr>
        <p:blipFill>
          <a:blip r:embed="rId2"/>
          <a:stretch>
            <a:fillRect/>
          </a:stretch>
        </p:blipFill>
        <p:spPr>
          <a:xfrm>
            <a:off x="319178" y="534838"/>
            <a:ext cx="11421374" cy="5831455"/>
          </a:xfrm>
          <a:prstGeom prst="rect">
            <a:avLst/>
          </a:prstGeom>
        </p:spPr>
      </p:pic>
    </p:spTree>
    <p:extLst>
      <p:ext uri="{BB962C8B-B14F-4D97-AF65-F5344CB8AC3E}">
        <p14:creationId xmlns:p14="http://schemas.microsoft.com/office/powerpoint/2010/main" val="414479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1" y="595224"/>
            <a:ext cx="8534401" cy="595221"/>
          </a:xfrm>
        </p:spPr>
        <p:txBody>
          <a:bodyPr>
            <a:normAutofit fontScale="90000"/>
          </a:bodyPr>
          <a:lstStyle/>
          <a:p>
            <a:r>
              <a:rPr lang="de-DE" dirty="0" err="1" smtClean="0"/>
              <a:t>Conclusions</a:t>
            </a:r>
            <a:endParaRPr lang="ru-RU" dirty="0"/>
          </a:p>
        </p:txBody>
      </p:sp>
      <p:sp>
        <p:nvSpPr>
          <p:cNvPr id="3" name="Текст 2"/>
          <p:cNvSpPr>
            <a:spLocks noGrp="1"/>
          </p:cNvSpPr>
          <p:nvPr>
            <p:ph type="body" idx="1"/>
          </p:nvPr>
        </p:nvSpPr>
        <p:spPr>
          <a:xfrm>
            <a:off x="684213" y="1423358"/>
            <a:ext cx="8534400" cy="4968816"/>
          </a:xfrm>
        </p:spPr>
        <p:txBody>
          <a:bodyPr>
            <a:normAutofit fontScale="92500" lnSpcReduction="10000"/>
          </a:bodyPr>
          <a:lstStyle/>
          <a:p>
            <a:r>
              <a:rPr lang="en-US" dirty="0">
                <a:solidFill>
                  <a:schemeClr val="tx1"/>
                </a:solidFill>
              </a:rPr>
              <a:t>The data on user interactions with article cards on </a:t>
            </a:r>
            <a:r>
              <a:rPr lang="en-US" dirty="0" err="1">
                <a:solidFill>
                  <a:schemeClr val="tx1"/>
                </a:solidFill>
              </a:rPr>
              <a:t>Yandex.Dzen</a:t>
            </a:r>
            <a:r>
              <a:rPr lang="en-US" dirty="0">
                <a:solidFill>
                  <a:schemeClr val="tx1"/>
                </a:solidFill>
              </a:rPr>
              <a:t> for September 24, 2019, from 18:00 to 19:00 were provided for analysis. During this period, the most popular cards were on the following topics (top 5):</a:t>
            </a:r>
          </a:p>
          <a:p>
            <a:r>
              <a:rPr lang="en-US" dirty="0">
                <a:solidFill>
                  <a:schemeClr val="tx1"/>
                </a:solidFill>
              </a:rPr>
              <a:t>Science (21,736 visits);</a:t>
            </a:r>
          </a:p>
          <a:p>
            <a:r>
              <a:rPr lang="en-US" dirty="0">
                <a:solidFill>
                  <a:schemeClr val="tx1"/>
                </a:solidFill>
              </a:rPr>
              <a:t>Relationships (20,666 visits);</a:t>
            </a:r>
          </a:p>
          <a:p>
            <a:r>
              <a:rPr lang="en-US" dirty="0">
                <a:solidFill>
                  <a:schemeClr val="tx1"/>
                </a:solidFill>
              </a:rPr>
              <a:t>Interesting Facts (19,942 visits);</a:t>
            </a:r>
          </a:p>
          <a:p>
            <a:r>
              <a:rPr lang="en-US" dirty="0">
                <a:solidFill>
                  <a:schemeClr val="tx1"/>
                </a:solidFill>
              </a:rPr>
              <a:t>Society (19,640 visits);</a:t>
            </a:r>
          </a:p>
          <a:p>
            <a:r>
              <a:rPr lang="en-US" dirty="0">
                <a:solidFill>
                  <a:schemeClr val="tx1"/>
                </a:solidFill>
              </a:rPr>
              <a:t>Collections (17,772 visits).</a:t>
            </a:r>
          </a:p>
          <a:p>
            <a:r>
              <a:rPr lang="en-US" dirty="0">
                <a:solidFill>
                  <a:schemeClr val="tx1"/>
                </a:solidFill>
              </a:rPr>
              <a:t>Additionally, sources were generated with the following topics (top 5):</a:t>
            </a:r>
          </a:p>
          <a:p>
            <a:r>
              <a:rPr lang="en-US" dirty="0">
                <a:solidFill>
                  <a:schemeClr val="tx1"/>
                </a:solidFill>
              </a:rPr>
              <a:t>Family Relationships (33,309 visits);</a:t>
            </a:r>
          </a:p>
          <a:p>
            <a:r>
              <a:rPr lang="en-US" dirty="0">
                <a:solidFill>
                  <a:schemeClr val="tx1"/>
                </a:solidFill>
              </a:rPr>
              <a:t>Russia (29,831 visits);</a:t>
            </a:r>
          </a:p>
          <a:p>
            <a:r>
              <a:rPr lang="en-US" dirty="0">
                <a:solidFill>
                  <a:schemeClr val="tx1"/>
                </a:solidFill>
              </a:rPr>
              <a:t>Useful Tips (27,412 visits);</a:t>
            </a:r>
          </a:p>
          <a:p>
            <a:r>
              <a:rPr lang="en-US" dirty="0">
                <a:solidFill>
                  <a:schemeClr val="tx1"/>
                </a:solidFill>
              </a:rPr>
              <a:t>Travel (24,124 visits);</a:t>
            </a:r>
          </a:p>
          <a:p>
            <a:r>
              <a:rPr lang="en-US" dirty="0">
                <a:solidFill>
                  <a:schemeClr val="tx1"/>
                </a:solidFill>
              </a:rPr>
              <a:t>Celebrities (23,945 visits).</a:t>
            </a:r>
          </a:p>
          <a:p>
            <a:endParaRPr lang="ru-RU" dirty="0"/>
          </a:p>
          <a:p>
            <a:endParaRPr lang="ru-RU" dirty="0"/>
          </a:p>
        </p:txBody>
      </p:sp>
      <p:sp>
        <p:nvSpPr>
          <p:cNvPr id="4" name="Номер слайда 3"/>
          <p:cNvSpPr>
            <a:spLocks noGrp="1"/>
          </p:cNvSpPr>
          <p:nvPr>
            <p:ph type="sldNum" sz="quarter" idx="12"/>
          </p:nvPr>
        </p:nvSpPr>
        <p:spPr>
          <a:xfrm>
            <a:off x="11049755" y="6188075"/>
            <a:ext cx="1142245" cy="669925"/>
          </a:xfrm>
        </p:spPr>
        <p:txBody>
          <a:bodyPr/>
          <a:lstStyle/>
          <a:p>
            <a:fld id="{D57F1E4F-1CFF-5643-939E-217C01CDF565}"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242972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684213" y="595222"/>
            <a:ext cx="8534400" cy="6003985"/>
          </a:xfrm>
        </p:spPr>
        <p:txBody>
          <a:bodyPr>
            <a:normAutofit fontScale="85000" lnSpcReduction="20000"/>
          </a:bodyPr>
          <a:lstStyle/>
          <a:p>
            <a:r>
              <a:rPr lang="en-US" dirty="0" smtClean="0">
                <a:solidFill>
                  <a:schemeClr val="tx1"/>
                </a:solidFill>
              </a:rPr>
              <a:t>The </a:t>
            </a:r>
            <a:r>
              <a:rPr lang="en-US" dirty="0">
                <a:solidFill>
                  <a:schemeClr val="tx1"/>
                </a:solidFill>
              </a:rPr>
              <a:t>peak of user visits during the analyzed time period occurs in the time interval from 18:56 to 18:58, which is most likely due to the fact that, at this time, the average user has finished work, has more time for relaxation, including reading entertaining content. Therefore, the most popular cards during this time interval are:</a:t>
            </a:r>
          </a:p>
          <a:p>
            <a:r>
              <a:rPr lang="en-US" dirty="0">
                <a:solidFill>
                  <a:schemeClr val="tx1"/>
                </a:solidFill>
              </a:rPr>
              <a:t>- Money;</a:t>
            </a:r>
          </a:p>
          <a:p>
            <a:r>
              <a:rPr lang="en-US" dirty="0">
                <a:solidFill>
                  <a:schemeClr val="tx1"/>
                </a:solidFill>
              </a:rPr>
              <a:t>- Children;</a:t>
            </a:r>
          </a:p>
          <a:p>
            <a:r>
              <a:rPr lang="en-US" dirty="0">
                <a:solidFill>
                  <a:schemeClr val="tx1"/>
                </a:solidFill>
              </a:rPr>
              <a:t>- Women's psychology;</a:t>
            </a:r>
          </a:p>
          <a:p>
            <a:r>
              <a:rPr lang="en-US" dirty="0">
                <a:solidFill>
                  <a:schemeClr val="tx1"/>
                </a:solidFill>
              </a:rPr>
              <a:t>- Women;</a:t>
            </a:r>
          </a:p>
          <a:p>
            <a:r>
              <a:rPr lang="en-US" dirty="0">
                <a:solidFill>
                  <a:schemeClr val="tx1"/>
                </a:solidFill>
              </a:rPr>
              <a:t>- Health.</a:t>
            </a:r>
          </a:p>
          <a:p>
            <a:endParaRPr lang="en-US" dirty="0">
              <a:solidFill>
                <a:schemeClr val="tx1"/>
              </a:solidFill>
            </a:endParaRPr>
          </a:p>
          <a:p>
            <a:r>
              <a:rPr lang="en-US" dirty="0">
                <a:solidFill>
                  <a:schemeClr val="tx1"/>
                </a:solidFill>
              </a:rPr>
              <a:t>Judging by the card topics, the primary users during this period are women, divided by age groups, with the largest group covering the age range from 18 to 25 years, and a significant decrease in visit intensity is observed in the group from 26 to 30 years.</a:t>
            </a:r>
          </a:p>
          <a:p>
            <a:endParaRPr lang="en-US" dirty="0">
              <a:solidFill>
                <a:schemeClr val="tx1"/>
              </a:solidFill>
            </a:endParaRPr>
          </a:p>
          <a:p>
            <a:r>
              <a:rPr lang="en-US" dirty="0">
                <a:solidFill>
                  <a:schemeClr val="tx1"/>
                </a:solidFill>
              </a:rPr>
              <a:t>The presented data set shows that users are interested not only in specific topics but also in their sources (top 5):</a:t>
            </a:r>
          </a:p>
          <a:p>
            <a:r>
              <a:rPr lang="en-US" dirty="0">
                <a:solidFill>
                  <a:schemeClr val="tx1"/>
                </a:solidFill>
              </a:rPr>
              <a:t>- 'Stories' card - source 'Travel' (4,587 visits);</a:t>
            </a:r>
          </a:p>
          <a:p>
            <a:r>
              <a:rPr lang="en-US" dirty="0">
                <a:solidFill>
                  <a:schemeClr val="tx1"/>
                </a:solidFill>
              </a:rPr>
              <a:t>- 'Society' card - source 'Russia' (3,471 visits);</a:t>
            </a:r>
          </a:p>
          <a:p>
            <a:r>
              <a:rPr lang="en-US" dirty="0">
                <a:solidFill>
                  <a:schemeClr val="tx1"/>
                </a:solidFill>
              </a:rPr>
              <a:t>- 'Science' card - source 'Movies' (3,279 visits);</a:t>
            </a:r>
          </a:p>
          <a:p>
            <a:r>
              <a:rPr lang="en-US" dirty="0">
                <a:solidFill>
                  <a:schemeClr val="tx1"/>
                </a:solidFill>
              </a:rPr>
              <a:t>- 'Russia' card - source 'Russia' (2,847 visits);</a:t>
            </a:r>
          </a:p>
          <a:p>
            <a:r>
              <a:rPr lang="en-US" dirty="0">
                <a:solidFill>
                  <a:schemeClr val="tx1"/>
                </a:solidFill>
              </a:rPr>
              <a:t>- 'Society' card - source 'Family relationships' (2,727 visits</a:t>
            </a:r>
            <a:r>
              <a:rPr lang="en-US" dirty="0" smtClean="0">
                <a:solidFill>
                  <a:schemeClr val="tx1"/>
                </a:solidFill>
              </a:rPr>
              <a:t>).</a:t>
            </a:r>
            <a:endParaRPr lang="ru-RU" dirty="0">
              <a:solidFill>
                <a:schemeClr val="tx1"/>
              </a:solidFill>
            </a:endParaRPr>
          </a:p>
        </p:txBody>
      </p:sp>
      <p:sp>
        <p:nvSpPr>
          <p:cNvPr id="2" name="Номер слайда 1"/>
          <p:cNvSpPr>
            <a:spLocks noGrp="1"/>
          </p:cNvSpPr>
          <p:nvPr>
            <p:ph type="sldNum" sz="quarter" idx="12"/>
          </p:nvPr>
        </p:nvSpPr>
        <p:spPr>
          <a:xfrm>
            <a:off x="11049755" y="6188075"/>
            <a:ext cx="1142245" cy="669925"/>
          </a:xfrm>
        </p:spPr>
        <p:txBody>
          <a:bodyPr/>
          <a:lstStyle/>
          <a:p>
            <a:fld id="{D57F1E4F-1CFF-5643-939E-217C01CDF565}" type="slidenum">
              <a:rPr lang="en-US" smtClean="0">
                <a:solidFill>
                  <a:schemeClr val="tx1"/>
                </a:solidFill>
              </a:rPr>
              <a:pPr/>
              <a:t>5</a:t>
            </a:fld>
            <a:endParaRPr lang="en-US" dirty="0">
              <a:solidFill>
                <a:schemeClr val="tx1"/>
              </a:solidFill>
            </a:endParaRPr>
          </a:p>
        </p:txBody>
      </p:sp>
    </p:spTree>
    <p:extLst>
      <p:ext uri="{BB962C8B-B14F-4D97-AF65-F5344CB8AC3E}">
        <p14:creationId xmlns:p14="http://schemas.microsoft.com/office/powerpoint/2010/main" val="3532363521"/>
      </p:ext>
    </p:extLst>
  </p:cSld>
  <p:clrMapOvr>
    <a:masterClrMapping/>
  </p:clrMapOvr>
</p:sld>
</file>

<file path=ppt/theme/theme1.xml><?xml version="1.0" encoding="utf-8"?>
<a:theme xmlns:a="http://schemas.openxmlformats.org/drawingml/2006/main" name="Сектор">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1003</TotalTime>
  <Words>441</Words>
  <Application>Microsoft Office PowerPoint</Application>
  <PresentationFormat>Широкоэкранный</PresentationFormat>
  <Paragraphs>42</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Calibri</vt:lpstr>
      <vt:lpstr>Century Gothic</vt:lpstr>
      <vt:lpstr>Wingdings 3</vt:lpstr>
      <vt:lpstr>Сектор</vt:lpstr>
      <vt:lpstr>Analysis of user interaction with YANDEX.ZEN article cards.</vt:lpstr>
      <vt:lpstr>research objective</vt:lpstr>
      <vt:lpstr>Презентация PowerPoint</vt:lpstr>
      <vt:lpstr>Conclusions</vt:lpstr>
      <vt:lpstr>Презентация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Юлия</dc:creator>
  <cp:lastModifiedBy>Юлия</cp:lastModifiedBy>
  <cp:revision>11</cp:revision>
  <dcterms:created xsi:type="dcterms:W3CDTF">2023-06-02T15:49:39Z</dcterms:created>
  <dcterms:modified xsi:type="dcterms:W3CDTF">2023-12-15T18:54:50Z</dcterms:modified>
</cp:coreProperties>
</file>