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1" r:id="rId9"/>
    <p:sldId id="263" r:id="rId10"/>
    <p:sldId id="260" r:id="rId11"/>
    <p:sldId id="262" r:id="rId12"/>
    <p:sldId id="268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58" d="100"/>
          <a:sy n="58" d="100"/>
        </p:scale>
        <p:origin x="9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Method </a:t>
          </a:r>
          <a:endParaRPr lang="en-US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mutations won’t persist, because the costs of the trade off are too high. Therefore, the individuals with the weak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/>
            <a:t>How do 2 mutations, which can alternate between beneficial and deleterious versions of the same strength, influence the probability of rescue and how does their frequency in the population change?</a:t>
          </a:r>
          <a:endParaRPr lang="de-CH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Hypothesis and predictions</a:t>
          </a:r>
          <a:endParaRPr lang="en-US" sz="20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Method </a:t>
          </a:r>
          <a:endParaRPr lang="en-US" sz="2000" kern="120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Results and conclusion</a:t>
          </a:r>
          <a:endParaRPr lang="en-US" sz="20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Biological applications</a:t>
          </a:r>
          <a:endParaRPr lang="en-US" sz="20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Hypothesis: </a:t>
          </a:r>
        </a:p>
      </dsp:txBody>
      <dsp:txXfrm>
        <a:off x="4414" y="102798"/>
        <a:ext cx="3789866" cy="633600"/>
      </dsp:txXfrm>
    </dsp:sp>
    <dsp:sp modelId="{F1E03C76-40C5-4169-861D-4BEC21B7B644}">
      <dsp:nvSpPr>
        <dsp:cNvPr id="0" name=""/>
        <dsp:cNvSpPr/>
      </dsp:nvSpPr>
      <dsp:spPr>
        <a:xfrm>
          <a:off x="780652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200" kern="1200"/>
        </a:p>
      </dsp:txBody>
      <dsp:txXfrm>
        <a:off x="891653" y="847398"/>
        <a:ext cx="3567864" cy="4143898"/>
      </dsp:txXfrm>
    </dsp:sp>
    <dsp:sp modelId="{2224B8D8-D42D-4740-BEC7-297B685CEA61}">
      <dsp:nvSpPr>
        <dsp:cNvPr id="0" name=""/>
        <dsp:cNvSpPr/>
      </dsp:nvSpPr>
      <dsp:spPr>
        <a:xfrm>
          <a:off x="4368811" y="-52185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8811" y="136528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Predictions:</a:t>
          </a:r>
        </a:p>
      </dsp:txBody>
      <dsp:txXfrm>
        <a:off x="6092401" y="102798"/>
        <a:ext cx="3789866" cy="633600"/>
      </dsp:txXfrm>
    </dsp:sp>
    <dsp:sp modelId="{256D9188-9040-44B6-AF4A-581BCA4191B5}">
      <dsp:nvSpPr>
        <dsp:cNvPr id="0" name=""/>
        <dsp:cNvSpPr/>
      </dsp:nvSpPr>
      <dsp:spPr>
        <a:xfrm>
          <a:off x="6868638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Strong mutations won’t persist, because the costs of the trade off are too high. Therefore, the individuals with the weak mutations will take over the population.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Thus, the population will be rescued if there are enough individuals with weak mutations at the beginning.</a:t>
          </a:r>
        </a:p>
      </dsp:txBody>
      <dsp:txXfrm>
        <a:off x="6979639" y="847398"/>
        <a:ext cx="3567864" cy="414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28945 12998 2953,'4'-2'6915,"16"4"-7322,-12 0 791,68 0-125,0-2 1,138-22 0,-132 8-99,-74 12-302,0 0 1,0-2 0,0 2 0,-2-2 0,2 0 0,0 0 0,-2 0 0,8-6-1,-2-2-596</inkml:trace>
  <inkml:trace contextRef="#ctx1" brushRef="#br1">28915 13010 3145,'-16'-22'6738,"10"6"-6627,2-2-1,0 0 0,0 0 0,2 0 0,0 2 0,0-2 0,2 0 0,4-26 0,2 4-578,-2 14-547,-2 0 0,2-42 1,-4 56-195</inkml:trace>
  <inkml:trace contextRef="#ctx1" brushRef="#br1">29177 13004 5689,'0'-8'6079,"0"-10"-5738,12-212-1685,-12 212 629</inkml:trace>
  <inkml:trace contextRef="#ctx1" brushRef="#br1">29313 12570 2264,'-16'-6'7018,"28"4"-5870,8 2-1296,6-2 21,-2 2 273,46-10 1,-62 8-282,-2 2 0,0-2 1,2-2-1,-2 2 1,0 0-1,2-2 1,-2 2-1,0-2 0,-2 0 1,4-2-1,4-4 1,2-4-843,-12 8 98</inkml:trace>
  <inkml:trace contextRef="#ctx1" brushRef="#br1">29007 12516 5801,'0'-2'5801</inkml:trace>
  <inkml:trace contextRef="#ctx1" brushRef="#br1">28979 12334 2353,'-2'12'6091,"10"-6"-5894,-6-6-207,8 4-11,2 0 0,-2 0 0,2-4 0,-2 2 0,2 0 0,0 0 0,-2-2 0,2 0 0,-2-2-1,2 2 1,0-2 0,18-6 0,14-4 53,78-34-1,-74 24 147,-18 12-901,0-6-1,50-26 1,-70 36-288</inkml:trace>
  <inkml:trace contextRef="#ctx1" brushRef="#br1">29353 12424 6137,'0'2'186,"-2"-2"0,0 2 0,0-2 0,2 0 0,-2 2 0,2-2-1,-2 2 1,-2-2 0,2 0 0,2 2 0,-2-2 0,0 0 0,0 0 0,0 0-1,2 2 1,-2-2 0,0 0 0,0-2 0,0 2 0,0 0 0,0 0 0,0 0-1,0-2 1,2 2 0,-2 0 0,0-2 0,-2 0 0,2 0-214,-2-4 0,2 4 0,0-2-1,0 0 1,-2 0 0,4 0 0,-2 0 0,0 0 0,0 0 0,0-6 0,-2 0-157,0 0-1,4-2 1,-4 4-1,2-4 1,2 2-1,-2 0 1,2 0-1,0-2 1,0 2 0,2 0-1,0-2 1,0 2-1,0 2 1,0-4-1,2 2 1,0 0-1,10-16 1,-2 4-709</inkml:trace>
  <inkml:trace contextRef="#ctx1" brushRef="#br1">29547 11994 2393,'20'0'1776,"-34"4"979,-40 2 1474,32-6-3863,0 0 0,0-4 0,2 0 0,-2 0 0,0 0 0,2-4 0,0 0 0,0 0 0,-34-18-1,52 24-361,-2 0-1,4 0 1,-4 2-1,0-2 1,4 0-1,-2 0 1,-2 0-1,2 0 1,2 0-1,-2-2 1,-2 4-1,2-4 1,2 0-1,0 4 1,-2-4-1,0 0 1,0 4-1,2-4 1,-2 0-1,2 2 1,0 0-1,0-2 1,0 2-1,0-2 1,0 2-1,0-2 1,0 2-1,0 0 1,0-2-1,0 0 1,0 2-1,2-2 1,-2 2-1,4-6 1,2-6-84,2 0 0,0 0 0,2 0 0,20-26 1,-18 26 98,-10 10-25,4-2-1,-2 0 1,0 2 0,2-2-1,-2 2 1,2 0-1,0 0 1,0 0 0,-2 0-1,4 0 1,-2 2 0,0-2-1,0 2 1,0 0-1,10-2 1,-6 2-10,0 2 0,0 0 1,0 0-1,-2 0 0,2 2 0,0 0 0,0 0 0,0 0 1,-2 0-1,16 6 0,20 14-96,-32-16-711,4 0-1,-4 0 1,0 0 0,28 2-1,-18-6-872</inkml:trace>
  <inkml:trace contextRef="#ctx1" brushRef="#br1">29431 11624 4105,'0'0'3469,"0"-4"-1581,2-8-1690,-2 0 0,0 0 0,-2 0 0,0 2 0,0-4 0,0 4 0,0-2 0,-2 2-1,2-2 1,-4 0 0,2 4 0,-10-16 0,10 14-44,0 2 0,-2-2-1,0 0 1,0 2 0,0 0-1,-2 0 1,0 0 0,0 2-1,0-2 1,0 2 0,0 0-1,0 0 1,0 0 0,-16-6-1,20 12 6,0 0 0,-4-2-1,4 0 1,0 2 0,-2 0-1,2 0 1,-2 0 0,2 0-1,-2 0 1,0 2 0,2-2-1,-8 2 1,10 0-147,0-2-1,0 0 1,0 2-1,2 0 1,-2-2-1,0 2 1,0-2 0,0 0-1,2 2 1,-2 0-1,2-2 1,-2 2-1,0 0 1,0-2-1,2 2 1,0 0-1,0 0 1,-2 0-1,2-2 1,-2 2 0,2 0-1,-2 0 1,2 0-1,0 0 1,0 0-1,-2 0 1,2 0-1,0-2 1,0 2-1,0 0 1,0 2 0,2-4-1,-2 2 1,0 0-1,0 0 1,2 0-1,2 6-99,-4 0-1,4-2 0,0 0 0,0 0 1,0 0-1,0 2 0,0-4 1,0 2-1,2 0 0,0-2 0,-2 2 1,2-2-1,0 0 0,0 2 1,0-4-1,0 4 0,0-4 0,10 4 1,8 4-53,2 0 0,-2-4 1,46 8-1,-64-12 102,0 0 1,-2-2 0,4 2-1,-4-2 1,2 0 0,0-2-1,0 2 1,0 0 0,-2-2-1,4 0 1,-4 2 0,2-2-1,8-4 1,-8 4-78,-4-2 0,2 2-1,0 0 1,-4-2 0,4 2 0,0 0 0,-2-2 0,0 2-1,2-4 1,-4 4 0,2-2 0,0 0 0,0 2-1,0-4 1,-2 4 0,2-4 0,0 4 0,-2-4 0,2 4-1,-2-6 1,2-6-523,-2-2-1,0 2 1,0 0-1,-2 2 1,-4-20-1,2 2-719</inkml:trace>
  <inkml:trace contextRef="#ctx1" brushRef="#br1">29227 11020 3969,'-34'2'1944,"34"-2"-1856,0 2 1,0-2-1,-2 0 0,2 0 0,-2 2 1,2-2-1,-2 0 0,2 2 0,-2-2 0,2 0 1,0 0-1,0 2 0,-2-2 0,2 2 0,0-2 1,-2 2-1,2-2 0,0 2 0,-2-2 0,2 0 1,0 2-1,0-2 0,0 2 0,-2 0 0,2 24 1002,0-20-760,-2 2-191,2 0-1,2-2 1,-2 2-1,0 0 1,0-2-1,6 12 1,-4-14-150,-2-2 1,0 2-1,2-2 1,0 2-1,0 0 1,0-2-1,0 2 1,0-2-1,2 0 1,-4 2-1,4-2 1,-2 0-1,0 2 1,2-2-1,4 2 1,-6-2-68,0-2 0,0 2 1,0-2-1,2 0 1,-4 0-1,4 0 0,-2 0 1,0 0-1,0 0 0,2 0 1,-2 0-1,0 0 1,0 0-1,2-2 0,-4 2 1,2-2-1,2 2 1,-2-2-1,-2 2 0,4-2 1,-2 2-1,0-2 1,-2 0-1,4 0 0,-2 0 1,0 2-1,-2-2 1,4-4-1,8-6-499,0-2 0,16-30 1,-14 26 505,12-24-73,-22 32 359,2-2 0,0 4 0,2-2 0,0 0 0,-2 0 0,2 2 0,2 0 0,6-10 0,-14 18-113,-2 0-1,2 0 0,0 0 1,-2 0-1,2-2 1,-2 2-1,2 0 1,-2-2-1,2 2 1,0 0-1,0 0 1,-2 0-1,0 0 1,2 0-1,0 0 1,-2 0-1,2 0 1,0 0-1,-2 0 1,0 0-1,2 2 1,0-2-1,-2 0 0,4 2 1,-2-2 54,0 2 1,2 0-1,-4 0 1,4 0-1,-2 0 1,0 2-1,-2-2 1,4-2-1,0 8 0,4 6 174,-2 0-1,-2-2 0,8 20 0,-10-26-250,10 28 165,-6-18-305,0-2 1,-2 2-1,0-2 0,0 2 1,2 22-1</inkml:trace>
  <inkml:trace contextRef="#ctx1" brushRef="#br1">29211 10664 3113,'-4'12'1769,"-16"38"3236,18-40-4565,-2 2 0,2-4 0,0 4 1,2-2-1,-2 16 0,2-18-399,0 0 0,2-2 0,-2 0-1,0 0 1,2 2 0,0-2 0,0 2 0,6 10 0,-6-16-120,-2 0-1,0 0 1,2-2 0,0 2 0,0 0 0,0 0 0,-2 0 0,0-2 0,2 2 0,0 0 0,2 0 0,-4 0 0,2-2 0,0 0 0,0 2 0,0-2 0,0 2-1,0-2 1,0 2 0,0-2 0,0 0 0,0 0 0,0 2 0,0-2 0,0 0 0,0 0 0,2 0 0,-4-2 0,2 2 0,2 0 0,-2 0 0,-2-2 0,6 0 0,-2 0-261,2 2 1,-2-4 0,0 2-1,0 0 1,0-2 0,0 0-1,0 2 1,0-2 0,0 2-1,4-6 1,30-48-1812,-14 22 1701,-14 18 958,-2 2-1,2-2 1,6-22 0,-10 26 386,0-2 0,-2 4 0,4-4 0,-2 4 1,2-2-1,14-14 0,-22 26-791,2-2 0,-2 2 0,0 0 0,0-2 0,0 2 0,2 0 0,-2-2 0,2 2 0,-2 0-1,2-2 1,-2 2 0,2 0 0,-2 0 0,0 0 0,0 0 0,2 0 0,-2 0 0,2 0 0,0 0 0,-2 0 0,2 0 0,-2 0 0,0 0 0,0 0 0,2 0 0,2 0 0,-2 2 40,-2-2-1,2 2 1,0 0 0,0 0 0,0-2-1,-2 2 1,2 0 0,0 0 0,0 0 0,0-2-1,0 4 1,4 8 265,2 0 0,-4 0 0,6 12 0,-8-16-185,12 24 265,6 18-274,-6-16-2986,-12-22 478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28.10.2025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>
                <a:solidFill>
                  <a:srgbClr val="FFFFFF"/>
                </a:solidFill>
              </a:rPr>
              <a:t>A computational model for bacteria resistance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DAE38D4-F6F3-C876-02B3-005DB9A72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22319"/>
            <a:ext cx="4139417" cy="34717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A120981A-76D2-D045-6D32-C63C6615B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077" y="3134196"/>
            <a:ext cx="4439921" cy="3723804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10" name="Grafik 9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7DF03FD8-2F12-E3E2-7BAA-2F2D40B15C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838" y="1535057"/>
            <a:ext cx="4203804" cy="352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35C3E923-6E68-939A-4B46-1A2556469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61358"/>
            <a:ext cx="4288302" cy="3596641"/>
          </a:xfrm>
          <a:prstGeom prst="rect">
            <a:avLst/>
          </a:prstGeom>
        </p:spPr>
      </p:pic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30176FA-7389-FBA6-6398-7DCE7B3B4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41" y="1380803"/>
            <a:ext cx="4203517" cy="352553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9" name="Grafik 8" descr="Ein Bild, das Text, Screenshot, Diagramm, Grafiken enthält.&#10;&#10;KI-generierte Inhalte können fehlerhaft sein.">
            <a:extLst>
              <a:ext uri="{FF2B5EF4-FFF2-40B4-BE49-F238E27FC236}">
                <a16:creationId xmlns:a16="http://schemas.microsoft.com/office/drawing/2014/main" id="{EDB4AAC9-E495-13F0-D78F-F004761FE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698" y="3261360"/>
            <a:ext cx="4288302" cy="359664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838201" y="1931763"/>
            <a:ext cx="3611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74AB2-23F5-068B-F7E2-A0B1BDF4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2F65-F7F7-6CF5-65C9-7522904AF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005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8276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87696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193800" y="1864995"/>
              <a:ext cx="9094788" cy="4084638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EB1593-B8DA-FBE3-6E4C-1F8D57A2C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170"/>
            <a:ext cx="10515600" cy="54205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N_end_wd</a:t>
            </a:r>
            <a:r>
              <a:rPr lang="en-GB" dirty="0"/>
              <a:t>, </a:t>
            </a:r>
            <a:r>
              <a:rPr lang="en-GB" dirty="0" err="1"/>
              <a:t>N_end_wb</a:t>
            </a:r>
            <a:r>
              <a:rPr lang="en-GB" dirty="0"/>
              <a:t>, </a:t>
            </a:r>
            <a:r>
              <a:rPr lang="en-GB" dirty="0" err="1"/>
              <a:t>N_end_sd</a:t>
            </a:r>
            <a:r>
              <a:rPr lang="en-GB" dirty="0"/>
              <a:t>, </a:t>
            </a:r>
            <a:r>
              <a:rPr lang="en-GB" dirty="0" err="1"/>
              <a:t>N_end_sb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Init_wd</a:t>
            </a:r>
            <a:r>
              <a:rPr lang="en-GB" dirty="0"/>
              <a:t>, </a:t>
            </a:r>
            <a:r>
              <a:rPr lang="en-GB" dirty="0" err="1"/>
              <a:t>init_wb</a:t>
            </a:r>
            <a:r>
              <a:rPr lang="en-GB" dirty="0"/>
              <a:t>, </a:t>
            </a:r>
            <a:r>
              <a:rPr lang="en-GB" dirty="0" err="1"/>
              <a:t>init_sd</a:t>
            </a:r>
            <a:r>
              <a:rPr lang="en-GB" dirty="0"/>
              <a:t>, </a:t>
            </a:r>
            <a:r>
              <a:rPr lang="en-GB" dirty="0" err="1"/>
              <a:t>init_sb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decay_rate_wm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Decay_rate_sm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S_wm</a:t>
            </a:r>
            <a:r>
              <a:rPr lang="en-GB" dirty="0"/>
              <a:t>: selective strength of weak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S_sm</a:t>
            </a:r>
            <a:r>
              <a:rPr lang="en-GB" dirty="0"/>
              <a:t>: selective </a:t>
            </a:r>
            <a:r>
              <a:rPr lang="en-GB" dirty="0" err="1"/>
              <a:t>strengthof</a:t>
            </a:r>
            <a:r>
              <a:rPr lang="en-GB" dirty="0"/>
              <a:t> strong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m_rate_wm</a:t>
            </a:r>
            <a:r>
              <a:rPr lang="en-GB" dirty="0"/>
              <a:t>, </a:t>
            </a:r>
            <a:r>
              <a:rPr lang="en-GB" dirty="0" err="1"/>
              <a:t>m_rate_sm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252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AAE0A-073C-CB24-C19F-6ABD930C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Plot-choices in our model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A0FFC-2D2C-9C6B-D673-32CD703B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5366084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Manly: package ggplot2</a:t>
            </a:r>
            <a:endParaRPr lang="de-CH" dirty="0"/>
          </a:p>
          <a:p>
            <a:pPr lvl="0"/>
            <a:r>
              <a:rPr lang="en-GB" dirty="0"/>
              <a:t>Scatterplots to visualize the frequency of each mutation separately after </a:t>
            </a:r>
            <a:r>
              <a:rPr lang="en-GB" dirty="0" err="1"/>
              <a:t>max_gen</a:t>
            </a:r>
            <a:r>
              <a:rPr lang="en-GB" dirty="0"/>
              <a:t> (1000 generations) </a:t>
            </a:r>
            <a:endParaRPr lang="de-CH" dirty="0"/>
          </a:p>
          <a:p>
            <a:pPr lvl="0"/>
            <a:r>
              <a:rPr lang="en-GB" dirty="0"/>
              <a:t>Advantages: every replicate can be visualized; unexpected results are easier to interpret for us than with using boxplots</a:t>
            </a:r>
            <a:endParaRPr lang="de-CH" dirty="0"/>
          </a:p>
          <a:p>
            <a:pPr lvl="0"/>
            <a:r>
              <a:rPr lang="en-GB" dirty="0" err="1"/>
              <a:t>ggplot</a:t>
            </a:r>
            <a:r>
              <a:rPr lang="en-GB" dirty="0"/>
              <a:t>-boxplot to visualize the rescue probability depending on the selection coefficient for all 4 mutants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in this case boxplot gave a better overview for us</a:t>
            </a:r>
            <a:endParaRPr lang="de-CH" dirty="0"/>
          </a:p>
          <a:p>
            <a:pPr lvl="0"/>
            <a:r>
              <a:rPr lang="en-GB" dirty="0" err="1"/>
              <a:t>ggplot</a:t>
            </a:r>
            <a:r>
              <a:rPr lang="en-GB" dirty="0"/>
              <a:t>-heatmap to be able to combine rescue probability, selection coefficients and mutation rates all in one plot 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65937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6" y="6039741"/>
            <a:ext cx="5629619" cy="818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C4CB0-1F95-AE56-8E21-920E42CC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23" y="169816"/>
            <a:ext cx="9420554" cy="58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04" y="901972"/>
            <a:ext cx="4495391" cy="3770328"/>
          </a:xfrm>
          <a:prstGeom prst="rect">
            <a:avLst/>
          </a:prstGeom>
        </p:spPr>
      </p:pic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80" y="3347230"/>
            <a:ext cx="4185919" cy="3510770"/>
          </a:xfr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65044"/>
            <a:ext cx="4071208" cy="341456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76" y="3145481"/>
            <a:ext cx="4434635" cy="3719372"/>
          </a:xfrm>
        </p:spPr>
      </p:pic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54" y="1027906"/>
            <a:ext cx="4068626" cy="3412396"/>
          </a:xfrm>
          <a:prstGeom prst="rect">
            <a:avLst/>
          </a:prstGeom>
        </p:spPr>
      </p:pic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Wingdings</vt:lpstr>
      <vt:lpstr>Office</vt:lpstr>
      <vt:lpstr>A computational model for bacteria resistance</vt:lpstr>
      <vt:lpstr>Table of contents</vt:lpstr>
      <vt:lpstr>Hypothesis and predictions</vt:lpstr>
      <vt:lpstr>Explanation of the different mutants</vt:lpstr>
      <vt:lpstr>Parameters and variables-Deviations from base-model </vt:lpstr>
      <vt:lpstr>Plot-choices in our model</vt:lpstr>
      <vt:lpstr>PowerPoint Presentation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Julia Eggenschwiler</cp:lastModifiedBy>
  <cp:revision>9</cp:revision>
  <dcterms:created xsi:type="dcterms:W3CDTF">2025-10-28T08:40:38Z</dcterms:created>
  <dcterms:modified xsi:type="dcterms:W3CDTF">2025-10-28T14:34:51Z</dcterms:modified>
</cp:coreProperties>
</file>