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1" r:id="rId9"/>
    <p:sldId id="263" r:id="rId10"/>
    <p:sldId id="260" r:id="rId11"/>
    <p:sldId id="262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/>
            <a:t>How do 2 mutations, which can alternate between beneficial and deleterious versions of the same strength, influence the probability of rescue and how does their frequency in the population change?</a:t>
          </a:r>
          <a:endParaRPr lang="de-CH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>
                <a:solidFill>
                  <a:srgbClr val="FFFFFF"/>
                </a:solidFill>
              </a:rPr>
              <a:t>A computational model for bacteria resistance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DAE38D4-F6F3-C876-02B3-005DB9A72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22319"/>
            <a:ext cx="4139417" cy="34717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20981A-76D2-D045-6D32-C63C6615B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77" y="3134196"/>
            <a:ext cx="4439921" cy="3723804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0" name="Grafik 9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7DF03FD8-2F12-E3E2-7BAA-2F2D40B15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838" y="1535057"/>
            <a:ext cx="4203804" cy="352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5C3E923-6E68-939A-4B46-1A2556469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358"/>
            <a:ext cx="4288302" cy="3596641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30176FA-7389-FBA6-6398-7DCE7B3B4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41" y="1380803"/>
            <a:ext cx="4203517" cy="352553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9" name="Grafik 8" descr="Ein Bild, das Text, Screenshot, Diagramm, Grafiken enthält.&#10;&#10;KI-generierte Inhalte können fehlerhaft sein.">
            <a:extLst>
              <a:ext uri="{FF2B5EF4-FFF2-40B4-BE49-F238E27FC236}">
                <a16:creationId xmlns:a16="http://schemas.microsoft.com/office/drawing/2014/main" id="{EDB4AAC9-E495-13F0-D78F-F004761FE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98" y="3261360"/>
            <a:ext cx="4288302" cy="359664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838201" y="1931763"/>
            <a:ext cx="361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0874"/>
            <a:ext cx="5294716" cy="325624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87639"/>
            <a:ext cx="5294715" cy="3282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A18E2-60E8-7904-6D2B-A7F2BA01B2C0}"/>
              </a:ext>
            </a:extLst>
          </p:cNvPr>
          <p:cNvSpPr txBox="1"/>
          <p:nvPr/>
        </p:nvSpPr>
        <p:spPr>
          <a:xfrm>
            <a:off x="1850598" y="5639273"/>
            <a:ext cx="81751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 err="1"/>
              <a:t>init_wd</a:t>
            </a:r>
            <a:r>
              <a:rPr lang="de-CH" sz="1400" dirty="0"/>
              <a:t> &lt;- 30init_wb &lt;- 30init_sd &lt;- 30init_sb &lt;- 30m_rate_wm &lt;- 0.001m_rate_sm &lt;- 0.005decay_rate_wm &lt;- 0.1decay_rate_sm &lt;- 0.2s_wm &lt;- 0.2s_sm &lt;- 0.3max_gen &lt;- 1000,no_replicates &lt;- 50</a:t>
            </a:r>
          </a:p>
        </p:txBody>
      </p:sp>
    </p:spTree>
    <p:extLst>
      <p:ext uri="{BB962C8B-B14F-4D97-AF65-F5344CB8AC3E}">
        <p14:creationId xmlns:p14="http://schemas.microsoft.com/office/powerpoint/2010/main" val="309005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7492"/>
            <a:ext cx="5294716" cy="324301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87639"/>
            <a:ext cx="5294715" cy="3282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F6B2DD-6AA6-6AE2-56FD-AE2562AC8EA1}"/>
              </a:ext>
            </a:extLst>
          </p:cNvPr>
          <p:cNvSpPr txBox="1"/>
          <p:nvPr/>
        </p:nvSpPr>
        <p:spPr>
          <a:xfrm>
            <a:off x="2133573" y="5715000"/>
            <a:ext cx="84908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 err="1"/>
              <a:t>init_wd</a:t>
            </a:r>
            <a:r>
              <a:rPr lang="de-CH" sz="1400" dirty="0"/>
              <a:t> &lt;- 30init_wb &lt;- 30init_sd &lt;- 30init_sb &lt;- 30m_rate_wm &lt;- 0.001m_rate_sm &lt;- 0.005decay_rate_wm &lt;- 0.1decay_rate_sm &lt;- 0.2s_wm &lt;- 0.2s_sm &lt;- 0.3max_gen &lt;- 1000,no_replicates &lt;- 50</a:t>
            </a:r>
          </a:p>
        </p:txBody>
      </p:sp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B1593-B8DA-FBE3-6E4C-1F8D57A2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0"/>
            <a:ext cx="10515600" cy="5420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N_end_wd</a:t>
            </a:r>
            <a:r>
              <a:rPr lang="en-GB" dirty="0"/>
              <a:t>, </a:t>
            </a:r>
            <a:r>
              <a:rPr lang="en-GB" dirty="0" err="1"/>
              <a:t>N_end_wb</a:t>
            </a:r>
            <a:r>
              <a:rPr lang="en-GB" dirty="0"/>
              <a:t>, </a:t>
            </a:r>
            <a:r>
              <a:rPr lang="en-GB" dirty="0" err="1"/>
              <a:t>N_end_sd</a:t>
            </a:r>
            <a:r>
              <a:rPr lang="en-GB" dirty="0"/>
              <a:t>, </a:t>
            </a:r>
            <a:r>
              <a:rPr lang="en-GB" dirty="0" err="1"/>
              <a:t>N_end_sb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Init_wd</a:t>
            </a:r>
            <a:r>
              <a:rPr lang="en-GB" dirty="0"/>
              <a:t>, </a:t>
            </a:r>
            <a:r>
              <a:rPr lang="en-GB" dirty="0" err="1"/>
              <a:t>init_wb</a:t>
            </a:r>
            <a:r>
              <a:rPr lang="en-GB" dirty="0"/>
              <a:t>, </a:t>
            </a:r>
            <a:r>
              <a:rPr lang="en-GB" dirty="0" err="1"/>
              <a:t>init_sd</a:t>
            </a:r>
            <a:r>
              <a:rPr lang="en-GB" dirty="0"/>
              <a:t>, </a:t>
            </a:r>
            <a:r>
              <a:rPr lang="en-GB" dirty="0" err="1"/>
              <a:t>init_sb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decay_rate_wm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Decay_rate_sm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S_wm</a:t>
            </a:r>
            <a:r>
              <a:rPr lang="en-GB" dirty="0"/>
              <a:t>: selective strength of weak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S_sm</a:t>
            </a:r>
            <a:r>
              <a:rPr lang="en-GB" dirty="0"/>
              <a:t>: selective </a:t>
            </a:r>
            <a:r>
              <a:rPr lang="en-GB" dirty="0" err="1"/>
              <a:t>strengthof</a:t>
            </a:r>
            <a:r>
              <a:rPr lang="en-GB" dirty="0"/>
              <a:t> strong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m_rate_wm</a:t>
            </a:r>
            <a:r>
              <a:rPr lang="en-GB" dirty="0"/>
              <a:t>, </a:t>
            </a:r>
            <a:r>
              <a:rPr lang="en-GB" dirty="0" err="1"/>
              <a:t>m_rate_sm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5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AE0A-073C-CB24-C19F-6ABD930C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Plot-choices in our model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0FFC-2D2C-9C6B-D673-32CD703B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366084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Manly: package ggplot2</a:t>
            </a:r>
            <a:endParaRPr lang="de-CH" dirty="0"/>
          </a:p>
          <a:p>
            <a:pPr lvl="0"/>
            <a:r>
              <a:rPr lang="en-GB" dirty="0"/>
              <a:t>Scatterplots to visualize the frequency of each mutation separately after </a:t>
            </a:r>
            <a:r>
              <a:rPr lang="en-GB" dirty="0" err="1"/>
              <a:t>max_gen</a:t>
            </a:r>
            <a:r>
              <a:rPr lang="en-GB" dirty="0"/>
              <a:t> (1000 generations) </a:t>
            </a:r>
            <a:endParaRPr lang="de-CH" dirty="0"/>
          </a:p>
          <a:p>
            <a:pPr lvl="0"/>
            <a:r>
              <a:rPr lang="en-GB" dirty="0"/>
              <a:t>Advantages: every replicate can be visualized; unexpected results are easier to interpret for us than with using boxplots</a:t>
            </a:r>
            <a:endParaRPr lang="de-CH" dirty="0"/>
          </a:p>
          <a:p>
            <a:pPr lvl="0"/>
            <a:r>
              <a:rPr lang="en-GB" dirty="0" err="1"/>
              <a:t>ggplot</a:t>
            </a:r>
            <a:r>
              <a:rPr lang="en-GB" dirty="0"/>
              <a:t>-boxplot to visualize the rescue probability depending on the selection coefficient for all 4 mutants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in this case boxplot gave a better overview for us</a:t>
            </a:r>
            <a:endParaRPr lang="de-CH" dirty="0"/>
          </a:p>
          <a:p>
            <a:pPr lvl="0"/>
            <a:r>
              <a:rPr lang="en-GB" dirty="0" err="1"/>
              <a:t>ggplot</a:t>
            </a:r>
            <a:r>
              <a:rPr lang="en-GB" dirty="0"/>
              <a:t>-heatmap to be able to combine rescue probability, selection coefficients and mutation rates all in one plot 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593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" y="6039741"/>
            <a:ext cx="5629619" cy="818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C4CB0-1F95-AE56-8E21-920E42C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23" y="169816"/>
            <a:ext cx="9420554" cy="5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901972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Plot-choices in our model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10</cp:revision>
  <dcterms:created xsi:type="dcterms:W3CDTF">2025-10-28T08:40:38Z</dcterms:created>
  <dcterms:modified xsi:type="dcterms:W3CDTF">2025-10-28T14:56:04Z</dcterms:modified>
</cp:coreProperties>
</file>