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963"/>
    <a:srgbClr val="D87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Method </a:t>
          </a:r>
          <a:endParaRPr lang="en-US" dirty="0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 dirty="0"/>
            <a:t>Method </a:t>
          </a:r>
          <a:endParaRPr lang="en-US" sz="2000" kern="1200" dirty="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 dirty="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325080400068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 dirty="0" err="1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478971" y="1931764"/>
            <a:ext cx="9227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50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&lt;- 0.002, </a:t>
            </a:r>
            <a:r>
              <a:rPr lang="en-US" dirty="0" err="1"/>
              <a:t>m_rate_sm</a:t>
            </a:r>
            <a:r>
              <a:rPr lang="en-US" dirty="0"/>
              <a:t> &lt;- 0.003,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</a:p>
          <a:p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replicates &lt;- 30</a:t>
            </a:r>
            <a:endParaRPr lang="de-CH" dirty="0"/>
          </a:p>
          <a:p>
            <a:endParaRPr lang="de-CH" sz="2400" dirty="0"/>
          </a:p>
          <a:p>
            <a:endParaRPr lang="de-CH" sz="2400" dirty="0"/>
          </a:p>
        </p:txBody>
      </p:sp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37B15F42-C33E-6107-3885-5EE65BC0E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39" y="3355467"/>
            <a:ext cx="4364695" cy="3502533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88" y="3396636"/>
            <a:ext cx="4127012" cy="3461364"/>
          </a:xfrm>
          <a:prstGeom prst="rect">
            <a:avLst/>
          </a:prstGeom>
        </p:spPr>
      </p:pic>
      <p:pic>
        <p:nvPicPr>
          <p:cNvPr id="6" name="Grafik 5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4D69680D-8714-703D-6365-EAA4A4F4C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" y="3429000"/>
            <a:ext cx="42730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9"/>
            <a:ext cx="6096000" cy="37795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75" y="2569029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700219" y="157524"/>
            <a:ext cx="6005380" cy="1327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Initial population size for all four mutants: N=50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1485221"/>
            <a:ext cx="5793131" cy="453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619" y="1634419"/>
            <a:ext cx="6005381" cy="43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E00C0-3FDC-F9E4-8FAD-A35D3654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0" y="1121334"/>
            <a:ext cx="6258076" cy="4615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4817BF-5292-92DE-8C7A-9C5DDE4E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72" y="1317135"/>
            <a:ext cx="5785928" cy="422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8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942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200" b="1" dirty="0" err="1"/>
              <a:t>Similarities</a:t>
            </a:r>
            <a:r>
              <a:rPr lang="de-CH" sz="2200" b="1" dirty="0"/>
              <a:t>:</a:t>
            </a:r>
          </a:p>
          <a:p>
            <a:r>
              <a:rPr lang="de-CH" sz="2200" dirty="0"/>
              <a:t>Resistance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antimicrobial</a:t>
            </a:r>
            <a:r>
              <a:rPr lang="de-CH" sz="2200" dirty="0"/>
              <a:t> </a:t>
            </a:r>
            <a:r>
              <a:rPr lang="de-CH" sz="2200" dirty="0" err="1"/>
              <a:t>drugs</a:t>
            </a:r>
            <a:r>
              <a:rPr lang="de-CH" sz="2200" dirty="0"/>
              <a:t> </a:t>
            </a:r>
            <a:r>
              <a:rPr lang="de-CH" sz="2200" dirty="0" err="1"/>
              <a:t>comes</a:t>
            </a:r>
            <a:r>
              <a:rPr lang="de-CH" sz="2200" dirty="0"/>
              <a:t> with </a:t>
            </a:r>
            <a:r>
              <a:rPr lang="de-CH" sz="2200" dirty="0" err="1"/>
              <a:t>fitness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endParaRPr lang="de-CH" sz="2200" dirty="0"/>
          </a:p>
          <a:p>
            <a:r>
              <a:rPr lang="de-CH" sz="2200" dirty="0" err="1"/>
              <a:t>Mutations</a:t>
            </a:r>
            <a:r>
              <a:rPr lang="de-CH" sz="2200" dirty="0"/>
              <a:t> </a:t>
            </a:r>
            <a:r>
              <a:rPr lang="de-CH" sz="2200" dirty="0" err="1"/>
              <a:t>as</a:t>
            </a:r>
            <a:r>
              <a:rPr lang="de-CH" sz="2200" dirty="0"/>
              <a:t> a </a:t>
            </a:r>
            <a:r>
              <a:rPr lang="de-CH" sz="2200" dirty="0" err="1"/>
              <a:t>way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mask</a:t>
            </a:r>
            <a:r>
              <a:rPr lang="de-CH" sz="2200" dirty="0"/>
              <a:t> </a:t>
            </a:r>
            <a:r>
              <a:rPr lang="de-CH" sz="2200" dirty="0" err="1"/>
              <a:t>effect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deleterious</a:t>
            </a:r>
            <a:r>
              <a:rPr lang="de-CH" sz="2200" dirty="0"/>
              <a:t> </a:t>
            </a:r>
            <a:r>
              <a:rPr lang="de-CH" sz="2200" dirty="0" err="1"/>
              <a:t>effects</a:t>
            </a:r>
            <a:r>
              <a:rPr lang="de-CH" sz="2200" dirty="0" err="1">
                <a:sym typeface="Wingdings" panose="05000000000000000000" pitchFamily="2" charset="2"/>
              </a:rPr>
              <a:t>important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for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adaptation</a:t>
            </a:r>
            <a:r>
              <a:rPr lang="de-CH" sz="2200" dirty="0">
                <a:sym typeface="Wingdings" panose="05000000000000000000" pitchFamily="2" charset="2"/>
              </a:rPr>
              <a:t>/</a:t>
            </a:r>
            <a:r>
              <a:rPr lang="de-CH" sz="2200" dirty="0" err="1">
                <a:sym typeface="Wingdings" panose="05000000000000000000" pitchFamily="2" charset="2"/>
              </a:rPr>
              <a:t>evolution</a:t>
            </a:r>
            <a:endParaRPr lang="de-CH" sz="2200" dirty="0">
              <a:sym typeface="Wingdings" panose="05000000000000000000" pitchFamily="2" charset="2"/>
            </a:endParaRPr>
          </a:p>
          <a:p>
            <a:r>
              <a:rPr lang="de-CH" sz="2200" dirty="0">
                <a:sym typeface="Wingdings" panose="05000000000000000000" pitchFamily="2" charset="2"/>
              </a:rPr>
              <a:t>Haploid, </a:t>
            </a:r>
            <a:r>
              <a:rPr lang="de-CH" sz="2200" dirty="0" err="1">
                <a:sym typeface="Wingdings" panose="05000000000000000000" pitchFamily="2" charset="2"/>
              </a:rPr>
              <a:t>asexuall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populations</a:t>
            </a: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200" b="1" dirty="0" err="1">
                <a:sym typeface="Wingdings" panose="05000000000000000000" pitchFamily="2" charset="2"/>
              </a:rPr>
              <a:t>Limitations</a:t>
            </a:r>
            <a:r>
              <a:rPr lang="de-CH" sz="2200" b="1" dirty="0">
                <a:sym typeface="Wingdings" panose="05000000000000000000" pitchFamily="2" charset="2"/>
              </a:rPr>
              <a:t>:</a:t>
            </a:r>
          </a:p>
          <a:p>
            <a:r>
              <a:rPr lang="de-CH" sz="2200" dirty="0">
                <a:sym typeface="Wingdings" panose="05000000000000000000" pitchFamily="2" charset="2"/>
              </a:rPr>
              <a:t>Models still </a:t>
            </a:r>
            <a:r>
              <a:rPr lang="de-CH" sz="2200" dirty="0" err="1">
                <a:sym typeface="Wingdings" panose="05000000000000000000" pitchFamily="2" charset="2"/>
              </a:rPr>
              <a:t>are</a:t>
            </a:r>
            <a:r>
              <a:rPr lang="de-CH" sz="2200" dirty="0">
                <a:sym typeface="Wingdings" panose="05000000000000000000" pitchFamily="2" charset="2"/>
              </a:rPr>
              <a:t> different: </a:t>
            </a:r>
            <a:r>
              <a:rPr lang="de-CH" sz="2200" dirty="0" err="1">
                <a:sym typeface="Wingdings" panose="05000000000000000000" pitchFamily="2" charset="2"/>
              </a:rPr>
              <a:t>no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use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of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exactly</a:t>
            </a:r>
            <a:r>
              <a:rPr lang="de-CH" sz="2200" dirty="0">
                <a:sym typeface="Wingdings" panose="05000000000000000000" pitchFamily="2" charset="2"/>
              </a:rPr>
              <a:t> 2 </a:t>
            </a:r>
            <a:r>
              <a:rPr lang="de-CH" sz="2200" dirty="0" err="1">
                <a:sym typeface="Wingdings" panose="05000000000000000000" pitchFamily="2" charset="2"/>
              </a:rPr>
              <a:t>deleterious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which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mutate</a:t>
            </a:r>
            <a:r>
              <a:rPr lang="de-CH" sz="2200" dirty="0">
                <a:sym typeface="Wingdings" panose="05000000000000000000" pitchFamily="2" charset="2"/>
              </a:rPr>
              <a:t>, </a:t>
            </a:r>
            <a:r>
              <a:rPr lang="de-CH" sz="2200" dirty="0" err="1">
                <a:sym typeface="Wingdings" panose="05000000000000000000" pitchFamily="2" charset="2"/>
              </a:rPr>
              <a:t>including</a:t>
            </a:r>
            <a:r>
              <a:rPr lang="de-CH" sz="2200" dirty="0">
                <a:sym typeface="Wingdings" panose="05000000000000000000" pitchFamily="2" charset="2"/>
              </a:rPr>
              <a:t> back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</a:p>
          <a:p>
            <a:r>
              <a:rPr lang="de-CH" sz="2200" dirty="0">
                <a:sym typeface="Wingdings" panose="05000000000000000000" pitchFamily="2" charset="2"/>
              </a:rPr>
              <a:t>Can not </a:t>
            </a:r>
            <a:r>
              <a:rPr lang="de-CH" sz="2200" dirty="0" err="1">
                <a:sym typeface="Wingdings" panose="05000000000000000000" pitchFamily="2" charset="2"/>
              </a:rPr>
              <a:t>really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confirm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disprove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our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results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that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the</a:t>
            </a:r>
            <a:r>
              <a:rPr lang="de-CH" sz="2200" dirty="0">
                <a:sym typeface="Wingdings" panose="05000000000000000000" pitchFamily="2" charset="2"/>
              </a:rPr>
              <a:t> strong </a:t>
            </a:r>
            <a:r>
              <a:rPr lang="de-CH" sz="2200" dirty="0" err="1">
                <a:sym typeface="Wingdings" panose="05000000000000000000" pitchFamily="2" charset="2"/>
              </a:rPr>
              <a:t>mutation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does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better</a:t>
            </a:r>
            <a:endParaRPr lang="de-CH" sz="2200" dirty="0">
              <a:sym typeface="Wingdings" panose="05000000000000000000" pitchFamily="2" charset="2"/>
            </a:endParaRPr>
          </a:p>
          <a:p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Sophie </a:t>
            </a:r>
            <a:r>
              <a:rPr lang="en-US" sz="2000" dirty="0" err="1"/>
              <a:t>Maisnier</a:t>
            </a:r>
            <a:r>
              <a:rPr lang="en-US" sz="20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2000" dirty="0">
                <a:hlinkClick r:id="rId3"/>
              </a:rPr>
              <a:t>https://www.sciencedirect.com/science/article/pii/S0923250804000683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2DE82-A276-691C-0C8F-FDBCA412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8923"/>
              </p:ext>
            </p:extLst>
          </p:nvPr>
        </p:nvGraphicFramePr>
        <p:xfrm>
          <a:off x="2170323" y="961918"/>
          <a:ext cx="743638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34">
                  <a:extLst>
                    <a:ext uri="{9D8B030D-6E8A-4147-A177-3AD203B41FA5}">
                      <a16:colId xmlns:a16="http://schemas.microsoft.com/office/drawing/2014/main" val="3490380615"/>
                    </a:ext>
                  </a:extLst>
                </a:gridCol>
                <a:gridCol w="2463756">
                  <a:extLst>
                    <a:ext uri="{9D8B030D-6E8A-4147-A177-3AD203B41FA5}">
                      <a16:colId xmlns:a16="http://schemas.microsoft.com/office/drawing/2014/main" val="4251304122"/>
                    </a:ext>
                  </a:extLst>
                </a:gridCol>
                <a:gridCol w="2613696">
                  <a:extLst>
                    <a:ext uri="{9D8B030D-6E8A-4147-A177-3AD203B41FA5}">
                      <a16:colId xmlns:a16="http://schemas.microsoft.com/office/drawing/2014/main" val="2948428968"/>
                    </a:ext>
                  </a:extLst>
                </a:gridCol>
              </a:tblGrid>
              <a:tr h="156326">
                <a:tc>
                  <a:txBody>
                    <a:bodyPr/>
                    <a:lstStyle/>
                    <a:p>
                      <a:r>
                        <a:rPr lang="de-CH" dirty="0"/>
                        <a:t>Parameter/Variable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Manipulated</a:t>
                      </a:r>
                      <a:endParaRPr lang="de-CH" dirty="0"/>
                    </a:p>
                  </a:txBody>
                  <a:tcPr>
                    <a:solidFill>
                      <a:srgbClr val="D87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1773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init_wd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init_wb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init_sb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initial </a:t>
                      </a:r>
                      <a:r>
                        <a:rPr lang="de-CH" dirty="0" err="1"/>
                        <a:t>population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always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set</a:t>
                      </a:r>
                      <a:r>
                        <a:rPr lang="de-CH" dirty="0"/>
                        <a:t> at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same </a:t>
                      </a:r>
                      <a:r>
                        <a:rPr lang="de-CH" dirty="0" err="1"/>
                        <a:t>values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all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185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err="1"/>
                        <a:t>decay_rate_wm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9873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decay_rate_sm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03606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371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  <a:p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7564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6322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37153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rescue_prob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rescue-probabilities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calculated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3E99D-DE95-47CE-0CBA-5664789D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37" y="159276"/>
            <a:ext cx="10532125" cy="6539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23" y="5570934"/>
            <a:ext cx="4065224" cy="5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74" y="3295477"/>
            <a:ext cx="4247625" cy="3562523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5" y="3332000"/>
            <a:ext cx="4204076" cy="3525999"/>
          </a:xfrm>
          <a:prstGeom prst="rect">
            <a:avLst/>
          </a:prstGeo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001"/>
            <a:ext cx="4110605" cy="34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46" y="3238680"/>
            <a:ext cx="4140509" cy="3472685"/>
          </a:xfrm>
          <a:prstGeom prst="rect">
            <a:avLst/>
          </a:prstGeom>
        </p:spPr>
      </p:pic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729"/>
            <a:ext cx="4392784" cy="3684271"/>
          </a:xfrm>
        </p:spPr>
      </p:pic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4919A927-7064-5ABA-CB57-D32700B8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8"/>
          <a:stretch>
            <a:fillRect/>
          </a:stretch>
        </p:blipFill>
        <p:spPr>
          <a:xfrm>
            <a:off x="8155457" y="3262013"/>
            <a:ext cx="4069990" cy="3377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Plot showing multiple populations over a thousand 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794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30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&lt;- 0.003, </a:t>
            </a:r>
            <a:r>
              <a:rPr lang="en-US" dirty="0" err="1"/>
              <a:t>m_rate_sm</a:t>
            </a:r>
            <a:r>
              <a:rPr lang="en-US" dirty="0"/>
              <a:t> &lt;- 0.005,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</a:t>
            </a:r>
          </a:p>
          <a:p>
            <a:r>
              <a:rPr lang="en-US" dirty="0"/>
              <a:t>replicates &lt;- 30</a:t>
            </a:r>
            <a:endParaRPr lang="de-CH" dirty="0"/>
          </a:p>
        </p:txBody>
      </p:sp>
      <p:pic>
        <p:nvPicPr>
          <p:cNvPr id="6" name="Grafik 5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8BEA3F3E-C93D-C7F7-B5FE-F5AE852E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48" y="3241040"/>
            <a:ext cx="4234479" cy="3398038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5DED9D80-1879-EB5C-68CF-66D2AFDE1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6" y="3241040"/>
            <a:ext cx="4260614" cy="34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568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  <vt:lpstr>PowerPoint Presentation</vt:lpstr>
      <vt:lpstr>PowerPoint Presentation</vt:lpstr>
      <vt:lpstr>PowerPoint Presentation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Julia Eggenschwiler</cp:lastModifiedBy>
  <cp:revision>27</cp:revision>
  <dcterms:created xsi:type="dcterms:W3CDTF">2025-10-28T08:40:38Z</dcterms:created>
  <dcterms:modified xsi:type="dcterms:W3CDTF">2025-10-29T17:53:48Z</dcterms:modified>
</cp:coreProperties>
</file>