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1" r:id="rId7"/>
    <p:sldId id="260" r:id="rId8"/>
    <p:sldId id="262" r:id="rId9"/>
    <p:sldId id="267" r:id="rId10"/>
    <p:sldId id="263" r:id="rId11"/>
    <p:sldId id="279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66" r:id="rId23"/>
    <p:sldId id="26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781BD-1FAB-4A76-AAA4-CF4E12B3DCD4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EA87-9E3F-4A77-A041-E47FACE3F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74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EA87-9E3F-4A77-A041-E47FACE3F9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8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9AF3-2016-4FFE-BB17-E88861C4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707CF2-5B0C-4B1E-AC5F-BD794AD8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42B9CD-08A2-4134-8A68-0CFB777F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43529B-FB56-489B-BCB0-F785647E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BF4E2-0A34-4EC4-9C5A-3112DC03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84AB1-1E91-4BDF-9BB2-84C24070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533475-659E-429D-9D03-2DA18E8B8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B5279-D395-48A4-89AC-E7AC9837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7CCBF-EC65-48DC-A8C8-1E80DD8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D0995-41AC-49AE-8681-ED47B127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E5C6CB-D698-4C7B-922F-9387D7A7F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3EAEDC-9FC8-493C-9CD7-140C957C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4049A-E82D-4DAC-9A02-382E9308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239D6-3AC3-4257-89D8-862DAF3E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60663-E3CD-484B-9FAF-F178C284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3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3F9DA-4EC1-4F50-B171-A5D51D07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05679-5D88-4553-81A5-9759F8DE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CDA7E-E809-4907-81C8-B74F5BD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053D70-3085-4080-8542-345532E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3B34D9-4C34-4DD3-BFA3-B813E2D6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2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32A5A-A9DA-4167-80A3-BF5CA847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8548F-DC7C-49C4-82B2-F498108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D3C66-1DC2-45CB-8036-DC9427A3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59F0F7-3F15-4BB2-8548-1AEF3800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3B23F-EFA4-4BE4-8570-DE78791B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4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1C3BE-E183-4559-8CC3-91FAE895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9F9DC6-7039-4C45-B6AA-1C38F77BB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0E6910-F642-461D-9110-3D8EBA3B3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E31AB-4508-4C98-90FB-30AA8407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E8ABEF-E275-4142-A891-C094A7AE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65D96-BFBF-44F0-B4EB-5164F781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8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0EECC-1185-492E-9D73-E9FF68DC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F49D36-9157-4598-A6D4-5761C832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21C31D-38C1-4D51-987E-15A5C37C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6ECC94-B9B8-4650-AE6D-1EBCF882C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FECF03-21E0-427A-99CB-5AF594ED1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BBEA02-5625-4755-BA79-8299B8D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767714-DB7C-4207-A6E7-44C9AB43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C7521-CE2A-4AA5-A66B-264E802C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8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32707-6654-401F-8FEB-504DB4BD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2A9B48-ED80-4016-BD21-899DA22E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265022-A895-4362-B8CB-C2A3E5D8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BFA801-939C-434B-A50F-B2C6EBE6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3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D14852-41A7-498B-8914-27C0356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9E8777-BBA3-4B16-A56C-94B8775C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6CD631-DC50-42F1-B819-5A080911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1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49F96-BEF6-4FB9-9082-CEF055A4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5DA9B-5F34-4086-9022-A34C02B1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703E5-12F4-45AD-8AEB-40548174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6D7178-CF81-4BA1-B977-9F6CEBB7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7B4B2D-D014-4BC1-9F79-6A492EDC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3D45D7-937F-4448-A6D5-2D114AB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6DB94-20E0-462D-B8D0-F27FF3C4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7172BB-7D69-4BA0-8016-8C7D9AB31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0DD6C3-15C0-40CD-9541-495C6483A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76387-6C8E-4F40-BE04-3DCA5B0F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3A09B7-EA3E-4B0E-94FF-38527DA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57842-D2CA-4B8F-8DF0-C28DF285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6DEFA-5116-4E77-8BC3-32FCC686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A6D02-E38D-405E-AD1E-5E60B610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28346-D441-426A-91E7-4B197FC6B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976B-AE69-4E65-812C-8EA270882596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352B9-2B5B-49D6-8081-AF6C7BA8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8A986-BBA8-4080-8080-3BF3F268C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2100-1043-4AF2-81A7-2A6F0016A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4D0F-E65F-4736-84F0-DDC3FD45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732" y="5434228"/>
            <a:ext cx="10419127" cy="775845"/>
          </a:xfrm>
        </p:spPr>
        <p:txBody>
          <a:bodyPr anchor="ctr">
            <a:normAutofit/>
          </a:bodyPr>
          <a:lstStyle/>
          <a:p>
            <a:pPr algn="r"/>
            <a:r>
              <a:rPr lang="ru-RU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итоговый проект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1191922-93DC-4BB7-9B12-9F3CAEBFC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903" y="4261608"/>
            <a:ext cx="9773174" cy="1172618"/>
          </a:xfrm>
        </p:spPr>
        <p:txBody>
          <a:bodyPr anchor="ctr">
            <a:noAutofit/>
          </a:bodyPr>
          <a:lstStyle/>
          <a:p>
            <a:pPr algn="l"/>
            <a:r>
              <a:rPr lang="ru-RU" sz="4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скачек 2017-2020 </a:t>
            </a:r>
          </a:p>
          <a:p>
            <a:pPr algn="l"/>
            <a:r>
              <a:rPr lang="ru-RU" sz="4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Гонконг</a:t>
            </a:r>
          </a:p>
        </p:txBody>
      </p:sp>
      <p:grpSp>
        <p:nvGrpSpPr>
          <p:cNvPr id="41" name="Group 1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1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1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 descr="Изображение выглядит как лошадь, на открытом воздухе, Узда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82457486-9670-4350-BB3E-C0EF0964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82" y="503338"/>
            <a:ext cx="8402209" cy="3465911"/>
          </a:xfrm>
          <a:prstGeom prst="rect">
            <a:avLst/>
          </a:prstGeom>
        </p:spPr>
      </p:pic>
      <p:grpSp>
        <p:nvGrpSpPr>
          <p:cNvPr id="46" name="Group 2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47" name="Freeform: Shape 2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2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2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2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14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FF94A-7353-4BB3-868F-1D720E5F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71" y="365126"/>
            <a:ext cx="10515600" cy="78740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Возраст лошадей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B1947-58DF-4279-9E28-7985C876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      </a:t>
            </a:r>
            <a:r>
              <a:rPr lang="ru-RU" sz="2500" dirty="0"/>
              <a:t>Большинству лошадей на момент участия в скачках от 3 до 8 лет.</a:t>
            </a:r>
          </a:p>
          <a:p>
            <a:pPr marL="0" indent="0" algn="just">
              <a:buNone/>
            </a:pPr>
            <a:r>
              <a:rPr lang="ru-RU" sz="2500" dirty="0"/>
              <a:t>     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8ECE0-0EAA-494B-A2B0-6A04837B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227"/>
            <a:ext cx="10047065" cy="37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4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485A1-DF78-4834-A912-5395F294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77152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Из каких стран лошади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3BA3-318B-43D8-B79A-82A12452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648950" cy="541019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500" dirty="0"/>
              <a:t>      </a:t>
            </a:r>
            <a:r>
              <a:rPr lang="ru-RU" sz="2200" dirty="0"/>
              <a:t>Около половины лошадей родом из Австралии, также много лошадей (почти 25%) из Новой Зеландии, есть лошади родом из Ирландии и Великобритании.</a:t>
            </a:r>
            <a:r>
              <a:rPr lang="en-US" sz="2200" dirty="0"/>
              <a:t> </a:t>
            </a:r>
            <a:r>
              <a:rPr lang="ru-RU" sz="2200" dirty="0"/>
              <a:t>Всего представлены лошади родом из 17 стран.</a:t>
            </a:r>
          </a:p>
          <a:p>
            <a:pPr marL="0" indent="0" algn="just">
              <a:buNone/>
            </a:pPr>
            <a:r>
              <a:rPr lang="ru-RU" sz="2200" dirty="0"/>
              <a:t>      Нельзя утверждать, что лошади из одной страны лучше, чем из другой (соотношение общего количества лошадей по странам рождения и лошадей, одержавших хотя бы один раз победу почти идентично).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7F4C9C-EC53-44BE-98A1-616437AC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77" y="3038183"/>
            <a:ext cx="4550847" cy="33149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AD917-070B-4320-8080-4D295F01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90" y="3038182"/>
            <a:ext cx="4224894" cy="32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21C1F-377E-4783-8C50-D060AC41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Лучшие тренера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926B-1EB3-4927-85AD-356FD514A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167"/>
            <a:ext cx="4469091" cy="47817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8B7F3-A1EE-43A0-9692-80EC08F7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25" y="1395167"/>
            <a:ext cx="5797975" cy="47817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    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 algn="just">
              <a:lnSpc>
                <a:spcPts val="2400"/>
              </a:lnSpc>
              <a:buNone/>
            </a:pPr>
            <a:r>
              <a:rPr lang="ru-RU" sz="2400" dirty="0"/>
              <a:t>        Максимальный коэффициент успеха тренера составляет 37%. В десятку лучших по итогам трёх сезонов попали тренера с показателем 26% и выше. Заметим, что в одном забеге могут участвовать одновременно несколько жокеев (лошадей), занимающихся у одного и того же тренера.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490ACA-8DBE-4698-9069-32715609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25" y="1395167"/>
            <a:ext cx="6180546" cy="21375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D3008B-E5EF-432C-96D9-D5F2505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6" y="1395167"/>
            <a:ext cx="4717625" cy="44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3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2CF91-256B-4195-A03D-BE5E60E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Лучшие жокеи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9F95E-F7EB-4007-8939-3B72933E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37F4E4-3D07-4FDB-9D92-1A6FE21C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8" y="1825625"/>
            <a:ext cx="4859304" cy="417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5D308E-4385-4A65-8745-329320E1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82" y="2045616"/>
            <a:ext cx="5144218" cy="34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267E3-7F84-47A1-A920-1C5D9786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29"/>
            <a:ext cx="10515600" cy="857839"/>
          </a:xfrm>
        </p:spPr>
        <p:txBody>
          <a:bodyPr/>
          <a:lstStyle/>
          <a:p>
            <a:pPr algn="ctr"/>
            <a:r>
              <a:rPr lang="ru-RU" b="1" dirty="0"/>
              <a:t>Сегментация лошадей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743D7-2714-4E01-ADFD-484DB241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008667"/>
            <a:ext cx="10675070" cy="56985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        Всего у нас представлены данные по 2297 лошадям. Для сегментации возьмём лошадей, принимающих участие в забегах более 10 раз. У нас остаётся 1077 лошадей. </a:t>
            </a:r>
          </a:p>
          <a:p>
            <a:pPr marL="0" indent="0" algn="just">
              <a:buNone/>
            </a:pPr>
            <a:r>
              <a:rPr lang="ru-RU" sz="2200" b="1" dirty="0"/>
              <a:t>1-ый</a:t>
            </a:r>
            <a:r>
              <a:rPr lang="ru-RU" sz="2200" dirty="0"/>
              <a:t> показатель –коэффициент успеха (чем выше, тем лучше);</a:t>
            </a:r>
          </a:p>
          <a:p>
            <a:pPr marL="0" indent="0" algn="just">
              <a:buNone/>
            </a:pPr>
            <a:r>
              <a:rPr lang="ru-RU" sz="2200" b="1" dirty="0"/>
              <a:t>2-ой</a:t>
            </a:r>
            <a:r>
              <a:rPr lang="ru-RU" sz="2200" dirty="0"/>
              <a:t> – возраст* лошади, для скачек предпочтительнее молодые лошади;</a:t>
            </a:r>
          </a:p>
          <a:p>
            <a:pPr marL="0" indent="0" algn="just">
              <a:buNone/>
            </a:pPr>
            <a:r>
              <a:rPr lang="ru-RU" sz="2200" b="1" dirty="0"/>
              <a:t>3-ий</a:t>
            </a:r>
            <a:r>
              <a:rPr lang="ru-RU" sz="2200" dirty="0"/>
              <a:t> – средняя скорость лошади по всем забегам.</a:t>
            </a:r>
          </a:p>
          <a:p>
            <a:pPr marL="0" indent="0" algn="just">
              <a:buNone/>
            </a:pPr>
            <a:r>
              <a:rPr lang="ru-RU" sz="2000" i="1" dirty="0"/>
              <a:t>*Данные по возрасту актуализировали, т. е., если лошадь участвовала в скачках последний раз в Сезоне 2018, к её возрасту +1 год.</a:t>
            </a:r>
          </a:p>
          <a:p>
            <a:pPr marL="0" indent="0" algn="just">
              <a:buNone/>
            </a:pPr>
            <a:endParaRPr lang="ru-RU" sz="22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35719-7682-4524-8F5E-3067E4F2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0" y="4135944"/>
            <a:ext cx="8652352" cy="16023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12502E-3AE7-41FF-8E39-9497382F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8" y="5849333"/>
            <a:ext cx="10515600" cy="5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CDB3E8-01C5-4B6D-B71F-4A1A3B9C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3060"/>
            <a:ext cx="5181600" cy="5733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0EE0DD-E1D8-452A-A406-9FD94CBCE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4582" y="443059"/>
            <a:ext cx="4802362" cy="57339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/>
              <a:t>    Есть лошади, коэффициент успеха которых достигает свыше 90% (</a:t>
            </a:r>
            <a:r>
              <a:rPr lang="ru-RU" sz="2500" i="1" dirty="0"/>
              <a:t>максимальный у жокеев был 50%</a:t>
            </a:r>
            <a:r>
              <a:rPr lang="ru-RU" sz="2500" dirty="0"/>
              <a:t>)!</a:t>
            </a:r>
          </a:p>
          <a:p>
            <a:pPr marL="0" indent="0" algn="just">
              <a:buNone/>
            </a:pPr>
            <a:r>
              <a:rPr lang="ru-RU" sz="2500" dirty="0"/>
              <a:t>    Немало лошадей, которые никогда не занимали призовые места (больше 150). Наиболее часто встречаются значения от 10 до 30%.</a:t>
            </a:r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r>
              <a:rPr lang="ru-RU" sz="2500" dirty="0"/>
              <a:t>    Большинство лошадей развивает скорость на дистанции около 60-62 км/ч. Максимальная зафиксированная скорость за три сезона почти 66 км/ч.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88957D-073A-4833-882D-03DC671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6" y="203783"/>
            <a:ext cx="6378804" cy="32252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F62A84-A024-4A4F-ABA1-4B770200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56" y="3493910"/>
            <a:ext cx="6459526" cy="31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89DC6-DFEC-40F6-A758-DC2CF172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6" y="267110"/>
            <a:ext cx="9411741" cy="60449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BF7110-EB0F-4087-939A-0886B8F5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545977"/>
            <a:ext cx="2175029" cy="52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7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174F75-7741-487A-B230-8292110B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Описание групп лошадей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CFB71B93-85CA-4F89-89FC-BBD53EC5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04AB0B-8330-4F82-89BF-D8C3D7BB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969008"/>
            <a:ext cx="10640910" cy="144800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3013BBD-5214-48C0-B56F-872B36C0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5" y="3695330"/>
            <a:ext cx="9816091" cy="15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1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4657-7833-4A0C-8890-B4FBCB9E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pPr algn="ctr"/>
            <a:r>
              <a:rPr lang="ru-RU" b="1" dirty="0"/>
              <a:t>Корреляционная 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8B4A-BACC-487F-B7EA-84B05B80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4967288"/>
          </a:xfrm>
        </p:spPr>
        <p:txBody>
          <a:bodyPr/>
          <a:lstStyle/>
          <a:p>
            <a:pPr marL="0" indent="0" algn="just">
              <a:lnSpc>
                <a:spcPts val="3500"/>
              </a:lnSpc>
              <a:buNone/>
            </a:pPr>
            <a:r>
              <a:rPr lang="ru-RU" b="0" i="0" dirty="0">
                <a:effectLst/>
                <a:latin typeface="system-ui"/>
              </a:rPr>
              <a:t>      По данным корреляционных матриц коэффициенты корреляции незначительные. Рассматривалась зависимость финального места/скорости от таких факторов, как возраст лошади, страна рождения, вес жокея, начальной позиции и т. д.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2D90B8-88FA-4FEA-95E8-EF7E748E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29" y="3292957"/>
            <a:ext cx="7061742" cy="26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34AF6-6592-4F05-BB3B-CA55B625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ru-RU" b="1" dirty="0"/>
              <a:t>Как меняется кол-во побед с возрастом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FD331A-F83C-4A69-AFE8-87757C1FE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438" y="1890942"/>
            <a:ext cx="5181600" cy="421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9C4CAE7-6385-442A-9483-87D3E919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3898" y="1961963"/>
            <a:ext cx="5749902" cy="43678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200" dirty="0"/>
              <a:t>    Первоначально для анализа отобрали лошадей, которые участвовали в каждом из трёх сезонов и общее кол-во забегов больше 10 (440 лошадей). </a:t>
            </a:r>
          </a:p>
          <a:p>
            <a:pPr marL="0" indent="0" algn="just">
              <a:buNone/>
            </a:pPr>
            <a:r>
              <a:rPr lang="ru-RU" sz="2200" dirty="0"/>
              <a:t>     Оставили только тех, у кого в каждом сезоне больше 11 забегов.  Получилось 8 активных участников.</a:t>
            </a:r>
          </a:p>
          <a:p>
            <a:pPr marL="0" indent="0" algn="just">
              <a:buNone/>
            </a:pPr>
            <a:r>
              <a:rPr lang="ru-RU" sz="2200" dirty="0"/>
              <a:t>    Лошадь с </a:t>
            </a:r>
            <a:r>
              <a:rPr lang="en-US" sz="2200" dirty="0"/>
              <a:t>id 22020</a:t>
            </a:r>
            <a:r>
              <a:rPr lang="ru-RU" sz="2200" dirty="0"/>
              <a:t> (возраст 6-8 лет)</a:t>
            </a:r>
            <a:r>
              <a:rPr lang="en-US" sz="2200" dirty="0"/>
              <a:t> </a:t>
            </a:r>
            <a:r>
              <a:rPr lang="ru-RU" sz="2200" dirty="0"/>
              <a:t>каждый сезон побеждала больше, чем в предыдущий (коэффициент успеха вырос с 23 до 32%).</a:t>
            </a:r>
          </a:p>
          <a:p>
            <a:pPr marL="0" indent="0" algn="just">
              <a:buNone/>
            </a:pPr>
            <a:r>
              <a:rPr lang="ru-RU" sz="2200" dirty="0"/>
              <a:t>    Напротив показатели лошади 22799 (возраст 5-7 лет)</a:t>
            </a:r>
            <a:r>
              <a:rPr lang="en-US" sz="2200" dirty="0"/>
              <a:t> </a:t>
            </a:r>
            <a:r>
              <a:rPr lang="ru-RU" sz="2200" dirty="0"/>
              <a:t>падали на протяжении трёх сезонов.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0533FD-A73B-4C78-8FC4-44B55B84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3413"/>
            <a:ext cx="9869277" cy="571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4586DA-002D-426E-8825-B3297DF1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46048"/>
            <a:ext cx="4594934" cy="363984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8A5C020-2A93-4B6A-A7D1-8760A15578DF}"/>
              </a:ext>
            </a:extLst>
          </p:cNvPr>
          <p:cNvSpPr/>
          <p:nvPr/>
        </p:nvSpPr>
        <p:spPr>
          <a:xfrm>
            <a:off x="667438" y="4483223"/>
            <a:ext cx="4863350" cy="568171"/>
          </a:xfrm>
          <a:prstGeom prst="rect">
            <a:avLst/>
          </a:prstGeom>
          <a:noFill/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4E8BB6-B7E5-47D5-BBE1-75050D9BED27}"/>
              </a:ext>
            </a:extLst>
          </p:cNvPr>
          <p:cNvSpPr/>
          <p:nvPr/>
        </p:nvSpPr>
        <p:spPr>
          <a:xfrm>
            <a:off x="667438" y="2929631"/>
            <a:ext cx="4863350" cy="568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D711-48CA-48E7-82B2-FC217FD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5"/>
          </a:xfrm>
        </p:spPr>
        <p:txBody>
          <a:bodyPr>
            <a:normAutofit/>
          </a:bodyPr>
          <a:lstStyle/>
          <a:p>
            <a:pPr algn="ctr"/>
            <a:r>
              <a:rPr lang="ru-RU" sz="4900" b="1" dirty="0">
                <a:solidFill>
                  <a:srgbClr val="3366FF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36CF1-6460-4DED-A792-BC624BE0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84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      </a:t>
            </a:r>
            <a:r>
              <a:rPr lang="ru-RU" b="1" dirty="0"/>
              <a:t>Провести анализ лошадиных скачек, проводимых в Гонконге с 2017 по 2020гг. Для этого: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посчитать кол-во забегов, размер/динамику призового фонда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изучить данные о жокеях и лошадях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посмотреть, есть ли взаимосвязь между различными параметрами и финальными местами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определить лучших лошадей, жокеев, тренеров; ввести KPI «коэффициент успеха»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сегментировать лошадей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посмотреть интересные факты: как менялись результаты лошадей с возрастом; есть ли лошади, от которых никто не ожидал победы</a:t>
            </a:r>
          </a:p>
        </p:txBody>
      </p:sp>
    </p:spTree>
    <p:extLst>
      <p:ext uri="{BB962C8B-B14F-4D97-AF65-F5344CB8AC3E}">
        <p14:creationId xmlns:p14="http://schemas.microsoft.com/office/powerpoint/2010/main" val="237398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8D4E0-6F7C-4825-8A15-4E85FD17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>
            <a:normAutofit/>
          </a:bodyPr>
          <a:lstStyle/>
          <a:p>
            <a:r>
              <a:rPr lang="ru-RU" sz="4000" b="1" dirty="0"/>
              <a:t>Лошади, от которых никто не ожидал победы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AE70D49-CE3E-45C2-88E0-4D1A5D9B7B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0530" y="2526758"/>
            <a:ext cx="1420554" cy="3682703"/>
          </a:xfr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16F38092-4C4C-4C7B-947D-A2B9117F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2912" y="1331650"/>
            <a:ext cx="6142447" cy="502476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buNone/>
            </a:pPr>
            <a:r>
              <a:rPr lang="ru-RU" sz="2300" dirty="0"/>
              <a:t>    </a:t>
            </a:r>
            <a:r>
              <a:rPr lang="ru-RU" sz="2100" dirty="0"/>
              <a:t>Возьмём лошадей, занявших 1-ое финальное место с наибольшим показателем «</a:t>
            </a:r>
            <a:r>
              <a:rPr lang="en-US" sz="2100" dirty="0"/>
              <a:t>odds</a:t>
            </a:r>
            <a:r>
              <a:rPr lang="ru-RU" sz="2100" dirty="0"/>
              <a:t>» (например больше 90), посмотрим к каким группам они относятся.</a:t>
            </a:r>
            <a:endParaRPr lang="ru-RU" sz="1000" dirty="0"/>
          </a:p>
          <a:p>
            <a:pPr marL="0" indent="0" algn="just">
              <a:lnSpc>
                <a:spcPts val="2600"/>
              </a:lnSpc>
              <a:buNone/>
            </a:pPr>
            <a:r>
              <a:rPr lang="ru-RU" sz="2100" dirty="0"/>
              <a:t>    4 победителя из 10 относятся к совсем «слабым» группам (2 к группе 111 с наименьшими показателями по трём параметрам).</a:t>
            </a:r>
            <a:endParaRPr lang="ru-RU" sz="1000" dirty="0"/>
          </a:p>
          <a:p>
            <a:pPr marL="0" indent="0" algn="just">
              <a:lnSpc>
                <a:spcPts val="2600"/>
              </a:lnSpc>
              <a:buNone/>
            </a:pPr>
            <a:r>
              <a:rPr lang="ru-RU" sz="2100" dirty="0"/>
              <a:t>    Самый «неожиданный победитель» </a:t>
            </a:r>
            <a:r>
              <a:rPr lang="en-US" sz="2100" dirty="0"/>
              <a:t>id 28053 </a:t>
            </a:r>
            <a:r>
              <a:rPr lang="ru-RU" sz="2100" dirty="0"/>
              <a:t>в сегментацию не вошёл (участвовал только в Сезоне 2019), это семилетняя лошадь из Новой Зеландии. Ни жокей </a:t>
            </a:r>
            <a:r>
              <a:rPr lang="en-US" sz="2100" dirty="0"/>
              <a:t>T H So</a:t>
            </a:r>
            <a:r>
              <a:rPr lang="ru-RU" sz="2100" dirty="0"/>
              <a:t>, ни тренер </a:t>
            </a:r>
            <a:r>
              <a:rPr lang="en-US" sz="2100" dirty="0"/>
              <a:t>TP Yung</a:t>
            </a:r>
            <a:r>
              <a:rPr lang="ru-RU" sz="2100" dirty="0"/>
              <a:t> не попали в топ 10 по коэффициенту успеха. Действительно неожиданная победа.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1907D5-EFF8-4B6B-8875-7704B1C5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55" y="1593433"/>
            <a:ext cx="4838934" cy="7557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F8F9FE-0DDA-41DA-90F0-D6EA6175A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61" y="2446426"/>
            <a:ext cx="1761674" cy="36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2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80B9A6-BB76-4EBD-BE7F-85128D16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958788"/>
            <a:ext cx="10724225" cy="55751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F8AD12-144F-451D-BC47-2D25C9E7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1" y="324035"/>
            <a:ext cx="10253438" cy="6347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2987C3-BEA9-4747-B0D6-ADA027738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689" y="4372541"/>
            <a:ext cx="4048218" cy="142457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5AE116-0105-490B-8F94-D2B2A4F8BCD6}"/>
              </a:ext>
            </a:extLst>
          </p:cNvPr>
          <p:cNvSpPr/>
          <p:nvPr/>
        </p:nvSpPr>
        <p:spPr>
          <a:xfrm>
            <a:off x="7279689" y="4350058"/>
            <a:ext cx="4048218" cy="145593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0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1A308E-3229-4108-9D6E-9148A5AF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172810"/>
            <a:ext cx="11038786" cy="65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F62E08-8265-4203-80E4-2A49E7E6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" y="146182"/>
            <a:ext cx="11754035" cy="65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4A383-2C5D-4C26-B511-3E25039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7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cs typeface="Aparajita" panose="02020603050405020304" pitchFamily="18" charset="0"/>
              </a:rPr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C723A-3616-4D14-BD72-D1A5D0E2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21790"/>
            <a:ext cx="11095349" cy="52790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date: </a:t>
            </a:r>
            <a:r>
              <a:rPr lang="ru-RU" b="1" dirty="0">
                <a:solidFill>
                  <a:srgbClr val="3366FF"/>
                </a:solidFill>
              </a:rPr>
              <a:t>                        </a:t>
            </a:r>
            <a:r>
              <a:rPr lang="ru-RU" dirty="0"/>
              <a:t>дата проведения скачек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track: </a:t>
            </a:r>
            <a:r>
              <a:rPr lang="ru-RU" b="1" dirty="0">
                <a:solidFill>
                  <a:srgbClr val="3366FF"/>
                </a:solidFill>
              </a:rPr>
              <a:t>                       </a:t>
            </a:r>
            <a:r>
              <a:rPr lang="ru-RU" dirty="0"/>
              <a:t>ипподром</a:t>
            </a:r>
            <a:r>
              <a:rPr lang="en-US" dirty="0"/>
              <a:t> Sha Tin or Happy Valley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race_number:</a:t>
            </a:r>
            <a:r>
              <a:rPr lang="ru-RU" b="1" dirty="0">
                <a:solidFill>
                  <a:srgbClr val="3366FF"/>
                </a:solidFill>
              </a:rPr>
              <a:t>         </a:t>
            </a:r>
            <a:r>
              <a:rPr lang="ru-RU" dirty="0"/>
              <a:t>номер забега </a:t>
            </a:r>
            <a:r>
              <a:rPr lang="en-US" dirty="0"/>
              <a:t> (</a:t>
            </a:r>
            <a:r>
              <a:rPr lang="ru-RU" dirty="0"/>
              <a:t>в день обычно от 8-10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distance:</a:t>
            </a:r>
            <a:r>
              <a:rPr lang="en-US" b="1" dirty="0"/>
              <a:t> </a:t>
            </a:r>
            <a:r>
              <a:rPr lang="ru-RU" b="1" dirty="0"/>
              <a:t>                 </a:t>
            </a:r>
            <a:r>
              <a:rPr lang="ru-RU" dirty="0"/>
              <a:t>дистанция в метрах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prize_money: </a:t>
            </a:r>
            <a:r>
              <a:rPr lang="ru-RU" b="1" dirty="0">
                <a:solidFill>
                  <a:srgbClr val="3366FF"/>
                </a:solidFill>
              </a:rPr>
              <a:t>         </a:t>
            </a:r>
            <a:r>
              <a:rPr lang="ru-RU" dirty="0"/>
              <a:t>призовой фонд забега в </a:t>
            </a:r>
            <a:r>
              <a:rPr lang="ru-RU" i="0" dirty="0">
                <a:effectLst/>
              </a:rPr>
              <a:t>Гонконгских долларах (в тысячах)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starting_position</a:t>
            </a:r>
            <a:r>
              <a:rPr lang="en-US" dirty="0"/>
              <a:t>: </a:t>
            </a:r>
            <a:r>
              <a:rPr lang="ru-RU" dirty="0"/>
              <a:t>  начальная позиция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jockey:</a:t>
            </a:r>
            <a:r>
              <a:rPr lang="ru-RU" b="1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ru-RU" b="1" dirty="0">
                <a:solidFill>
                  <a:srgbClr val="3366FF"/>
                </a:solidFill>
              </a:rPr>
              <a:t>                    </a:t>
            </a:r>
            <a:r>
              <a:rPr lang="ru-RU" dirty="0"/>
              <a:t>имя жокея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jockey_weight:</a:t>
            </a:r>
            <a:r>
              <a:rPr lang="ru-RU" b="1" dirty="0">
                <a:solidFill>
                  <a:srgbClr val="3366FF"/>
                </a:solidFill>
              </a:rPr>
              <a:t>       </a:t>
            </a:r>
            <a:r>
              <a:rPr lang="ru-RU" dirty="0"/>
              <a:t>вес жокея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country:</a:t>
            </a:r>
            <a:r>
              <a:rPr lang="ru-RU" b="1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ru-RU" b="1" dirty="0">
                <a:solidFill>
                  <a:srgbClr val="3366FF"/>
                </a:solidFill>
              </a:rPr>
              <a:t>                 </a:t>
            </a:r>
            <a:r>
              <a:rPr lang="ru-RU" dirty="0"/>
              <a:t>страна рождения лошади</a:t>
            </a:r>
            <a:r>
              <a:rPr lang="en-US" dirty="0"/>
              <a:t>                                              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age: </a:t>
            </a:r>
            <a:r>
              <a:rPr lang="ru-RU" b="1" dirty="0">
                <a:solidFill>
                  <a:srgbClr val="3366FF"/>
                </a:solidFill>
              </a:rPr>
              <a:t>                          </a:t>
            </a:r>
            <a:r>
              <a:rPr lang="ru-RU" dirty="0"/>
              <a:t>возраст лошади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trainer_name:</a:t>
            </a:r>
            <a:r>
              <a:rPr lang="ru-RU" b="1" dirty="0">
                <a:solidFill>
                  <a:srgbClr val="3366FF"/>
                </a:solidFill>
              </a:rPr>
              <a:t>        </a:t>
            </a:r>
            <a:r>
              <a:rPr lang="ru-RU" dirty="0"/>
              <a:t>имя тренера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race_time: </a:t>
            </a:r>
            <a:r>
              <a:rPr lang="ru-RU" b="1" dirty="0">
                <a:solidFill>
                  <a:srgbClr val="3366FF"/>
                </a:solidFill>
              </a:rPr>
              <a:t>              </a:t>
            </a:r>
            <a:r>
              <a:rPr lang="ru-RU" dirty="0"/>
              <a:t>время забега в секундах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final_place: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ru-RU" dirty="0">
                <a:solidFill>
                  <a:srgbClr val="3366FF"/>
                </a:solidFill>
              </a:rPr>
              <a:t>            </a:t>
            </a:r>
            <a:r>
              <a:rPr lang="ru-RU" dirty="0"/>
              <a:t>финальная позиция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odds: </a:t>
            </a:r>
            <a:r>
              <a:rPr lang="ru-RU" b="1" dirty="0">
                <a:solidFill>
                  <a:srgbClr val="3366FF"/>
                </a:solidFill>
              </a:rPr>
              <a:t>                       </a:t>
            </a:r>
            <a:r>
              <a:rPr lang="ru-RU" dirty="0"/>
              <a:t>вероятность победы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horseid:</a:t>
            </a:r>
            <a:r>
              <a:rPr lang="ru-RU" b="1" dirty="0">
                <a:solidFill>
                  <a:srgbClr val="3366FF"/>
                </a:solidFill>
              </a:rPr>
              <a:t>                   </a:t>
            </a:r>
            <a:r>
              <a:rPr lang="ru-RU" dirty="0"/>
              <a:t>уникальный номер лошади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A89F82-DA71-429D-A39E-3B8960DE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16" y="3761295"/>
            <a:ext cx="220058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51716-B4B8-4CE9-B1E2-94CE06E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792"/>
            <a:ext cx="10515600" cy="509047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дополнительных столбцов: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4AF86A-E6BE-4AC7-8E17-1654AF8D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213" y="1084082"/>
            <a:ext cx="10675237" cy="500556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tx1"/>
                </a:solidFill>
              </a:rPr>
              <a:t>скорость лошади при забеге</a:t>
            </a:r>
          </a:p>
          <a:p>
            <a:endParaRPr lang="ru-RU" sz="1500" dirty="0">
              <a:solidFill>
                <a:schemeClr val="tx1"/>
              </a:solidFill>
            </a:endParaRPr>
          </a:p>
          <a:p>
            <a:endParaRPr lang="ru-RU" sz="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tx1"/>
                </a:solidFill>
              </a:rPr>
              <a:t>сезон</a:t>
            </a:r>
          </a:p>
          <a:p>
            <a:pPr marL="285750" indent="-285750">
              <a:buFontTx/>
              <a:buChar char="-"/>
            </a:pPr>
            <a:endParaRPr lang="ru-RU" sz="1500" dirty="0">
              <a:solidFill>
                <a:schemeClr val="tx1"/>
              </a:solidFill>
            </a:endParaRPr>
          </a:p>
          <a:p>
            <a:endParaRPr lang="ru-RU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tx1"/>
                </a:solidFill>
              </a:rPr>
              <a:t>день недели, месяц</a:t>
            </a:r>
          </a:p>
          <a:p>
            <a:pPr marL="285750" indent="-285750">
              <a:buFontTx/>
              <a:buChar char="-"/>
            </a:pPr>
            <a:endParaRPr lang="ru-RU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ru-RU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- является ли финальное место выигрышным</a:t>
            </a:r>
          </a:p>
          <a:p>
            <a:endParaRPr lang="ru-RU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ru-RU" sz="15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D620C4-B197-4A51-A0D0-A907744B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2" y="2732576"/>
            <a:ext cx="10675237" cy="5943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6C8C78-E2AF-4318-A550-36D4AE74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2" y="4192264"/>
            <a:ext cx="4448796" cy="5160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314415-BE2A-45A1-B154-85B3A78F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13" y="1465657"/>
            <a:ext cx="5973009" cy="3792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5827B5-D246-4F8A-BA66-7502D8DC2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12" y="5559476"/>
            <a:ext cx="981211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5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4E7F7-87D0-4E9F-8721-34C2932E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Количество забегов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09FF7A-6ADC-4363-B9FE-280E8F7E4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380" y="1475295"/>
            <a:ext cx="3753374" cy="223415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85EEAF-88AB-4D72-A41D-00059DD7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5" y="1384182"/>
            <a:ext cx="7608135" cy="51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5BD62-68DD-481E-9CCE-71C5B517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7" y="1442300"/>
            <a:ext cx="5775490" cy="47322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F8DE33-E88E-4E19-812B-4A53F86D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42300"/>
            <a:ext cx="5696932" cy="4732257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5D04E00-B0F8-4CEA-B9D9-4C3B4470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53" cy="99233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Количество забегов по месяцам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B52F5FB-A748-4F91-B7F8-48386DD19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575" y="16327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33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3B76A09A-94CC-4BA7-A41A-85080F0F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902" y="593889"/>
            <a:ext cx="5671338" cy="575035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500"/>
              </a:lnSpc>
              <a:spcBef>
                <a:spcPts val="1200"/>
              </a:spcBef>
              <a:buNone/>
            </a:pPr>
            <a:r>
              <a:rPr lang="ru-RU" sz="1800" dirty="0"/>
              <a:t>    </a:t>
            </a:r>
            <a:r>
              <a:rPr lang="ru-RU" sz="2000" dirty="0"/>
              <a:t>Всего за три сезона было проведено 2226 забегов. Больше всего забегов состоялось в Сезоне 2018. Также Сезон 2018 был самым продолжительным, скачки состоялись на протяжении июня и в июле, хотя традиционно сезон завершается в мае. Самые популярные месяцы для проведения скачек с октября по апрель. </a:t>
            </a:r>
          </a:p>
          <a:p>
            <a:pPr marL="0" indent="0" algn="just">
              <a:lnSpc>
                <a:spcPts val="2500"/>
              </a:lnSpc>
              <a:spcBef>
                <a:spcPts val="1200"/>
              </a:spcBef>
              <a:buNone/>
            </a:pPr>
            <a:r>
              <a:rPr lang="ru-RU" sz="2000" dirty="0"/>
              <a:t>     Чаще скачки устраивают на ипподроме Sha Tin иногда до шести дней в неделю. На ипподроме Happy Valley скачки проводят три дня в неделю, а в Сезоне 2019 только по средам и четвергам. На ипподроме Sha Tin самый популярный день воскресенье (было организовано 897 забегов из 1378 суммарно за три сезона). На Happy Valley по средам состоялось 803 забега из 848.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15541E1-C5F2-46D2-BFA6-17F2050E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3030" y="1825625"/>
            <a:ext cx="46607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06D60B-DF87-4213-9D7C-C6BB9C086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80" y="681038"/>
            <a:ext cx="5671338" cy="4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3F650-D031-4E68-9084-9272AB6D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57"/>
            <a:ext cx="10515600" cy="688155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Призовой фонд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08A95-45F8-4A49-A759-0B4EA2A0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5" y="1074656"/>
            <a:ext cx="10953947" cy="5618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endParaRPr lang="ru-RU" sz="2500" dirty="0"/>
          </a:p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lnSpc>
                <a:spcPts val="2600"/>
              </a:lnSpc>
              <a:buNone/>
            </a:pPr>
            <a:r>
              <a:rPr lang="ru-RU" sz="2000" dirty="0"/>
              <a:t>       Суммарно призовой фонд за три сезона составил 3417068.0 тыс. гонконгских долл. В среднем призовой фонд забега выше на ипподроме Sha Tin. Самые большие призовые фонды формируются в забегах, проводимых в воскресенье (в среднем 1201 и 2059 тыс. гонконгских долл. на Happy Valley и Sha T</a:t>
            </a:r>
            <a:r>
              <a:rPr lang="en-US" sz="2000" dirty="0" err="1"/>
              <a:t>i</a:t>
            </a:r>
            <a:r>
              <a:rPr lang="ru-RU" sz="2000" dirty="0"/>
              <a:t>n</a:t>
            </a:r>
            <a:r>
              <a:rPr lang="en-US" sz="2000" dirty="0"/>
              <a:t> </a:t>
            </a:r>
            <a:r>
              <a:rPr lang="ru-RU" sz="2000" dirty="0"/>
              <a:t>соответственно).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1B6BD0-8525-4D06-BAB5-6310301E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3" y="973123"/>
            <a:ext cx="7976782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0970DA-40E3-434B-A342-9A01E7BB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2" y="360726"/>
            <a:ext cx="6733341" cy="4370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83420-E8D4-4654-AE24-04F911E4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04" y="929474"/>
            <a:ext cx="2779826" cy="2897807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81A1146A-801C-49FA-BD87-D4572B1E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37"/>
            <a:ext cx="10515600" cy="590012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2600" dirty="0"/>
              <a:t>      Самый высокий призовой фонд в забегах на дистанциях 2000 и 2400 метров. Забеги 2400 м проводятся редко. Больше всего проводятся забеги на дистанцию 1200м.</a:t>
            </a:r>
          </a:p>
        </p:txBody>
      </p:sp>
    </p:spTree>
    <p:extLst>
      <p:ext uri="{BB962C8B-B14F-4D97-AF65-F5344CB8AC3E}">
        <p14:creationId xmlns:p14="http://schemas.microsoft.com/office/powerpoint/2010/main" val="2166214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973</Words>
  <Application>Microsoft Office PowerPoint</Application>
  <PresentationFormat>Широкоэкранный</PresentationFormat>
  <Paragraphs>112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system-ui</vt:lpstr>
      <vt:lpstr>Wingdings</vt:lpstr>
      <vt:lpstr>Тема Office</vt:lpstr>
      <vt:lpstr>итоговый проект</vt:lpstr>
      <vt:lpstr>Задачи проекта</vt:lpstr>
      <vt:lpstr>Описание данных</vt:lpstr>
      <vt:lpstr>Создание дополнительных столбцов:</vt:lpstr>
      <vt:lpstr>Количество забегов</vt:lpstr>
      <vt:lpstr>Количество забегов по месяцам</vt:lpstr>
      <vt:lpstr>Презентация PowerPoint</vt:lpstr>
      <vt:lpstr>Призовой фонд</vt:lpstr>
      <vt:lpstr>Презентация PowerPoint</vt:lpstr>
      <vt:lpstr>Возраст лошадей</vt:lpstr>
      <vt:lpstr>Из каких стран лошади</vt:lpstr>
      <vt:lpstr>Лучшие тренера</vt:lpstr>
      <vt:lpstr>Лучшие жокеи</vt:lpstr>
      <vt:lpstr>Сегментация лошадей</vt:lpstr>
      <vt:lpstr>Презентация PowerPoint</vt:lpstr>
      <vt:lpstr>Презентация PowerPoint</vt:lpstr>
      <vt:lpstr>Описание групп лошадей</vt:lpstr>
      <vt:lpstr>Корреляционная матрица</vt:lpstr>
      <vt:lpstr>Как меняется кол-во побед с возрастом</vt:lpstr>
      <vt:lpstr>Лошади, от которых никто не ожидал победы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Julia Grin</dc:creator>
  <cp:lastModifiedBy>Julia Grin</cp:lastModifiedBy>
  <cp:revision>70</cp:revision>
  <dcterms:created xsi:type="dcterms:W3CDTF">2024-07-18T11:19:16Z</dcterms:created>
  <dcterms:modified xsi:type="dcterms:W3CDTF">2024-07-21T14:31:11Z</dcterms:modified>
</cp:coreProperties>
</file>