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8" r:id="rId2"/>
    <p:sldId id="263" r:id="rId3"/>
    <p:sldId id="260" r:id="rId4"/>
    <p:sldId id="267" r:id="rId5"/>
    <p:sldId id="274" r:id="rId6"/>
    <p:sldId id="275" r:id="rId7"/>
    <p:sldId id="276" r:id="rId8"/>
    <p:sldId id="259" r:id="rId9"/>
    <p:sldId id="261" r:id="rId10"/>
    <p:sldId id="277" r:id="rId11"/>
    <p:sldId id="278" r:id="rId12"/>
    <p:sldId id="279" r:id="rId13"/>
    <p:sldId id="280" r:id="rId14"/>
    <p:sldId id="281" r:id="rId15"/>
    <p:sldId id="282" r:id="rId16"/>
    <p:sldId id="265" r:id="rId17"/>
    <p:sldId id="268" r:id="rId18"/>
    <p:sldId id="283" r:id="rId19"/>
    <p:sldId id="266" r:id="rId20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E5ECE"/>
    <a:srgbClr val="E2D2E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802" autoAdjust="0"/>
    <p:restoredTop sz="94660"/>
  </p:normalViewPr>
  <p:slideViewPr>
    <p:cSldViewPr snapToGrid="0">
      <p:cViewPr>
        <p:scale>
          <a:sx n="100" d="100"/>
          <a:sy n="100" d="100"/>
        </p:scale>
        <p:origin x="-2364" y="-9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-3870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004A0-E1BC-491B-917C-BF1C43B5D431}" type="datetimeFigureOut">
              <a:rPr lang="ko-KR" altLang="en-US" smtClean="0"/>
              <a:pPr/>
              <a:t>2022-07-05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49BDE-E8C7-41FA-B42C-3D1E9C20E0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42014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610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399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307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067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483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399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162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141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919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741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400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2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535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76FgJgSlaa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2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25194" y="1002173"/>
            <a:ext cx="3145733" cy="60785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ko-KR" altLang="en-US" sz="3500" b="1" kern="0" dirty="0" smtClean="0">
                <a:ln w="3175">
                  <a:noFill/>
                </a:ln>
                <a:solidFill>
                  <a:srgbClr val="A17EB8"/>
                </a:solidFill>
                <a:latin typeface="+mn-ea"/>
              </a:rPr>
              <a:t>일정 관리 </a:t>
            </a:r>
            <a:r>
              <a:rPr lang="ko-KR" altLang="en-US" sz="3500" b="1" kern="0" dirty="0" err="1" smtClean="0">
                <a:ln w="3175">
                  <a:noFill/>
                </a:ln>
                <a:solidFill>
                  <a:srgbClr val="A17EB8"/>
                </a:solidFill>
                <a:latin typeface="+mn-ea"/>
              </a:rPr>
              <a:t>어플</a:t>
            </a:r>
            <a:endParaRPr lang="en-US" altLang="ko-KR" sz="4500" b="1" kern="0" dirty="0">
              <a:ln w="3175">
                <a:noFill/>
              </a:ln>
              <a:solidFill>
                <a:srgbClr val="A17EB8"/>
              </a:solidFill>
              <a:latin typeface="+mj-lt"/>
              <a:ea typeface="야놀자 야체 B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750347" y="1890252"/>
            <a:ext cx="1440778" cy="1440778"/>
          </a:xfrm>
          <a:prstGeom prst="ellipse">
            <a:avLst/>
          </a:prstGeom>
          <a:solidFill>
            <a:schemeClr val="bg1"/>
          </a:solidFill>
          <a:ln w="31750"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005138" y="3399472"/>
            <a:ext cx="3033166" cy="543878"/>
          </a:xfrm>
          <a:prstGeom prst="roundRect">
            <a:avLst>
              <a:gd name="adj" fmla="val 50000"/>
            </a:avLst>
          </a:prstGeom>
          <a:solidFill>
            <a:srgbClr val="A17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altLang="ko-KR" sz="900" b="1" dirty="0" smtClean="0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28827" y="3524261"/>
            <a:ext cx="2664832" cy="253916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김승은 박현선 송민수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이지문</a:t>
            </a:r>
            <a:r>
              <a:rPr lang="ko-KR" altLang="en-US" sz="1200" dirty="0" smtClean="0">
                <a:solidFill>
                  <a:schemeClr val="bg1"/>
                </a:solidFill>
              </a:rPr>
              <a:t> 황지현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10" name="그림 9" descr="splas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001" y="1952625"/>
            <a:ext cx="1327887" cy="129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567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158750"/>
            <a:ext cx="3216266" cy="315471"/>
          </a:xfrm>
          <a:prstGeom prst="rect">
            <a:avLst/>
          </a:prstGeom>
          <a:solidFill>
            <a:srgbClr val="7030A0"/>
          </a:solidFill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ko-KR" sz="1600" b="1" kern="0" dirty="0" smtClean="0">
                <a:ln w="3175">
                  <a:noFill/>
                </a:ln>
                <a:solidFill>
                  <a:schemeClr val="bg1"/>
                </a:solidFill>
                <a:latin typeface="+mj-ea"/>
                <a:ea typeface="+mj-ea"/>
              </a:rPr>
              <a:t>Splash Activity + Login Activity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0" y="482600"/>
            <a:ext cx="4993675" cy="276999"/>
          </a:xfrm>
          <a:prstGeom prst="rect">
            <a:avLst/>
          </a:prstGeom>
          <a:solidFill>
            <a:srgbClr val="9E5ECE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일정한 시간 동안 로딩 화면 나온 후 로그인 기록 있으면 자동 로그인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392" t="559" b="6145"/>
          <a:stretch>
            <a:fillRect/>
          </a:stretch>
        </p:blipFill>
        <p:spPr bwMode="auto">
          <a:xfrm>
            <a:off x="698500" y="1136650"/>
            <a:ext cx="2018482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97250" y="1117599"/>
            <a:ext cx="1981559" cy="3162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6475" y="1104900"/>
            <a:ext cx="2022385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5985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158750"/>
            <a:ext cx="1537922" cy="315471"/>
          </a:xfrm>
          <a:prstGeom prst="rect">
            <a:avLst/>
          </a:prstGeom>
          <a:solidFill>
            <a:srgbClr val="7030A0"/>
          </a:solidFill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ko-KR" sz="1600" b="1" kern="0" dirty="0" smtClean="0">
                <a:ln w="3175">
                  <a:noFill/>
                </a:ln>
                <a:solidFill>
                  <a:schemeClr val="bg1"/>
                </a:solidFill>
                <a:latin typeface="+mj-ea"/>
                <a:ea typeface="+mj-ea"/>
              </a:rPr>
              <a:t>Calendar View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0" y="482600"/>
            <a:ext cx="2457724" cy="369332"/>
          </a:xfrm>
          <a:prstGeom prst="rect">
            <a:avLst/>
          </a:prstGeom>
          <a:solidFill>
            <a:srgbClr val="9E5ECE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</a:rPr>
              <a:t>캘린더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뷰를</a:t>
            </a:r>
            <a:r>
              <a:rPr lang="ko-KR" altLang="en-US" sz="1200" dirty="0" smtClean="0">
                <a:solidFill>
                  <a:schemeClr val="bg1"/>
                </a:solidFill>
              </a:rPr>
              <a:t> 이용하여 화면 구성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9" y="1028700"/>
            <a:ext cx="2401039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/>
          <a:srcRect t="3613"/>
          <a:stretch>
            <a:fillRect/>
          </a:stretch>
        </p:blipFill>
        <p:spPr bwMode="auto">
          <a:xfrm>
            <a:off x="3136899" y="1045029"/>
            <a:ext cx="2400317" cy="3802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5966" y="1016000"/>
            <a:ext cx="2544651" cy="3918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5985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158750"/>
            <a:ext cx="2643994" cy="315471"/>
          </a:xfrm>
          <a:prstGeom prst="rect">
            <a:avLst/>
          </a:prstGeom>
          <a:solidFill>
            <a:srgbClr val="7030A0"/>
          </a:solidFill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ko-KR" sz="1600" b="1" kern="0" dirty="0" smtClean="0">
                <a:ln w="3175">
                  <a:noFill/>
                </a:ln>
                <a:solidFill>
                  <a:schemeClr val="bg1"/>
                </a:solidFill>
                <a:latin typeface="+mj-ea"/>
                <a:ea typeface="+mj-ea"/>
              </a:rPr>
              <a:t>Recycler View – </a:t>
            </a:r>
            <a:r>
              <a:rPr lang="en-US" altLang="ko-KR" sz="1600" b="1" kern="0" dirty="0" err="1" smtClean="0">
                <a:ln w="3175">
                  <a:noFill/>
                </a:ln>
                <a:solidFill>
                  <a:schemeClr val="bg1"/>
                </a:solidFill>
                <a:latin typeface="+mj-ea"/>
                <a:ea typeface="+mj-ea"/>
              </a:rPr>
              <a:t>Todo</a:t>
            </a:r>
            <a:r>
              <a:rPr lang="en-US" altLang="ko-KR" sz="1600" b="1" kern="0" dirty="0" smtClean="0">
                <a:ln w="3175">
                  <a:noFill/>
                </a:ln>
                <a:solidFill>
                  <a:schemeClr val="bg1"/>
                </a:solidFill>
                <a:latin typeface="+mj-ea"/>
                <a:ea typeface="+mj-ea"/>
              </a:rPr>
              <a:t> List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0" y="482600"/>
            <a:ext cx="7395294" cy="333617"/>
          </a:xfrm>
          <a:prstGeom prst="rect">
            <a:avLst/>
          </a:prstGeom>
          <a:solidFill>
            <a:srgbClr val="9E5ECE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 smtClean="0">
                <a:solidFill>
                  <a:schemeClr val="bg1"/>
                </a:solidFill>
              </a:rPr>
              <a:t>리사이클러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뷰를</a:t>
            </a:r>
            <a:r>
              <a:rPr lang="ko-KR" altLang="en-US" sz="1200" dirty="0" smtClean="0">
                <a:solidFill>
                  <a:schemeClr val="bg1"/>
                </a:solidFill>
              </a:rPr>
              <a:t> 이용하여 할일 목록 구현 </a:t>
            </a:r>
            <a:r>
              <a:rPr lang="en-US" altLang="ko-KR" sz="1200" dirty="0" smtClean="0">
                <a:solidFill>
                  <a:schemeClr val="bg1"/>
                </a:solidFill>
              </a:rPr>
              <a:t>+ Bottom Sheet</a:t>
            </a:r>
            <a:r>
              <a:rPr lang="ko-KR" altLang="en-US" sz="1200" dirty="0" smtClean="0">
                <a:solidFill>
                  <a:schemeClr val="bg1"/>
                </a:solidFill>
              </a:rPr>
              <a:t>으로 할 일 추가 </a:t>
            </a:r>
            <a:r>
              <a:rPr lang="en-US" altLang="ko-KR" sz="1200" dirty="0" smtClean="0">
                <a:solidFill>
                  <a:schemeClr val="bg1"/>
                </a:solidFill>
              </a:rPr>
              <a:t>+ swipe</a:t>
            </a:r>
            <a:r>
              <a:rPr lang="ko-KR" altLang="en-US" sz="1200" dirty="0" smtClean="0">
                <a:solidFill>
                  <a:schemeClr val="bg1"/>
                </a:solidFill>
              </a:rPr>
              <a:t>로 삭제 및 수정 구현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0452" y="1054553"/>
            <a:ext cx="2358915" cy="3730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16515" y="1007798"/>
            <a:ext cx="2408986" cy="3743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30698" y="1005330"/>
            <a:ext cx="2394177" cy="3738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5985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158750"/>
            <a:ext cx="2845972" cy="315471"/>
          </a:xfrm>
          <a:prstGeom prst="rect">
            <a:avLst/>
          </a:prstGeom>
          <a:solidFill>
            <a:srgbClr val="7030A0"/>
          </a:solidFill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ko-KR" sz="1600" b="1" kern="0" dirty="0" smtClean="0">
                <a:ln w="3175">
                  <a:noFill/>
                </a:ln>
                <a:solidFill>
                  <a:schemeClr val="bg1"/>
                </a:solidFill>
                <a:latin typeface="+mj-ea"/>
                <a:ea typeface="+mj-ea"/>
              </a:rPr>
              <a:t>Recycler View – Friends List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0" y="482600"/>
            <a:ext cx="4628190" cy="333617"/>
          </a:xfrm>
          <a:prstGeom prst="rect">
            <a:avLst/>
          </a:prstGeom>
          <a:solidFill>
            <a:srgbClr val="9E5ECE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 smtClean="0">
                <a:solidFill>
                  <a:schemeClr val="bg1"/>
                </a:solidFill>
              </a:rPr>
              <a:t>파이어베이스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UID</a:t>
            </a:r>
            <a:r>
              <a:rPr lang="ko-KR" altLang="en-US" sz="1200" dirty="0" smtClean="0">
                <a:solidFill>
                  <a:schemeClr val="bg1"/>
                </a:solidFill>
              </a:rPr>
              <a:t>를 이용하여 친구 목록 확인 및 일정 공유 기능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539" y="1042035"/>
            <a:ext cx="2416956" cy="3735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6464" y="976630"/>
            <a:ext cx="2416808" cy="380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70239" y="1040590"/>
            <a:ext cx="2405061" cy="3793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5985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158750"/>
            <a:ext cx="2180725" cy="315471"/>
          </a:xfrm>
          <a:prstGeom prst="rect">
            <a:avLst/>
          </a:prstGeom>
          <a:solidFill>
            <a:srgbClr val="7030A0"/>
          </a:solidFill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ko-KR" sz="1600" b="1" kern="0" dirty="0" smtClean="0">
                <a:ln w="3175">
                  <a:noFill/>
                </a:ln>
                <a:solidFill>
                  <a:schemeClr val="bg1"/>
                </a:solidFill>
                <a:latin typeface="+mj-ea"/>
                <a:ea typeface="+mj-ea"/>
              </a:rPr>
              <a:t>Preference Fragment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0" y="482600"/>
            <a:ext cx="5165645" cy="333617"/>
          </a:xfrm>
          <a:prstGeom prst="rect">
            <a:avLst/>
          </a:prstGeom>
          <a:solidFill>
            <a:srgbClr val="9E5ECE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</a:rPr>
              <a:t>Preference</a:t>
            </a:r>
            <a:r>
              <a:rPr lang="ko-KR" altLang="en-US" sz="1200" dirty="0" smtClean="0">
                <a:solidFill>
                  <a:schemeClr val="bg1"/>
                </a:solidFill>
              </a:rPr>
              <a:t>를 이용하여 로그아웃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친구찾기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알람</a:t>
            </a:r>
            <a:r>
              <a:rPr lang="ko-KR" altLang="en-US" sz="1200" dirty="0" smtClean="0">
                <a:solidFill>
                  <a:schemeClr val="bg1"/>
                </a:solidFill>
              </a:rPr>
              <a:t> 설정 같은 설정 창 구현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9776" y="1085850"/>
            <a:ext cx="230372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" y="1083655"/>
            <a:ext cx="2390775" cy="3688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95988" y="1066428"/>
            <a:ext cx="2366203" cy="3648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5985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158750"/>
            <a:ext cx="422231" cy="315471"/>
          </a:xfrm>
          <a:prstGeom prst="rect">
            <a:avLst/>
          </a:prstGeom>
          <a:solidFill>
            <a:srgbClr val="7030A0"/>
          </a:solidFill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ko-KR" sz="1600" b="1" kern="0" dirty="0" smtClean="0">
                <a:ln w="3175">
                  <a:noFill/>
                </a:ln>
                <a:solidFill>
                  <a:schemeClr val="bg1"/>
                </a:solidFill>
                <a:latin typeface="+mj-ea"/>
                <a:ea typeface="+mj-ea"/>
              </a:rPr>
              <a:t>DB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0" y="482600"/>
            <a:ext cx="6482865" cy="333617"/>
          </a:xfrm>
          <a:prstGeom prst="rect">
            <a:avLst/>
          </a:prstGeom>
          <a:solidFill>
            <a:srgbClr val="9E5ECE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</a:rPr>
              <a:t>사용자 정보</a:t>
            </a:r>
            <a:r>
              <a:rPr lang="en-US" altLang="ko-KR" sz="1200" dirty="0" smtClean="0">
                <a:solidFill>
                  <a:schemeClr val="bg1"/>
                </a:solidFill>
              </a:rPr>
              <a:t> + </a:t>
            </a:r>
            <a:r>
              <a:rPr lang="ko-KR" altLang="en-US" sz="1200" dirty="0" smtClean="0">
                <a:solidFill>
                  <a:schemeClr val="bg1"/>
                </a:solidFill>
              </a:rPr>
              <a:t>할일 정보 </a:t>
            </a:r>
            <a:r>
              <a:rPr lang="en-US" altLang="ko-KR" sz="1200" dirty="0" smtClean="0">
                <a:solidFill>
                  <a:schemeClr val="bg1"/>
                </a:solidFill>
              </a:rPr>
              <a:t>+ </a:t>
            </a:r>
            <a:r>
              <a:rPr lang="ko-KR" altLang="en-US" sz="1200" dirty="0" smtClean="0">
                <a:solidFill>
                  <a:schemeClr val="bg1"/>
                </a:solidFill>
              </a:rPr>
              <a:t>일정정보에 대한 컬렉션으로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디비</a:t>
            </a:r>
            <a:r>
              <a:rPr lang="ko-KR" altLang="en-US" sz="1200" dirty="0" smtClean="0">
                <a:solidFill>
                  <a:schemeClr val="bg1"/>
                </a:solidFill>
              </a:rPr>
              <a:t> 구성 및 공유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푸시</a:t>
            </a:r>
            <a:r>
              <a:rPr lang="ko-KR" altLang="en-US" sz="1200" dirty="0" smtClean="0">
                <a:solidFill>
                  <a:schemeClr val="bg1"/>
                </a:solidFill>
              </a:rPr>
              <a:t> 알림 작업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4" name="모서리가 둥근 직사각형 37">
            <a:extLst>
              <a:ext uri="{FF2B5EF4-FFF2-40B4-BE49-F238E27FC236}">
                <a16:creationId xmlns="" xmlns:a16="http://schemas.microsoft.com/office/drawing/2014/main" id="{F2F60DCC-CD97-75B7-DCA2-12A5F1E7BC20}"/>
              </a:ext>
            </a:extLst>
          </p:cNvPr>
          <p:cNvSpPr/>
          <p:nvPr/>
        </p:nvSpPr>
        <p:spPr>
          <a:xfrm>
            <a:off x="821347" y="918281"/>
            <a:ext cx="1422645" cy="324692"/>
          </a:xfrm>
          <a:prstGeom prst="roundRect">
            <a:avLst>
              <a:gd name="adj" fmla="val 24340"/>
            </a:avLst>
          </a:prstGeom>
          <a:solidFill>
            <a:srgbClr val="69C2CE"/>
          </a:solidFill>
          <a:ln w="317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User</a:t>
            </a:r>
          </a:p>
        </p:txBody>
      </p:sp>
      <p:sp>
        <p:nvSpPr>
          <p:cNvPr id="35" name="모서리가 둥근 직사각형 15">
            <a:extLst>
              <a:ext uri="{FF2B5EF4-FFF2-40B4-BE49-F238E27FC236}">
                <a16:creationId xmlns="" xmlns:a16="http://schemas.microsoft.com/office/drawing/2014/main" id="{DF78B5A6-9A36-953F-A393-BA960317191A}"/>
              </a:ext>
            </a:extLst>
          </p:cNvPr>
          <p:cNvSpPr/>
          <p:nvPr/>
        </p:nvSpPr>
        <p:spPr>
          <a:xfrm>
            <a:off x="821347" y="1339034"/>
            <a:ext cx="1422645" cy="3542201"/>
          </a:xfrm>
          <a:prstGeom prst="roundRect">
            <a:avLst>
              <a:gd name="adj" fmla="val 10574"/>
            </a:avLst>
          </a:prstGeom>
          <a:solidFill>
            <a:schemeClr val="bg1"/>
          </a:solidFill>
          <a:ln w="31750">
            <a:solidFill>
              <a:srgbClr val="69C2C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 dirty="0" err="1">
                <a:solidFill>
                  <a:srgbClr val="E7E6E6">
                    <a:lumMod val="50000"/>
                  </a:srgbClr>
                </a:solidFill>
              </a:rPr>
              <a:t>userId</a:t>
            </a:r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</a:rPr>
              <a:t> (String)</a:t>
            </a:r>
            <a:r>
              <a:rPr lang="en-US" altLang="ko-KR" sz="800" dirty="0">
                <a:solidFill>
                  <a:srgbClr val="E7E6E6">
                    <a:lumMod val="50000"/>
                  </a:srgbClr>
                </a:solidFill>
              </a:rPr>
              <a:t/>
            </a:r>
            <a:br>
              <a:rPr lang="en-US" altLang="ko-KR" sz="800" dirty="0">
                <a:solidFill>
                  <a:srgbClr val="E7E6E6">
                    <a:lumMod val="50000"/>
                  </a:srgbClr>
                </a:solidFill>
              </a:rPr>
            </a:br>
            <a:r>
              <a:rPr lang="ko-KR" altLang="en-US" sz="800" dirty="0">
                <a:solidFill>
                  <a:srgbClr val="E7E6E6">
                    <a:lumMod val="50000"/>
                  </a:srgbClr>
                </a:solidFill>
              </a:rPr>
              <a:t>현재 사용자의 </a:t>
            </a:r>
            <a:r>
              <a:rPr lang="en-US" altLang="ko-KR" sz="800" dirty="0">
                <a:solidFill>
                  <a:srgbClr val="E7E6E6">
                    <a:lumMod val="50000"/>
                  </a:srgbClr>
                </a:solidFill>
              </a:rPr>
              <a:t>UID</a:t>
            </a:r>
            <a:br>
              <a:rPr lang="en-US" altLang="ko-KR" sz="800" dirty="0">
                <a:solidFill>
                  <a:srgbClr val="E7E6E6">
                    <a:lumMod val="50000"/>
                  </a:srgbClr>
                </a:solidFill>
              </a:rPr>
            </a:br>
            <a:r>
              <a:rPr lang="en-US" altLang="ko-KR" sz="800" b="1" dirty="0" err="1">
                <a:solidFill>
                  <a:srgbClr val="E7E6E6">
                    <a:lumMod val="50000"/>
                  </a:srgbClr>
                </a:solidFill>
              </a:rPr>
              <a:t>userEmail</a:t>
            </a:r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</a:rPr>
              <a:t> (String)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rgbClr val="E7E6E6">
                    <a:lumMod val="50000"/>
                  </a:srgbClr>
                </a:solidFill>
              </a:rPr>
              <a:t>사용자 </a:t>
            </a:r>
            <a:r>
              <a:rPr lang="en-US" altLang="ko-KR" sz="800" dirty="0">
                <a:solidFill>
                  <a:srgbClr val="E7E6E6">
                    <a:lumMod val="50000"/>
                  </a:srgbClr>
                </a:solidFill>
              </a:rPr>
              <a:t>Email </a:t>
            </a:r>
            <a:r>
              <a:rPr lang="ko-KR" altLang="en-US" sz="800" dirty="0">
                <a:solidFill>
                  <a:srgbClr val="E7E6E6">
                    <a:lumMod val="50000"/>
                  </a:srgbClr>
                </a:solidFill>
              </a:rPr>
              <a:t>계정</a:t>
            </a:r>
            <a:endParaRPr lang="en-US" altLang="ko-KR" sz="800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36" name="모서리가 둥근 직사각형 37">
            <a:extLst>
              <a:ext uri="{FF2B5EF4-FFF2-40B4-BE49-F238E27FC236}">
                <a16:creationId xmlns="" xmlns:a16="http://schemas.microsoft.com/office/drawing/2014/main" id="{1430F128-5EB2-FE96-6D33-3D3BC6247229}"/>
              </a:ext>
            </a:extLst>
          </p:cNvPr>
          <p:cNvSpPr/>
          <p:nvPr/>
        </p:nvSpPr>
        <p:spPr>
          <a:xfrm>
            <a:off x="3036746" y="915160"/>
            <a:ext cx="1422645" cy="324692"/>
          </a:xfrm>
          <a:prstGeom prst="roundRect">
            <a:avLst>
              <a:gd name="adj" fmla="val 24340"/>
            </a:avLst>
          </a:prstGeom>
          <a:solidFill>
            <a:srgbClr val="69C2CE"/>
          </a:solidFill>
          <a:ln w="317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Schedule</a:t>
            </a:r>
          </a:p>
        </p:txBody>
      </p:sp>
      <p:sp>
        <p:nvSpPr>
          <p:cNvPr id="37" name="모서리가 둥근 직사각형 15">
            <a:extLst>
              <a:ext uri="{FF2B5EF4-FFF2-40B4-BE49-F238E27FC236}">
                <a16:creationId xmlns="" xmlns:a16="http://schemas.microsoft.com/office/drawing/2014/main" id="{5BBF0BF5-1284-C17F-E941-FDCE5DF0183C}"/>
              </a:ext>
            </a:extLst>
          </p:cNvPr>
          <p:cNvSpPr/>
          <p:nvPr/>
        </p:nvSpPr>
        <p:spPr>
          <a:xfrm>
            <a:off x="2440293" y="1339033"/>
            <a:ext cx="2703515" cy="3542202"/>
          </a:xfrm>
          <a:prstGeom prst="roundRect">
            <a:avLst>
              <a:gd name="adj" fmla="val 10574"/>
            </a:avLst>
          </a:prstGeom>
          <a:solidFill>
            <a:schemeClr val="bg1"/>
          </a:solidFill>
          <a:ln w="31750">
            <a:solidFill>
              <a:srgbClr val="69C2C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numCol="2" rtlCol="0" anchor="ctr"/>
          <a:lstStyle/>
          <a:p>
            <a:pPr algn="ctr">
              <a:lnSpc>
                <a:spcPct val="150000"/>
              </a:lnSpc>
            </a:pPr>
            <a:endParaRPr lang="en-US" altLang="ko-KR" sz="800" b="1" dirty="0">
              <a:solidFill>
                <a:srgbClr val="E7E6E6">
                  <a:lumMod val="50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800" b="1" dirty="0">
              <a:solidFill>
                <a:srgbClr val="E7E6E6">
                  <a:lumMod val="50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800" b="1" dirty="0">
              <a:solidFill>
                <a:srgbClr val="E7E6E6">
                  <a:lumMod val="50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800" b="1" dirty="0">
              <a:solidFill>
                <a:srgbClr val="E7E6E6">
                  <a:lumMod val="50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b="1" dirty="0" err="1">
                <a:solidFill>
                  <a:srgbClr val="E7E6E6">
                    <a:lumMod val="50000"/>
                  </a:srgbClr>
                </a:solidFill>
              </a:rPr>
              <a:t>userId</a:t>
            </a:r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</a:rPr>
              <a:t> (String)</a:t>
            </a:r>
            <a:r>
              <a:rPr lang="en-US" altLang="ko-KR" sz="800" dirty="0">
                <a:solidFill>
                  <a:srgbClr val="E7E6E6">
                    <a:lumMod val="50000"/>
                  </a:srgbClr>
                </a:solidFill>
              </a:rPr>
              <a:t/>
            </a:r>
            <a:br>
              <a:rPr lang="en-US" altLang="ko-KR" sz="800" dirty="0">
                <a:solidFill>
                  <a:srgbClr val="E7E6E6">
                    <a:lumMod val="50000"/>
                  </a:srgbClr>
                </a:solidFill>
              </a:rPr>
            </a:br>
            <a:r>
              <a:rPr lang="ko-KR" altLang="en-US" sz="800" dirty="0">
                <a:solidFill>
                  <a:srgbClr val="E7E6E6">
                    <a:lumMod val="50000"/>
                  </a:srgbClr>
                </a:solidFill>
              </a:rPr>
              <a:t>현재 사용자의 </a:t>
            </a:r>
            <a:r>
              <a:rPr lang="en-US" altLang="ko-KR" sz="800" dirty="0">
                <a:solidFill>
                  <a:srgbClr val="E7E6E6">
                    <a:lumMod val="50000"/>
                  </a:srgbClr>
                </a:solidFill>
              </a:rPr>
              <a:t>UID</a:t>
            </a:r>
          </a:p>
          <a:p>
            <a:pPr algn="ctr">
              <a:lnSpc>
                <a:spcPct val="150000"/>
              </a:lnSpc>
            </a:pPr>
            <a:r>
              <a:rPr lang="en-US" altLang="ko-KR" sz="800" b="1" dirty="0" err="1">
                <a:solidFill>
                  <a:srgbClr val="E7E6E6">
                    <a:lumMod val="50000"/>
                  </a:srgbClr>
                </a:solidFill>
              </a:rPr>
              <a:t>scheduleTitle</a:t>
            </a:r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</a:rPr>
              <a:t> (String</a:t>
            </a:r>
            <a:r>
              <a:rPr lang="en-US" altLang="ko-KR" sz="800" dirty="0">
                <a:solidFill>
                  <a:srgbClr val="E7E6E6">
                    <a:lumMod val="50000"/>
                  </a:srgbClr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rgbClr val="E7E6E6">
                    <a:lumMod val="50000"/>
                  </a:srgbClr>
                </a:solidFill>
              </a:rPr>
              <a:t> </a:t>
            </a:r>
            <a:r>
              <a:rPr lang="ko-KR" altLang="en-US" sz="800" dirty="0">
                <a:solidFill>
                  <a:srgbClr val="E7E6E6">
                    <a:lumMod val="50000"/>
                  </a:srgbClr>
                </a:solidFill>
              </a:rPr>
              <a:t>일정 제목</a:t>
            </a:r>
          </a:p>
          <a:p>
            <a:pPr algn="ctr">
              <a:lnSpc>
                <a:spcPct val="150000"/>
              </a:lnSpc>
            </a:pPr>
            <a:r>
              <a:rPr lang="en-US" altLang="ko-KR" sz="800" b="1" dirty="0" err="1">
                <a:solidFill>
                  <a:srgbClr val="E7E6E6">
                    <a:lumMod val="50000"/>
                  </a:srgbClr>
                </a:solidFill>
              </a:rPr>
              <a:t>startDate</a:t>
            </a:r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</a:rPr>
              <a:t> (String)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rgbClr val="E7E6E6">
                    <a:lumMod val="50000"/>
                  </a:srgbClr>
                </a:solidFill>
              </a:rPr>
              <a:t> </a:t>
            </a:r>
            <a:r>
              <a:rPr lang="ko-KR" altLang="en-US" sz="800" dirty="0">
                <a:solidFill>
                  <a:srgbClr val="E7E6E6">
                    <a:lumMod val="50000"/>
                  </a:srgbClr>
                </a:solidFill>
              </a:rPr>
              <a:t>일정 시작일자</a:t>
            </a:r>
            <a:endParaRPr lang="en-US" altLang="ko-KR" sz="800" dirty="0">
              <a:solidFill>
                <a:srgbClr val="E7E6E6">
                  <a:lumMod val="50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b="1" dirty="0" err="1">
                <a:solidFill>
                  <a:srgbClr val="E7E6E6">
                    <a:lumMod val="50000"/>
                  </a:srgbClr>
                </a:solidFill>
              </a:rPr>
              <a:t>endDate</a:t>
            </a:r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</a:rPr>
              <a:t> (String) 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rgbClr val="E7E6E6">
                    <a:lumMod val="50000"/>
                  </a:srgbClr>
                </a:solidFill>
              </a:rPr>
              <a:t>일정 종료일자</a:t>
            </a:r>
            <a:endParaRPr lang="en-US" altLang="ko-KR" sz="800" dirty="0">
              <a:solidFill>
                <a:srgbClr val="E7E6E6">
                  <a:lumMod val="50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b="1" dirty="0" err="1">
                <a:solidFill>
                  <a:srgbClr val="E7E6E6">
                    <a:lumMod val="50000"/>
                  </a:srgbClr>
                </a:solidFill>
              </a:rPr>
              <a:t>scheduleDate</a:t>
            </a:r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</a:rPr>
              <a:t> (String)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rgbClr val="E7E6E6">
                    <a:lumMod val="50000"/>
                  </a:srgbClr>
                </a:solidFill>
              </a:rPr>
              <a:t>일정 날짜</a:t>
            </a:r>
          </a:p>
          <a:p>
            <a:pPr algn="ctr">
              <a:lnSpc>
                <a:spcPct val="150000"/>
              </a:lnSpc>
            </a:pPr>
            <a:endParaRPr lang="en-US" altLang="ko-KR" sz="800" b="1" dirty="0">
              <a:solidFill>
                <a:srgbClr val="E7E6E6">
                  <a:lumMod val="50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800" b="1" dirty="0">
              <a:solidFill>
                <a:srgbClr val="E7E6E6">
                  <a:lumMod val="50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800" b="1" dirty="0">
              <a:solidFill>
                <a:srgbClr val="E7E6E6">
                  <a:lumMod val="50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800" b="1" dirty="0">
              <a:solidFill>
                <a:srgbClr val="E7E6E6">
                  <a:lumMod val="50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800" b="1" dirty="0">
              <a:solidFill>
                <a:srgbClr val="E7E6E6">
                  <a:lumMod val="50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800" b="1" dirty="0">
              <a:solidFill>
                <a:srgbClr val="E7E6E6">
                  <a:lumMod val="50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800" b="1" dirty="0">
              <a:solidFill>
                <a:srgbClr val="E7E6E6">
                  <a:lumMod val="50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800" b="1" dirty="0">
              <a:solidFill>
                <a:srgbClr val="E7E6E6">
                  <a:lumMod val="50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b="1" dirty="0" err="1">
                <a:solidFill>
                  <a:srgbClr val="E7E6E6">
                    <a:lumMod val="50000"/>
                  </a:srgbClr>
                </a:solidFill>
              </a:rPr>
              <a:t>isRepeated</a:t>
            </a:r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</a:rPr>
              <a:t> (Boolean) 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rgbClr val="E7E6E6">
                    <a:lumMod val="50000"/>
                  </a:srgbClr>
                </a:solidFill>
              </a:rPr>
              <a:t>반복 여부 </a:t>
            </a:r>
            <a:endParaRPr lang="en-US" altLang="ko-KR" sz="800" dirty="0">
              <a:solidFill>
                <a:srgbClr val="E7E6E6">
                  <a:lumMod val="50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b="1" dirty="0" err="1">
                <a:solidFill>
                  <a:srgbClr val="E7E6E6">
                    <a:lumMod val="50000"/>
                  </a:srgbClr>
                </a:solidFill>
              </a:rPr>
              <a:t>repeatType</a:t>
            </a:r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</a:rPr>
              <a:t> (String)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rgbClr val="E7E6E6">
                    <a:lumMod val="50000"/>
                  </a:srgbClr>
                </a:solidFill>
              </a:rPr>
              <a:t>반복 타입</a:t>
            </a:r>
          </a:p>
          <a:p>
            <a:pPr algn="ctr">
              <a:lnSpc>
                <a:spcPct val="150000"/>
              </a:lnSpc>
            </a:pPr>
            <a:r>
              <a:rPr lang="en-US" altLang="ko-KR" sz="800" b="1" dirty="0" err="1">
                <a:solidFill>
                  <a:srgbClr val="E7E6E6">
                    <a:lumMod val="50000"/>
                  </a:srgbClr>
                </a:solidFill>
              </a:rPr>
              <a:t>repeatCycle</a:t>
            </a:r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</a:rPr>
              <a:t> (String)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rgbClr val="E7E6E6">
                    <a:lumMod val="50000"/>
                  </a:srgbClr>
                </a:solidFill>
              </a:rPr>
              <a:t>반복 주기</a:t>
            </a:r>
          </a:p>
          <a:p>
            <a:pPr algn="ctr">
              <a:lnSpc>
                <a:spcPct val="150000"/>
              </a:lnSpc>
            </a:pPr>
            <a:r>
              <a:rPr lang="en-US" altLang="ko-KR" sz="800" b="1" dirty="0" err="1">
                <a:solidFill>
                  <a:srgbClr val="E7E6E6">
                    <a:lumMod val="50000"/>
                  </a:srgbClr>
                </a:solidFill>
              </a:rPr>
              <a:t>scheduleDetail</a:t>
            </a:r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</a:rPr>
              <a:t> (String) 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rgbClr val="E7E6E6">
                    <a:lumMod val="50000"/>
                  </a:srgbClr>
                </a:solidFill>
              </a:rPr>
              <a:t>일정 상세 설명</a:t>
            </a:r>
            <a:endParaRPr lang="en-US" altLang="ko-KR" sz="800" dirty="0">
              <a:solidFill>
                <a:srgbClr val="E7E6E6">
                  <a:lumMod val="50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b="1" dirty="0" err="1">
                <a:solidFill>
                  <a:srgbClr val="E7E6E6">
                    <a:lumMod val="50000"/>
                  </a:srgbClr>
                </a:solidFill>
              </a:rPr>
              <a:t>docId</a:t>
            </a:r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</a:rPr>
              <a:t> (String)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rgbClr val="E7E6E6">
                    <a:lumMod val="50000"/>
                  </a:srgbClr>
                </a:solidFill>
              </a:rPr>
              <a:t>문서 </a:t>
            </a:r>
            <a:r>
              <a:rPr lang="en-US" altLang="ko-KR" sz="800" dirty="0">
                <a:solidFill>
                  <a:srgbClr val="E7E6E6">
                    <a:lumMod val="50000"/>
                  </a:srgbClr>
                </a:solidFill>
              </a:rPr>
              <a:t>ID</a:t>
            </a:r>
            <a:endParaRPr lang="ko-KR" altLang="en-US" sz="800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="" xmlns:a16="http://schemas.microsoft.com/office/drawing/2014/main" id="{553836B5-3D93-D768-7E00-96BDD6DCC63B}"/>
              </a:ext>
            </a:extLst>
          </p:cNvPr>
          <p:cNvSpPr/>
          <p:nvPr/>
        </p:nvSpPr>
        <p:spPr>
          <a:xfrm>
            <a:off x="5289194" y="915160"/>
            <a:ext cx="1422645" cy="324692"/>
          </a:xfrm>
          <a:prstGeom prst="roundRect">
            <a:avLst>
              <a:gd name="adj" fmla="val 24340"/>
            </a:avLst>
          </a:prstGeom>
          <a:solidFill>
            <a:srgbClr val="69C2CE"/>
          </a:solidFill>
          <a:ln w="317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err="1">
                <a:solidFill>
                  <a:prstClr val="white"/>
                </a:solidFill>
              </a:rPr>
              <a:t>Todo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39" name="모서리가 둥근 직사각형 15">
            <a:extLst>
              <a:ext uri="{FF2B5EF4-FFF2-40B4-BE49-F238E27FC236}">
                <a16:creationId xmlns="" xmlns:a16="http://schemas.microsoft.com/office/drawing/2014/main" id="{B4E28B43-E52D-E0D1-71FE-4EFE8A8B19A3}"/>
              </a:ext>
            </a:extLst>
          </p:cNvPr>
          <p:cNvSpPr/>
          <p:nvPr/>
        </p:nvSpPr>
        <p:spPr>
          <a:xfrm>
            <a:off x="5289194" y="1339033"/>
            <a:ext cx="1422643" cy="3542202"/>
          </a:xfrm>
          <a:prstGeom prst="roundRect">
            <a:avLst>
              <a:gd name="adj" fmla="val 10574"/>
            </a:avLst>
          </a:prstGeom>
          <a:solidFill>
            <a:schemeClr val="bg1"/>
          </a:solidFill>
          <a:ln w="31750">
            <a:solidFill>
              <a:srgbClr val="69C2C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 dirty="0" err="1">
                <a:solidFill>
                  <a:srgbClr val="E7E6E6">
                    <a:lumMod val="50000"/>
                  </a:srgbClr>
                </a:solidFill>
              </a:rPr>
              <a:t>userId</a:t>
            </a:r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</a:rPr>
              <a:t> (String)</a:t>
            </a:r>
            <a:r>
              <a:rPr lang="en-US" altLang="ko-KR" sz="800" dirty="0">
                <a:solidFill>
                  <a:srgbClr val="E7E6E6">
                    <a:lumMod val="50000"/>
                  </a:srgbClr>
                </a:solidFill>
              </a:rPr>
              <a:t/>
            </a:r>
            <a:br>
              <a:rPr lang="en-US" altLang="ko-KR" sz="800" dirty="0">
                <a:solidFill>
                  <a:srgbClr val="E7E6E6">
                    <a:lumMod val="50000"/>
                  </a:srgbClr>
                </a:solidFill>
              </a:rPr>
            </a:br>
            <a:r>
              <a:rPr lang="ko-KR" altLang="en-US" sz="800" dirty="0">
                <a:solidFill>
                  <a:srgbClr val="E7E6E6">
                    <a:lumMod val="50000"/>
                  </a:srgbClr>
                </a:solidFill>
              </a:rPr>
              <a:t>현재 사용자의 </a:t>
            </a:r>
            <a:r>
              <a:rPr lang="en-US" altLang="ko-KR" sz="800" dirty="0">
                <a:solidFill>
                  <a:srgbClr val="E7E6E6">
                    <a:lumMod val="50000"/>
                  </a:srgbClr>
                </a:solidFill>
              </a:rPr>
              <a:t>UID</a:t>
            </a:r>
          </a:p>
          <a:p>
            <a:pPr algn="ctr">
              <a:lnSpc>
                <a:spcPct val="150000"/>
              </a:lnSpc>
            </a:pPr>
            <a:r>
              <a:rPr lang="en-US" altLang="ko-KR" sz="800" b="1" dirty="0" err="1">
                <a:solidFill>
                  <a:srgbClr val="E7E6E6">
                    <a:lumMod val="50000"/>
                  </a:srgbClr>
                </a:solidFill>
              </a:rPr>
              <a:t>todoTitle</a:t>
            </a:r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</a:rPr>
              <a:t> (String)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 err="1">
                <a:solidFill>
                  <a:srgbClr val="E7E6E6">
                    <a:lumMod val="50000"/>
                  </a:srgbClr>
                </a:solidFill>
              </a:rPr>
              <a:t>할일</a:t>
            </a:r>
            <a:r>
              <a:rPr lang="ko-KR" altLang="en-US" sz="800" dirty="0">
                <a:solidFill>
                  <a:srgbClr val="E7E6E6">
                    <a:lumMod val="50000"/>
                  </a:srgbClr>
                </a:solidFill>
              </a:rPr>
              <a:t> 제목</a:t>
            </a:r>
            <a:endParaRPr lang="en-US" altLang="ko-KR" sz="800" dirty="0">
              <a:solidFill>
                <a:srgbClr val="E7E6E6">
                  <a:lumMod val="50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b="1" dirty="0" err="1">
                <a:solidFill>
                  <a:srgbClr val="E7E6E6">
                    <a:lumMod val="50000"/>
                  </a:srgbClr>
                </a:solidFill>
              </a:rPr>
              <a:t>todoDate</a:t>
            </a:r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</a:rPr>
              <a:t> (String)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 err="1">
                <a:solidFill>
                  <a:srgbClr val="E7E6E6">
                    <a:lumMod val="50000"/>
                  </a:srgbClr>
                </a:solidFill>
              </a:rPr>
              <a:t>할일</a:t>
            </a:r>
            <a:r>
              <a:rPr lang="ko-KR" altLang="en-US" sz="800" dirty="0">
                <a:solidFill>
                  <a:srgbClr val="E7E6E6">
                    <a:lumMod val="50000"/>
                  </a:srgbClr>
                </a:solidFill>
              </a:rPr>
              <a:t> 일자</a:t>
            </a:r>
            <a:endParaRPr lang="en-US" altLang="ko-KR" sz="800" dirty="0">
              <a:solidFill>
                <a:srgbClr val="E7E6E6">
                  <a:lumMod val="50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b="1" dirty="0" err="1">
                <a:solidFill>
                  <a:srgbClr val="E7E6E6">
                    <a:lumMod val="50000"/>
                  </a:srgbClr>
                </a:solidFill>
              </a:rPr>
              <a:t>todoDone</a:t>
            </a:r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</a:rPr>
              <a:t> (Boolean)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 err="1">
                <a:solidFill>
                  <a:srgbClr val="E7E6E6">
                    <a:lumMod val="50000"/>
                  </a:srgbClr>
                </a:solidFill>
              </a:rPr>
              <a:t>할일</a:t>
            </a:r>
            <a:r>
              <a:rPr lang="ko-KR" altLang="en-US" sz="800" dirty="0">
                <a:solidFill>
                  <a:srgbClr val="E7E6E6">
                    <a:lumMod val="50000"/>
                  </a:srgbClr>
                </a:solidFill>
              </a:rPr>
              <a:t> 수행 여부</a:t>
            </a:r>
            <a:endParaRPr lang="en-US" altLang="ko-KR" sz="800" dirty="0">
              <a:solidFill>
                <a:srgbClr val="E7E6E6">
                  <a:lumMod val="50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b="1" dirty="0" err="1">
                <a:solidFill>
                  <a:srgbClr val="E7E6E6">
                    <a:lumMod val="50000"/>
                  </a:srgbClr>
                </a:solidFill>
              </a:rPr>
              <a:t>todoOrder</a:t>
            </a:r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</a:rPr>
              <a:t> (Int)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 err="1">
                <a:solidFill>
                  <a:srgbClr val="E7E6E6">
                    <a:lumMod val="50000"/>
                  </a:srgbClr>
                </a:solidFill>
              </a:rPr>
              <a:t>할일</a:t>
            </a:r>
            <a:r>
              <a:rPr lang="ko-KR" altLang="en-US" sz="800" dirty="0">
                <a:solidFill>
                  <a:srgbClr val="E7E6E6">
                    <a:lumMod val="50000"/>
                  </a:srgbClr>
                </a:solidFill>
              </a:rPr>
              <a:t> 순서</a:t>
            </a:r>
            <a:endParaRPr lang="en-US" altLang="ko-KR" sz="800" dirty="0">
              <a:solidFill>
                <a:srgbClr val="E7E6E6">
                  <a:lumMod val="50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b="1" dirty="0" err="1">
                <a:solidFill>
                  <a:srgbClr val="E7E6E6">
                    <a:lumMod val="50000"/>
                  </a:srgbClr>
                </a:solidFill>
              </a:rPr>
              <a:t>docId</a:t>
            </a:r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</a:rPr>
              <a:t> (String)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rgbClr val="E7E6E6">
                    <a:lumMod val="50000"/>
                  </a:srgbClr>
                </a:solidFill>
              </a:rPr>
              <a:t>문서 </a:t>
            </a:r>
            <a:r>
              <a:rPr lang="en-US" altLang="ko-KR" sz="800" dirty="0">
                <a:solidFill>
                  <a:srgbClr val="E7E6E6">
                    <a:lumMod val="50000"/>
                  </a:srgbClr>
                </a:solidFill>
              </a:rPr>
              <a:t>ID</a:t>
            </a:r>
          </a:p>
        </p:txBody>
      </p:sp>
      <p:sp>
        <p:nvSpPr>
          <p:cNvPr id="46" name="모서리가 둥근 직사각형 37">
            <a:extLst>
              <a:ext uri="{FF2B5EF4-FFF2-40B4-BE49-F238E27FC236}">
                <a16:creationId xmlns="" xmlns:a16="http://schemas.microsoft.com/office/drawing/2014/main" id="{86DDFD19-7C76-C981-D0BD-B988FA2879AE}"/>
              </a:ext>
            </a:extLst>
          </p:cNvPr>
          <p:cNvSpPr/>
          <p:nvPr/>
        </p:nvSpPr>
        <p:spPr>
          <a:xfrm>
            <a:off x="6857223" y="911267"/>
            <a:ext cx="1422645" cy="324692"/>
          </a:xfrm>
          <a:prstGeom prst="roundRect">
            <a:avLst>
              <a:gd name="adj" fmla="val 24340"/>
            </a:avLst>
          </a:prstGeom>
          <a:solidFill>
            <a:srgbClr val="69C2CE"/>
          </a:solidFill>
          <a:ln w="317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Group</a:t>
            </a:r>
          </a:p>
        </p:txBody>
      </p:sp>
      <p:sp>
        <p:nvSpPr>
          <p:cNvPr id="47" name="모서리가 둥근 직사각형 15">
            <a:extLst>
              <a:ext uri="{FF2B5EF4-FFF2-40B4-BE49-F238E27FC236}">
                <a16:creationId xmlns="" xmlns:a16="http://schemas.microsoft.com/office/drawing/2014/main" id="{0EF539C5-B484-4995-90AD-58A37F295282}"/>
              </a:ext>
            </a:extLst>
          </p:cNvPr>
          <p:cNvSpPr/>
          <p:nvPr/>
        </p:nvSpPr>
        <p:spPr>
          <a:xfrm>
            <a:off x="6857223" y="1339033"/>
            <a:ext cx="1422644" cy="1226785"/>
          </a:xfrm>
          <a:prstGeom prst="roundRect">
            <a:avLst>
              <a:gd name="adj" fmla="val 10574"/>
            </a:avLst>
          </a:prstGeom>
          <a:solidFill>
            <a:schemeClr val="bg1"/>
          </a:solidFill>
          <a:ln w="31750">
            <a:solidFill>
              <a:srgbClr val="69C2C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 dirty="0" err="1">
                <a:solidFill>
                  <a:srgbClr val="E7E6E6">
                    <a:lumMod val="50000"/>
                  </a:srgbClr>
                </a:solidFill>
              </a:rPr>
              <a:t>userId</a:t>
            </a:r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</a:rPr>
              <a:t> (String)</a:t>
            </a:r>
            <a:r>
              <a:rPr lang="en-US" altLang="ko-KR" sz="800" dirty="0">
                <a:solidFill>
                  <a:srgbClr val="E7E6E6">
                    <a:lumMod val="50000"/>
                  </a:srgbClr>
                </a:solidFill>
              </a:rPr>
              <a:t/>
            </a:r>
            <a:br>
              <a:rPr lang="en-US" altLang="ko-KR" sz="800" dirty="0">
                <a:solidFill>
                  <a:srgbClr val="E7E6E6">
                    <a:lumMod val="50000"/>
                  </a:srgbClr>
                </a:solidFill>
              </a:rPr>
            </a:br>
            <a:r>
              <a:rPr lang="ko-KR" altLang="en-US" sz="800" dirty="0">
                <a:solidFill>
                  <a:srgbClr val="E7E6E6">
                    <a:lumMod val="50000"/>
                  </a:srgbClr>
                </a:solidFill>
              </a:rPr>
              <a:t>현재 사용자의 </a:t>
            </a:r>
            <a:r>
              <a:rPr lang="en-US" altLang="ko-KR" sz="800" dirty="0">
                <a:solidFill>
                  <a:srgbClr val="E7E6E6">
                    <a:lumMod val="50000"/>
                  </a:srgbClr>
                </a:solidFill>
              </a:rPr>
              <a:t>UID</a:t>
            </a:r>
          </a:p>
          <a:p>
            <a:pPr algn="ctr">
              <a:lnSpc>
                <a:spcPct val="150000"/>
              </a:lnSpc>
            </a:pPr>
            <a:r>
              <a:rPr lang="en-US" altLang="ko-KR" sz="800" b="1" dirty="0" err="1">
                <a:solidFill>
                  <a:srgbClr val="E7E6E6">
                    <a:lumMod val="50000"/>
                  </a:srgbClr>
                </a:solidFill>
              </a:rPr>
              <a:t>docId</a:t>
            </a:r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</a:rPr>
              <a:t> (String)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rgbClr val="E7E6E6">
                    <a:lumMod val="50000"/>
                  </a:srgbClr>
                </a:solidFill>
              </a:rPr>
              <a:t>문서 </a:t>
            </a:r>
            <a:r>
              <a:rPr lang="en-US" altLang="ko-KR" sz="800" dirty="0">
                <a:solidFill>
                  <a:srgbClr val="E7E6E6">
                    <a:lumMod val="50000"/>
                  </a:srgbClr>
                </a:solidFill>
              </a:rPr>
              <a:t>ID</a:t>
            </a:r>
            <a:endParaRPr lang="ko-KR" altLang="en-US" sz="800" dirty="0">
              <a:solidFill>
                <a:srgbClr val="E7E6E6">
                  <a:lumMod val="50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</a:rPr>
              <a:t>Friend Data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rgbClr val="E7E6E6">
                    <a:lumMod val="50000"/>
                  </a:srgbClr>
                </a:solidFill>
              </a:rPr>
              <a:t>하위 </a:t>
            </a:r>
            <a:r>
              <a:rPr lang="ko-KR" altLang="en-US" sz="800" dirty="0" err="1">
                <a:solidFill>
                  <a:srgbClr val="E7E6E6">
                    <a:lumMod val="50000"/>
                  </a:srgbClr>
                </a:solidFill>
              </a:rPr>
              <a:t>컬랙션</a:t>
            </a:r>
            <a:endParaRPr lang="en-US" altLang="ko-KR" sz="800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48" name="모서리가 둥근 직사각형 37">
            <a:extLst>
              <a:ext uri="{FF2B5EF4-FFF2-40B4-BE49-F238E27FC236}">
                <a16:creationId xmlns="" xmlns:a16="http://schemas.microsoft.com/office/drawing/2014/main" id="{29E6660C-06D8-0684-D8D8-24A9CC2D1E07}"/>
              </a:ext>
            </a:extLst>
          </p:cNvPr>
          <p:cNvSpPr/>
          <p:nvPr/>
        </p:nvSpPr>
        <p:spPr>
          <a:xfrm>
            <a:off x="6857223" y="2785442"/>
            <a:ext cx="1422644" cy="324692"/>
          </a:xfrm>
          <a:prstGeom prst="roundRect">
            <a:avLst>
              <a:gd name="adj" fmla="val 24340"/>
            </a:avLst>
          </a:prstGeom>
          <a:solidFill>
            <a:srgbClr val="69C2CE"/>
          </a:solidFill>
          <a:ln w="317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Friend</a:t>
            </a:r>
          </a:p>
        </p:txBody>
      </p:sp>
      <p:sp>
        <p:nvSpPr>
          <p:cNvPr id="49" name="모서리가 둥근 직사각형 15">
            <a:extLst>
              <a:ext uri="{FF2B5EF4-FFF2-40B4-BE49-F238E27FC236}">
                <a16:creationId xmlns="" xmlns:a16="http://schemas.microsoft.com/office/drawing/2014/main" id="{A5A0D8C8-0E3A-A5F5-9E1D-2B82827FF8D3}"/>
              </a:ext>
            </a:extLst>
          </p:cNvPr>
          <p:cNvSpPr/>
          <p:nvPr/>
        </p:nvSpPr>
        <p:spPr>
          <a:xfrm>
            <a:off x="6857223" y="3227093"/>
            <a:ext cx="1422644" cy="1654141"/>
          </a:xfrm>
          <a:prstGeom prst="roundRect">
            <a:avLst>
              <a:gd name="adj" fmla="val 10574"/>
            </a:avLst>
          </a:prstGeom>
          <a:solidFill>
            <a:schemeClr val="bg1"/>
          </a:solidFill>
          <a:ln w="31750">
            <a:solidFill>
              <a:srgbClr val="69C2C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 dirty="0" err="1">
                <a:solidFill>
                  <a:srgbClr val="E7E6E6">
                    <a:lumMod val="50000"/>
                  </a:srgbClr>
                </a:solidFill>
              </a:rPr>
              <a:t>friendId</a:t>
            </a:r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</a:rPr>
              <a:t> (String)</a:t>
            </a:r>
            <a:r>
              <a:rPr lang="en-US" altLang="ko-KR" sz="800" dirty="0">
                <a:solidFill>
                  <a:srgbClr val="E7E6E6">
                    <a:lumMod val="50000"/>
                  </a:srgbClr>
                </a:solidFill>
              </a:rPr>
              <a:t/>
            </a:r>
            <a:br>
              <a:rPr lang="en-US" altLang="ko-KR" sz="800" dirty="0">
                <a:solidFill>
                  <a:srgbClr val="E7E6E6">
                    <a:lumMod val="50000"/>
                  </a:srgbClr>
                </a:solidFill>
              </a:rPr>
            </a:br>
            <a:r>
              <a:rPr lang="ko-KR" altLang="en-US" sz="800" dirty="0">
                <a:solidFill>
                  <a:srgbClr val="E7E6E6">
                    <a:lumMod val="50000"/>
                  </a:srgbClr>
                </a:solidFill>
              </a:rPr>
              <a:t>친구 사용자의 </a:t>
            </a:r>
            <a:r>
              <a:rPr lang="en-US" altLang="ko-KR" sz="800" dirty="0">
                <a:solidFill>
                  <a:srgbClr val="E7E6E6">
                    <a:lumMod val="50000"/>
                  </a:srgbClr>
                </a:solidFill>
              </a:rPr>
              <a:t>UID</a:t>
            </a:r>
          </a:p>
          <a:p>
            <a:pPr algn="ctr">
              <a:lnSpc>
                <a:spcPct val="150000"/>
              </a:lnSpc>
            </a:pPr>
            <a:r>
              <a:rPr lang="en-US" altLang="ko-KR" sz="800" b="1" dirty="0" err="1">
                <a:solidFill>
                  <a:srgbClr val="E7E6E6">
                    <a:lumMod val="50000"/>
                  </a:srgbClr>
                </a:solidFill>
              </a:rPr>
              <a:t>friendEmail</a:t>
            </a:r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</a:rPr>
              <a:t> (String)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rgbClr val="E7E6E6">
                    <a:lumMod val="50000"/>
                  </a:srgbClr>
                </a:solidFill>
              </a:rPr>
              <a:t>친구 </a:t>
            </a:r>
            <a:r>
              <a:rPr lang="en-US" altLang="ko-KR" sz="800" dirty="0">
                <a:solidFill>
                  <a:srgbClr val="E7E6E6">
                    <a:lumMod val="50000"/>
                  </a:srgbClr>
                </a:solidFill>
              </a:rPr>
              <a:t>Email </a:t>
            </a:r>
            <a:r>
              <a:rPr lang="ko-KR" altLang="en-US" sz="800" dirty="0">
                <a:solidFill>
                  <a:srgbClr val="E7E6E6">
                    <a:lumMod val="50000"/>
                  </a:srgbClr>
                </a:solidFill>
              </a:rPr>
              <a:t>계정</a:t>
            </a:r>
            <a:endParaRPr lang="en-US" altLang="ko-KR" sz="800" dirty="0">
              <a:solidFill>
                <a:srgbClr val="E7E6E6">
                  <a:lumMod val="50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b="1" dirty="0" err="1">
                <a:solidFill>
                  <a:srgbClr val="E7E6E6">
                    <a:lumMod val="50000"/>
                  </a:srgbClr>
                </a:solidFill>
              </a:rPr>
              <a:t>isChecked</a:t>
            </a:r>
            <a:r>
              <a:rPr lang="ko-KR" altLang="en-US" sz="800" b="1" dirty="0">
                <a:solidFill>
                  <a:srgbClr val="E7E6E6">
                    <a:lumMod val="50000"/>
                  </a:srgbClr>
                </a:solidFill>
              </a:rPr>
              <a:t> </a:t>
            </a:r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</a:rPr>
              <a:t>(Boolean)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rgbClr val="E7E6E6">
                    <a:lumMod val="50000"/>
                  </a:srgbClr>
                </a:solidFill>
              </a:rPr>
              <a:t>공유 대상 여부</a:t>
            </a:r>
            <a:endParaRPr lang="en-US" altLang="ko-KR" sz="800" dirty="0">
              <a:solidFill>
                <a:srgbClr val="E7E6E6">
                  <a:lumMod val="50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b="1" dirty="0" err="1">
                <a:solidFill>
                  <a:srgbClr val="E7E6E6">
                    <a:lumMod val="50000"/>
                  </a:srgbClr>
                </a:solidFill>
              </a:rPr>
              <a:t>docId</a:t>
            </a:r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</a:rPr>
              <a:t> (String)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rgbClr val="E7E6E6">
                    <a:lumMod val="50000"/>
                  </a:srgbClr>
                </a:solidFill>
              </a:rPr>
              <a:t>문서 </a:t>
            </a:r>
            <a:r>
              <a:rPr lang="en-US" altLang="ko-KR" sz="800" dirty="0">
                <a:solidFill>
                  <a:srgbClr val="E7E6E6">
                    <a:lumMod val="50000"/>
                  </a:srgbClr>
                </a:solidFill>
              </a:rPr>
              <a:t>ID</a:t>
            </a:r>
            <a:endParaRPr lang="ko-KR" altLang="en-US" sz="800" dirty="0">
              <a:solidFill>
                <a:srgbClr val="E7E6E6">
                  <a:lumMod val="50000"/>
                </a:srgbClr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="" xmlns:a16="http://schemas.microsoft.com/office/drawing/2014/main" id="{AD288911-8CBA-EF61-751C-317C78D6F383}"/>
              </a:ext>
            </a:extLst>
          </p:cNvPr>
          <p:cNvCxnSpPr>
            <a:stCxn id="47" idx="2"/>
            <a:endCxn id="48" idx="0"/>
          </p:cNvCxnSpPr>
          <p:nvPr/>
        </p:nvCxnSpPr>
        <p:spPr>
          <a:xfrm>
            <a:off x="7568545" y="2565818"/>
            <a:ext cx="0" cy="219624"/>
          </a:xfrm>
          <a:prstGeom prst="straightConnector1">
            <a:avLst/>
          </a:prstGeom>
          <a:ln w="28575">
            <a:solidFill>
              <a:srgbClr val="69C2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5985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16741" y="153785"/>
            <a:ext cx="2403542" cy="577081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ko-KR" altLang="en-US" sz="3300" b="1" kern="0" dirty="0" smtClean="0">
                <a:ln w="3175">
                  <a:noFill/>
                </a:ln>
                <a:solidFill>
                  <a:srgbClr val="A17EB8"/>
                </a:solidFill>
                <a:latin typeface="+mj-lt"/>
                <a:ea typeface="+mj-ea"/>
              </a:rPr>
              <a:t>실행 동영상</a:t>
            </a:r>
            <a:endParaRPr lang="en-US" altLang="ko-KR" sz="3300" b="1" kern="0" dirty="0">
              <a:ln w="3175">
                <a:noFill/>
              </a:ln>
              <a:solidFill>
                <a:srgbClr val="A17EB8"/>
              </a:solidFill>
              <a:latin typeface="+mj-lt"/>
              <a:ea typeface="+mj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4659" y="1013255"/>
            <a:ext cx="8283033" cy="3842952"/>
          </a:xfrm>
          <a:prstGeom prst="roundRect">
            <a:avLst>
              <a:gd name="adj" fmla="val 10574"/>
            </a:avLst>
          </a:prstGeom>
          <a:solidFill>
            <a:schemeClr val="bg1"/>
          </a:solidFill>
          <a:ln w="31750">
            <a:solidFill>
              <a:srgbClr val="69C2C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9E5ECE"/>
                </a:solidFill>
                <a:hlinkClick r:id="rId2"/>
              </a:rPr>
              <a:t>동영상 보기</a:t>
            </a:r>
            <a:endParaRPr lang="en-US" altLang="ko-KR" sz="2400" b="1" dirty="0">
              <a:solidFill>
                <a:srgbClr val="9E5EC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678358" y="942283"/>
            <a:ext cx="4272862" cy="992579"/>
          </a:xfrm>
          <a:prstGeom prst="rect">
            <a:avLst/>
          </a:prstGeom>
          <a:solidFill>
            <a:srgbClr val="9E5ECE"/>
          </a:solidFill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</a:rPr>
              <a:t>박현선 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b="1" dirty="0" smtClean="0">
                <a:solidFill>
                  <a:schemeClr val="bg1"/>
                </a:solidFill>
              </a:rPr>
              <a:t>만드는 과정은 쉽지 않았으나 하나씩 구현 될 때 뿌듯함을 느꼈다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b="1" dirty="0" smtClean="0">
                <a:solidFill>
                  <a:schemeClr val="bg1"/>
                </a:solidFill>
              </a:rPr>
              <a:t>팀원들이 다들 너무 잘 해줘서 편하게 팀장을 했다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b="1" dirty="0" smtClean="0">
                <a:solidFill>
                  <a:schemeClr val="bg1"/>
                </a:solidFill>
              </a:rPr>
              <a:t>간단한 </a:t>
            </a:r>
            <a:r>
              <a:rPr lang="ko-KR" altLang="en-US" sz="1000" b="1" dirty="0" err="1" smtClean="0">
                <a:solidFill>
                  <a:schemeClr val="bg1"/>
                </a:solidFill>
              </a:rPr>
              <a:t>어플처럼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 보일지라도 많은 기술이 들어가는 것을 알았다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58803" y="732182"/>
            <a:ext cx="1135835" cy="1649895"/>
          </a:xfrm>
          <a:prstGeom prst="roundRect">
            <a:avLst/>
          </a:prstGeom>
          <a:blipFill>
            <a:blip r:embed="rId2" cstate="print"/>
            <a:stretch>
              <a:fillRect/>
            </a:stretch>
          </a:blip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6899304" y="2750209"/>
            <a:ext cx="1135835" cy="1649895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693545" y="3287338"/>
            <a:ext cx="4914900" cy="530915"/>
          </a:xfrm>
          <a:prstGeom prst="rect">
            <a:avLst/>
          </a:prstGeom>
          <a:solidFill>
            <a:srgbClr val="9E5ECE"/>
          </a:solidFill>
        </p:spPr>
        <p:txBody>
          <a:bodyPr wrap="square" lIns="68580" tIns="34290" rIns="68580" bIns="3429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</a:rPr>
              <a:t>김승은 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</a:rPr>
              <a:t>어려운 점도 많았지만 팀원들과 서로 도움을 주면서 해결할 수 있었던 것 같다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.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0" y="158750"/>
            <a:ext cx="1308693" cy="315471"/>
          </a:xfrm>
          <a:prstGeom prst="rect">
            <a:avLst/>
          </a:prstGeom>
          <a:solidFill>
            <a:srgbClr val="7030A0"/>
          </a:solidFill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ko-KR" altLang="en-US" sz="1600" b="1" kern="0" dirty="0" smtClean="0">
                <a:ln w="3175">
                  <a:noFill/>
                </a:ln>
                <a:solidFill>
                  <a:schemeClr val="bg1"/>
                </a:solidFill>
                <a:latin typeface="+mj-ea"/>
                <a:ea typeface="+mj-ea"/>
              </a:rPr>
              <a:t>각자 느낀 점</a:t>
            </a:r>
            <a:endParaRPr lang="en-US" altLang="ko-KR" sz="1600" b="1" kern="0" dirty="0" smtClean="0">
              <a:ln w="3175">
                <a:noFill/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4769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450449" y="793143"/>
            <a:ext cx="1135835" cy="1649895"/>
          </a:xfrm>
          <a:prstGeom prst="roundRect">
            <a:avLst/>
          </a:prstGeom>
          <a:blipFill>
            <a:blip r:embed="rId2" cstate="print"/>
            <a:stretch>
              <a:fillRect/>
            </a:stretch>
          </a:blip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505245" y="1966623"/>
            <a:ext cx="1135835" cy="1649895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423283" y="3094378"/>
            <a:ext cx="1135835" cy="1649895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856986" y="1231843"/>
            <a:ext cx="5458214" cy="731995"/>
          </a:xfrm>
          <a:prstGeom prst="rect">
            <a:avLst/>
          </a:prstGeom>
          <a:solidFill>
            <a:srgbClr val="9E5ECE"/>
          </a:solidFill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</a:rPr>
              <a:t>황지</a:t>
            </a:r>
            <a:r>
              <a:rPr lang="ko-KR" altLang="en-US" sz="1000" b="1" dirty="0">
                <a:solidFill>
                  <a:schemeClr val="bg1"/>
                </a:solidFill>
              </a:rPr>
              <a:t>현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 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/>
                </a:solidFill>
              </a:rPr>
              <a:t>1.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처음 </a:t>
            </a:r>
            <a:r>
              <a:rPr lang="ko-KR" altLang="en-US" sz="1000" b="1" dirty="0" err="1" smtClean="0">
                <a:solidFill>
                  <a:schemeClr val="bg1"/>
                </a:solidFill>
              </a:rPr>
              <a:t>구상했던대로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 진행이 안 돼서 슬펐다 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/>
                </a:solidFill>
              </a:rPr>
              <a:t>2.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미래의 협업을 살짝 맛본 기분이다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255520" y="2514374"/>
            <a:ext cx="5052060" cy="731995"/>
          </a:xfrm>
          <a:prstGeom prst="rect">
            <a:avLst/>
          </a:prstGeom>
          <a:solidFill>
            <a:srgbClr val="9E5ECE"/>
          </a:solidFill>
        </p:spPr>
        <p:txBody>
          <a:bodyPr wrap="square" lIns="68580" tIns="34290" rIns="68580" bIns="34290">
            <a:spAutoFit/>
          </a:bodyPr>
          <a:lstStyle/>
          <a:p>
            <a:pPr marL="228600" indent="-228600" algn="r">
              <a:lnSpc>
                <a:spcPct val="150000"/>
              </a:lnSpc>
            </a:pPr>
            <a:r>
              <a:rPr lang="ko-KR" altLang="en-US" sz="1000" b="1" dirty="0" err="1" smtClean="0">
                <a:solidFill>
                  <a:schemeClr val="bg1"/>
                </a:solidFill>
              </a:rPr>
              <a:t>이지문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marL="228600" indent="-228600" algn="r">
              <a:lnSpc>
                <a:spcPct val="150000"/>
              </a:lnSpc>
              <a:buAutoNum type="arabicPeriod"/>
            </a:pPr>
            <a:r>
              <a:rPr lang="ko-KR" altLang="en-US" sz="1000" b="1" dirty="0" smtClean="0">
                <a:solidFill>
                  <a:schemeClr val="bg1"/>
                </a:solidFill>
              </a:rPr>
              <a:t>생각보다 </a:t>
            </a:r>
            <a:r>
              <a:rPr lang="ko-KR" altLang="en-US" sz="1000" b="1" dirty="0" err="1" smtClean="0">
                <a:solidFill>
                  <a:schemeClr val="bg1"/>
                </a:solidFill>
              </a:rPr>
              <a:t>구글링은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000" b="1" dirty="0" err="1" smtClean="0">
                <a:solidFill>
                  <a:schemeClr val="bg1"/>
                </a:solidFill>
              </a:rPr>
              <a:t>많은게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 나오지 않았다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marL="228600" indent="-228600" algn="r"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/>
                </a:solidFill>
              </a:rPr>
              <a:t>2. </a:t>
            </a:r>
            <a:r>
              <a:rPr lang="ko-KR" altLang="en-US" sz="1000" b="1" dirty="0" err="1" smtClean="0">
                <a:solidFill>
                  <a:schemeClr val="bg1"/>
                </a:solidFill>
              </a:rPr>
              <a:t>혼자하는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 프로젝트에 비해 팀원들과 함께하여 서로 보안해줄 수 있는 점은 좋았다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883160" y="3664994"/>
            <a:ext cx="5432040" cy="530915"/>
          </a:xfrm>
          <a:prstGeom prst="rect">
            <a:avLst/>
          </a:prstGeom>
          <a:solidFill>
            <a:srgbClr val="9E5ECE"/>
          </a:solidFill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</a:rPr>
              <a:t>송민</a:t>
            </a:r>
            <a:r>
              <a:rPr lang="ko-KR" altLang="en-US" sz="1000" b="1" dirty="0">
                <a:solidFill>
                  <a:schemeClr val="bg1"/>
                </a:solidFill>
              </a:rPr>
              <a:t>수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 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/>
                </a:solidFill>
              </a:rPr>
              <a:t>1.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첫 </a:t>
            </a:r>
            <a:r>
              <a:rPr lang="ko-KR" altLang="en-US" sz="1000" b="1" dirty="0" err="1" smtClean="0">
                <a:solidFill>
                  <a:schemeClr val="bg1"/>
                </a:solidFill>
              </a:rPr>
              <a:t>팀프로젝트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000" b="1" dirty="0" err="1" smtClean="0">
                <a:solidFill>
                  <a:schemeClr val="bg1"/>
                </a:solidFill>
              </a:rPr>
              <a:t>였고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팀원들간의 의사소통이 가장 중요하다는 것을 깨달았다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.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0" y="158750"/>
            <a:ext cx="1308693" cy="315471"/>
          </a:xfrm>
          <a:prstGeom prst="rect">
            <a:avLst/>
          </a:prstGeom>
          <a:solidFill>
            <a:srgbClr val="7030A0"/>
          </a:solidFill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ko-KR" altLang="en-US" sz="1600" b="1" kern="0" dirty="0" smtClean="0">
                <a:ln w="3175">
                  <a:noFill/>
                </a:ln>
                <a:solidFill>
                  <a:schemeClr val="bg1"/>
                </a:solidFill>
                <a:latin typeface="+mj-ea"/>
                <a:ea typeface="+mj-ea"/>
              </a:rPr>
              <a:t>각자 느낀 점</a:t>
            </a:r>
            <a:endParaRPr lang="en-US" altLang="ko-KR" sz="1600" b="1" kern="0" dirty="0" smtClean="0">
              <a:ln w="3175">
                <a:noFill/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4769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120140" y="1308735"/>
            <a:ext cx="6858000" cy="1287780"/>
            <a:chOff x="1356360" y="1783080"/>
            <a:chExt cx="6858000" cy="128778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356360" y="1783080"/>
              <a:ext cx="6858000" cy="1287780"/>
            </a:xfrm>
            <a:prstGeom prst="roundRect">
              <a:avLst/>
            </a:prstGeom>
            <a:solidFill>
              <a:srgbClr val="9E5ECE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30680" y="2065020"/>
              <a:ext cx="63577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Elephant" pitchFamily="18" charset="0"/>
                </a:rPr>
                <a:t>Thank you for watching!</a:t>
              </a:r>
              <a:endParaRPr lang="ko-KR" altLang="en-US" sz="4000" dirty="0">
                <a:solidFill>
                  <a:schemeClr val="bg1"/>
                </a:solidFill>
                <a:latin typeface="Elephant" pitchFamily="18" charset="0"/>
              </a:endParaRPr>
            </a:p>
          </p:txBody>
        </p:sp>
      </p:grpSp>
      <p:pic>
        <p:nvPicPr>
          <p:cNvPr id="10" name="그림 9" descr="KakaoTalk_20220704_18351026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77112">
            <a:off x="-1234441" y="5164658"/>
            <a:ext cx="1592580" cy="2182723"/>
          </a:xfrm>
          <a:prstGeom prst="rect">
            <a:avLst/>
          </a:prstGeom>
        </p:spPr>
      </p:pic>
      <p:pic>
        <p:nvPicPr>
          <p:cNvPr id="11" name="그림 10" descr="KakaoTalk_20220704_18392576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994699">
            <a:off x="9161967" y="-2088060"/>
            <a:ext cx="1876687" cy="2572109"/>
          </a:xfrm>
          <a:prstGeom prst="rect">
            <a:avLst/>
          </a:prstGeom>
        </p:spPr>
      </p:pic>
      <p:pic>
        <p:nvPicPr>
          <p:cNvPr id="12" name="그림 11" descr="KakaoTalk_20220704_18454387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244254">
            <a:off x="6722964" y="1132731"/>
            <a:ext cx="4788891" cy="4274050"/>
          </a:xfrm>
          <a:prstGeom prst="rect">
            <a:avLst/>
          </a:prstGeom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0.07315 L 0.16997 -0.43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" y="-1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997 -0.4392 L -0.04097 0.0067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" y="22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6 -2.71605E-6 L -0.14062 0.20926 " pathEditMode="relative" ptsTypes="AA">
                                      <p:cBhvr>
                                        <p:cTn id="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-1.3198 3.7037E-6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62 0.20926 C -0.14861 0.20864 -0.1566 0.20957 -0.16458 0.20741 C -0.19705 0.19877 -0.13958 0.2037 -0.17396 0.2 C -0.18403 0.19907 -0.1941 0.19877 -0.20417 0.19815 C -0.24878 0.18488 -0.37344 0.19753 -0.41042 0.19815 C -0.45764 0.20648 -0.40538 0.19784 -0.52812 0.20185 C -0.54531 0.20247 -0.56406 0.20833 -0.58125 0.20926 C -0.59149 0.2108 -0.60139 0.21296 -0.61146 0.21482 C -0.62378 0.22037 -0.63681 0.22006 -0.64896 0.22593 C -0.65382 0.2284 -0.65781 0.23241 -0.6625 0.23519 C -0.66701 0.24321 -0.67292 0.24907 -0.67917 0.25185 C -0.68993 0.26482 -0.70278 0.28056 -0.71562 0.28519 C -0.72378 0.29383 -0.73177 0.30185 -0.73958 0.31111 C -0.7408 0.31266 -0.74149 0.31512 -0.74271 0.31667 C -0.74462 0.31945 -0.74896 0.32407 -0.74896 0.32407 C -0.75191 0.33426 -0.75556 0.33611 -0.76042 0.34259 C -0.76562 0.34938 -0.76892 0.35957 -0.77396 0.36667 C -0.77951 0.38303 -0.78733 0.39938 -0.79167 0.41667 C -0.79479 0.42901 -0.79635 0.44043 -0.80104 0.45154 C -0.80573 0.47685 -0.81476 0.49815 -0.82396 0.51852 C -0.82587 0.53241 -0.8309 0.54198 -0.83646 0.55185 C -0.83819 0.5608 -0.84097 0.56914 -0.84479 0.57593 C -0.84913 0.61389 -0.85521 0.65124 -0.86042 0.68889 C -0.86146 0.70463 -0.86285 0.72037 -0.86562 0.73519 C -0.86493 0.76389 -0.86493 0.80617 -0.85417 0.83148 C -0.85243 0.84907 -0.85434 0.83951 -0.84687 0.85926 C -0.84479 0.86482 -0.84271 0.8787 -0.84167 0.88519 C -0.84132 0.88766 -0.83924 0.9034 -0.83854 0.9037 C -0.83681 0.90432 -0.83507 0.90494 -0.83333 0.90556 C -0.82552 0.91235 -0.82153 0.93179 -0.81667 0.94445 C -0.81441 0.95031 -0.81181 0.95556 -0.80937 0.96111 C -0.80799 0.96451 -0.80747 0.96852 -0.80625 0.97222 C -0.80365 0.98056 -0.80469 0.97562 -0.80104 0.98333 C -0.79479 0.99661 -0.79062 1.00617 -0.78125 1.01296 C -0.77483 1.02994 -0.78351 1.00926 -0.77604 1.02037 C -0.76684 1.03395 -0.77986 1.02284 -0.76771 1.03148 C -0.76094 1.04352 -0.75521 1.04753 -0.74583 1.05 C -0.73628 1.05556 -0.72552 1.06111 -0.71562 1.06296 C -0.70677 1.06821 -0.70486 1.06883 -0.69479 1.07037 C -0.67378 1.0892 -0.64201 1.08426 -0.62083 1.08519 C -0.61267 1.09136 -0.60469 1.09414 -0.59583 1.0963 C -0.59062 1.10185 -0.58715 1.1034 -0.58125 1.10556 C -0.56181 1.12284 -0.54358 1.10185 -0.525 1.09815 C -0.51684 1.09228 -0.50764 1.08951 -0.49896 1.08704 C -0.49062 1.07963 -0.49878 1.08611 -0.48437 1.07963 C -0.47708 1.07624 -0.47083 1.06914 -0.46354 1.06667 C -0.45486 1.05895 -0.44201 1.05617 -0.43229 1.0537 C -0.42778 1.05031 -0.42292 1.04815 -0.41979 1.04074 C -0.41858 1.03796 -0.41806 1.03395 -0.41667 1.03148 C -0.41337 1.02562 -0.40781 1.02346 -0.40417 1.01852 C -0.4026 1.01636 -0.40156 1.01327 -0.4 1.01111 C -0.39618 1.00617 -0.38993 1.0037 -0.38542 1.00185 C -0.38194 0.99784 -0.38003 0.99321 -0.37604 0.99074 C -0.37101 0.98426 -0.36771 0.97438 -0.3625 0.96852 C -0.3599 0.96543 -0.35417 0.96111 -0.35417 0.96111 C -0.34913 0.94753 -0.3559 0.96358 -0.34792 0.95185 C -0.34687 0.95031 -0.3467 0.94784 -0.34583 0.9463 C -0.34497 0.94475 -0.34375 0.94383 -0.34271 0.94259 C -0.34062 0.93179 -0.34306 0.94136 -0.33646 0.92963 C -0.32917 0.91667 -0.32413 0.89722 -0.31562 0.88704 C -0.31441 0.88056 -0.31233 0.87438 -0.31042 0.86852 C -0.30885 0.86327 -0.30521 0.8537 -0.30521 0.8537 C -0.30208 0.83179 -0.29462 0.80803 -0.2875 0.78889 C -0.28715 0.7858 -0.28698 0.78272 -0.28646 0.77932 C -0.28594 0.77593 -0.28437 0.76852 -0.28437 0.76852 C -0.28611 0.70216 -0.28819 0.63704 -0.29479 0.57222 C -0.29601 0.5608 -0.29653 0.55154 -0.29896 0.54074 C -0.29931 0.53704 -0.29931 0.53333 -0.3 0.52963 C -0.30035 0.52747 -0.30174 0.52624 -0.30208 0.52407 C -0.30538 0.50648 -0.30382 0.50185 -0.30937 0.48889 C -0.31181 0.47099 -0.32413 0.46266 -0.33333 0.45741 C -0.33542 0.4463 -0.33247 0.45617 -0.33958 0.45 C -0.35677 0.43426 -0.33125 0.44907 -0.35208 0.43889 C -0.35312 0.43673 -0.35399 0.43488 -0.35521 0.43303 C -0.35608 0.43179 -0.35747 0.43272 -0.35833 0.43148 C -0.36979 0.41543 -0.35955 0.42531 -0.36979 0.41296 C -0.37726 0.40432 -0.38524 0.39877 -0.39375 0.39445 C -0.40469 0.38272 -0.41753 0.37778 -0.43021 0.37407 C -0.43958 0.36574 -0.45312 0.36049 -0.46354 0.35741 C -0.4724 0.35494 -0.48108 0.35494 -0.48958 0.35 C -0.5684 0.35247 -0.52604 0.34074 -0.55729 0.36296 C -0.56545 0.36883 -0.57361 0.37315 -0.58229 0.37593 C -0.58715 0.37747 -0.59687 0.37963 -0.59687 0.37963 C -0.60295 0.38519 -0.59965 0.38241 -0.60729 0.38704 C -0.60833 0.38766 -0.61042 0.38889 -0.61042 0.38889 C -0.6158 0.4034 -0.62274 0.4108 -0.63125 0.41852 C -0.63715 0.42377 -0.64132 0.43642 -0.64583 0.44414 C -0.64809 0.46512 -0.64601 0.45772 -0.65 0.46852 C -0.65156 0.48488 -0.65451 0.50062 -0.65625 0.51667 C -0.65556 0.53241 -0.65486 0.54784 -0.65208 0.56296 C -0.65139 0.58395 -0.64948 0.62963 -0.64167 0.64815 C -0.6401 0.65679 -0.63646 0.65741 -0.63333 0.66482 C -0.62986 0.67253 -0.62639 0.68395 -0.62187 0.69074 C -0.61649 0.69846 -0.59896 0.70556 -0.59167 0.7071 C -0.58507 0.70679 -0.57847 0.7071 -0.57187 0.70556 C -0.56667 0.7037 -0.55937 0.68889 -0.55937 0.68889 C -0.55799 0.68148 -0.55556 0.67747 -0.55417 0.67006 C -0.55451 0.66512 -0.55451 0.66019 -0.55521 0.65525 C -0.55642 0.64753 -0.56389 0.64599 -0.56771 0.64259 C -0.56979 0.64321 -0.57205 0.6429 -0.57396 0.64445 C -0.58229 0.65031 -0.57569 0.65 -0.57917 0.65 " pathEditMode="relative" ptsTypes="ffffffffffffffffffffffffffffffffffffffffffffffffffffffffffffffffffffffffffffffffffffffffffffffffffffA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" presetID="8" presetClass="emp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8400000"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2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669323" y="1081626"/>
            <a:ext cx="3749189" cy="561398"/>
            <a:chOff x="854789" y="1088221"/>
            <a:chExt cx="7498379" cy="561398"/>
          </a:xfrm>
        </p:grpSpPr>
        <p:grpSp>
          <p:nvGrpSpPr>
            <p:cNvPr id="9" name="그룹 8"/>
            <p:cNvGrpSpPr/>
            <p:nvPr/>
          </p:nvGrpSpPr>
          <p:grpSpPr>
            <a:xfrm>
              <a:off x="854789" y="1088221"/>
              <a:ext cx="7498379" cy="561398"/>
              <a:chOff x="1139718" y="2035858"/>
              <a:chExt cx="9997839" cy="748531"/>
            </a:xfrm>
          </p:grpSpPr>
          <p:sp>
            <p:nvSpPr>
              <p:cNvPr id="6" name="모서리가 둥근 직사각형 5"/>
              <p:cNvSpPr/>
              <p:nvPr/>
            </p:nvSpPr>
            <p:spPr>
              <a:xfrm>
                <a:off x="1139718" y="2035858"/>
                <a:ext cx="9997839" cy="748531"/>
              </a:xfrm>
              <a:prstGeom prst="roundRect">
                <a:avLst>
                  <a:gd name="adj" fmla="val 10574"/>
                </a:avLst>
              </a:prstGeom>
              <a:solidFill>
                <a:schemeClr val="bg1"/>
              </a:solidFill>
              <a:ln w="31750">
                <a:solidFill>
                  <a:srgbClr val="69C2CE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altLang="ko-KR" sz="800" dirty="0">
                  <a:solidFill>
                    <a:srgbClr val="E7E6E6">
                      <a:lumMod val="50000"/>
                    </a:srgbClr>
                  </a:solidFill>
                </a:endParaRPr>
              </a:p>
            </p:txBody>
          </p:sp>
          <p:sp>
            <p:nvSpPr>
              <p:cNvPr id="7" name="대각선 줄무늬 6"/>
              <p:cNvSpPr/>
              <p:nvPr/>
            </p:nvSpPr>
            <p:spPr>
              <a:xfrm>
                <a:off x="1139718" y="2051222"/>
                <a:ext cx="834663" cy="700217"/>
              </a:xfrm>
              <a:prstGeom prst="diagStripe">
                <a:avLst>
                  <a:gd name="adj" fmla="val 50848"/>
                </a:avLst>
              </a:prstGeom>
              <a:solidFill>
                <a:srgbClr val="69C2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prstClr val="white"/>
                    </a:solidFill>
                  </a:rPr>
                  <a:t>1</a:t>
                </a:r>
                <a:endParaRPr lang="ko-KR" altLang="en-US" sz="11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439562" y="1223319"/>
              <a:ext cx="4683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Cally</a:t>
              </a:r>
              <a:r>
                <a:rPr lang="en-US" altLang="ko-KR" dirty="0" smtClean="0"/>
                <a:t> </a:t>
              </a:r>
              <a:r>
                <a:rPr lang="ko-KR" altLang="en-US" dirty="0" err="1" smtClean="0"/>
                <a:t>어플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소개</a:t>
              </a:r>
              <a:endParaRPr lang="ko-KR" altLang="en-US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69323" y="1829210"/>
            <a:ext cx="3749189" cy="561398"/>
            <a:chOff x="854789" y="1088221"/>
            <a:chExt cx="7498379" cy="561398"/>
          </a:xfrm>
        </p:grpSpPr>
        <p:grpSp>
          <p:nvGrpSpPr>
            <p:cNvPr id="38" name="그룹 37"/>
            <p:cNvGrpSpPr/>
            <p:nvPr/>
          </p:nvGrpSpPr>
          <p:grpSpPr>
            <a:xfrm>
              <a:off x="854789" y="1088221"/>
              <a:ext cx="7498379" cy="561398"/>
              <a:chOff x="1139718" y="2035858"/>
              <a:chExt cx="9997839" cy="748531"/>
            </a:xfrm>
          </p:grpSpPr>
          <p:sp>
            <p:nvSpPr>
              <p:cNvPr id="40" name="모서리가 둥근 직사각형 39"/>
              <p:cNvSpPr/>
              <p:nvPr/>
            </p:nvSpPr>
            <p:spPr>
              <a:xfrm>
                <a:off x="1139718" y="2035858"/>
                <a:ext cx="9997839" cy="748531"/>
              </a:xfrm>
              <a:prstGeom prst="roundRect">
                <a:avLst>
                  <a:gd name="adj" fmla="val 10574"/>
                </a:avLst>
              </a:prstGeom>
              <a:solidFill>
                <a:schemeClr val="bg1"/>
              </a:solidFill>
              <a:ln w="31750">
                <a:solidFill>
                  <a:srgbClr val="69C2CE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altLang="ko-KR" sz="800" dirty="0">
                  <a:solidFill>
                    <a:srgbClr val="E7E6E6">
                      <a:lumMod val="50000"/>
                    </a:srgbClr>
                  </a:solidFill>
                </a:endParaRPr>
              </a:p>
            </p:txBody>
          </p:sp>
          <p:sp>
            <p:nvSpPr>
              <p:cNvPr id="41" name="대각선 줄무늬 40"/>
              <p:cNvSpPr/>
              <p:nvPr/>
            </p:nvSpPr>
            <p:spPr>
              <a:xfrm>
                <a:off x="1139718" y="2051222"/>
                <a:ext cx="834663" cy="700217"/>
              </a:xfrm>
              <a:prstGeom prst="diagStripe">
                <a:avLst>
                  <a:gd name="adj" fmla="val 50848"/>
                </a:avLst>
              </a:prstGeom>
              <a:solidFill>
                <a:srgbClr val="69C2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prstClr val="white"/>
                    </a:solidFill>
                  </a:rPr>
                  <a:t>2</a:t>
                </a:r>
                <a:endParaRPr lang="ko-KR" altLang="en-US" sz="11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1439562" y="1223319"/>
              <a:ext cx="4683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역할 분담</a:t>
              </a:r>
              <a:endParaRPr lang="ko-KR" altLang="en-US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69323" y="2576794"/>
            <a:ext cx="3749189" cy="561398"/>
            <a:chOff x="854789" y="1088221"/>
            <a:chExt cx="7498379" cy="561398"/>
          </a:xfrm>
        </p:grpSpPr>
        <p:grpSp>
          <p:nvGrpSpPr>
            <p:cNvPr id="43" name="그룹 42"/>
            <p:cNvGrpSpPr/>
            <p:nvPr/>
          </p:nvGrpSpPr>
          <p:grpSpPr>
            <a:xfrm>
              <a:off x="854789" y="1088221"/>
              <a:ext cx="7498379" cy="561398"/>
              <a:chOff x="1139718" y="2035858"/>
              <a:chExt cx="9997839" cy="748531"/>
            </a:xfrm>
          </p:grpSpPr>
          <p:sp>
            <p:nvSpPr>
              <p:cNvPr id="45" name="모서리가 둥근 직사각형 44"/>
              <p:cNvSpPr/>
              <p:nvPr/>
            </p:nvSpPr>
            <p:spPr>
              <a:xfrm>
                <a:off x="1139718" y="2035858"/>
                <a:ext cx="9997839" cy="748531"/>
              </a:xfrm>
              <a:prstGeom prst="roundRect">
                <a:avLst>
                  <a:gd name="adj" fmla="val 10574"/>
                </a:avLst>
              </a:prstGeom>
              <a:solidFill>
                <a:schemeClr val="bg1"/>
              </a:solidFill>
              <a:ln w="31750">
                <a:solidFill>
                  <a:srgbClr val="69C2CE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altLang="ko-KR" sz="800" dirty="0">
                  <a:solidFill>
                    <a:srgbClr val="E7E6E6">
                      <a:lumMod val="50000"/>
                    </a:srgbClr>
                  </a:solidFill>
                </a:endParaRPr>
              </a:p>
            </p:txBody>
          </p:sp>
          <p:sp>
            <p:nvSpPr>
              <p:cNvPr id="46" name="대각선 줄무늬 45"/>
              <p:cNvSpPr/>
              <p:nvPr/>
            </p:nvSpPr>
            <p:spPr>
              <a:xfrm>
                <a:off x="1139718" y="2051222"/>
                <a:ext cx="834663" cy="700217"/>
              </a:xfrm>
              <a:prstGeom prst="diagStripe">
                <a:avLst>
                  <a:gd name="adj" fmla="val 50848"/>
                </a:avLst>
              </a:prstGeom>
              <a:solidFill>
                <a:srgbClr val="69C2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prstClr val="white"/>
                    </a:solidFill>
                  </a:rPr>
                  <a:t>3</a:t>
                </a:r>
                <a:endParaRPr lang="ko-KR" altLang="en-US" sz="11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1439561" y="1223319"/>
              <a:ext cx="4683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초기화면 설계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69323" y="3299664"/>
            <a:ext cx="3749189" cy="561398"/>
            <a:chOff x="854789" y="1088221"/>
            <a:chExt cx="7498379" cy="561398"/>
          </a:xfrm>
        </p:grpSpPr>
        <p:grpSp>
          <p:nvGrpSpPr>
            <p:cNvPr id="48" name="그룹 47"/>
            <p:cNvGrpSpPr/>
            <p:nvPr/>
          </p:nvGrpSpPr>
          <p:grpSpPr>
            <a:xfrm>
              <a:off x="854789" y="1088221"/>
              <a:ext cx="7498379" cy="561398"/>
              <a:chOff x="1139718" y="2035858"/>
              <a:chExt cx="9997839" cy="748531"/>
            </a:xfrm>
          </p:grpSpPr>
          <p:sp>
            <p:nvSpPr>
              <p:cNvPr id="50" name="모서리가 둥근 직사각형 49"/>
              <p:cNvSpPr/>
              <p:nvPr/>
            </p:nvSpPr>
            <p:spPr>
              <a:xfrm>
                <a:off x="1139718" y="2035858"/>
                <a:ext cx="9997839" cy="748531"/>
              </a:xfrm>
              <a:prstGeom prst="roundRect">
                <a:avLst>
                  <a:gd name="adj" fmla="val 10574"/>
                </a:avLst>
              </a:prstGeom>
              <a:solidFill>
                <a:schemeClr val="bg1"/>
              </a:solidFill>
              <a:ln w="31750">
                <a:solidFill>
                  <a:srgbClr val="69C2CE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altLang="ko-KR" sz="800" dirty="0">
                  <a:solidFill>
                    <a:srgbClr val="E7E6E6">
                      <a:lumMod val="50000"/>
                    </a:srgbClr>
                  </a:solidFill>
                </a:endParaRPr>
              </a:p>
            </p:txBody>
          </p:sp>
          <p:sp>
            <p:nvSpPr>
              <p:cNvPr id="51" name="대각선 줄무늬 50"/>
              <p:cNvSpPr/>
              <p:nvPr/>
            </p:nvSpPr>
            <p:spPr>
              <a:xfrm>
                <a:off x="1139718" y="2051222"/>
                <a:ext cx="834663" cy="700217"/>
              </a:xfrm>
              <a:prstGeom prst="diagStripe">
                <a:avLst>
                  <a:gd name="adj" fmla="val 50848"/>
                </a:avLst>
              </a:prstGeom>
              <a:solidFill>
                <a:srgbClr val="69C2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prstClr val="white"/>
                    </a:solidFill>
                  </a:rPr>
                  <a:t>4</a:t>
                </a:r>
                <a:endParaRPr lang="ko-KR" altLang="en-US" sz="11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1439561" y="1223319"/>
              <a:ext cx="4683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기능 소개</a:t>
              </a:r>
              <a:endParaRPr lang="ko-KR" altLang="en-US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757619" y="1075031"/>
            <a:ext cx="3749189" cy="561398"/>
            <a:chOff x="854789" y="1088221"/>
            <a:chExt cx="7498379" cy="561398"/>
          </a:xfrm>
        </p:grpSpPr>
        <p:grpSp>
          <p:nvGrpSpPr>
            <p:cNvPr id="29" name="그룹 28"/>
            <p:cNvGrpSpPr/>
            <p:nvPr/>
          </p:nvGrpSpPr>
          <p:grpSpPr>
            <a:xfrm>
              <a:off x="854789" y="1088221"/>
              <a:ext cx="7498379" cy="561398"/>
              <a:chOff x="1139718" y="2035858"/>
              <a:chExt cx="9997839" cy="748531"/>
            </a:xfrm>
          </p:grpSpPr>
          <p:sp>
            <p:nvSpPr>
              <p:cNvPr id="31" name="모서리가 둥근 직사각형 30"/>
              <p:cNvSpPr/>
              <p:nvPr/>
            </p:nvSpPr>
            <p:spPr>
              <a:xfrm>
                <a:off x="1139718" y="2035858"/>
                <a:ext cx="9997839" cy="748531"/>
              </a:xfrm>
              <a:prstGeom prst="roundRect">
                <a:avLst>
                  <a:gd name="adj" fmla="val 10574"/>
                </a:avLst>
              </a:prstGeom>
              <a:solidFill>
                <a:schemeClr val="bg1"/>
              </a:solidFill>
              <a:ln w="31750">
                <a:solidFill>
                  <a:srgbClr val="69C2CE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altLang="ko-KR" sz="800" dirty="0">
                  <a:solidFill>
                    <a:srgbClr val="E7E6E6">
                      <a:lumMod val="50000"/>
                    </a:srgbClr>
                  </a:solidFill>
                </a:endParaRPr>
              </a:p>
            </p:txBody>
          </p:sp>
          <p:sp>
            <p:nvSpPr>
              <p:cNvPr id="32" name="대각선 줄무늬 31"/>
              <p:cNvSpPr/>
              <p:nvPr/>
            </p:nvSpPr>
            <p:spPr>
              <a:xfrm>
                <a:off x="1139718" y="2051222"/>
                <a:ext cx="834663" cy="700217"/>
              </a:xfrm>
              <a:prstGeom prst="diagStripe">
                <a:avLst>
                  <a:gd name="adj" fmla="val 50848"/>
                </a:avLst>
              </a:prstGeom>
              <a:solidFill>
                <a:srgbClr val="69C2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prstClr val="white"/>
                    </a:solidFill>
                  </a:rPr>
                  <a:t>6</a:t>
                </a:r>
                <a:endParaRPr lang="ko-KR" altLang="en-US" sz="11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1439562" y="1223319"/>
              <a:ext cx="4683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DB</a:t>
              </a:r>
              <a:r>
                <a:rPr lang="ko-KR" altLang="en-US" dirty="0" smtClean="0"/>
                <a:t>구조</a:t>
              </a:r>
              <a:endParaRPr lang="ko-KR" altLang="en-US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757619" y="1822615"/>
            <a:ext cx="3749189" cy="561398"/>
            <a:chOff x="854789" y="1088221"/>
            <a:chExt cx="7498379" cy="561398"/>
          </a:xfrm>
        </p:grpSpPr>
        <p:grpSp>
          <p:nvGrpSpPr>
            <p:cNvPr id="34" name="그룹 33"/>
            <p:cNvGrpSpPr/>
            <p:nvPr/>
          </p:nvGrpSpPr>
          <p:grpSpPr>
            <a:xfrm>
              <a:off x="854789" y="1088221"/>
              <a:ext cx="7498379" cy="561398"/>
              <a:chOff x="1139718" y="2035858"/>
              <a:chExt cx="9997839" cy="748531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>
                <a:off x="1139718" y="2035858"/>
                <a:ext cx="9997839" cy="748531"/>
              </a:xfrm>
              <a:prstGeom prst="roundRect">
                <a:avLst>
                  <a:gd name="adj" fmla="val 10574"/>
                </a:avLst>
              </a:prstGeom>
              <a:solidFill>
                <a:schemeClr val="bg1"/>
              </a:solidFill>
              <a:ln w="31750">
                <a:solidFill>
                  <a:srgbClr val="69C2CE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altLang="ko-KR" sz="800" dirty="0">
                  <a:solidFill>
                    <a:srgbClr val="E7E6E6">
                      <a:lumMod val="50000"/>
                    </a:srgbClr>
                  </a:solidFill>
                </a:endParaRPr>
              </a:p>
            </p:txBody>
          </p:sp>
          <p:sp>
            <p:nvSpPr>
              <p:cNvPr id="59" name="대각선 줄무늬 58"/>
              <p:cNvSpPr/>
              <p:nvPr/>
            </p:nvSpPr>
            <p:spPr>
              <a:xfrm>
                <a:off x="1139718" y="2051222"/>
                <a:ext cx="834663" cy="700217"/>
              </a:xfrm>
              <a:prstGeom prst="diagStripe">
                <a:avLst>
                  <a:gd name="adj" fmla="val 50848"/>
                </a:avLst>
              </a:prstGeom>
              <a:solidFill>
                <a:srgbClr val="69C2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prstClr val="white"/>
                    </a:solidFill>
                  </a:rPr>
                  <a:t>7</a:t>
                </a:r>
                <a:endParaRPr lang="ko-KR" altLang="en-US" sz="11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1439561" y="1223319"/>
              <a:ext cx="55209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실행 동영상</a:t>
              </a:r>
              <a:endParaRPr lang="ko-KR" altLang="en-US" dirty="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757619" y="2570199"/>
            <a:ext cx="3749189" cy="561398"/>
            <a:chOff x="1139718" y="2035858"/>
            <a:chExt cx="9997839" cy="748531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1139718" y="2035858"/>
              <a:ext cx="9997839" cy="748531"/>
            </a:xfrm>
            <a:prstGeom prst="roundRect">
              <a:avLst>
                <a:gd name="adj" fmla="val 10574"/>
              </a:avLst>
            </a:prstGeom>
            <a:solidFill>
              <a:schemeClr val="bg1"/>
            </a:solidFill>
            <a:ln w="31750">
              <a:solidFill>
                <a:srgbClr val="69C2C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sp>
          <p:nvSpPr>
            <p:cNvPr id="64" name="대각선 줄무늬 63"/>
            <p:cNvSpPr/>
            <p:nvPr/>
          </p:nvSpPr>
          <p:spPr>
            <a:xfrm>
              <a:off x="1139718" y="2051222"/>
              <a:ext cx="834663" cy="700217"/>
            </a:xfrm>
            <a:prstGeom prst="diagStripe">
              <a:avLst>
                <a:gd name="adj" fmla="val 50848"/>
              </a:avLst>
            </a:prstGeom>
            <a:solidFill>
              <a:srgbClr val="69C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8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69322" y="4031334"/>
            <a:ext cx="3749189" cy="561398"/>
            <a:chOff x="854789" y="1088221"/>
            <a:chExt cx="7498379" cy="561398"/>
          </a:xfrm>
        </p:grpSpPr>
        <p:grpSp>
          <p:nvGrpSpPr>
            <p:cNvPr id="53" name="그룹 52"/>
            <p:cNvGrpSpPr/>
            <p:nvPr/>
          </p:nvGrpSpPr>
          <p:grpSpPr>
            <a:xfrm>
              <a:off x="854789" y="1088221"/>
              <a:ext cx="7498379" cy="561398"/>
              <a:chOff x="1139718" y="2035858"/>
              <a:chExt cx="9997839" cy="748531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1139718" y="2035858"/>
                <a:ext cx="9997839" cy="748531"/>
              </a:xfrm>
              <a:prstGeom prst="roundRect">
                <a:avLst>
                  <a:gd name="adj" fmla="val 10574"/>
                </a:avLst>
              </a:prstGeom>
              <a:solidFill>
                <a:schemeClr val="bg1"/>
              </a:solidFill>
              <a:ln w="31750">
                <a:solidFill>
                  <a:srgbClr val="69C2CE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altLang="ko-KR" sz="800" dirty="0">
                  <a:solidFill>
                    <a:srgbClr val="E7E6E6">
                      <a:lumMod val="50000"/>
                    </a:srgbClr>
                  </a:solidFill>
                </a:endParaRPr>
              </a:p>
            </p:txBody>
          </p:sp>
          <p:sp>
            <p:nvSpPr>
              <p:cNvPr id="56" name="대각선 줄무늬 55"/>
              <p:cNvSpPr/>
              <p:nvPr/>
            </p:nvSpPr>
            <p:spPr>
              <a:xfrm>
                <a:off x="1139718" y="2051222"/>
                <a:ext cx="834663" cy="700217"/>
              </a:xfrm>
              <a:prstGeom prst="diagStripe">
                <a:avLst>
                  <a:gd name="adj" fmla="val 50848"/>
                </a:avLst>
              </a:prstGeom>
              <a:solidFill>
                <a:srgbClr val="69C2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prstClr val="white"/>
                    </a:solidFill>
                  </a:rPr>
                  <a:t>5</a:t>
                </a:r>
                <a:endParaRPr lang="ko-KR" altLang="en-US" sz="11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1439561" y="1223319"/>
              <a:ext cx="4683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구현 방법 </a:t>
              </a:r>
              <a:endParaRPr lang="ko-KR" altLang="en-US" dirty="0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749967" y="2711892"/>
            <a:ext cx="3749189" cy="1124652"/>
            <a:chOff x="854789" y="524967"/>
            <a:chExt cx="7498379" cy="1124652"/>
          </a:xfrm>
        </p:grpSpPr>
        <p:grpSp>
          <p:nvGrpSpPr>
            <p:cNvPr id="76" name="그룹 75"/>
            <p:cNvGrpSpPr/>
            <p:nvPr/>
          </p:nvGrpSpPr>
          <p:grpSpPr>
            <a:xfrm>
              <a:off x="854789" y="1088221"/>
              <a:ext cx="7498379" cy="561398"/>
              <a:chOff x="1139718" y="2035858"/>
              <a:chExt cx="9997839" cy="748531"/>
            </a:xfrm>
          </p:grpSpPr>
          <p:sp>
            <p:nvSpPr>
              <p:cNvPr id="78" name="모서리가 둥근 직사각형 77"/>
              <p:cNvSpPr/>
              <p:nvPr/>
            </p:nvSpPr>
            <p:spPr>
              <a:xfrm>
                <a:off x="1139718" y="2035858"/>
                <a:ext cx="9997839" cy="748531"/>
              </a:xfrm>
              <a:prstGeom prst="roundRect">
                <a:avLst>
                  <a:gd name="adj" fmla="val 10574"/>
                </a:avLst>
              </a:prstGeom>
              <a:solidFill>
                <a:schemeClr val="bg1"/>
              </a:solidFill>
              <a:ln w="31750">
                <a:solidFill>
                  <a:srgbClr val="69C2CE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altLang="ko-KR" sz="800" dirty="0">
                  <a:solidFill>
                    <a:srgbClr val="E7E6E6">
                      <a:lumMod val="50000"/>
                    </a:srgbClr>
                  </a:solidFill>
                </a:endParaRPr>
              </a:p>
            </p:txBody>
          </p:sp>
          <p:sp>
            <p:nvSpPr>
              <p:cNvPr id="79" name="대각선 줄무늬 78"/>
              <p:cNvSpPr/>
              <p:nvPr/>
            </p:nvSpPr>
            <p:spPr>
              <a:xfrm>
                <a:off x="1139718" y="2051222"/>
                <a:ext cx="834663" cy="700217"/>
              </a:xfrm>
              <a:prstGeom prst="diagStripe">
                <a:avLst>
                  <a:gd name="adj" fmla="val 50848"/>
                </a:avLst>
              </a:prstGeom>
              <a:solidFill>
                <a:srgbClr val="69C2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prstClr val="white"/>
                    </a:solidFill>
                  </a:rPr>
                  <a:t>9</a:t>
                </a:r>
                <a:endParaRPr lang="ko-KR" altLang="en-US" sz="11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1439559" y="524967"/>
              <a:ext cx="56886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어려웠던 점</a:t>
              </a:r>
              <a:endParaRPr lang="ko-KR" altLang="en-US" dirty="0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5070618" y="3434762"/>
            <a:ext cx="2341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  <p:grpSp>
        <p:nvGrpSpPr>
          <p:cNvPr id="68" name="그룹 67"/>
          <p:cNvGrpSpPr/>
          <p:nvPr/>
        </p:nvGrpSpPr>
        <p:grpSpPr>
          <a:xfrm>
            <a:off x="4755547" y="4031334"/>
            <a:ext cx="3749189" cy="561398"/>
            <a:chOff x="854789" y="1088221"/>
            <a:chExt cx="7498379" cy="561398"/>
          </a:xfrm>
        </p:grpSpPr>
        <p:grpSp>
          <p:nvGrpSpPr>
            <p:cNvPr id="69" name="그룹 68"/>
            <p:cNvGrpSpPr/>
            <p:nvPr/>
          </p:nvGrpSpPr>
          <p:grpSpPr>
            <a:xfrm>
              <a:off x="854789" y="1088221"/>
              <a:ext cx="7498379" cy="561398"/>
              <a:chOff x="1139718" y="2035858"/>
              <a:chExt cx="9997839" cy="748531"/>
            </a:xfrm>
          </p:grpSpPr>
          <p:sp>
            <p:nvSpPr>
              <p:cNvPr id="71" name="모서리가 둥근 직사각형 70"/>
              <p:cNvSpPr/>
              <p:nvPr/>
            </p:nvSpPr>
            <p:spPr>
              <a:xfrm>
                <a:off x="1139718" y="2035858"/>
                <a:ext cx="9997839" cy="748531"/>
              </a:xfrm>
              <a:prstGeom prst="roundRect">
                <a:avLst>
                  <a:gd name="adj" fmla="val 10574"/>
                </a:avLst>
              </a:prstGeom>
              <a:solidFill>
                <a:schemeClr val="bg1"/>
              </a:solidFill>
              <a:ln w="31750">
                <a:solidFill>
                  <a:srgbClr val="69C2CE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altLang="ko-KR" sz="800" dirty="0">
                  <a:solidFill>
                    <a:srgbClr val="E7E6E6">
                      <a:lumMod val="50000"/>
                    </a:srgbClr>
                  </a:solidFill>
                </a:endParaRPr>
              </a:p>
            </p:txBody>
          </p:sp>
          <p:sp>
            <p:nvSpPr>
              <p:cNvPr id="72" name="대각선 줄무늬 71"/>
              <p:cNvSpPr/>
              <p:nvPr/>
            </p:nvSpPr>
            <p:spPr>
              <a:xfrm>
                <a:off x="1139718" y="2051222"/>
                <a:ext cx="834664" cy="700218"/>
              </a:xfrm>
              <a:prstGeom prst="diagStripe">
                <a:avLst>
                  <a:gd name="adj" fmla="val 50848"/>
                </a:avLst>
              </a:prstGeom>
              <a:solidFill>
                <a:srgbClr val="69C2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1439561" y="1223319"/>
              <a:ext cx="4683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갤러리 </a:t>
              </a:r>
              <a:endParaRPr lang="ko-KR" altLang="en-US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4714875" y="4095750"/>
            <a:ext cx="38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10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2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21811083"/>
              </p:ext>
            </p:extLst>
          </p:nvPr>
        </p:nvGraphicFramePr>
        <p:xfrm>
          <a:off x="590309" y="1038225"/>
          <a:ext cx="5113724" cy="2179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532"/>
                <a:gridCol w="730532"/>
                <a:gridCol w="730532"/>
                <a:gridCol w="730532"/>
                <a:gridCol w="730532"/>
                <a:gridCol w="730532"/>
                <a:gridCol w="730532"/>
              </a:tblGrid>
              <a:tr h="380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rgbClr val="69C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9C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C2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9C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C2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9C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C2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9C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C2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9C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C2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9C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C2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9C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9C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C2CE"/>
                    </a:solidFill>
                  </a:tcPr>
                </a:tc>
              </a:tr>
              <a:tr h="3597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rgbClr val="69C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9C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7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rgbClr val="69C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9C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7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rgbClr val="69C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18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9C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7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rgbClr val="69C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9C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7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28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rgbClr val="69C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9C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29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9C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9C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9C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9C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9C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9C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9C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모서리가 둥근 직사각형 16"/>
          <p:cNvSpPr/>
          <p:nvPr/>
        </p:nvSpPr>
        <p:spPr>
          <a:xfrm>
            <a:off x="2856112" y="2138593"/>
            <a:ext cx="582115" cy="358792"/>
          </a:xfrm>
          <a:prstGeom prst="roundRect">
            <a:avLst>
              <a:gd name="adj" fmla="val 50000"/>
            </a:avLst>
          </a:prstGeom>
          <a:solidFill>
            <a:srgbClr val="69C2CE"/>
          </a:solidFill>
          <a:ln w="9525">
            <a:solidFill>
              <a:srgbClr val="69C2C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17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446583" y="1439650"/>
            <a:ext cx="348300" cy="1378835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A17EB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446583" y="2487860"/>
            <a:ext cx="348300" cy="358792"/>
          </a:xfrm>
          <a:prstGeom prst="roundRect">
            <a:avLst>
              <a:gd name="adj" fmla="val 50000"/>
            </a:avLst>
          </a:prstGeom>
          <a:solidFill>
            <a:srgbClr val="A17EB8"/>
          </a:solidFill>
          <a:ln w="9525">
            <a:solidFill>
              <a:srgbClr val="A17EB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8580" tIns="34290" rIns="68580" bIns="34290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26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439953" y="3666669"/>
            <a:ext cx="831172" cy="247650"/>
          </a:xfrm>
          <a:prstGeom prst="roundRect">
            <a:avLst>
              <a:gd name="adj" fmla="val 50000"/>
            </a:avLst>
          </a:prstGeom>
          <a:solidFill>
            <a:srgbClr val="A17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b="1" dirty="0">
                <a:solidFill>
                  <a:prstClr val="white"/>
                </a:solidFill>
              </a:rPr>
              <a:t>매주 금요일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445265" y="3591961"/>
            <a:ext cx="1898249" cy="71558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44546A">
                    <a:lumMod val="75000"/>
                  </a:srgbClr>
                </a:solidFill>
              </a:rPr>
              <a:t>루틴기능</a:t>
            </a:r>
            <a:endParaRPr lang="en-US" altLang="ko-KR" sz="12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일정을 반복적으로 저장해준다</a:t>
            </a:r>
            <a:r>
              <a:rPr lang="en-US" altLang="ko-KR" sz="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8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약먹기</a:t>
            </a:r>
            <a:r>
              <a:rPr lang="en-US" altLang="ko-KR" sz="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운동 등등</a:t>
            </a:r>
            <a:r>
              <a:rPr lang="en-US" altLang="ko-KR" sz="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32269" y="3664350"/>
            <a:ext cx="831172" cy="247650"/>
          </a:xfrm>
          <a:prstGeom prst="roundRect">
            <a:avLst>
              <a:gd name="adj" fmla="val 50000"/>
            </a:avLst>
          </a:prstGeom>
          <a:solidFill>
            <a:srgbClr val="69C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14~17</a:t>
            </a:r>
            <a:r>
              <a:rPr lang="ko-KR" altLang="en-US" sz="900" b="1" dirty="0">
                <a:solidFill>
                  <a:prstClr val="white"/>
                </a:solidFill>
              </a:rPr>
              <a:t>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40830" y="3591961"/>
            <a:ext cx="1898249" cy="90024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44546A">
                    <a:lumMod val="75000"/>
                  </a:srgbClr>
                </a:solidFill>
              </a:rPr>
              <a:t>일정추가</a:t>
            </a:r>
            <a:endParaRPr lang="en-US" altLang="ko-KR" sz="1200" b="1" dirty="0">
              <a:solidFill>
                <a:srgbClr val="44546A">
                  <a:lumMod val="75000"/>
                </a:srgb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일정추가 기능으로 원하는 날짜에 일정을 저장 하고 친구들과 공유 할 수 있다</a:t>
            </a:r>
            <a:r>
              <a:rPr lang="en-US" altLang="ko-KR" sz="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34088" y="790575"/>
            <a:ext cx="2339116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직사각형 12"/>
          <p:cNvSpPr/>
          <p:nvPr/>
        </p:nvSpPr>
        <p:spPr>
          <a:xfrm>
            <a:off x="0" y="158750"/>
            <a:ext cx="1715855" cy="315471"/>
          </a:xfrm>
          <a:prstGeom prst="rect">
            <a:avLst/>
          </a:prstGeom>
          <a:solidFill>
            <a:srgbClr val="7030A0"/>
          </a:solidFill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ko-KR" sz="1600" b="1" kern="0" dirty="0" smtClean="0">
                <a:ln w="3175">
                  <a:noFill/>
                </a:ln>
                <a:solidFill>
                  <a:schemeClr val="bg1"/>
                </a:solidFill>
                <a:latin typeface="+mj-ea"/>
                <a:ea typeface="+mj-ea"/>
              </a:rPr>
              <a:t>CALLY </a:t>
            </a:r>
            <a:r>
              <a:rPr lang="ko-KR" altLang="en-US" sz="1600" b="1" kern="0" dirty="0" err="1" smtClean="0">
                <a:ln w="3175">
                  <a:noFill/>
                </a:ln>
                <a:solidFill>
                  <a:schemeClr val="bg1"/>
                </a:solidFill>
                <a:latin typeface="+mj-ea"/>
                <a:ea typeface="+mj-ea"/>
              </a:rPr>
              <a:t>어플</a:t>
            </a:r>
            <a:r>
              <a:rPr lang="en-US" altLang="ko-KR" sz="1600" b="1" kern="0" dirty="0" smtClean="0">
                <a:ln w="3175">
                  <a:noFill/>
                </a:ln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600" b="1" kern="0" dirty="0" smtClean="0">
                <a:ln w="3175">
                  <a:noFill/>
                </a:ln>
                <a:solidFill>
                  <a:schemeClr val="bg1"/>
                </a:solidFill>
                <a:latin typeface="+mj-ea"/>
                <a:ea typeface="+mj-ea"/>
              </a:rPr>
              <a:t>소개</a:t>
            </a:r>
            <a:endParaRPr lang="en-US" altLang="ko-KR" sz="1600" b="1" kern="0" dirty="0" smtClean="0">
              <a:ln w="3175">
                <a:noFill/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857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75338" y="3243523"/>
            <a:ext cx="1307412" cy="1223412"/>
          </a:xfrm>
          <a:prstGeom prst="rect">
            <a:avLst/>
          </a:prstGeom>
          <a:solidFill>
            <a:srgbClr val="9E5ECE"/>
          </a:solidFill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</a:rPr>
              <a:t>박현선 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/>
                </a:solidFill>
              </a:rPr>
              <a:t>1.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로그인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로그아웃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/>
                </a:solidFill>
              </a:rPr>
              <a:t>2. icon</a:t>
            </a:r>
          </a:p>
          <a:p>
            <a:pPr algn="ctr"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/>
                </a:solidFill>
              </a:rPr>
              <a:t>3. </a:t>
            </a:r>
            <a:r>
              <a:rPr lang="ko-KR" altLang="en-US" sz="1000" b="1" dirty="0" err="1" smtClean="0">
                <a:solidFill>
                  <a:schemeClr val="bg1"/>
                </a:solidFill>
              </a:rPr>
              <a:t>설정창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88343" y="1265582"/>
            <a:ext cx="1135835" cy="1649895"/>
          </a:xfrm>
          <a:prstGeom prst="roundRect">
            <a:avLst/>
          </a:prstGeom>
          <a:blipFill>
            <a:blip r:embed="rId2" cstate="print"/>
            <a:stretch>
              <a:fillRect/>
            </a:stretch>
          </a:blip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228244" y="1271929"/>
            <a:ext cx="1135835" cy="1649895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70889" y="1265583"/>
            <a:ext cx="1135835" cy="1649895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706925" y="1265583"/>
            <a:ext cx="1135835" cy="1649895"/>
          </a:xfrm>
          <a:prstGeom prst="roundRect">
            <a:avLst/>
          </a:prstGeom>
          <a:blipFill>
            <a:blip r:embed="rId5" cstate="print"/>
            <a:stretch>
              <a:fillRect/>
            </a:stretch>
          </a:blip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03203" y="1265578"/>
            <a:ext cx="1135835" cy="1649895"/>
          </a:xfrm>
          <a:prstGeom prst="roundRect">
            <a:avLst/>
          </a:prstGeom>
          <a:blipFill>
            <a:blip r:embed="rId6" cstate="print"/>
            <a:stretch>
              <a:fillRect/>
            </a:stretch>
          </a:blip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164744" y="3243523"/>
            <a:ext cx="1307412" cy="1223412"/>
          </a:xfrm>
          <a:prstGeom prst="rect">
            <a:avLst/>
          </a:prstGeom>
          <a:solidFill>
            <a:srgbClr val="9E5ECE"/>
          </a:solidFill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</a:rPr>
              <a:t>김승은 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/>
                </a:solidFill>
              </a:rPr>
              <a:t>1. </a:t>
            </a:r>
            <a:r>
              <a:rPr lang="en-US" altLang="ko-KR" sz="1000" b="1" dirty="0" err="1" smtClean="0">
                <a:solidFill>
                  <a:schemeClr val="bg1"/>
                </a:solidFill>
              </a:rPr>
              <a:t>RecyclerView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/>
                </a:solidFill>
              </a:rPr>
              <a:t>2. </a:t>
            </a:r>
            <a:r>
              <a:rPr lang="en-US" altLang="ko-KR" sz="1000" b="1" dirty="0" err="1" smtClean="0">
                <a:solidFill>
                  <a:schemeClr val="bg1"/>
                </a:solidFill>
              </a:rPr>
              <a:t>CheckBox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/>
                </a:solidFill>
              </a:rPr>
              <a:t>3. </a:t>
            </a:r>
            <a:r>
              <a:rPr lang="ko-KR" altLang="en-US" sz="1000" b="1" dirty="0" err="1" smtClean="0">
                <a:solidFill>
                  <a:schemeClr val="bg1"/>
                </a:solidFill>
              </a:rPr>
              <a:t>알림설정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14386" y="3243523"/>
            <a:ext cx="1307412" cy="1223412"/>
          </a:xfrm>
          <a:prstGeom prst="rect">
            <a:avLst/>
          </a:prstGeom>
          <a:solidFill>
            <a:srgbClr val="9E5ECE"/>
          </a:solidFill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</a:rPr>
              <a:t>황지</a:t>
            </a:r>
            <a:r>
              <a:rPr lang="ko-KR" altLang="en-US" sz="1000" b="1" dirty="0">
                <a:solidFill>
                  <a:schemeClr val="bg1"/>
                </a:solidFill>
              </a:rPr>
              <a:t>현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 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/>
                </a:solidFill>
              </a:rPr>
              <a:t>1. swipe(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수정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삭제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/>
                </a:solidFill>
              </a:rPr>
              <a:t>2. Bottom Sheet</a:t>
            </a:r>
          </a:p>
          <a:p>
            <a:pPr algn="ctr"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/>
                </a:solidFill>
              </a:rPr>
              <a:t>3. DB</a:t>
            </a:r>
          </a:p>
          <a:p>
            <a:pPr algn="ctr">
              <a:lnSpc>
                <a:spcPct val="150000"/>
              </a:lnSpc>
            </a:pP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597058" y="3253514"/>
            <a:ext cx="1307412" cy="1223412"/>
          </a:xfrm>
          <a:prstGeom prst="rect">
            <a:avLst/>
          </a:prstGeom>
          <a:solidFill>
            <a:srgbClr val="9E5ECE"/>
          </a:solidFill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 err="1" smtClean="0">
                <a:solidFill>
                  <a:schemeClr val="bg1"/>
                </a:solidFill>
              </a:rPr>
              <a:t>이지</a:t>
            </a:r>
            <a:r>
              <a:rPr lang="ko-KR" altLang="en-US" sz="1000" b="1" dirty="0" err="1">
                <a:solidFill>
                  <a:schemeClr val="bg1"/>
                </a:solidFill>
              </a:rPr>
              <a:t>문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 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/>
                </a:solidFill>
              </a:rPr>
              <a:t>1. splash</a:t>
            </a:r>
          </a:p>
          <a:p>
            <a:pPr algn="ctr"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/>
                </a:solidFill>
              </a:rPr>
              <a:t>2. </a:t>
            </a:r>
            <a:r>
              <a:rPr lang="en-US" altLang="ko-KR" sz="1000" b="1" dirty="0" err="1" smtClean="0">
                <a:solidFill>
                  <a:schemeClr val="bg1"/>
                </a:solidFill>
              </a:rPr>
              <a:t>calendarView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/>
                </a:solidFill>
              </a:rPr>
              <a:t>3. </a:t>
            </a:r>
          </a:p>
          <a:p>
            <a:pPr algn="ctr">
              <a:lnSpc>
                <a:spcPct val="150000"/>
              </a:lnSpc>
            </a:pP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346700" y="3253514"/>
            <a:ext cx="1307412" cy="1223412"/>
          </a:xfrm>
          <a:prstGeom prst="rect">
            <a:avLst/>
          </a:prstGeom>
          <a:solidFill>
            <a:srgbClr val="9E5ECE"/>
          </a:solidFill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</a:rPr>
              <a:t>송민</a:t>
            </a:r>
            <a:r>
              <a:rPr lang="ko-KR" altLang="en-US" sz="1000" b="1" dirty="0">
                <a:solidFill>
                  <a:schemeClr val="bg1"/>
                </a:solidFill>
              </a:rPr>
              <a:t>수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 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/>
                </a:solidFill>
              </a:rPr>
              <a:t>1. Widget</a:t>
            </a:r>
          </a:p>
          <a:p>
            <a:pPr algn="ctr"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/>
                </a:solidFill>
              </a:rPr>
              <a:t>2.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루틴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1"/>
                </a:solidFill>
              </a:rPr>
              <a:t>3.</a:t>
            </a:r>
          </a:p>
          <a:p>
            <a:pPr algn="ctr">
              <a:lnSpc>
                <a:spcPct val="150000"/>
              </a:lnSpc>
            </a:pP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158750"/>
            <a:ext cx="1031373" cy="315471"/>
          </a:xfrm>
          <a:prstGeom prst="rect">
            <a:avLst/>
          </a:prstGeom>
          <a:solidFill>
            <a:srgbClr val="7030A0"/>
          </a:solidFill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ko-KR" altLang="en-US" sz="1600" b="1" kern="0" dirty="0" smtClean="0">
                <a:ln w="3175">
                  <a:noFill/>
                </a:ln>
                <a:solidFill>
                  <a:schemeClr val="bg1"/>
                </a:solidFill>
                <a:latin typeface="+mj-ea"/>
                <a:ea typeface="+mj-ea"/>
              </a:rPr>
              <a:t>역할 분담</a:t>
            </a:r>
            <a:endParaRPr lang="en-US" altLang="ko-KR" sz="1600" b="1" kern="0" dirty="0" smtClean="0">
              <a:ln w="3175">
                <a:noFill/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631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2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158750"/>
            <a:ext cx="1441740" cy="315471"/>
          </a:xfrm>
          <a:prstGeom prst="rect">
            <a:avLst/>
          </a:prstGeom>
          <a:solidFill>
            <a:srgbClr val="7030A0"/>
          </a:solidFill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ko-KR" altLang="en-US" sz="1600" b="1" kern="0" dirty="0" smtClean="0">
                <a:ln w="3175">
                  <a:noFill/>
                </a:ln>
                <a:solidFill>
                  <a:schemeClr val="bg1"/>
                </a:solidFill>
                <a:latin typeface="+mj-ea"/>
                <a:ea typeface="+mj-ea"/>
              </a:rPr>
              <a:t>초기화면 설계</a:t>
            </a:r>
            <a:endParaRPr lang="en-US" altLang="ko-KR" sz="1600" b="1" kern="0" dirty="0" smtClean="0">
              <a:ln w="3175">
                <a:noFill/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/>
          <a:srcRect l="2184" t="2832" r="3248" b="4122"/>
          <a:stretch>
            <a:fillRect/>
          </a:stretch>
        </p:blipFill>
        <p:spPr bwMode="auto">
          <a:xfrm>
            <a:off x="412750" y="768350"/>
            <a:ext cx="2406650" cy="412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" name="그림 84" descr="그림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220" y="777917"/>
            <a:ext cx="5467660" cy="41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5985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158750"/>
            <a:ext cx="1441740" cy="315471"/>
          </a:xfrm>
          <a:prstGeom prst="rect">
            <a:avLst/>
          </a:prstGeom>
          <a:solidFill>
            <a:srgbClr val="7030A0"/>
          </a:solidFill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ko-KR" altLang="en-US" sz="1600" b="1" kern="0" dirty="0" smtClean="0">
                <a:ln w="3175">
                  <a:noFill/>
                </a:ln>
                <a:solidFill>
                  <a:schemeClr val="bg1"/>
                </a:solidFill>
                <a:latin typeface="+mj-ea"/>
                <a:ea typeface="+mj-ea"/>
              </a:rPr>
              <a:t>초기화면 설계</a:t>
            </a:r>
            <a:endParaRPr lang="en-US" altLang="ko-KR" sz="1600" b="1" kern="0" dirty="0" smtClean="0">
              <a:ln w="3175">
                <a:noFill/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5" name="그림 4" descr="그림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092" y="612817"/>
            <a:ext cx="6339316" cy="41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5985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158750"/>
            <a:ext cx="1441740" cy="315471"/>
          </a:xfrm>
          <a:prstGeom prst="rect">
            <a:avLst/>
          </a:prstGeom>
          <a:solidFill>
            <a:srgbClr val="7030A0"/>
          </a:solidFill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ko-KR" altLang="en-US" sz="1600" b="1" kern="0" dirty="0" smtClean="0">
                <a:ln w="3175">
                  <a:noFill/>
                </a:ln>
                <a:solidFill>
                  <a:schemeClr val="bg1"/>
                </a:solidFill>
                <a:latin typeface="+mj-ea"/>
                <a:ea typeface="+mj-ea"/>
              </a:rPr>
              <a:t>초기화면 설계</a:t>
            </a:r>
            <a:endParaRPr lang="en-US" altLang="ko-KR" sz="1600" b="1" kern="0" dirty="0" smtClean="0">
              <a:ln w="3175">
                <a:noFill/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050" name="Picture 2" descr="C:\Users\a\Desktop\project\그림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363" y="701675"/>
            <a:ext cx="7777162" cy="4108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5985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2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854789" y="906940"/>
            <a:ext cx="2079022" cy="3080983"/>
          </a:xfrm>
          <a:prstGeom prst="roundRect">
            <a:avLst>
              <a:gd name="adj" fmla="val 10574"/>
            </a:avLst>
          </a:prstGeom>
          <a:solidFill>
            <a:schemeClr val="bg1"/>
          </a:solidFill>
          <a:ln w="31750">
            <a:solidFill>
              <a:srgbClr val="69C2C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54789" y="4064136"/>
            <a:ext cx="2079022" cy="324692"/>
          </a:xfrm>
          <a:prstGeom prst="roundRect">
            <a:avLst>
              <a:gd name="adj" fmla="val 24340"/>
            </a:avLst>
          </a:prstGeom>
          <a:solidFill>
            <a:srgbClr val="69C2CE"/>
          </a:solidFill>
          <a:ln w="317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white"/>
                </a:solidFill>
              </a:rPr>
              <a:t>일정추가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17999" y="4543336"/>
            <a:ext cx="1752600" cy="23012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원하는 날짜에 나의 일정을 추가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582074" y="897414"/>
            <a:ext cx="2079022" cy="3103085"/>
          </a:xfrm>
          <a:prstGeom prst="roundRect">
            <a:avLst>
              <a:gd name="adj" fmla="val 10574"/>
            </a:avLst>
          </a:prstGeom>
          <a:solidFill>
            <a:schemeClr val="bg1"/>
          </a:solidFill>
          <a:ln w="31750">
            <a:solidFill>
              <a:srgbClr val="69C2C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srgbClr val="E7E6E6">
                    <a:lumMod val="50000"/>
                  </a:srgbClr>
                </a:solidFill>
              </a:rPr>
              <a:t>루틴</a:t>
            </a:r>
            <a:endParaRPr lang="en-US" altLang="ko-KR" sz="800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582074" y="4064136"/>
            <a:ext cx="2079022" cy="324692"/>
          </a:xfrm>
          <a:prstGeom prst="roundRect">
            <a:avLst>
              <a:gd name="adj" fmla="val 24340"/>
            </a:avLst>
          </a:prstGeom>
          <a:solidFill>
            <a:srgbClr val="69C2CE"/>
          </a:solidFill>
          <a:ln w="317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white"/>
                </a:solidFill>
              </a:rPr>
              <a:t>루틴기능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745284" y="4543336"/>
            <a:ext cx="1752600" cy="3924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반복기능을 통해 매주</a:t>
            </a:r>
            <a:r>
              <a:rPr lang="en-US" altLang="ko-KR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또는 매일 같은 일정을 추가</a:t>
            </a:r>
            <a:endParaRPr lang="ko-KR" altLang="en-US" sz="7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309359" y="4064136"/>
            <a:ext cx="2079022" cy="324692"/>
          </a:xfrm>
          <a:prstGeom prst="roundRect">
            <a:avLst>
              <a:gd name="adj" fmla="val 24340"/>
            </a:avLst>
          </a:prstGeom>
          <a:solidFill>
            <a:srgbClr val="69C2CE"/>
          </a:solidFill>
          <a:ln w="317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white"/>
                </a:solidFill>
              </a:rPr>
              <a:t>친구와 공유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472569" y="4543336"/>
            <a:ext cx="1752600" cy="3924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추가한 일정을 친구와 공유기능을 통해 같은 일정을 볼 수 있음</a:t>
            </a:r>
            <a:endParaRPr lang="ko-KR" altLang="en-US" sz="7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334799" y="897414"/>
            <a:ext cx="2079022" cy="3103085"/>
          </a:xfrm>
          <a:prstGeom prst="roundRect">
            <a:avLst>
              <a:gd name="adj" fmla="val 10574"/>
            </a:avLst>
          </a:prstGeom>
          <a:solidFill>
            <a:schemeClr val="bg1"/>
          </a:solidFill>
          <a:ln w="31750">
            <a:solidFill>
              <a:srgbClr val="69C2C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srgbClr val="E7E6E6">
                    <a:lumMod val="50000"/>
                  </a:srgbClr>
                </a:solidFill>
              </a:rPr>
              <a:t>루틴</a:t>
            </a:r>
            <a:endParaRPr lang="en-US" altLang="ko-KR" sz="800" dirty="0">
              <a:solidFill>
                <a:srgbClr val="E7E6E6">
                  <a:lumMod val="50000"/>
                </a:srgb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0925" y="990600"/>
            <a:ext cx="1627626" cy="2905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97300" y="960437"/>
            <a:ext cx="1659542" cy="297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직사각형 16"/>
          <p:cNvSpPr/>
          <p:nvPr/>
        </p:nvSpPr>
        <p:spPr>
          <a:xfrm>
            <a:off x="0" y="158750"/>
            <a:ext cx="1031373" cy="315471"/>
          </a:xfrm>
          <a:prstGeom prst="rect">
            <a:avLst/>
          </a:prstGeom>
          <a:solidFill>
            <a:srgbClr val="7030A0"/>
          </a:solidFill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ko-KR" altLang="en-US" sz="1600" b="1" kern="0" dirty="0" smtClean="0">
                <a:ln w="3175">
                  <a:noFill/>
                </a:ln>
                <a:solidFill>
                  <a:schemeClr val="bg1"/>
                </a:solidFill>
                <a:latin typeface="+mj-ea"/>
                <a:ea typeface="+mj-ea"/>
              </a:rPr>
              <a:t>기능 소개</a:t>
            </a:r>
            <a:endParaRPr lang="en-US" altLang="ko-KR" sz="1600" b="1" kern="0" dirty="0" smtClean="0">
              <a:ln w="3175">
                <a:noFill/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493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2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72193" y="835313"/>
            <a:ext cx="4387107" cy="1144111"/>
            <a:chOff x="927843" y="1013113"/>
            <a:chExt cx="3266394" cy="851841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927844" y="1065390"/>
              <a:ext cx="3266393" cy="79956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9C2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양쪽 모서리가 둥근 사각형 12"/>
            <p:cNvSpPr/>
            <p:nvPr/>
          </p:nvSpPr>
          <p:spPr>
            <a:xfrm rot="16200000" flipH="1">
              <a:off x="752348" y="1246545"/>
              <a:ext cx="793904" cy="442913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69C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553635" y="1013113"/>
              <a:ext cx="2457725" cy="816358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Splash Activity + Login Activity</a:t>
              </a:r>
              <a:endPara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5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로딩 화면 구현</a:t>
              </a:r>
              <a:endPara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일정한 시간 동안 로딩 화면 나온 후 로그인 기록 있으면 자동 로그인 </a:t>
              </a:r>
              <a:endPara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987546" y="1376345"/>
              <a:ext cx="279758" cy="234882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altLang="ko-KR" sz="1600" b="1" dirty="0">
                  <a:solidFill>
                    <a:prstClr val="white"/>
                  </a:solidFill>
                </a:rPr>
                <a:t>01</a:t>
              </a:r>
              <a:endParaRPr lang="ko-KR" altLang="en-US" sz="1800" dirty="0">
                <a:solidFill>
                  <a:prstClr val="white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0" y="158750"/>
            <a:ext cx="1031373" cy="315471"/>
          </a:xfrm>
          <a:prstGeom prst="rect">
            <a:avLst/>
          </a:prstGeom>
          <a:solidFill>
            <a:srgbClr val="7030A0"/>
          </a:solidFill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ko-KR" altLang="en-US" sz="1600" b="1" kern="0" dirty="0" smtClean="0">
                <a:ln w="3175">
                  <a:noFill/>
                </a:ln>
                <a:solidFill>
                  <a:schemeClr val="bg1"/>
                </a:solidFill>
                <a:latin typeface="+mj-ea"/>
                <a:ea typeface="+mj-ea"/>
              </a:rPr>
              <a:t>구현 방법</a:t>
            </a:r>
            <a:endParaRPr lang="en-US" altLang="ko-KR" sz="1600" b="1" kern="0" dirty="0" smtClean="0">
              <a:ln w="3175">
                <a:noFill/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4648943" y="848013"/>
            <a:ext cx="4387107" cy="1144111"/>
            <a:chOff x="927843" y="1013113"/>
            <a:chExt cx="3266394" cy="851841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927844" y="1065390"/>
              <a:ext cx="3266393" cy="79956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9C2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양쪽 모서리가 둥근 사각형 40"/>
            <p:cNvSpPr/>
            <p:nvPr/>
          </p:nvSpPr>
          <p:spPr>
            <a:xfrm rot="16200000" flipH="1">
              <a:off x="752348" y="1246545"/>
              <a:ext cx="793904" cy="442913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69C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553635" y="1013113"/>
              <a:ext cx="2457725" cy="816358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Calendar View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05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메인 화면</a:t>
              </a:r>
              <a:r>
                <a:rPr lang="en-US" altLang="ko-KR" sz="105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1 – </a:t>
              </a:r>
              <a:r>
                <a:rPr lang="ko-KR" altLang="en-US" sz="105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달력 화면</a:t>
              </a:r>
              <a:endPara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캘린더 </a:t>
              </a:r>
              <a:r>
                <a:rPr lang="ko-KR" altLang="en-US" sz="900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뷰를</a:t>
              </a:r>
              <a:r>
                <a:rPr lang="ko-KR" altLang="en-US" sz="9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이용하여 화면 구성 </a:t>
              </a:r>
              <a:r>
                <a:rPr lang="en-US" altLang="ko-KR" sz="9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+ Bottom Sheet</a:t>
              </a:r>
              <a:r>
                <a:rPr lang="ko-KR" altLang="en-US" sz="9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으로 할 일 추가</a:t>
              </a:r>
              <a:endPara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987546" y="1376345"/>
              <a:ext cx="279758" cy="234882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altLang="ko-KR" sz="1600" b="1" dirty="0" smtClean="0">
                  <a:solidFill>
                    <a:prstClr val="white"/>
                  </a:solidFill>
                </a:rPr>
                <a:t>02</a:t>
              </a:r>
              <a:endParaRPr lang="ko-KR" altLang="en-US" sz="18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184893" y="2213263"/>
            <a:ext cx="4387107" cy="1144111"/>
            <a:chOff x="927843" y="1013113"/>
            <a:chExt cx="3266394" cy="851841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927844" y="1065390"/>
              <a:ext cx="3266393" cy="79956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9C2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16200000" flipH="1">
              <a:off x="752348" y="1246545"/>
              <a:ext cx="793904" cy="442913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69C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553635" y="1013113"/>
              <a:ext cx="2457725" cy="816358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Recycler View - </a:t>
              </a:r>
              <a:r>
                <a:rPr lang="en-US" altLang="ko-KR" sz="1600" b="1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TodoList</a:t>
              </a:r>
              <a:endPara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5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메인 화면</a:t>
              </a:r>
              <a:r>
                <a:rPr lang="en-US" altLang="ko-KR" sz="105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2 – </a:t>
              </a:r>
              <a:r>
                <a:rPr lang="ko-KR" altLang="en-US" sz="105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할일 목록</a:t>
              </a:r>
              <a:endPara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리사이클러</a:t>
              </a:r>
              <a:r>
                <a:rPr lang="ko-KR" altLang="en-US" sz="9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900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뷰를</a:t>
              </a:r>
              <a:r>
                <a:rPr lang="ko-KR" altLang="en-US" sz="9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이용하여 할일 목록 구현 </a:t>
              </a:r>
              <a:r>
                <a:rPr lang="en-US" altLang="ko-KR" sz="9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+ Bottom Sheet</a:t>
              </a:r>
              <a:r>
                <a:rPr lang="ko-KR" altLang="en-US" sz="9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으로 할 일 추가 </a:t>
              </a:r>
              <a:r>
                <a:rPr lang="en-US" altLang="ko-KR" sz="9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+ swipe</a:t>
              </a:r>
              <a:r>
                <a:rPr lang="ko-KR" altLang="en-US" sz="9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로 삭제 및 수정 구현</a:t>
              </a:r>
              <a:endPara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987546" y="1376345"/>
              <a:ext cx="279758" cy="234882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altLang="ko-KR" sz="1600" b="1" dirty="0" smtClean="0">
                  <a:solidFill>
                    <a:prstClr val="white"/>
                  </a:solidFill>
                </a:rPr>
                <a:t>03</a:t>
              </a:r>
              <a:endParaRPr lang="ko-KR" altLang="en-US" sz="18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648943" y="2225963"/>
            <a:ext cx="4387107" cy="1144111"/>
            <a:chOff x="927843" y="1013113"/>
            <a:chExt cx="3266394" cy="851841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927844" y="1065390"/>
              <a:ext cx="3266393" cy="79956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9C2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양쪽 모서리가 둥근 사각형 66"/>
            <p:cNvSpPr/>
            <p:nvPr/>
          </p:nvSpPr>
          <p:spPr>
            <a:xfrm rot="16200000" flipH="1">
              <a:off x="752348" y="1246545"/>
              <a:ext cx="793904" cy="442913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69C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1553635" y="1013113"/>
              <a:ext cx="2457725" cy="816358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Recycler View – Friends List</a:t>
              </a:r>
              <a:endPara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5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친구목록</a:t>
              </a:r>
              <a:endPara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파이어베이스</a:t>
              </a:r>
              <a:r>
                <a:rPr lang="ko-KR" altLang="en-US" sz="9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9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UID</a:t>
              </a:r>
              <a:r>
                <a:rPr lang="ko-KR" altLang="en-US" sz="9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를 이용하여 친구 목록 확인 및 일정 공유 기능</a:t>
              </a:r>
              <a:endPara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987546" y="1376345"/>
              <a:ext cx="279758" cy="234882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altLang="ko-KR" sz="1600" b="1" dirty="0" smtClean="0">
                  <a:solidFill>
                    <a:prstClr val="white"/>
                  </a:solidFill>
                </a:rPr>
                <a:t>04</a:t>
              </a:r>
              <a:endParaRPr lang="ko-KR" altLang="en-US" sz="18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84893" y="3527713"/>
            <a:ext cx="4387107" cy="1144111"/>
            <a:chOff x="927843" y="1013113"/>
            <a:chExt cx="3266394" cy="851841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927844" y="1065390"/>
              <a:ext cx="3266393" cy="79956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9C2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양쪽 모서리가 둥근 사각형 71"/>
            <p:cNvSpPr/>
            <p:nvPr/>
          </p:nvSpPr>
          <p:spPr>
            <a:xfrm rot="16200000" flipH="1">
              <a:off x="752348" y="1246545"/>
              <a:ext cx="793904" cy="442913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69C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553635" y="1013113"/>
              <a:ext cx="2457725" cy="816358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Preference Fragment</a:t>
              </a:r>
              <a:endPara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5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설정 화면</a:t>
              </a:r>
              <a:endPara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Preference</a:t>
              </a:r>
              <a:r>
                <a:rPr lang="ko-KR" altLang="en-US" sz="9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를 이용하여 로그아웃</a:t>
              </a:r>
              <a:r>
                <a:rPr lang="en-US" altLang="ko-KR" sz="9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 </a:t>
              </a:r>
              <a:r>
                <a:rPr lang="ko-KR" altLang="en-US" sz="900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친구찾기</a:t>
              </a:r>
              <a:r>
                <a:rPr lang="en-US" altLang="ko-KR" sz="9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 </a:t>
              </a:r>
              <a:r>
                <a:rPr lang="ko-KR" altLang="en-US" sz="900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알람</a:t>
              </a:r>
              <a:r>
                <a:rPr lang="ko-KR" altLang="en-US" sz="9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설정 같은 설정 창 구현</a:t>
              </a:r>
              <a:endPara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987546" y="1376345"/>
              <a:ext cx="279758" cy="234882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altLang="ko-KR" sz="1600" b="1" dirty="0" smtClean="0">
                  <a:solidFill>
                    <a:prstClr val="white"/>
                  </a:solidFill>
                </a:rPr>
                <a:t>05</a:t>
              </a:r>
              <a:endParaRPr lang="ko-KR" altLang="en-US" sz="18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655293" y="3527713"/>
            <a:ext cx="4387107" cy="1144111"/>
            <a:chOff x="927843" y="1013113"/>
            <a:chExt cx="3266394" cy="851841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927844" y="1065390"/>
              <a:ext cx="3266393" cy="79956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9C2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양쪽 모서리가 둥근 사각형 76"/>
            <p:cNvSpPr/>
            <p:nvPr/>
          </p:nvSpPr>
          <p:spPr>
            <a:xfrm rot="16200000" flipH="1">
              <a:off x="752348" y="1246545"/>
              <a:ext cx="793904" cy="442913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69C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1553635" y="1013113"/>
              <a:ext cx="2457725" cy="816358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DB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05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데이터 베이스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사용자 정보</a:t>
              </a:r>
              <a:r>
                <a:rPr lang="en-US" altLang="ko-KR" sz="9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+ </a:t>
              </a:r>
              <a:r>
                <a:rPr lang="ko-KR" altLang="en-US" sz="9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할일 정보 </a:t>
              </a:r>
              <a:r>
                <a:rPr lang="en-US" altLang="ko-KR" sz="9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+ </a:t>
              </a:r>
              <a:r>
                <a:rPr lang="ko-KR" altLang="en-US" sz="9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일정정보에 대한 컬렉션으로 </a:t>
              </a:r>
              <a:r>
                <a:rPr lang="ko-KR" altLang="en-US" sz="900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디비</a:t>
              </a:r>
              <a:r>
                <a:rPr lang="ko-KR" altLang="en-US" sz="9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구성 및 공유</a:t>
              </a:r>
              <a:r>
                <a:rPr lang="en-US" altLang="ko-KR" sz="9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 </a:t>
              </a:r>
              <a:r>
                <a:rPr lang="ko-KR" altLang="en-US" sz="900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푸시</a:t>
              </a:r>
              <a:r>
                <a:rPr lang="ko-KR" altLang="en-US" sz="9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알림 작업</a:t>
              </a:r>
              <a:endPara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987546" y="1376345"/>
              <a:ext cx="279758" cy="234882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altLang="ko-KR" sz="1600" b="1" dirty="0" smtClean="0">
                  <a:solidFill>
                    <a:prstClr val="white"/>
                  </a:solidFill>
                </a:rPr>
                <a:t>06</a:t>
              </a:r>
              <a:endParaRPr lang="ko-KR" altLang="en-US" sz="18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85985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9050">
          <a:solidFill>
            <a:srgbClr val="7030A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565</Words>
  <Application>Microsoft Office PowerPoint</Application>
  <PresentationFormat>화면 슬라이드 쇼(16:9)</PresentationFormat>
  <Paragraphs>219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Customer</cp:lastModifiedBy>
  <cp:revision>65</cp:revision>
  <dcterms:created xsi:type="dcterms:W3CDTF">2019-11-04T04:11:16Z</dcterms:created>
  <dcterms:modified xsi:type="dcterms:W3CDTF">2022-07-05T00:22:40Z</dcterms:modified>
</cp:coreProperties>
</file>