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372" r:id="rId3"/>
    <p:sldId id="385" r:id="rId4"/>
    <p:sldId id="354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401" r:id="rId14"/>
    <p:sldId id="422" r:id="rId15"/>
    <p:sldId id="404" r:id="rId16"/>
    <p:sldId id="402" r:id="rId17"/>
    <p:sldId id="403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7"/>
      <p:bold r:id="rId38"/>
    </p:embeddedFont>
    <p:embeddedFont>
      <p:font typeface="Vidaloka" panose="020B0604020202020204" charset="0"/>
      <p:regular r:id="rId39"/>
    </p:embeddedFont>
    <p:embeddedFont>
      <p:font typeface="Montserrat" panose="020B0604020202020204" charset="-52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9205"/>
    <a:srgbClr val="DCD707"/>
    <a:srgbClr val="FFFF66"/>
    <a:srgbClr val="00FF00"/>
    <a:srgbClr val="5F5F5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1EDB3E-F6EE-41A6-95C1-CC9BD878742B}">
  <a:tblStyle styleId="{6A1EDB3E-F6EE-41A6-95C1-CC9BD8787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E240-6F11-40C1-B6F7-DB5496F5E3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3FC868-1BF2-4498-9448-908EB2DA500B}">
      <dgm:prSet phldrT="[Текст]" custT="1"/>
      <dgm:spPr/>
      <dgm:t>
        <a:bodyPr/>
        <a:lstStyle/>
        <a:p>
          <a:r>
            <a:rPr lang="ru-RU" sz="1800" dirty="0" smtClean="0">
              <a:latin typeface="Bahnschrift Condensed" panose="020B0502040204020203" pitchFamily="34" charset="0"/>
            </a:rPr>
            <a:t>Цифровые компетенции</a:t>
          </a:r>
          <a:endParaRPr lang="ru-RU" sz="1800" dirty="0">
            <a:latin typeface="Bahnschrift Condensed" panose="020B0502040204020203" pitchFamily="34" charset="0"/>
          </a:endParaRPr>
        </a:p>
      </dgm:t>
    </dgm:pt>
    <dgm:pt modelId="{F42B7B73-51F8-4BE1-B51C-384B3CE5DA3E}" type="parTrans" cxnId="{C6F9EFC2-ABEE-470C-AB9A-4FE2B5FCDFD6}">
      <dgm:prSet/>
      <dgm:spPr/>
      <dgm:t>
        <a:bodyPr/>
        <a:lstStyle/>
        <a:p>
          <a:endParaRPr lang="ru-RU"/>
        </a:p>
      </dgm:t>
    </dgm:pt>
    <dgm:pt modelId="{EA270042-660D-442C-A652-6A2E118C7DF3}" type="sibTrans" cxnId="{C6F9EFC2-ABEE-470C-AB9A-4FE2B5FCDFD6}">
      <dgm:prSet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26F91AD6-4CA3-4675-987E-D281276DFE53}">
      <dgm:prSet phldrT="[Текст]" custT="1"/>
      <dgm:spPr/>
      <dgm:t>
        <a:bodyPr/>
        <a:lstStyle/>
        <a:p>
          <a:r>
            <a:rPr lang="ru-RU" sz="1800" dirty="0" smtClean="0">
              <a:latin typeface="Bahnschrift Condensed" panose="020B0502040204020203" pitchFamily="34" charset="0"/>
            </a:rPr>
            <a:t>Цифровая грамотность</a:t>
          </a:r>
          <a:endParaRPr lang="ru-RU" sz="1800" dirty="0">
            <a:latin typeface="Bahnschrift Condensed" panose="020B0502040204020203" pitchFamily="34" charset="0"/>
          </a:endParaRPr>
        </a:p>
      </dgm:t>
    </dgm:pt>
    <dgm:pt modelId="{738FCD59-FCE5-4DF5-A52F-2B7F7B3A3634}" type="parTrans" cxnId="{A02C859C-1FF7-4465-B1B6-5FF93C2E6274}">
      <dgm:prSet/>
      <dgm:spPr/>
      <dgm:t>
        <a:bodyPr/>
        <a:lstStyle/>
        <a:p>
          <a:endParaRPr lang="ru-RU"/>
        </a:p>
      </dgm:t>
    </dgm:pt>
    <dgm:pt modelId="{028E1773-6DA1-47A2-A1BC-84BD882D053F}" type="sibTrans" cxnId="{A02C859C-1FF7-4465-B1B6-5FF93C2E6274}">
      <dgm:prSet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4D952E48-AEE1-471B-B0CC-1A3BFE9717B6}">
      <dgm:prSet phldrT="[Текст]" custT="1"/>
      <dgm:spPr/>
      <dgm:t>
        <a:bodyPr/>
        <a:lstStyle/>
        <a:p>
          <a:r>
            <a:rPr lang="ru-RU" sz="1800" dirty="0" smtClean="0">
              <a:latin typeface="Bahnschrift Condensed" panose="020B0502040204020203" pitchFamily="34" charset="0"/>
            </a:rPr>
            <a:t>Инновации в цифровом мире</a:t>
          </a:r>
          <a:endParaRPr lang="ru-RU" sz="1800" dirty="0">
            <a:latin typeface="Bahnschrift Condensed" panose="020B0502040204020203" pitchFamily="34" charset="0"/>
          </a:endParaRPr>
        </a:p>
      </dgm:t>
    </dgm:pt>
    <dgm:pt modelId="{B6B96963-ABE0-420F-8E19-16A73FED2855}" type="parTrans" cxnId="{E6DF29AD-C6CB-43E7-85E0-0705967B12AD}">
      <dgm:prSet/>
      <dgm:spPr/>
      <dgm:t>
        <a:bodyPr/>
        <a:lstStyle/>
        <a:p>
          <a:endParaRPr lang="ru-RU"/>
        </a:p>
      </dgm:t>
    </dgm:pt>
    <dgm:pt modelId="{79D98B2E-4F10-4FC8-83D7-B82C16378F5D}" type="sibTrans" cxnId="{E6DF29AD-C6CB-43E7-85E0-0705967B12AD}">
      <dgm:prSet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50C59830-18B2-4C0C-B21C-5B809F32A85E}">
      <dgm:prSet phldrT="[Текст]" custT="1"/>
      <dgm:spPr/>
      <dgm:t>
        <a:bodyPr/>
        <a:lstStyle/>
        <a:p>
          <a:endParaRPr lang="ru-RU" sz="1800" u="none" dirty="0" smtClean="0">
            <a:latin typeface="Bahnschrift Condensed" panose="020B0502040204020203" pitchFamily="34" charset="0"/>
          </a:endParaRPr>
        </a:p>
        <a:p>
          <a:r>
            <a:rPr lang="ru-RU" sz="1800" u="none" dirty="0" smtClean="0">
              <a:latin typeface="Bahnschrift Condensed" panose="020B0502040204020203" pitchFamily="34" charset="0"/>
            </a:rPr>
            <a:t>Основы цифровых технологий</a:t>
          </a:r>
        </a:p>
        <a:p>
          <a:endParaRPr lang="ru-RU" sz="1800" u="none" dirty="0">
            <a:latin typeface="Bahnschrift Condensed" panose="020B0502040204020203" pitchFamily="34" charset="0"/>
          </a:endParaRPr>
        </a:p>
      </dgm:t>
    </dgm:pt>
    <dgm:pt modelId="{CBEE0427-7BF8-466D-8E5A-710A3DB29FB8}" type="parTrans" cxnId="{4A312381-0DBA-4D0E-A157-DC2A43AF14C9}">
      <dgm:prSet/>
      <dgm:spPr/>
      <dgm:t>
        <a:bodyPr/>
        <a:lstStyle/>
        <a:p>
          <a:endParaRPr lang="ru-RU"/>
        </a:p>
      </dgm:t>
    </dgm:pt>
    <dgm:pt modelId="{7F2FAF90-2484-4A03-ACA0-7134973043BD}" type="sibTrans" cxnId="{4A312381-0DBA-4D0E-A157-DC2A43AF14C9}">
      <dgm:prSet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A43C1172-FBD6-4A74-A97D-8C176C83F609}" type="pres">
      <dgm:prSet presAssocID="{4FFAE240-6F11-40C1-B6F7-DB5496F5E367}" presName="cycle" presStyleCnt="0">
        <dgm:presLayoutVars>
          <dgm:dir/>
          <dgm:resizeHandles val="exact"/>
        </dgm:presLayoutVars>
      </dgm:prSet>
      <dgm:spPr/>
    </dgm:pt>
    <dgm:pt modelId="{D0E42A85-6853-4D40-ADAC-311590907ED6}" type="pres">
      <dgm:prSet presAssocID="{783FC868-1BF2-4498-9448-908EB2DA500B}" presName="dummy" presStyleCnt="0"/>
      <dgm:spPr/>
    </dgm:pt>
    <dgm:pt modelId="{C274B3C3-6EB9-4F2F-B666-3C35B89E8690}" type="pres">
      <dgm:prSet presAssocID="{783FC868-1BF2-4498-9448-908EB2DA500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F78763-B197-420F-9AE1-AA27626ACA8C}" type="pres">
      <dgm:prSet presAssocID="{EA270042-660D-442C-A652-6A2E118C7DF3}" presName="sibTrans" presStyleLbl="node1" presStyleIdx="0" presStyleCnt="4"/>
      <dgm:spPr/>
    </dgm:pt>
    <dgm:pt modelId="{451EFB1E-3FA4-48CC-A651-6E5313B5D439}" type="pres">
      <dgm:prSet presAssocID="{26F91AD6-4CA3-4675-987E-D281276DFE53}" presName="dummy" presStyleCnt="0"/>
      <dgm:spPr/>
    </dgm:pt>
    <dgm:pt modelId="{9DA6B051-2B00-42F4-8A7E-216A70422EC8}" type="pres">
      <dgm:prSet presAssocID="{26F91AD6-4CA3-4675-987E-D281276DFE53}" presName="node" presStyleLbl="revTx" presStyleIdx="1" presStyleCnt="4">
        <dgm:presLayoutVars>
          <dgm:bulletEnabled val="1"/>
        </dgm:presLayoutVars>
      </dgm:prSet>
      <dgm:spPr/>
    </dgm:pt>
    <dgm:pt modelId="{0D1E4CF6-88BF-42A4-BBE5-72B85678B818}" type="pres">
      <dgm:prSet presAssocID="{028E1773-6DA1-47A2-A1BC-84BD882D053F}" presName="sibTrans" presStyleLbl="node1" presStyleIdx="1" presStyleCnt="4"/>
      <dgm:spPr/>
    </dgm:pt>
    <dgm:pt modelId="{AE00BDAE-05E2-4E8B-861C-F7A1876E63A2}" type="pres">
      <dgm:prSet presAssocID="{4D952E48-AEE1-471B-B0CC-1A3BFE9717B6}" presName="dummy" presStyleCnt="0"/>
      <dgm:spPr/>
    </dgm:pt>
    <dgm:pt modelId="{19E42709-1280-49F7-98C3-6DF8D31F8530}" type="pres">
      <dgm:prSet presAssocID="{4D952E48-AEE1-471B-B0CC-1A3BFE9717B6}" presName="node" presStyleLbl="revTx" presStyleIdx="2" presStyleCnt="4">
        <dgm:presLayoutVars>
          <dgm:bulletEnabled val="1"/>
        </dgm:presLayoutVars>
      </dgm:prSet>
      <dgm:spPr/>
    </dgm:pt>
    <dgm:pt modelId="{62363F7A-6CCD-4363-A289-0D8F9533AA08}" type="pres">
      <dgm:prSet presAssocID="{79D98B2E-4F10-4FC8-83D7-B82C16378F5D}" presName="sibTrans" presStyleLbl="node1" presStyleIdx="2" presStyleCnt="4"/>
      <dgm:spPr/>
    </dgm:pt>
    <dgm:pt modelId="{DA1CF564-6021-4189-8B12-3E7CF65939E3}" type="pres">
      <dgm:prSet presAssocID="{50C59830-18B2-4C0C-B21C-5B809F32A85E}" presName="dummy" presStyleCnt="0"/>
      <dgm:spPr/>
    </dgm:pt>
    <dgm:pt modelId="{DF24B285-A9B5-4DCC-BBB3-42B360D9507C}" type="pres">
      <dgm:prSet presAssocID="{50C59830-18B2-4C0C-B21C-5B809F32A85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3283CC-FC6F-4368-90F0-CD9A3572A4A7}" type="pres">
      <dgm:prSet presAssocID="{7F2FAF90-2484-4A03-ACA0-7134973043BD}" presName="sibTrans" presStyleLbl="node1" presStyleIdx="3" presStyleCnt="4"/>
      <dgm:spPr/>
    </dgm:pt>
  </dgm:ptLst>
  <dgm:cxnLst>
    <dgm:cxn modelId="{E6DF29AD-C6CB-43E7-85E0-0705967B12AD}" srcId="{4FFAE240-6F11-40C1-B6F7-DB5496F5E367}" destId="{4D952E48-AEE1-471B-B0CC-1A3BFE9717B6}" srcOrd="2" destOrd="0" parTransId="{B6B96963-ABE0-420F-8E19-16A73FED2855}" sibTransId="{79D98B2E-4F10-4FC8-83D7-B82C16378F5D}"/>
    <dgm:cxn modelId="{4A312381-0DBA-4D0E-A157-DC2A43AF14C9}" srcId="{4FFAE240-6F11-40C1-B6F7-DB5496F5E367}" destId="{50C59830-18B2-4C0C-B21C-5B809F32A85E}" srcOrd="3" destOrd="0" parTransId="{CBEE0427-7BF8-466D-8E5A-710A3DB29FB8}" sibTransId="{7F2FAF90-2484-4A03-ACA0-7134973043BD}"/>
    <dgm:cxn modelId="{A6B54947-DE46-4E8B-901A-9FF47A674A9A}" type="presOf" srcId="{4D952E48-AEE1-471B-B0CC-1A3BFE9717B6}" destId="{19E42709-1280-49F7-98C3-6DF8D31F8530}" srcOrd="0" destOrd="0" presId="urn:microsoft.com/office/officeart/2005/8/layout/cycle1"/>
    <dgm:cxn modelId="{5F37B58D-1B73-41C2-8B6D-F431CD9EB2D8}" type="presOf" srcId="{79D98B2E-4F10-4FC8-83D7-B82C16378F5D}" destId="{62363F7A-6CCD-4363-A289-0D8F9533AA08}" srcOrd="0" destOrd="0" presId="urn:microsoft.com/office/officeart/2005/8/layout/cycle1"/>
    <dgm:cxn modelId="{E0046B45-6730-4BFB-8B73-AEB802B4CFC3}" type="presOf" srcId="{783FC868-1BF2-4498-9448-908EB2DA500B}" destId="{C274B3C3-6EB9-4F2F-B666-3C35B89E8690}" srcOrd="0" destOrd="0" presId="urn:microsoft.com/office/officeart/2005/8/layout/cycle1"/>
    <dgm:cxn modelId="{35A12C93-B17F-4011-A272-6AD4F786D5D7}" type="presOf" srcId="{028E1773-6DA1-47A2-A1BC-84BD882D053F}" destId="{0D1E4CF6-88BF-42A4-BBE5-72B85678B818}" srcOrd="0" destOrd="0" presId="urn:microsoft.com/office/officeart/2005/8/layout/cycle1"/>
    <dgm:cxn modelId="{74CBBE2D-7F2D-45F9-B1CA-A721911B4C0F}" type="presOf" srcId="{7F2FAF90-2484-4A03-ACA0-7134973043BD}" destId="{C03283CC-FC6F-4368-90F0-CD9A3572A4A7}" srcOrd="0" destOrd="0" presId="urn:microsoft.com/office/officeart/2005/8/layout/cycle1"/>
    <dgm:cxn modelId="{63B2792F-FDA6-43AA-874C-D4477B83838E}" type="presOf" srcId="{4FFAE240-6F11-40C1-B6F7-DB5496F5E367}" destId="{A43C1172-FBD6-4A74-A97D-8C176C83F609}" srcOrd="0" destOrd="0" presId="urn:microsoft.com/office/officeart/2005/8/layout/cycle1"/>
    <dgm:cxn modelId="{87DCF8FA-CE4A-47E1-AC3B-D954F0098731}" type="presOf" srcId="{EA270042-660D-442C-A652-6A2E118C7DF3}" destId="{B0F78763-B197-420F-9AE1-AA27626ACA8C}" srcOrd="0" destOrd="0" presId="urn:microsoft.com/office/officeart/2005/8/layout/cycle1"/>
    <dgm:cxn modelId="{C6F9EFC2-ABEE-470C-AB9A-4FE2B5FCDFD6}" srcId="{4FFAE240-6F11-40C1-B6F7-DB5496F5E367}" destId="{783FC868-1BF2-4498-9448-908EB2DA500B}" srcOrd="0" destOrd="0" parTransId="{F42B7B73-51F8-4BE1-B51C-384B3CE5DA3E}" sibTransId="{EA270042-660D-442C-A652-6A2E118C7DF3}"/>
    <dgm:cxn modelId="{E130C60F-0CA6-464B-AE3F-5FD13DEE8146}" type="presOf" srcId="{50C59830-18B2-4C0C-B21C-5B809F32A85E}" destId="{DF24B285-A9B5-4DCC-BBB3-42B360D9507C}" srcOrd="0" destOrd="0" presId="urn:microsoft.com/office/officeart/2005/8/layout/cycle1"/>
    <dgm:cxn modelId="{A02C859C-1FF7-4465-B1B6-5FF93C2E6274}" srcId="{4FFAE240-6F11-40C1-B6F7-DB5496F5E367}" destId="{26F91AD6-4CA3-4675-987E-D281276DFE53}" srcOrd="1" destOrd="0" parTransId="{738FCD59-FCE5-4DF5-A52F-2B7F7B3A3634}" sibTransId="{028E1773-6DA1-47A2-A1BC-84BD882D053F}"/>
    <dgm:cxn modelId="{836135F2-2F73-4680-B459-D1BE446A2304}" type="presOf" srcId="{26F91AD6-4CA3-4675-987E-D281276DFE53}" destId="{9DA6B051-2B00-42F4-8A7E-216A70422EC8}" srcOrd="0" destOrd="0" presId="urn:microsoft.com/office/officeart/2005/8/layout/cycle1"/>
    <dgm:cxn modelId="{B4AC4157-B8A9-45BE-B8D0-6AD50C6D66C6}" type="presParOf" srcId="{A43C1172-FBD6-4A74-A97D-8C176C83F609}" destId="{D0E42A85-6853-4D40-ADAC-311590907ED6}" srcOrd="0" destOrd="0" presId="urn:microsoft.com/office/officeart/2005/8/layout/cycle1"/>
    <dgm:cxn modelId="{5732B650-EB86-4719-94C7-51E07A9450A9}" type="presParOf" srcId="{A43C1172-FBD6-4A74-A97D-8C176C83F609}" destId="{C274B3C3-6EB9-4F2F-B666-3C35B89E8690}" srcOrd="1" destOrd="0" presId="urn:microsoft.com/office/officeart/2005/8/layout/cycle1"/>
    <dgm:cxn modelId="{C64AA4BE-D72E-4C7C-A30F-BFB558F41B38}" type="presParOf" srcId="{A43C1172-FBD6-4A74-A97D-8C176C83F609}" destId="{B0F78763-B197-420F-9AE1-AA27626ACA8C}" srcOrd="2" destOrd="0" presId="urn:microsoft.com/office/officeart/2005/8/layout/cycle1"/>
    <dgm:cxn modelId="{06CEF393-80E3-4C58-8184-5BE619496458}" type="presParOf" srcId="{A43C1172-FBD6-4A74-A97D-8C176C83F609}" destId="{451EFB1E-3FA4-48CC-A651-6E5313B5D439}" srcOrd="3" destOrd="0" presId="urn:microsoft.com/office/officeart/2005/8/layout/cycle1"/>
    <dgm:cxn modelId="{7E55ED39-7185-418D-8CC6-6C255E0DED36}" type="presParOf" srcId="{A43C1172-FBD6-4A74-A97D-8C176C83F609}" destId="{9DA6B051-2B00-42F4-8A7E-216A70422EC8}" srcOrd="4" destOrd="0" presId="urn:microsoft.com/office/officeart/2005/8/layout/cycle1"/>
    <dgm:cxn modelId="{0435D253-694C-4A4A-AC91-C19FD2CFBB3D}" type="presParOf" srcId="{A43C1172-FBD6-4A74-A97D-8C176C83F609}" destId="{0D1E4CF6-88BF-42A4-BBE5-72B85678B818}" srcOrd="5" destOrd="0" presId="urn:microsoft.com/office/officeart/2005/8/layout/cycle1"/>
    <dgm:cxn modelId="{5312821C-B293-42C5-8BC2-CE6FD0419BDF}" type="presParOf" srcId="{A43C1172-FBD6-4A74-A97D-8C176C83F609}" destId="{AE00BDAE-05E2-4E8B-861C-F7A1876E63A2}" srcOrd="6" destOrd="0" presId="urn:microsoft.com/office/officeart/2005/8/layout/cycle1"/>
    <dgm:cxn modelId="{3450ACF0-1B00-4B56-A6FC-D28D9AA4A742}" type="presParOf" srcId="{A43C1172-FBD6-4A74-A97D-8C176C83F609}" destId="{19E42709-1280-49F7-98C3-6DF8D31F8530}" srcOrd="7" destOrd="0" presId="urn:microsoft.com/office/officeart/2005/8/layout/cycle1"/>
    <dgm:cxn modelId="{6E259FFC-24B9-4049-9B6E-E290E12FB23F}" type="presParOf" srcId="{A43C1172-FBD6-4A74-A97D-8C176C83F609}" destId="{62363F7A-6CCD-4363-A289-0D8F9533AA08}" srcOrd="8" destOrd="0" presId="urn:microsoft.com/office/officeart/2005/8/layout/cycle1"/>
    <dgm:cxn modelId="{B70A1081-E907-4853-A9BF-280B195D71D5}" type="presParOf" srcId="{A43C1172-FBD6-4A74-A97D-8C176C83F609}" destId="{DA1CF564-6021-4189-8B12-3E7CF65939E3}" srcOrd="9" destOrd="0" presId="urn:microsoft.com/office/officeart/2005/8/layout/cycle1"/>
    <dgm:cxn modelId="{BB64F55D-23E3-4488-853C-5C8C04B9BAAB}" type="presParOf" srcId="{A43C1172-FBD6-4A74-A97D-8C176C83F609}" destId="{DF24B285-A9B5-4DCC-BBB3-42B360D9507C}" srcOrd="10" destOrd="0" presId="urn:microsoft.com/office/officeart/2005/8/layout/cycle1"/>
    <dgm:cxn modelId="{B9B3A7DB-E474-4195-92C3-968742674397}" type="presParOf" srcId="{A43C1172-FBD6-4A74-A97D-8C176C83F609}" destId="{C03283CC-FC6F-4368-90F0-CD9A3572A4A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4B3C3-6EB9-4F2F-B666-3C35B89E8690}">
      <dsp:nvSpPr>
        <dsp:cNvPr id="0" name=""/>
        <dsp:cNvSpPr/>
      </dsp:nvSpPr>
      <dsp:spPr>
        <a:xfrm>
          <a:off x="3330483" y="83341"/>
          <a:ext cx="1324719" cy="1324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Bahnschrift Condensed" panose="020B0502040204020203" pitchFamily="34" charset="0"/>
            </a:rPr>
            <a:t>Цифровые компетенции</a:t>
          </a:r>
          <a:endParaRPr lang="ru-RU" sz="1800" kern="1200" dirty="0">
            <a:latin typeface="Bahnschrift Condensed" panose="020B0502040204020203" pitchFamily="34" charset="0"/>
          </a:endParaRPr>
        </a:p>
      </dsp:txBody>
      <dsp:txXfrm>
        <a:off x="3330483" y="83341"/>
        <a:ext cx="1324719" cy="1324719"/>
      </dsp:txXfrm>
    </dsp:sp>
    <dsp:sp modelId="{B0F78763-B197-420F-9AE1-AA27626ACA8C}">
      <dsp:nvSpPr>
        <dsp:cNvPr id="0" name=""/>
        <dsp:cNvSpPr/>
      </dsp:nvSpPr>
      <dsp:spPr>
        <a:xfrm>
          <a:off x="997121" y="-116"/>
          <a:ext cx="3741538" cy="3741538"/>
        </a:xfrm>
        <a:prstGeom prst="circularArrow">
          <a:avLst>
            <a:gd name="adj1" fmla="val 6904"/>
            <a:gd name="adj2" fmla="val 465515"/>
            <a:gd name="adj3" fmla="val 548728"/>
            <a:gd name="adj4" fmla="val 20585757"/>
            <a:gd name="adj5" fmla="val 8055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6B051-2B00-42F4-8A7E-216A70422EC8}">
      <dsp:nvSpPr>
        <dsp:cNvPr id="0" name=""/>
        <dsp:cNvSpPr/>
      </dsp:nvSpPr>
      <dsp:spPr>
        <a:xfrm>
          <a:off x="3330483" y="2333244"/>
          <a:ext cx="1324719" cy="1324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Bahnschrift Condensed" panose="020B0502040204020203" pitchFamily="34" charset="0"/>
            </a:rPr>
            <a:t>Цифровая грамотность</a:t>
          </a:r>
          <a:endParaRPr lang="ru-RU" sz="1800" kern="1200" dirty="0">
            <a:latin typeface="Bahnschrift Condensed" panose="020B0502040204020203" pitchFamily="34" charset="0"/>
          </a:endParaRPr>
        </a:p>
      </dsp:txBody>
      <dsp:txXfrm>
        <a:off x="3330483" y="2333244"/>
        <a:ext cx="1324719" cy="1324719"/>
      </dsp:txXfrm>
    </dsp:sp>
    <dsp:sp modelId="{0D1E4CF6-88BF-42A4-BBE5-72B85678B818}">
      <dsp:nvSpPr>
        <dsp:cNvPr id="0" name=""/>
        <dsp:cNvSpPr/>
      </dsp:nvSpPr>
      <dsp:spPr>
        <a:xfrm>
          <a:off x="997121" y="-116"/>
          <a:ext cx="3741538" cy="3741538"/>
        </a:xfrm>
        <a:prstGeom prst="circularArrow">
          <a:avLst>
            <a:gd name="adj1" fmla="val 6904"/>
            <a:gd name="adj2" fmla="val 465515"/>
            <a:gd name="adj3" fmla="val 5948728"/>
            <a:gd name="adj4" fmla="val 4385757"/>
            <a:gd name="adj5" fmla="val 8055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2709-1280-49F7-98C3-6DF8D31F8530}">
      <dsp:nvSpPr>
        <dsp:cNvPr id="0" name=""/>
        <dsp:cNvSpPr/>
      </dsp:nvSpPr>
      <dsp:spPr>
        <a:xfrm>
          <a:off x="1080579" y="2333244"/>
          <a:ext cx="1324719" cy="1324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Bahnschrift Condensed" panose="020B0502040204020203" pitchFamily="34" charset="0"/>
            </a:rPr>
            <a:t>Инновации в цифровом мире</a:t>
          </a:r>
          <a:endParaRPr lang="ru-RU" sz="1800" kern="1200" dirty="0">
            <a:latin typeface="Bahnschrift Condensed" panose="020B0502040204020203" pitchFamily="34" charset="0"/>
          </a:endParaRPr>
        </a:p>
      </dsp:txBody>
      <dsp:txXfrm>
        <a:off x="1080579" y="2333244"/>
        <a:ext cx="1324719" cy="1324719"/>
      </dsp:txXfrm>
    </dsp:sp>
    <dsp:sp modelId="{62363F7A-6CCD-4363-A289-0D8F9533AA08}">
      <dsp:nvSpPr>
        <dsp:cNvPr id="0" name=""/>
        <dsp:cNvSpPr/>
      </dsp:nvSpPr>
      <dsp:spPr>
        <a:xfrm>
          <a:off x="997121" y="-116"/>
          <a:ext cx="3741538" cy="3741538"/>
        </a:xfrm>
        <a:prstGeom prst="circularArrow">
          <a:avLst>
            <a:gd name="adj1" fmla="val 6904"/>
            <a:gd name="adj2" fmla="val 465515"/>
            <a:gd name="adj3" fmla="val 11348728"/>
            <a:gd name="adj4" fmla="val 9785757"/>
            <a:gd name="adj5" fmla="val 8055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B285-A9B5-4DCC-BBB3-42B360D9507C}">
      <dsp:nvSpPr>
        <dsp:cNvPr id="0" name=""/>
        <dsp:cNvSpPr/>
      </dsp:nvSpPr>
      <dsp:spPr>
        <a:xfrm>
          <a:off x="1080579" y="83341"/>
          <a:ext cx="1324719" cy="1324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u="none" kern="1200" dirty="0" smtClean="0">
            <a:latin typeface="Bahnschrift Condensed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u="none" kern="1200" dirty="0" smtClean="0">
              <a:latin typeface="Bahnschrift Condensed" panose="020B0502040204020203" pitchFamily="34" charset="0"/>
            </a:rPr>
            <a:t>Основы цифровых технологий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u="none" kern="1200" dirty="0">
            <a:latin typeface="Bahnschrift Condensed" panose="020B0502040204020203" pitchFamily="34" charset="0"/>
          </a:endParaRPr>
        </a:p>
      </dsp:txBody>
      <dsp:txXfrm>
        <a:off x="1080579" y="83341"/>
        <a:ext cx="1324719" cy="1324719"/>
      </dsp:txXfrm>
    </dsp:sp>
    <dsp:sp modelId="{C03283CC-FC6F-4368-90F0-CD9A3572A4A7}">
      <dsp:nvSpPr>
        <dsp:cNvPr id="0" name=""/>
        <dsp:cNvSpPr/>
      </dsp:nvSpPr>
      <dsp:spPr>
        <a:xfrm>
          <a:off x="997121" y="-116"/>
          <a:ext cx="3741538" cy="3741538"/>
        </a:xfrm>
        <a:prstGeom prst="circularArrow">
          <a:avLst>
            <a:gd name="adj1" fmla="val 6904"/>
            <a:gd name="adj2" fmla="val 465515"/>
            <a:gd name="adj3" fmla="val 16748728"/>
            <a:gd name="adj4" fmla="val 15185757"/>
            <a:gd name="adj5" fmla="val 8055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698" r:id="rId4"/>
    <p:sldLayoutId id="214748369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11.xml"/><Relationship Id="rId18" Type="http://schemas.openxmlformats.org/officeDocument/2006/relationships/slide" Target="slide16.xml"/><Relationship Id="rId26" Type="http://schemas.openxmlformats.org/officeDocument/2006/relationships/slide" Target="slide24.xml"/><Relationship Id="rId21" Type="http://schemas.openxmlformats.org/officeDocument/2006/relationships/slide" Target="slide19.xml"/><Relationship Id="rId34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5" Type="http://schemas.openxmlformats.org/officeDocument/2006/relationships/slide" Target="slide23.xml"/><Relationship Id="rId33" Type="http://schemas.openxmlformats.org/officeDocument/2006/relationships/image" Target="../media/image1.png"/><Relationship Id="rId2" Type="http://schemas.openxmlformats.org/officeDocument/2006/relationships/slide" Target="slide31.xml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29" Type="http://schemas.openxmlformats.org/officeDocument/2006/relationships/slide" Target="slide2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slide" Target="slide22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5" Type="http://schemas.openxmlformats.org/officeDocument/2006/relationships/slide" Target="slide34.xml"/><Relationship Id="rId15" Type="http://schemas.openxmlformats.org/officeDocument/2006/relationships/slide" Target="slide13.xml"/><Relationship Id="rId23" Type="http://schemas.openxmlformats.org/officeDocument/2006/relationships/slide" Target="slide21.xml"/><Relationship Id="rId28" Type="http://schemas.openxmlformats.org/officeDocument/2006/relationships/slide" Target="slide26.xml"/><Relationship Id="rId36" Type="http://schemas.openxmlformats.org/officeDocument/2006/relationships/slide" Target="slide2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31" Type="http://schemas.openxmlformats.org/officeDocument/2006/relationships/slide" Target="slide29.xml"/><Relationship Id="rId4" Type="http://schemas.openxmlformats.org/officeDocument/2006/relationships/slide" Target="slide33.xml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0.xml"/><Relationship Id="rId27" Type="http://schemas.openxmlformats.org/officeDocument/2006/relationships/slide" Target="slide25.xml"/><Relationship Id="rId30" Type="http://schemas.openxmlformats.org/officeDocument/2006/relationships/slide" Target="slide28.xml"/><Relationship Id="rId35" Type="http://schemas.microsoft.com/office/2007/relationships/hdphoto" Target="../media/hdphoto1.wdp"/><Relationship Id="rId8" Type="http://schemas.openxmlformats.org/officeDocument/2006/relationships/slide" Target="slide6.xml"/><Relationship Id="rId3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microsoft.com/office/2007/relationships/hdphoto" Target="../media/hdphoto1.wdp"/><Relationship Id="rId2" Type="http://schemas.openxmlformats.org/officeDocument/2006/relationships/slide" Target="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microsoft.com/office/2007/relationships/hdphoto" Target="../media/hdphoto1.wdp"/><Relationship Id="rId2" Type="http://schemas.openxmlformats.org/officeDocument/2006/relationships/slide" Target="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5.xml"/><Relationship Id="rId18" Type="http://schemas.openxmlformats.org/officeDocument/2006/relationships/slide" Target="slide17.xml"/><Relationship Id="rId26" Type="http://schemas.openxmlformats.org/officeDocument/2006/relationships/slide" Target="slide33.xml"/><Relationship Id="rId3" Type="http://schemas.openxmlformats.org/officeDocument/2006/relationships/slide" Target="slide4.xml"/><Relationship Id="rId21" Type="http://schemas.openxmlformats.org/officeDocument/2006/relationships/slide" Target="slide26.xml"/><Relationship Id="rId34" Type="http://schemas.openxmlformats.org/officeDocument/2006/relationships/image" Target="../media/image3.png"/><Relationship Id="rId7" Type="http://schemas.openxmlformats.org/officeDocument/2006/relationships/slide" Target="slide14.xml"/><Relationship Id="rId12" Type="http://schemas.openxmlformats.org/officeDocument/2006/relationships/slide" Target="slide18.xml"/><Relationship Id="rId17" Type="http://schemas.openxmlformats.org/officeDocument/2006/relationships/slide" Target="slide28.xml"/><Relationship Id="rId25" Type="http://schemas.openxmlformats.org/officeDocument/2006/relationships/slide" Target="slide22.xml"/><Relationship Id="rId33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slide" Target="slide29.xml"/><Relationship Id="rId20" Type="http://schemas.openxmlformats.org/officeDocument/2006/relationships/slide" Target="slide10.xml"/><Relationship Id="rId29" Type="http://schemas.openxmlformats.org/officeDocument/2006/relationships/slide" Target="slide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24" Type="http://schemas.openxmlformats.org/officeDocument/2006/relationships/slide" Target="slide27.xml"/><Relationship Id="rId32" Type="http://schemas.openxmlformats.org/officeDocument/2006/relationships/slide" Target="slide31.xml"/><Relationship Id="rId5" Type="http://schemas.openxmlformats.org/officeDocument/2006/relationships/slide" Target="slide13.xml"/><Relationship Id="rId15" Type="http://schemas.openxmlformats.org/officeDocument/2006/relationships/slide" Target="slide9.xml"/><Relationship Id="rId23" Type="http://schemas.openxmlformats.org/officeDocument/2006/relationships/slide" Target="slide11.xml"/><Relationship Id="rId28" Type="http://schemas.openxmlformats.org/officeDocument/2006/relationships/slide" Target="slide20.xml"/><Relationship Id="rId10" Type="http://schemas.openxmlformats.org/officeDocument/2006/relationships/slide" Target="slide34.xml"/><Relationship Id="rId19" Type="http://schemas.openxmlformats.org/officeDocument/2006/relationships/slide" Target="slide16.xml"/><Relationship Id="rId31" Type="http://schemas.openxmlformats.org/officeDocument/2006/relationships/slide" Target="slide23.xml"/><Relationship Id="rId4" Type="http://schemas.openxmlformats.org/officeDocument/2006/relationships/slide" Target="slide12.xml"/><Relationship Id="rId9" Type="http://schemas.openxmlformats.org/officeDocument/2006/relationships/slide" Target="slide7.xml"/><Relationship Id="rId14" Type="http://schemas.openxmlformats.org/officeDocument/2006/relationships/slide" Target="slide8.xml"/><Relationship Id="rId22" Type="http://schemas.openxmlformats.org/officeDocument/2006/relationships/slide" Target="slide21.xml"/><Relationship Id="rId27" Type="http://schemas.openxmlformats.org/officeDocument/2006/relationships/slide" Target="slide25.xml"/><Relationship Id="rId30" Type="http://schemas.openxmlformats.org/officeDocument/2006/relationships/slide" Target="slide32.xml"/><Relationship Id="rId8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slide" Target="slide2.xml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hyperlink" Target="https://issek.hse.ru/mirror/pubs/share/540274108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slide" Target="slide24.xml"/><Relationship Id="rId9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/>
              <a:t>Обучение цифровых специалистов</a:t>
            </a:r>
            <a:endParaRPr sz="54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</a:rPr>
              <a:t>Выполнила студентка 3 курса АДЭУ-211 </a:t>
            </a:r>
            <a:r>
              <a:rPr lang="ru-RU" dirty="0" err="1" smtClean="0">
                <a:solidFill>
                  <a:schemeClr val="dk1"/>
                </a:solidFill>
              </a:rPr>
              <a:t>Ванярина</a:t>
            </a:r>
            <a:r>
              <a:rPr lang="ru-RU" dirty="0" smtClean="0">
                <a:solidFill>
                  <a:schemeClr val="dk1"/>
                </a:solidFill>
              </a:rPr>
              <a:t> Юлия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5741" y="1228358"/>
            <a:ext cx="7658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Condensed" panose="020B0502040204020203" pitchFamily="34" charset="0"/>
              </a:rPr>
              <a:t>Для добавления микросервисов в приложение важно изучить следующее</a:t>
            </a:r>
            <a:r>
              <a:rPr lang="ru-RU" sz="2000" dirty="0" smtClean="0">
                <a:latin typeface="Bahnschrift Condensed" panose="020B0502040204020203" pitchFamily="34" charset="0"/>
              </a:rPr>
              <a:t>:</a:t>
            </a:r>
            <a:endParaRPr lang="ru-RU" sz="2000" dirty="0">
              <a:latin typeface="Bahnschrift Condensed" panose="020B0502040204020203" pitchFamily="34" charset="0"/>
            </a:endParaRPr>
          </a:p>
          <a:p>
            <a:r>
              <a:rPr lang="ru-RU" sz="2000" dirty="0">
                <a:latin typeface="Bahnschrift Condensed" panose="020B0502040204020203" pitchFamily="34" charset="0"/>
              </a:rPr>
              <a:t>1. </a:t>
            </a:r>
            <a:r>
              <a:rPr lang="ru-RU" sz="20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2000" dirty="0">
                <a:latin typeface="Bahnschrift Condensed" panose="020B0502040204020203" pitchFamily="34" charset="0"/>
              </a:rPr>
              <a:t>концепции и принципов архитектуры микросервисов, включая выделение функциональности на отдельные сервисы, независимость их развертывания и масштабирования</a:t>
            </a:r>
            <a:r>
              <a:rPr lang="ru-RU" sz="2000" dirty="0" smtClean="0">
                <a:latin typeface="Bahnschrift Condensed" panose="020B0502040204020203" pitchFamily="34" charset="0"/>
              </a:rPr>
              <a:t>.</a:t>
            </a:r>
            <a:endParaRPr lang="ru-RU" sz="2000" dirty="0">
              <a:latin typeface="Bahnschrift Condensed" panose="020B0502040204020203" pitchFamily="34" charset="0"/>
            </a:endParaRPr>
          </a:p>
          <a:p>
            <a:r>
              <a:rPr lang="ru-RU" sz="2000" dirty="0">
                <a:latin typeface="Bahnschrift Condensed" panose="020B0502040204020203" pitchFamily="34" charset="0"/>
              </a:rPr>
              <a:t>2. </a:t>
            </a:r>
            <a:r>
              <a:rPr lang="ru-RU" sz="2000" dirty="0" smtClean="0">
                <a:latin typeface="Bahnschrift Condensed" panose="020B0502040204020203" pitchFamily="34" charset="0"/>
              </a:rPr>
              <a:t>Изучение </a:t>
            </a:r>
            <a:r>
              <a:rPr lang="ru-RU" sz="2000" dirty="0">
                <a:latin typeface="Bahnschrift Condensed" panose="020B0502040204020203" pitchFamily="34" charset="0"/>
              </a:rPr>
              <a:t>методов организации коммуникации между </a:t>
            </a:r>
            <a:r>
              <a:rPr lang="ru-RU" sz="2000" dirty="0" err="1">
                <a:latin typeface="Bahnschrift Condensed" panose="020B0502040204020203" pitchFamily="34" charset="0"/>
              </a:rPr>
              <a:t>микросервисами</a:t>
            </a:r>
            <a:r>
              <a:rPr lang="ru-RU" sz="2000" dirty="0">
                <a:latin typeface="Bahnschrift Condensed" panose="020B0502040204020203" pitchFamily="34" charset="0"/>
              </a:rPr>
              <a:t>, таких как использование </a:t>
            </a:r>
            <a:r>
              <a:rPr lang="ru-RU" sz="2000" dirty="0" err="1">
                <a:latin typeface="Bahnschrift Condensed" panose="020B0502040204020203" pitchFamily="34" charset="0"/>
              </a:rPr>
              <a:t>RESTful</a:t>
            </a:r>
            <a:r>
              <a:rPr lang="ru-RU" sz="2000" dirty="0">
                <a:latin typeface="Bahnschrift Condensed" panose="020B0502040204020203" pitchFamily="34" charset="0"/>
              </a:rPr>
              <a:t> API или сообщений через шину данных</a:t>
            </a:r>
            <a:r>
              <a:rPr lang="ru-RU" sz="2000" dirty="0" smtClean="0">
                <a:latin typeface="Bahnschrift Condensed" panose="020B0502040204020203" pitchFamily="34" charset="0"/>
              </a:rPr>
              <a:t>.</a:t>
            </a:r>
            <a:endParaRPr lang="ru-RU" sz="2000" dirty="0">
              <a:latin typeface="Bahnschrift Condensed" panose="020B0502040204020203" pitchFamily="34" charset="0"/>
            </a:endParaRPr>
          </a:p>
          <a:p>
            <a:r>
              <a:rPr lang="ru-RU" sz="2000" dirty="0">
                <a:latin typeface="Bahnschrift Condensed" panose="020B0502040204020203" pitchFamily="34" charset="0"/>
              </a:rPr>
              <a:t>3. </a:t>
            </a:r>
            <a:r>
              <a:rPr lang="ru-RU" sz="2000" dirty="0" smtClean="0">
                <a:latin typeface="Bahnschrift Condensed" panose="020B0502040204020203" pitchFamily="34" charset="0"/>
              </a:rPr>
              <a:t>Освоение </a:t>
            </a:r>
            <a:r>
              <a:rPr lang="ru-RU" sz="2000" dirty="0">
                <a:latin typeface="Bahnschrift Condensed" panose="020B0502040204020203" pitchFamily="34" charset="0"/>
              </a:rPr>
              <a:t>инструментов для мониторинга и управления </a:t>
            </a:r>
            <a:r>
              <a:rPr lang="ru-RU" sz="2000" dirty="0" err="1">
                <a:latin typeface="Bahnschrift Condensed" panose="020B0502040204020203" pitchFamily="34" charset="0"/>
              </a:rPr>
              <a:t>микросервисами</a:t>
            </a:r>
            <a:r>
              <a:rPr lang="ru-RU" sz="2000" dirty="0">
                <a:latin typeface="Bahnschrift Condensed" panose="020B0502040204020203" pitchFamily="34" charset="0"/>
              </a:rPr>
              <a:t>, чтобы обеспечить их работоспособность и производительность.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19648" y="397098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Разработка сайта</a:t>
            </a:r>
            <a:r>
              <a:rPr lang="en-US" dirty="0" smtClean="0">
                <a:latin typeface="Bahnschrift Condensed" panose="020B0502040204020203" pitchFamily="34" charset="0"/>
              </a:rPr>
              <a:t>: frontend, </a:t>
            </a:r>
            <a:r>
              <a:rPr lang="ru-RU" dirty="0" smtClean="0">
                <a:latin typeface="Bahnschrift Condensed" panose="020B0502040204020203" pitchFamily="34" charset="0"/>
              </a:rPr>
              <a:t>дизайн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Добавление микросервисов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4" y="632130"/>
            <a:ext cx="248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Линию аналитики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Работа с большими данными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Овал 10">
            <a:hlinkClick r:id="rId2" action="ppaction://hlinksldjump"/>
          </p:cNvPr>
          <p:cNvSpPr/>
          <p:nvPr/>
        </p:nvSpPr>
        <p:spPr>
          <a:xfrm>
            <a:off x="2542455" y="720407"/>
            <a:ext cx="131618" cy="1385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92285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401810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58604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00841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403862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99100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5483" y="1219288"/>
            <a:ext cx="439535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latin typeface="Bahnschrift Condensed" panose="020B0502040204020203" pitchFamily="34" charset="0"/>
              </a:rPr>
              <a:t>Для разработки </a:t>
            </a:r>
            <a:r>
              <a:rPr lang="ru-RU" sz="1900" dirty="0" err="1">
                <a:latin typeface="Bahnschrift Condensed" panose="020B0502040204020203" pitchFamily="34" charset="0"/>
              </a:rPr>
              <a:t>фронтенда</a:t>
            </a:r>
            <a:r>
              <a:rPr lang="ru-RU" sz="1900" dirty="0">
                <a:latin typeface="Bahnschrift Condensed" panose="020B0502040204020203" pitchFamily="34" charset="0"/>
              </a:rPr>
              <a:t> сайта и его дизайна цифровому специалисту нужно знать HTML, CSS, </a:t>
            </a:r>
            <a:r>
              <a:rPr lang="ru-RU" sz="1900" dirty="0" err="1">
                <a:latin typeface="Bahnschrift Condensed" panose="020B0502040204020203" pitchFamily="34" charset="0"/>
              </a:rPr>
              <a:t>JavaScript</a:t>
            </a:r>
            <a:r>
              <a:rPr lang="ru-RU" sz="1900" dirty="0">
                <a:latin typeface="Bahnschrift Condensed" panose="020B0502040204020203" pitchFamily="34" charset="0"/>
              </a:rPr>
              <a:t>, дизайн интерфейсов и опыт работы со стандартными </a:t>
            </a:r>
            <a:r>
              <a:rPr lang="ru-RU" sz="1900" dirty="0" err="1">
                <a:latin typeface="Bahnschrift Condensed" panose="020B0502040204020203" pitchFamily="34" charset="0"/>
              </a:rPr>
              <a:t>фреймворками</a:t>
            </a:r>
            <a:r>
              <a:rPr lang="ru-RU" sz="1900" dirty="0">
                <a:latin typeface="Bahnschrift Condensed" panose="020B0502040204020203" pitchFamily="34" charset="0"/>
              </a:rPr>
              <a:t> для веб-разработки, такими как </a:t>
            </a:r>
            <a:r>
              <a:rPr lang="ru-RU" sz="1900" dirty="0" err="1">
                <a:latin typeface="Bahnschrift Condensed" panose="020B0502040204020203" pitchFamily="34" charset="0"/>
              </a:rPr>
              <a:t>React</a:t>
            </a:r>
            <a:r>
              <a:rPr lang="ru-RU" sz="1900" dirty="0">
                <a:latin typeface="Bahnschrift Condensed" panose="020B0502040204020203" pitchFamily="34" charset="0"/>
              </a:rPr>
              <a:t>, </a:t>
            </a:r>
            <a:r>
              <a:rPr lang="ru-RU" sz="1900" dirty="0" err="1">
                <a:latin typeface="Bahnschrift Condensed" panose="020B0502040204020203" pitchFamily="34" charset="0"/>
              </a:rPr>
              <a:t>Angular</a:t>
            </a:r>
            <a:r>
              <a:rPr lang="ru-RU" sz="1900" dirty="0">
                <a:latin typeface="Bahnschrift Condensed" panose="020B0502040204020203" pitchFamily="34" charset="0"/>
              </a:rPr>
              <a:t> или Vue.js. Также полезно освоить инструменты для создания и редактирования графики, такие как </a:t>
            </a:r>
            <a:r>
              <a:rPr lang="ru-RU" sz="1900" dirty="0" err="1">
                <a:latin typeface="Bahnschrift Condensed" panose="020B0502040204020203" pitchFamily="34" charset="0"/>
              </a:rPr>
              <a:t>Adobe</a:t>
            </a:r>
            <a:r>
              <a:rPr lang="ru-RU" sz="1900" dirty="0">
                <a:latin typeface="Bahnschrift Condensed" panose="020B0502040204020203" pitchFamily="34" charset="0"/>
              </a:rPr>
              <a:t> </a:t>
            </a:r>
            <a:r>
              <a:rPr lang="ru-RU" sz="1900" dirty="0" err="1">
                <a:latin typeface="Bahnschrift Condensed" panose="020B0502040204020203" pitchFamily="34" charset="0"/>
              </a:rPr>
              <a:t>Photoshop</a:t>
            </a:r>
            <a:r>
              <a:rPr lang="ru-RU" sz="1900" dirty="0">
                <a:latin typeface="Bahnschrift Condensed" panose="020B0502040204020203" pitchFamily="34" charset="0"/>
              </a:rPr>
              <a:t> или </a:t>
            </a:r>
            <a:r>
              <a:rPr lang="ru-RU" sz="1900" dirty="0" err="1">
                <a:latin typeface="Bahnschrift Condensed" panose="020B0502040204020203" pitchFamily="34" charset="0"/>
              </a:rPr>
              <a:t>Illustrator</a:t>
            </a:r>
            <a:r>
              <a:rPr lang="ru-RU" sz="1900" dirty="0">
                <a:latin typeface="Bahnschrift Condensed" panose="020B0502040204020203" pitchFamily="34" charset="0"/>
              </a:rPr>
              <a:t>.</a:t>
            </a:r>
            <a:endParaRPr lang="ru-RU" sz="19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gradFill flip="none" rotWithShape="1">
            <a:gsLst>
              <a:gs pos="100000">
                <a:srgbClr val="FB9205"/>
              </a:gs>
              <a:gs pos="11478">
                <a:srgbClr val="00B0F0"/>
              </a:gs>
              <a:gs pos="31105">
                <a:srgbClr val="FB9205"/>
              </a:gs>
              <a:gs pos="58800">
                <a:srgbClr val="FB9205"/>
              </a:gs>
              <a:gs pos="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gradFill flip="none" rotWithShape="1">
              <a:gsLst>
                <a:gs pos="0">
                  <a:srgbClr val="00B0F0"/>
                </a:gs>
                <a:gs pos="11000">
                  <a:srgbClr val="00B0F0"/>
                </a:gs>
                <a:gs pos="83000">
                  <a:srgbClr val="FB9205"/>
                </a:gs>
                <a:gs pos="31000">
                  <a:srgbClr val="FB9205"/>
                </a:gs>
                <a:gs pos="100000">
                  <a:srgbClr val="FB920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626922" y="40424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Статистика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487" y="391301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</a:t>
            </a:r>
            <a:r>
              <a:rPr lang="ru-RU" dirty="0">
                <a:latin typeface="Bahnschrift Condensed" panose="020B0502040204020203" pitchFamily="34" charset="0"/>
              </a:rPr>
              <a:t>Разработка сайта</a:t>
            </a:r>
            <a:r>
              <a:rPr lang="en-US" dirty="0">
                <a:latin typeface="Bahnschrift Condensed" panose="020B0502040204020203" pitchFamily="34" charset="0"/>
              </a:rPr>
              <a:t>: frontend, </a:t>
            </a:r>
            <a:r>
              <a:rPr lang="ru-RU" dirty="0">
                <a:latin typeface="Bahnschrift Condensed" panose="020B0502040204020203" pitchFamily="34" charset="0"/>
              </a:rPr>
              <a:t>дизайн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64577"/>
            <a:ext cx="959427" cy="959427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7002" y="3990401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30896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73133"/>
            <a:ext cx="463471" cy="46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0745" y="401091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71392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820" y="1034471"/>
            <a:ext cx="8149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u="sng" dirty="0">
                <a:latin typeface="Bahnschrift Condensed" panose="020B0502040204020203" pitchFamily="34" charset="0"/>
              </a:rPr>
              <a:t>Разделы статистики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1. Основы статистики: включает в себя понятия среднего значения, медианы, дисперсии, стандартного отклонения, а также основные понятия распределений вероятностей.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2. Регрессионный анализ: поможет понять связь между переменными и построить модели для прогнозирования.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3. Тестирование гипотез: методы статистической проверки гипотез, которые позволяют делать выводы на основе данных.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4. Методы визуализации данных: включает в себя графики, диаграммы и другие способы визуализации данных для выявления закономерностей.</a:t>
            </a:r>
            <a:endParaRPr lang="ru-RU" sz="18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06291" y="404242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Изучение библиотек для аналитики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Статистика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820" y="1034471"/>
            <a:ext cx="814994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latin typeface="Bahnschrift Condensed" panose="020B0502040204020203" pitchFamily="34" charset="0"/>
              </a:rPr>
              <a:t>Для цифрового специалиста, который хочет разбираться в аналитике данных с помощью </a:t>
            </a:r>
            <a:r>
              <a:rPr lang="ru-RU" sz="1900" dirty="0" err="1">
                <a:latin typeface="Bahnschrift Condensed" panose="020B0502040204020203" pitchFamily="34" charset="0"/>
              </a:rPr>
              <a:t>Python</a:t>
            </a:r>
            <a:r>
              <a:rPr lang="ru-RU" sz="1900" dirty="0">
                <a:latin typeface="Bahnschrift Condensed" panose="020B0502040204020203" pitchFamily="34" charset="0"/>
              </a:rPr>
              <a:t>, рекомендуется изучить </a:t>
            </a:r>
            <a:r>
              <a:rPr lang="ru-RU" sz="1900" u="sng" dirty="0">
                <a:latin typeface="Bahnschrift Condensed" panose="020B0502040204020203" pitchFamily="34" charset="0"/>
              </a:rPr>
              <a:t>следующие библиотеки</a:t>
            </a:r>
            <a:r>
              <a:rPr lang="ru-RU" sz="1900" dirty="0">
                <a:latin typeface="Bahnschrift Condensed" panose="020B0502040204020203" pitchFamily="34" charset="0"/>
              </a:rPr>
              <a:t>:</a:t>
            </a:r>
          </a:p>
          <a:p>
            <a:r>
              <a:rPr lang="ru-RU" sz="1900" dirty="0">
                <a:latin typeface="Bahnschrift Condensed" panose="020B0502040204020203" pitchFamily="34" charset="0"/>
              </a:rPr>
              <a:t>1. </a:t>
            </a:r>
            <a:r>
              <a:rPr lang="ru-RU" sz="1900" dirty="0" err="1">
                <a:latin typeface="Bahnschrift Condensed" panose="020B0502040204020203" pitchFamily="34" charset="0"/>
              </a:rPr>
              <a:t>Pandas</a:t>
            </a:r>
            <a:r>
              <a:rPr lang="ru-RU" sz="1900" dirty="0">
                <a:latin typeface="Bahnschrift Condensed" panose="020B0502040204020203" pitchFamily="34" charset="0"/>
              </a:rPr>
              <a:t> предоставляет инструменты для обработки и анализа данных, такие как структуры данных (например, </a:t>
            </a:r>
            <a:r>
              <a:rPr lang="ru-RU" sz="1900" dirty="0" err="1">
                <a:latin typeface="Bahnschrift Condensed" panose="020B0502040204020203" pitchFamily="34" charset="0"/>
              </a:rPr>
              <a:t>DataFrame</a:t>
            </a:r>
            <a:r>
              <a:rPr lang="ru-RU" sz="1900" dirty="0">
                <a:latin typeface="Bahnschrift Condensed" panose="020B0502040204020203" pitchFamily="34" charset="0"/>
              </a:rPr>
              <a:t>), функции для фильтрации, сортировки и группировки данных.</a:t>
            </a:r>
          </a:p>
          <a:p>
            <a:r>
              <a:rPr lang="ru-RU" sz="1900" dirty="0">
                <a:latin typeface="Bahnschrift Condensed" panose="020B0502040204020203" pitchFamily="34" charset="0"/>
              </a:rPr>
              <a:t>2. </a:t>
            </a:r>
            <a:r>
              <a:rPr lang="ru-RU" sz="1900" dirty="0" err="1">
                <a:latin typeface="Bahnschrift Condensed" panose="020B0502040204020203" pitchFamily="34" charset="0"/>
              </a:rPr>
              <a:t>NumPy</a:t>
            </a:r>
            <a:r>
              <a:rPr lang="ru-RU" sz="1900" dirty="0">
                <a:latin typeface="Bahnschrift Condensed" panose="020B0502040204020203" pitchFamily="34" charset="0"/>
              </a:rPr>
              <a:t> предоставляет поддержку для работы с многомерными массивами и матрицами, а также функции для выполнения математических операций на этих структурах данных.</a:t>
            </a:r>
          </a:p>
          <a:p>
            <a:r>
              <a:rPr lang="ru-RU" sz="1900" dirty="0">
                <a:latin typeface="Bahnschrift Condensed" panose="020B0502040204020203" pitchFamily="34" charset="0"/>
              </a:rPr>
              <a:t>3. </a:t>
            </a:r>
            <a:r>
              <a:rPr lang="ru-RU" sz="1900" dirty="0" err="1">
                <a:latin typeface="Bahnschrift Condensed" panose="020B0502040204020203" pitchFamily="34" charset="0"/>
              </a:rPr>
              <a:t>Matplotlib</a:t>
            </a:r>
            <a:r>
              <a:rPr lang="ru-RU" sz="1900" dirty="0">
                <a:latin typeface="Bahnschrift Condensed" panose="020B0502040204020203" pitchFamily="34" charset="0"/>
              </a:rPr>
              <a:t> и </a:t>
            </a:r>
            <a:r>
              <a:rPr lang="ru-RU" sz="1900" dirty="0" err="1">
                <a:latin typeface="Bahnschrift Condensed" panose="020B0502040204020203" pitchFamily="34" charset="0"/>
              </a:rPr>
              <a:t>Seaborn</a:t>
            </a:r>
            <a:r>
              <a:rPr lang="ru-RU" sz="1900" dirty="0">
                <a:latin typeface="Bahnschrift Condensed" panose="020B0502040204020203" pitchFamily="34" charset="0"/>
              </a:rPr>
              <a:t> используются для визуализации данных, что поможет визуализировать и анализировать данные с помощью графиков, диаграмм и диагностики.</a:t>
            </a:r>
          </a:p>
          <a:p>
            <a:r>
              <a:rPr lang="ru-RU" sz="1900" dirty="0">
                <a:latin typeface="Bahnschrift Condensed" panose="020B0502040204020203" pitchFamily="34" charset="0"/>
              </a:rPr>
              <a:t>4. </a:t>
            </a:r>
            <a:r>
              <a:rPr lang="ru-RU" sz="1900" dirty="0" err="1">
                <a:latin typeface="Bahnschrift Condensed" panose="020B0502040204020203" pitchFamily="34" charset="0"/>
              </a:rPr>
              <a:t>Scikit-learn</a:t>
            </a:r>
            <a:r>
              <a:rPr lang="ru-RU" sz="1900" dirty="0">
                <a:latin typeface="Bahnschrift Condensed" panose="020B0502040204020203" pitchFamily="34" charset="0"/>
              </a:rPr>
              <a:t> является библиотекой машинного обучения, которая </a:t>
            </a:r>
            <a:endParaRPr lang="ru-RU" sz="1900" dirty="0" smtClean="0">
              <a:latin typeface="Bahnschrift Condensed" panose="020B0502040204020203" pitchFamily="34" charset="0"/>
            </a:endParaRP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предоставляет </a:t>
            </a:r>
            <a:r>
              <a:rPr lang="ru-RU" sz="1900" dirty="0">
                <a:latin typeface="Bahnschrift Condensed" panose="020B0502040204020203" pitchFamily="34" charset="0"/>
              </a:rPr>
              <a:t>множество алгоритмов для классификации</a:t>
            </a:r>
            <a:r>
              <a:rPr lang="ru-RU" sz="1900" dirty="0" smtClean="0">
                <a:latin typeface="Bahnschrift Condensed" panose="020B0502040204020203" pitchFamily="34" charset="0"/>
              </a:rPr>
              <a:t>,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 </a:t>
            </a:r>
            <a:r>
              <a:rPr lang="ru-RU" sz="1900" dirty="0">
                <a:latin typeface="Bahnschrift Condensed" panose="020B0502040204020203" pitchFamily="34" charset="0"/>
              </a:rPr>
              <a:t>регрессии, кластеризации и других задач машинного обучения.</a:t>
            </a:r>
            <a:endParaRPr lang="ru-RU" sz="19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87292" y="397315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Обзор структуры баз данных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Изучение библиотек для анализа данных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4" y="632130"/>
            <a:ext cx="2448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latin typeface="Bahnschrift Condensed" panose="020B0502040204020203" pitchFamily="34" charset="0"/>
              </a:rPr>
              <a:t>Пересадка на Линию программирования</a:t>
            </a:r>
          </a:p>
          <a:p>
            <a:r>
              <a:rPr lang="ru-RU" sz="1300" dirty="0" smtClean="0">
                <a:latin typeface="Bahnschrift Condensed" panose="020B0502040204020203" pitchFamily="34" charset="0"/>
              </a:rPr>
              <a:t>Станция: Введение в программирование</a:t>
            </a:r>
            <a:endParaRPr lang="ru-RU" sz="1300" dirty="0">
              <a:latin typeface="Bahnschrift Condensed" panose="020B0502040204020203" pitchFamily="34" charset="0"/>
            </a:endParaRPr>
          </a:p>
        </p:txBody>
      </p:sp>
      <p:sp>
        <p:nvSpPr>
          <p:cNvPr id="11" name="Овал 10">
            <a:hlinkClick r:id="rId2" action="ppaction://hlinksldjump"/>
          </p:cNvPr>
          <p:cNvSpPr/>
          <p:nvPr/>
        </p:nvSpPr>
        <p:spPr>
          <a:xfrm>
            <a:off x="2847255" y="720407"/>
            <a:ext cx="131618" cy="138545"/>
          </a:xfrm>
          <a:prstGeom prst="ellipse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934740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426056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301059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243296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4281082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341555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82" y="705092"/>
            <a:ext cx="87448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Condensed" panose="020B0502040204020203" pitchFamily="34" charset="0"/>
              </a:rPr>
              <a:t>1. </a:t>
            </a:r>
            <a:r>
              <a:rPr lang="ru-RU" sz="18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800" dirty="0">
                <a:latin typeface="Bahnschrift Condensed" panose="020B0502040204020203" pitchFamily="34" charset="0"/>
              </a:rPr>
              <a:t>различных моделей данных, таких как реляционные базы данных (например, SQL), </a:t>
            </a:r>
            <a:r>
              <a:rPr lang="ru-RU" sz="1800" dirty="0" err="1">
                <a:latin typeface="Bahnschrift Condensed" panose="020B0502040204020203" pitchFamily="34" charset="0"/>
              </a:rPr>
              <a:t>NoSQL</a:t>
            </a:r>
            <a:r>
              <a:rPr lang="ru-RU" sz="1800" dirty="0">
                <a:latin typeface="Bahnschrift Condensed" panose="020B0502040204020203" pitchFamily="34" charset="0"/>
              </a:rPr>
              <a:t> базы данных (например, </a:t>
            </a:r>
            <a:r>
              <a:rPr lang="ru-RU" sz="1800" dirty="0" err="1">
                <a:latin typeface="Bahnschrift Condensed" panose="020B0502040204020203" pitchFamily="34" charset="0"/>
              </a:rPr>
              <a:t>MongoDB</a:t>
            </a:r>
            <a:r>
              <a:rPr lang="ru-RU" sz="1800" dirty="0">
                <a:latin typeface="Bahnschrift Condensed" panose="020B0502040204020203" pitchFamily="34" charset="0"/>
              </a:rPr>
              <a:t>), </a:t>
            </a:r>
            <a:r>
              <a:rPr lang="ru-RU" sz="1800" dirty="0" err="1">
                <a:latin typeface="Bahnschrift Condensed" panose="020B0502040204020203" pitchFamily="34" charset="0"/>
              </a:rPr>
              <a:t>графовые</a:t>
            </a:r>
            <a:r>
              <a:rPr lang="ru-RU" sz="1800" dirty="0">
                <a:latin typeface="Bahnschrift Condensed" panose="020B0502040204020203" pitchFamily="34" charset="0"/>
              </a:rPr>
              <a:t> базы данных (например, Neo4j) и как выбрать подходящую модель для конкретной задачи</a:t>
            </a:r>
            <a:r>
              <a:rPr lang="ru-RU" sz="1800" dirty="0" smtClean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2. </a:t>
            </a:r>
            <a:r>
              <a:rPr lang="ru-RU" sz="18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800" dirty="0">
                <a:latin typeface="Bahnschrift Condensed" panose="020B0502040204020203" pitchFamily="34" charset="0"/>
              </a:rPr>
              <a:t>SQL (</a:t>
            </a:r>
            <a:r>
              <a:rPr lang="ru-RU" sz="1800" dirty="0" err="1">
                <a:latin typeface="Bahnschrift Condensed" panose="020B0502040204020203" pitchFamily="34" charset="0"/>
              </a:rPr>
              <a:t>Structured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Query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Language</a:t>
            </a:r>
            <a:r>
              <a:rPr lang="ru-RU" sz="1800" dirty="0">
                <a:latin typeface="Bahnschrift Condensed" panose="020B0502040204020203" pitchFamily="34" charset="0"/>
              </a:rPr>
              <a:t>) для извлечения, агрегации и обновления данных в реляционных базах данных, что является важным навыком для работы с данными</a:t>
            </a:r>
            <a:r>
              <a:rPr lang="ru-RU" sz="1800" dirty="0" smtClean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3. </a:t>
            </a:r>
            <a:r>
              <a:rPr lang="ru-RU" sz="1800" dirty="0" smtClean="0">
                <a:latin typeface="Bahnschrift Condensed" panose="020B0502040204020203" pitchFamily="34" charset="0"/>
              </a:rPr>
              <a:t>Умение </a:t>
            </a:r>
            <a:r>
              <a:rPr lang="ru-RU" sz="1800" dirty="0">
                <a:latin typeface="Bahnschrift Condensed" panose="020B0502040204020203" pitchFamily="34" charset="0"/>
              </a:rPr>
              <a:t>оптимизировать SQL запросы для повышения производительности и эффективного доступа к данным в базе данных</a:t>
            </a:r>
            <a:r>
              <a:rPr lang="ru-RU" sz="1800" dirty="0" smtClean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4. </a:t>
            </a:r>
            <a:r>
              <a:rPr lang="ru-RU" sz="18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800" dirty="0">
                <a:latin typeface="Bahnschrift Condensed" panose="020B0502040204020203" pitchFamily="34" charset="0"/>
              </a:rPr>
              <a:t>роли индексов и ключей в базах данных для ускорения поиска и фильтрации данных</a:t>
            </a:r>
            <a:r>
              <a:rPr lang="ru-RU" sz="1800" dirty="0" smtClean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5. </a:t>
            </a:r>
            <a:r>
              <a:rPr lang="ru-RU" sz="18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800" dirty="0">
                <a:latin typeface="Bahnschrift Condensed" panose="020B0502040204020203" pitchFamily="34" charset="0"/>
              </a:rPr>
              <a:t>основ нормализации баз данных поможет в проектировании эффективных баз данных с минимальной избыточностью данных</a:t>
            </a:r>
            <a:r>
              <a:rPr lang="ru-RU" sz="1800" dirty="0" smtClean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6. </a:t>
            </a:r>
            <a:r>
              <a:rPr lang="ru-RU" sz="18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800" dirty="0">
                <a:latin typeface="Bahnschrift Condensed" panose="020B0502040204020203" pitchFamily="34" charset="0"/>
              </a:rPr>
              <a:t>концепций транзакций,  </a:t>
            </a:r>
            <a:r>
              <a:rPr lang="ru-RU" sz="1800" dirty="0" smtClean="0">
                <a:latin typeface="Bahnschrift Condensed" panose="020B0502040204020203" pitchFamily="34" charset="0"/>
              </a:rPr>
              <a:t>блокировок </a:t>
            </a:r>
            <a:r>
              <a:rPr lang="ru-RU" sz="1800" dirty="0">
                <a:latin typeface="Bahnschrift Condensed" panose="020B0502040204020203" pitchFamily="34" charset="0"/>
              </a:rPr>
              <a:t>и обеспечения целостности данных для обеспечения </a:t>
            </a:r>
            <a:endParaRPr lang="ru-RU" sz="1800" dirty="0" smtClean="0">
              <a:latin typeface="Bahnschrift Condensed" panose="020B0502040204020203" pitchFamily="34" charset="0"/>
            </a:endParaRPr>
          </a:p>
          <a:p>
            <a:r>
              <a:rPr lang="ru-RU" sz="1800" dirty="0" smtClean="0">
                <a:latin typeface="Bahnschrift Condensed" panose="020B0502040204020203" pitchFamily="34" charset="0"/>
              </a:rPr>
              <a:t>безопасности </a:t>
            </a:r>
            <a:r>
              <a:rPr lang="ru-RU" sz="1800" dirty="0">
                <a:latin typeface="Bahnschrift Condensed" panose="020B0502040204020203" pitchFamily="34" charset="0"/>
              </a:rPr>
              <a:t>и надежности баз данных.</a:t>
            </a:r>
            <a:endParaRPr lang="ru-RU" sz="18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68286" y="397315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Визуализация данных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</a:t>
            </a:r>
            <a:r>
              <a:rPr lang="ru-RU" dirty="0">
                <a:latin typeface="Bahnschrift Condensed" panose="020B0502040204020203" pitchFamily="34" charset="0"/>
              </a:rPr>
              <a:t>Обзор структуры баз данных</a:t>
            </a:r>
            <a:r>
              <a:rPr lang="ru-RU" dirty="0" smtClean="0">
                <a:latin typeface="Bahnschrift Condensed" panose="020B0502040204020203" pitchFamily="34" charset="0"/>
              </a:rPr>
              <a:t>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879323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2051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2456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187879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2256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2861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109" y="705092"/>
            <a:ext cx="8814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Condensed" panose="020B0502040204020203" pitchFamily="34" charset="0"/>
              </a:rPr>
              <a:t>Для визуализации данных цифровому специалисту важно изучить следующие ключевые аспекты</a:t>
            </a:r>
            <a:r>
              <a:rPr lang="ru-RU" sz="1800" dirty="0" smtClean="0">
                <a:latin typeface="Bahnschrift Condensed" panose="020B0502040204020203" pitchFamily="34" charset="0"/>
              </a:rPr>
              <a:t>:</a:t>
            </a:r>
            <a:endParaRPr lang="ru-RU" sz="1800" dirty="0">
              <a:latin typeface="Bahnschrift Condensed" panose="020B0502040204020203" pitchFamily="34" charset="0"/>
            </a:endParaRPr>
          </a:p>
          <a:p>
            <a:r>
              <a:rPr lang="ru-RU" sz="1800" dirty="0">
                <a:latin typeface="Bahnschrift Condensed" panose="020B0502040204020203" pitchFamily="34" charset="0"/>
              </a:rPr>
              <a:t>1. </a:t>
            </a:r>
            <a:r>
              <a:rPr lang="ru-RU" sz="1800" dirty="0" smtClean="0">
                <a:latin typeface="Bahnschrift Condensed" panose="020B0502040204020203" pitchFamily="34" charset="0"/>
              </a:rPr>
              <a:t>Необходимо </a:t>
            </a:r>
            <a:r>
              <a:rPr lang="ru-RU" sz="1800" dirty="0">
                <a:latin typeface="Bahnschrift Condensed" panose="020B0502040204020203" pitchFamily="34" charset="0"/>
              </a:rPr>
              <a:t>изучить различные инструменты для создания визуализаций, такие как </a:t>
            </a:r>
            <a:r>
              <a:rPr lang="ru-RU" sz="1800" dirty="0" err="1">
                <a:latin typeface="Bahnschrift Condensed" panose="020B0502040204020203" pitchFamily="34" charset="0"/>
              </a:rPr>
              <a:t>Python</a:t>
            </a:r>
            <a:r>
              <a:rPr lang="ru-RU" sz="1800" dirty="0">
                <a:latin typeface="Bahnschrift Condensed" panose="020B0502040204020203" pitchFamily="34" charset="0"/>
              </a:rPr>
              <a:t> библиотеки (например, </a:t>
            </a:r>
            <a:r>
              <a:rPr lang="ru-RU" sz="1800" dirty="0" err="1">
                <a:latin typeface="Bahnschrift Condensed" panose="020B0502040204020203" pitchFamily="34" charset="0"/>
              </a:rPr>
              <a:t>Matplotlib</a:t>
            </a:r>
            <a:r>
              <a:rPr lang="ru-RU" sz="1800" dirty="0">
                <a:latin typeface="Bahnschrift Condensed" panose="020B0502040204020203" pitchFamily="34" charset="0"/>
              </a:rPr>
              <a:t>, </a:t>
            </a:r>
            <a:r>
              <a:rPr lang="ru-RU" sz="1800" dirty="0" err="1">
                <a:latin typeface="Bahnschrift Condensed" panose="020B0502040204020203" pitchFamily="34" charset="0"/>
              </a:rPr>
              <a:t>Seaborn</a:t>
            </a:r>
            <a:r>
              <a:rPr lang="ru-RU" sz="1800" dirty="0">
                <a:latin typeface="Bahnschrift Condensed" panose="020B0502040204020203" pitchFamily="34" charset="0"/>
              </a:rPr>
              <a:t>), </a:t>
            </a:r>
            <a:r>
              <a:rPr lang="ru-RU" sz="1800" dirty="0" err="1">
                <a:latin typeface="Bahnschrift Condensed" panose="020B0502040204020203" pitchFamily="34" charset="0"/>
              </a:rPr>
              <a:t>Tableau</a:t>
            </a:r>
            <a:r>
              <a:rPr lang="ru-RU" sz="1800" dirty="0">
                <a:latin typeface="Bahnschrift Condensed" panose="020B0502040204020203" pitchFamily="34" charset="0"/>
              </a:rPr>
              <a:t>, </a:t>
            </a:r>
            <a:r>
              <a:rPr lang="ru-RU" sz="1800" dirty="0" err="1">
                <a:latin typeface="Bahnschrift Condensed" panose="020B0502040204020203" pitchFamily="34" charset="0"/>
              </a:rPr>
              <a:t>Power</a:t>
            </a:r>
            <a:r>
              <a:rPr lang="ru-RU" sz="1800" dirty="0">
                <a:latin typeface="Bahnschrift Condensed" panose="020B0502040204020203" pitchFamily="34" charset="0"/>
              </a:rPr>
              <a:t> BI, </a:t>
            </a:r>
            <a:r>
              <a:rPr lang="ru-RU" sz="1800" dirty="0" err="1">
                <a:latin typeface="Bahnschrift Condensed" panose="020B0502040204020203" pitchFamily="34" charset="0"/>
              </a:rPr>
              <a:t>Google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Data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Studio</a:t>
            </a:r>
            <a:r>
              <a:rPr lang="ru-RU" sz="1800" dirty="0">
                <a:latin typeface="Bahnschrift Condensed" panose="020B0502040204020203" pitchFamily="34" charset="0"/>
              </a:rPr>
              <a:t> и др.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2. </a:t>
            </a:r>
            <a:r>
              <a:rPr lang="ru-RU" sz="18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800" dirty="0">
                <a:latin typeface="Bahnschrift Condensed" panose="020B0502040204020203" pitchFamily="34" charset="0"/>
              </a:rPr>
              <a:t>основных концепций статистики, процесса изучения данных и понимания их содержания.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3. </a:t>
            </a:r>
            <a:r>
              <a:rPr lang="ru-RU" sz="18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800" dirty="0">
                <a:latin typeface="Bahnschrift Condensed" panose="020B0502040204020203" pitchFamily="34" charset="0"/>
              </a:rPr>
              <a:t>принципов дизайна информации, цветовой гармонии, выбора правильных типов графиков и умение создавать понятные и привлекательные визуализации.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4</a:t>
            </a:r>
            <a:r>
              <a:rPr lang="ru-RU" sz="1800" dirty="0" smtClean="0">
                <a:latin typeface="Bahnschrift Condensed" panose="020B0502040204020203" pitchFamily="34" charset="0"/>
              </a:rPr>
              <a:t>. Умение </a:t>
            </a:r>
            <a:r>
              <a:rPr lang="ru-RU" sz="1800" dirty="0">
                <a:latin typeface="Bahnschrift Condensed" panose="020B0502040204020203" pitchFamily="34" charset="0"/>
              </a:rPr>
              <a:t>визуализировать данные, связанные с временем и географическими пространствами, с использованием соответствующих графиков.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5. </a:t>
            </a:r>
            <a:r>
              <a:rPr lang="ru-RU" sz="1800" dirty="0" smtClean="0">
                <a:latin typeface="Bahnschrift Condensed" panose="020B0502040204020203" pitchFamily="34" charset="0"/>
              </a:rPr>
              <a:t>Обучение </a:t>
            </a:r>
            <a:r>
              <a:rPr lang="ru-RU" sz="1800" dirty="0">
                <a:latin typeface="Bahnschrift Condensed" panose="020B0502040204020203" pitchFamily="34" charset="0"/>
              </a:rPr>
              <a:t>созданию интерактивных инструментов визуализации, </a:t>
            </a:r>
            <a:endParaRPr lang="ru-RU" sz="1800" dirty="0" smtClean="0">
              <a:latin typeface="Bahnschrift Condensed" panose="020B0502040204020203" pitchFamily="34" charset="0"/>
            </a:endParaRPr>
          </a:p>
          <a:p>
            <a:r>
              <a:rPr lang="ru-RU" sz="1800" dirty="0" smtClean="0">
                <a:latin typeface="Bahnschrift Condensed" panose="020B0502040204020203" pitchFamily="34" charset="0"/>
              </a:rPr>
              <a:t>которые </a:t>
            </a:r>
            <a:r>
              <a:rPr lang="ru-RU" sz="1800" dirty="0">
                <a:latin typeface="Bahnschrift Condensed" panose="020B0502040204020203" pitchFamily="34" charset="0"/>
              </a:rPr>
              <a:t>позволяют пользователям взаимодействовать с данными.</a:t>
            </a:r>
          </a:p>
          <a:p>
            <a:r>
              <a:rPr lang="ru-RU" sz="1800" dirty="0">
                <a:latin typeface="Bahnschrift Condensed" panose="020B0502040204020203" pitchFamily="34" charset="0"/>
              </a:rPr>
              <a:t>6. </a:t>
            </a:r>
            <a:r>
              <a:rPr lang="ru-RU" sz="1800" dirty="0" smtClean="0">
                <a:latin typeface="Bahnschrift Condensed" panose="020B0502040204020203" pitchFamily="34" charset="0"/>
              </a:rPr>
              <a:t>Разработка </a:t>
            </a:r>
            <a:r>
              <a:rPr lang="ru-RU" sz="1800" dirty="0">
                <a:latin typeface="Bahnschrift Condensed" panose="020B0502040204020203" pitchFamily="34" charset="0"/>
              </a:rPr>
              <a:t>навыков графического дизайна и способности мыслить визуально для </a:t>
            </a:r>
            <a:r>
              <a:rPr lang="ru-RU" sz="1800" dirty="0" smtClean="0">
                <a:latin typeface="Bahnschrift Condensed" panose="020B0502040204020203" pitchFamily="34" charset="0"/>
              </a:rPr>
              <a:t>создания</a:t>
            </a:r>
          </a:p>
          <a:p>
            <a:r>
              <a:rPr lang="ru-RU" sz="1800" dirty="0" smtClean="0">
                <a:latin typeface="Bahnschrift Condensed" panose="020B0502040204020203" pitchFamily="34" charset="0"/>
              </a:rPr>
              <a:t> </a:t>
            </a:r>
            <a:r>
              <a:rPr lang="ru-RU" sz="1800" dirty="0">
                <a:latin typeface="Bahnschrift Condensed" panose="020B0502040204020203" pitchFamily="34" charset="0"/>
              </a:rPr>
              <a:t>эффективных визуализаций.</a:t>
            </a:r>
            <a:endParaRPr lang="ru-RU" sz="18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37298" y="391301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</a:t>
            </a:r>
            <a:r>
              <a:rPr lang="ru-RU" dirty="0">
                <a:latin typeface="Bahnschrift Condensed" panose="020B0502040204020203" pitchFamily="34" charset="0"/>
              </a:rPr>
              <a:t>Работа с большими данными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Визуализация данных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865468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191292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231787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174024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21181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272283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2" y="1594242"/>
            <a:ext cx="5313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Condensed" panose="020B0502040204020203" pitchFamily="34" charset="0"/>
              </a:rPr>
              <a:t>Для изучения аналитики данных в </a:t>
            </a:r>
            <a:r>
              <a:rPr lang="ru-RU" sz="1800" dirty="0" err="1">
                <a:latin typeface="Bahnschrift Condensed" panose="020B0502040204020203" pitchFamily="34" charset="0"/>
              </a:rPr>
              <a:t>Big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Data</a:t>
            </a:r>
            <a:r>
              <a:rPr lang="ru-RU" sz="1800" dirty="0">
                <a:latin typeface="Bahnschrift Condensed" panose="020B0502040204020203" pitchFamily="34" charset="0"/>
              </a:rPr>
              <a:t> важно освоить: концепции </a:t>
            </a:r>
            <a:r>
              <a:rPr lang="ru-RU" sz="1800" dirty="0" err="1">
                <a:latin typeface="Bahnschrift Condensed" panose="020B0502040204020203" pitchFamily="34" charset="0"/>
              </a:rPr>
              <a:t>Big</a:t>
            </a:r>
            <a:r>
              <a:rPr lang="ru-RU" sz="1800" dirty="0">
                <a:latin typeface="Bahnschrift Condensed" panose="020B0502040204020203" pitchFamily="34" charset="0"/>
              </a:rPr>
              <a:t> </a:t>
            </a:r>
            <a:r>
              <a:rPr lang="ru-RU" sz="1800" dirty="0" err="1">
                <a:latin typeface="Bahnschrift Condensed" panose="020B0502040204020203" pitchFamily="34" charset="0"/>
              </a:rPr>
              <a:t>Data</a:t>
            </a:r>
            <a:r>
              <a:rPr lang="ru-RU" sz="1800" dirty="0">
                <a:latin typeface="Bahnschrift Condensed" panose="020B0502040204020203" pitchFamily="34" charset="0"/>
              </a:rPr>
              <a:t>, технологии (</a:t>
            </a:r>
            <a:r>
              <a:rPr lang="ru-RU" sz="1800" dirty="0" err="1">
                <a:latin typeface="Bahnschrift Condensed" panose="020B0502040204020203" pitchFamily="34" charset="0"/>
              </a:rPr>
              <a:t>Hadoop</a:t>
            </a:r>
            <a:r>
              <a:rPr lang="ru-RU" sz="1800" dirty="0">
                <a:latin typeface="Bahnschrift Condensed" panose="020B0502040204020203" pitchFamily="34" charset="0"/>
              </a:rPr>
              <a:t>, </a:t>
            </a:r>
            <a:r>
              <a:rPr lang="ru-RU" sz="1800" dirty="0" err="1">
                <a:latin typeface="Bahnschrift Condensed" panose="020B0502040204020203" pitchFamily="34" charset="0"/>
              </a:rPr>
              <a:t>Spark</a:t>
            </a:r>
            <a:r>
              <a:rPr lang="ru-RU" sz="1800" dirty="0">
                <a:latin typeface="Bahnschrift Condensed" panose="020B0502040204020203" pitchFamily="34" charset="0"/>
              </a:rPr>
              <a:t>), программирование (</a:t>
            </a:r>
            <a:r>
              <a:rPr lang="ru-RU" sz="1800" dirty="0" err="1">
                <a:latin typeface="Bahnschrift Condensed" panose="020B0502040204020203" pitchFamily="34" charset="0"/>
              </a:rPr>
              <a:t>Python</a:t>
            </a:r>
            <a:r>
              <a:rPr lang="ru-RU" sz="1800" dirty="0">
                <a:latin typeface="Bahnschrift Condensed" panose="020B0502040204020203" pitchFamily="34" charset="0"/>
              </a:rPr>
              <a:t>, R), работу с базами данных и машинное обучение, визуализацию данных, обработку потоков данных, облачные платформы (AWS, </a:t>
            </a:r>
            <a:r>
              <a:rPr lang="ru-RU" sz="1800" dirty="0" err="1">
                <a:latin typeface="Bahnschrift Condensed" panose="020B0502040204020203" pitchFamily="34" charset="0"/>
              </a:rPr>
              <a:t>Azure</a:t>
            </a:r>
            <a:r>
              <a:rPr lang="ru-RU" sz="1800" dirty="0">
                <a:latin typeface="Bahnschrift Condensed" panose="020B0502040204020203" pitchFamily="34" charset="0"/>
              </a:rPr>
              <a:t>) и </a:t>
            </a:r>
            <a:r>
              <a:rPr lang="ru-RU" sz="1800" dirty="0" err="1">
                <a:latin typeface="Bahnschrift Condensed" panose="020B0502040204020203" pitchFamily="34" charset="0"/>
              </a:rPr>
              <a:t>кибербезопасность</a:t>
            </a:r>
            <a:r>
              <a:rPr lang="ru-RU" sz="1800" dirty="0">
                <a:latin typeface="Bahnschrift Condensed" panose="020B0502040204020203" pitchFamily="34" charset="0"/>
              </a:rPr>
              <a:t>.</a:t>
            </a:r>
            <a:endParaRPr lang="ru-RU" sz="18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827340" y="395342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Аналитика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Работа с большими данными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4" y="632130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Линию программирования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Добавление микросервисов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Овал 10">
            <a:hlinkClick r:id="rId2" action="ppaction://hlinksldjump"/>
          </p:cNvPr>
          <p:cNvSpPr/>
          <p:nvPr/>
        </p:nvSpPr>
        <p:spPr>
          <a:xfrm>
            <a:off x="3013510" y="741188"/>
            <a:ext cx="131618" cy="138545"/>
          </a:xfrm>
          <a:prstGeom prst="ellipse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9581" y="1093795"/>
            <a:ext cx="77504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Для аналитики графиков данных и нахождения в них закономерностей важно изучить следующие аспекты: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1. </a:t>
            </a:r>
            <a:r>
              <a:rPr lang="ru-RU" sz="1700" dirty="0" smtClean="0">
                <a:latin typeface="Bahnschrift Condensed" panose="020B0502040204020203" pitchFamily="34" charset="0"/>
              </a:rPr>
              <a:t>Изучение </a:t>
            </a:r>
            <a:r>
              <a:rPr lang="ru-RU" sz="1700" dirty="0">
                <a:latin typeface="Bahnschrift Condensed" panose="020B0502040204020203" pitchFamily="34" charset="0"/>
              </a:rPr>
              <a:t>различных типов графиков (линейные, столбчатые, круговые, ящик с усами, тепловые карты и др.) и их использование в зависимости от типа данных и задачи.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2. </a:t>
            </a:r>
            <a:r>
              <a:rPr lang="ru-RU" sz="17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700" dirty="0">
                <a:latin typeface="Bahnschrift Condensed" panose="020B0502040204020203" pitchFamily="34" charset="0"/>
              </a:rPr>
              <a:t>основ статистики для анализа данных, включая средние значения, медиану, стандартное отклонение, корреляцию, регрессию и др.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3. </a:t>
            </a:r>
            <a:r>
              <a:rPr lang="ru-RU" sz="1700" dirty="0" smtClean="0">
                <a:latin typeface="Bahnschrift Condensed" panose="020B0502040204020203" pitchFamily="34" charset="0"/>
              </a:rPr>
              <a:t>Умение </a:t>
            </a:r>
            <a:r>
              <a:rPr lang="ru-RU" sz="1700" dirty="0">
                <a:latin typeface="Bahnschrift Condensed" panose="020B0502040204020203" pitchFamily="34" charset="0"/>
              </a:rPr>
              <a:t>анализировать временные ряды с помощью графиков и идентификация трендов, цикличности, сезонности и аномалий.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4. </a:t>
            </a:r>
            <a:r>
              <a:rPr lang="ru-RU" sz="17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700" dirty="0">
                <a:latin typeface="Bahnschrift Condensed" panose="020B0502040204020203" pitchFamily="34" charset="0"/>
              </a:rPr>
              <a:t>основных принципов машинного обучения поможет в поиске закономерностей в данных и создании моделей для их предсказания.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5. </a:t>
            </a:r>
            <a:r>
              <a:rPr lang="ru-RU" sz="1700" dirty="0" smtClean="0">
                <a:latin typeface="Bahnschrift Condensed" panose="020B0502040204020203" pitchFamily="34" charset="0"/>
              </a:rPr>
              <a:t>Навык </a:t>
            </a:r>
            <a:r>
              <a:rPr lang="ru-RU" sz="1700" dirty="0">
                <a:latin typeface="Bahnschrift Condensed" panose="020B0502040204020203" pitchFamily="34" charset="0"/>
              </a:rPr>
              <a:t>анализа и интерпретации графиков, умение выявлять связи и зависимости между переменными через визуализации</a:t>
            </a:r>
            <a:r>
              <a:rPr lang="ru-RU" sz="1700" dirty="0" smtClean="0">
                <a:latin typeface="Bahnschrift Condensed" panose="020B0502040204020203" pitchFamily="34" charset="0"/>
              </a:rPr>
              <a:t>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gradFill>
            <a:gsLst>
              <a:gs pos="2703">
                <a:srgbClr val="92D050"/>
              </a:gs>
              <a:gs pos="27000">
                <a:srgbClr val="00B0F0"/>
              </a:gs>
              <a:gs pos="100000">
                <a:srgbClr val="00B0F0"/>
              </a:gs>
            </a:gsLst>
            <a:path path="circle">
              <a:fillToRect l="100000" t="100000"/>
            </a:path>
          </a:gradFill>
          <a:ln>
            <a:gradFill flip="none" rotWithShape="1">
              <a:gsLst>
                <a:gs pos="0">
                  <a:srgbClr val="92D050"/>
                </a:gs>
                <a:gs pos="31000">
                  <a:srgbClr val="00B0F0"/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464579" y="39731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Основы шифрования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487" y="391301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Аналитика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334" y="632130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диджитал</a:t>
            </a:r>
            <a:r>
              <a:rPr lang="ru-RU" sz="1200" dirty="0" smtClean="0">
                <a:latin typeface="Bahnschrift Condensed" panose="020B0502040204020203" pitchFamily="34" charset="0"/>
              </a:rPr>
              <a:t> маркетинга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Анализ продукта с точки зрения цифрового маркетинга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2830612" y="693525"/>
            <a:ext cx="131618" cy="1385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976304"/>
            <a:ext cx="959427" cy="959427"/>
          </a:xfrm>
          <a:prstGeom prst="ellips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7002" y="4302128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342623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284860"/>
            <a:ext cx="463471" cy="463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745" y="4322646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383119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056" y="796300"/>
            <a:ext cx="8827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1. </a:t>
            </a:r>
            <a:r>
              <a:rPr lang="ru-RU" sz="16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600" dirty="0">
                <a:latin typeface="Bahnschrift Condensed" panose="020B0502040204020203" pitchFamily="34" charset="0"/>
              </a:rPr>
              <a:t>основных типов шифрования, таких как симметричное и асимметричное шифрование, а также </a:t>
            </a:r>
            <a:r>
              <a:rPr lang="ru-RU" sz="1600" dirty="0" err="1">
                <a:latin typeface="Bahnschrift Condensed" panose="020B0502040204020203" pitchFamily="34" charset="0"/>
              </a:rPr>
              <a:t>хэширование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2. </a:t>
            </a:r>
            <a:r>
              <a:rPr lang="ru-RU" sz="16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600" dirty="0">
                <a:latin typeface="Bahnschrift Condensed" panose="020B0502040204020203" pitchFamily="34" charset="0"/>
              </a:rPr>
              <a:t>принципа симметричного шифрования, где используется один ключ как для шифрования, так и для расшифровки данных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3. </a:t>
            </a:r>
            <a:r>
              <a:rPr lang="ru-RU" sz="16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600" dirty="0">
                <a:latin typeface="Bahnschrift Condensed" panose="020B0502040204020203" pitchFamily="34" charset="0"/>
              </a:rPr>
              <a:t>асимметричного шифрования, где для шифрования и расшифровки данных используются два ключа: публичный и приватный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4. </a:t>
            </a:r>
            <a:r>
              <a:rPr lang="ru-RU" sz="16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600" dirty="0">
                <a:latin typeface="Bahnschrift Condensed" panose="020B0502040204020203" pitchFamily="34" charset="0"/>
              </a:rPr>
              <a:t>цифровой подписи как часть асимметричного шифрования, используемой для аутентификации отправителя сообщения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5. </a:t>
            </a:r>
            <a:r>
              <a:rPr lang="ru-RU" sz="1600" dirty="0" smtClean="0">
                <a:latin typeface="Bahnschrift Condensed" panose="020B0502040204020203" pitchFamily="34" charset="0"/>
              </a:rPr>
              <a:t>Знание </a:t>
            </a:r>
            <a:r>
              <a:rPr lang="ru-RU" sz="1600" dirty="0">
                <a:latin typeface="Bahnschrift Condensed" panose="020B0502040204020203" pitchFamily="34" charset="0"/>
              </a:rPr>
              <a:t>процесса хеширования, где данные преобразуются в </a:t>
            </a:r>
            <a:r>
              <a:rPr lang="ru-RU" sz="1600" dirty="0" err="1">
                <a:latin typeface="Bahnschrift Condensed" panose="020B0502040204020203" pitchFamily="34" charset="0"/>
              </a:rPr>
              <a:t>хеш</a:t>
            </a:r>
            <a:r>
              <a:rPr lang="ru-RU" sz="1600" dirty="0">
                <a:latin typeface="Bahnschrift Condensed" panose="020B0502040204020203" pitchFamily="34" charset="0"/>
              </a:rPr>
              <a:t>-код определенной длины, используемый для проверки целостности данных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6. </a:t>
            </a:r>
            <a:r>
              <a:rPr lang="ru-RU" sz="1600" dirty="0" smtClean="0">
                <a:latin typeface="Bahnschrift Condensed" panose="020B0502040204020203" pitchFamily="34" charset="0"/>
              </a:rPr>
              <a:t>Ознакомление </a:t>
            </a:r>
            <a:r>
              <a:rPr lang="ru-RU" sz="1600" dirty="0">
                <a:latin typeface="Bahnschrift Condensed" panose="020B0502040204020203" pitchFamily="34" charset="0"/>
              </a:rPr>
              <a:t>с протоколами </a:t>
            </a:r>
            <a:r>
              <a:rPr lang="ru-RU" sz="1600" dirty="0" smtClean="0">
                <a:latin typeface="Bahnschrift Condensed" panose="020B0502040204020203" pitchFamily="34" charset="0"/>
              </a:rPr>
              <a:t>безопасной </a:t>
            </a:r>
            <a:r>
              <a:rPr lang="ru-RU" sz="1600" dirty="0">
                <a:latin typeface="Bahnschrift Condensed" panose="020B0502040204020203" pitchFamily="34" charset="0"/>
              </a:rPr>
              <a:t>передачи данных в интернете (SSL/TLS), которые используют </a:t>
            </a:r>
            <a:endParaRPr lang="ru-RU" sz="1600" dirty="0" smtClean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криптографию </a:t>
            </a:r>
            <a:r>
              <a:rPr lang="ru-RU" sz="1600" dirty="0">
                <a:latin typeface="Bahnschrift Condensed" panose="020B0502040204020203" pitchFamily="34" charset="0"/>
              </a:rPr>
              <a:t>для обеспечения конфиденциальности и </a:t>
            </a:r>
            <a:endParaRPr lang="ru-RU" sz="1600" dirty="0" smtClean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целостности </a:t>
            </a:r>
            <a:r>
              <a:rPr lang="ru-RU" sz="1600" dirty="0">
                <a:latin typeface="Bahnschrift Condensed" panose="020B0502040204020203" pitchFamily="34" charset="0"/>
              </a:rPr>
              <a:t>данных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7. </a:t>
            </a:r>
            <a:r>
              <a:rPr lang="ru-RU" sz="1600" dirty="0" smtClean="0">
                <a:latin typeface="Bahnschrift Condensed" panose="020B0502040204020203" pitchFamily="34" charset="0"/>
              </a:rPr>
              <a:t>Понимание </a:t>
            </a:r>
            <a:r>
              <a:rPr lang="ru-RU" sz="1600" dirty="0">
                <a:latin typeface="Bahnschrift Condensed" panose="020B0502040204020203" pitchFamily="34" charset="0"/>
              </a:rPr>
              <a:t>основных </a:t>
            </a:r>
            <a:r>
              <a:rPr lang="ru-RU" sz="1600" dirty="0" smtClean="0">
                <a:latin typeface="Bahnschrift Condensed" panose="020B0502040204020203" pitchFamily="34" charset="0"/>
              </a:rPr>
              <a:t>уязвимостей </a:t>
            </a:r>
            <a:r>
              <a:rPr lang="ru-RU" sz="1600" dirty="0">
                <a:latin typeface="Bahnschrift Condensed" panose="020B0502040204020203" pitchFamily="34" charset="0"/>
              </a:rPr>
              <a:t>и угроз в сфере шифрования </a:t>
            </a:r>
            <a:r>
              <a:rPr lang="ru-RU" sz="1600" dirty="0" smtClean="0">
                <a:latin typeface="Bahnschrift Condensed" panose="020B0502040204020203" pitchFamily="34" charset="0"/>
              </a:rPr>
              <a:t>данных,</a:t>
            </a: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 </a:t>
            </a:r>
            <a:r>
              <a:rPr lang="ru-RU" sz="1600" dirty="0">
                <a:latin typeface="Bahnschrift Condensed" panose="020B0502040204020203" pitchFamily="34" charset="0"/>
              </a:rPr>
              <a:t>таких как атаки посередине, перебор ключей, атаки на асимметричные алгоритмы и др.</a:t>
            </a:r>
            <a:endParaRPr lang="ru-RU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32819" y="397315"/>
            <a:ext cx="433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Защита данных: аутентификация, авторизация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Основы шифрования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7" name="Рисунок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4080201"/>
            <a:ext cx="959427" cy="959427"/>
          </a:xfrm>
          <a:prstGeom prst="ellipse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27002" y="440602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446520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388757"/>
            <a:ext cx="463471" cy="4634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0745" y="442654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2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487016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5042" y="1606622"/>
            <a:ext cx="55416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Знание аутентификации и авторизации поможет цифровому специалисту защитить данные и системы от несанкционированного доступа, обеспечивая конфиденциальность, целостность и доступность информации, а также контролируя права доступа пользователей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01624" y="397315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Сетевая безопасность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414" y="401115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Защита данных: аутентификация, авторизация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4" y="63213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кольцевую линию основ цифрового специалиста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Инновации в цифровом мире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Овал 10">
            <a:hlinkClick r:id="rId2" action="ppaction://hlinksldjump"/>
          </p:cNvPr>
          <p:cNvSpPr/>
          <p:nvPr/>
        </p:nvSpPr>
        <p:spPr>
          <a:xfrm>
            <a:off x="4395177" y="737266"/>
            <a:ext cx="131618" cy="138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92285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401810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58604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00841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403862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99100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0415" y="108550"/>
            <a:ext cx="53532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Кольцевая линия: Цифровой мир</a:t>
            </a:r>
          </a:p>
          <a:p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1. </a:t>
            </a:r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  <a:hlinkClick r:id="rId2" action="ppaction://hlinksldjump"/>
              </a:rPr>
              <a:t>Основы цифровых технологий</a:t>
            </a:r>
            <a:endParaRPr lang="ru-RU" sz="1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2. </a:t>
            </a:r>
            <a:r>
              <a:rPr lang="ru-RU" sz="1200" dirty="0" smtClean="0">
                <a:solidFill>
                  <a:srgbClr val="C00000"/>
                </a:solidFill>
                <a:latin typeface="Bahnschrift Condensed" panose="020B0502040204020203" pitchFamily="34" charset="0"/>
                <a:hlinkClick r:id="rId3" action="ppaction://hlinksldjump"/>
              </a:rPr>
              <a:t>Цифровые компетенции</a:t>
            </a:r>
            <a:endParaRPr lang="ru-RU" sz="1200" dirty="0" smtClean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3</a:t>
            </a:r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  <a:hlinkClick r:id="rId4" action="ppaction://hlinksldjump"/>
              </a:rPr>
              <a:t>Цифровая грамотность</a:t>
            </a:r>
            <a:endParaRPr lang="ru-RU" sz="1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4. </a:t>
            </a:r>
            <a:r>
              <a:rPr lang="ru-RU" sz="1200" dirty="0">
                <a:solidFill>
                  <a:srgbClr val="C00000"/>
                </a:solidFill>
                <a:latin typeface="Bahnschrift Condensed" panose="020B0502040204020203" pitchFamily="34" charset="0"/>
                <a:hlinkClick r:id="rId5" action="ppaction://hlinksldjump"/>
              </a:rPr>
              <a:t>Инновации в цифровом мире</a:t>
            </a:r>
            <a:endParaRPr lang="ru-RU" sz="1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endParaRPr lang="ru-RU" sz="1200" dirty="0"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FB9205"/>
                </a:solidFill>
                <a:latin typeface="Bahnschrift Condensed" panose="020B0502040204020203" pitchFamily="34" charset="0"/>
              </a:rPr>
              <a:t>Линия Программирования</a:t>
            </a:r>
            <a:r>
              <a:rPr lang="ru-RU" sz="1200" b="1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:</a:t>
            </a:r>
          </a:p>
          <a:p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1.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6" action="ppaction://hlinksldjump"/>
              </a:rPr>
              <a:t>Математика</a:t>
            </a:r>
            <a:endParaRPr lang="ru-RU" sz="1200" dirty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</a:rPr>
              <a:t>2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  <a:hlinkClick r:id="rId7" action="ppaction://hlinksldjump"/>
              </a:rPr>
              <a:t>Введение в программирование</a:t>
            </a:r>
            <a:endParaRPr lang="ru-RU" sz="1200" dirty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</a:rPr>
              <a:t>3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  <a:hlinkClick r:id="rId8" action="ppaction://hlinksldjump"/>
              </a:rPr>
              <a:t>ООП и структуры данных</a:t>
            </a:r>
            <a:endParaRPr lang="ru-RU" sz="1200" dirty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</a:rPr>
              <a:t>4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  <a:hlinkClick r:id="rId9" action="ppaction://hlinksldjump"/>
              </a:rPr>
              <a:t>Введение в ML и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9" action="ppaction://hlinksldjump"/>
              </a:rPr>
              <a:t>AI</a:t>
            </a:r>
            <a:endParaRPr lang="ru-RU" sz="1200" dirty="0" smtClean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5.</a:t>
            </a:r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</a:rPr>
              <a:t> </a:t>
            </a:r>
            <a:r>
              <a:rPr lang="ru-RU" sz="1200" dirty="0">
                <a:solidFill>
                  <a:srgbClr val="FB9205"/>
                </a:solidFill>
                <a:latin typeface="Bahnschrift Condensed" panose="020B0502040204020203" pitchFamily="34" charset="0"/>
                <a:hlinkClick r:id="rId10" action="ppaction://hlinksldjump"/>
              </a:rPr>
              <a:t>Глубокое обучение и нейронные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0" action="ppaction://hlinksldjump"/>
              </a:rPr>
              <a:t>сети</a:t>
            </a:r>
            <a:endParaRPr lang="ru-RU" sz="1200" dirty="0" smtClean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6.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1" action="ppaction://hlinksldjump"/>
              </a:rPr>
              <a:t>Разработка приложений.</a:t>
            </a:r>
            <a:r>
              <a:rPr lang="en-US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1" action="ppaction://hlinksldjump"/>
              </a:rPr>
              <a:t>Backend</a:t>
            </a:r>
            <a:endParaRPr lang="en-US" sz="1200" dirty="0" smtClean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en-US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7.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2" action="ppaction://hlinksldjump"/>
              </a:rPr>
              <a:t>Добавление микросервисов</a:t>
            </a:r>
            <a:endParaRPr lang="ru-RU" sz="1200" dirty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r>
              <a:rPr lang="en-US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8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3" action="ppaction://hlinksldjump"/>
              </a:rPr>
              <a:t>Разработка сайта. </a:t>
            </a:r>
            <a:r>
              <a:rPr lang="en-US" sz="1200" dirty="0" smtClean="0">
                <a:solidFill>
                  <a:srgbClr val="FB9205"/>
                </a:solidFill>
                <a:latin typeface="Bahnschrift Condensed" panose="020B0502040204020203" pitchFamily="34" charset="0"/>
                <a:hlinkClick r:id="rId13" action="ppaction://hlinksldjump"/>
              </a:rPr>
              <a:t>Frontend</a:t>
            </a:r>
            <a:endParaRPr lang="en-US" sz="1200" dirty="0" smtClean="0">
              <a:solidFill>
                <a:srgbClr val="FB9205"/>
              </a:solidFill>
              <a:latin typeface="Bahnschrift Condensed" panose="020B0502040204020203" pitchFamily="34" charset="0"/>
            </a:endParaRPr>
          </a:p>
          <a:p>
            <a:endParaRPr lang="ru-RU" sz="1200" dirty="0"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Линия Анализа данных: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1.</a:t>
            </a:r>
            <a:r>
              <a:rPr lang="ru-RU" sz="1200" b="1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4" action="ppaction://hlinksldjump"/>
              </a:rPr>
              <a:t>Статистика </a:t>
            </a:r>
            <a:endParaRPr lang="en-US" sz="1200" dirty="0" smtClean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2.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5" action="ppaction://hlinksldjump"/>
              </a:rPr>
              <a:t>Изучение библиотек для анализа данных</a:t>
            </a:r>
            <a:endParaRPr lang="ru-RU" sz="1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3. 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6" action="ppaction://hlinksldjump"/>
              </a:rPr>
              <a:t>Обзор структуры баз данных</a:t>
            </a:r>
            <a:endParaRPr lang="ru-RU" sz="1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4. 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7" action="ppaction://hlinksldjump"/>
              </a:rPr>
              <a:t>Визуализация данных</a:t>
            </a:r>
            <a:endParaRPr lang="ru-RU" sz="1200" dirty="0" smtClean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ru-RU" sz="1200" b="1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8" action="ppaction://hlinksldjump"/>
              </a:rPr>
              <a:t>Работа с большими данными</a:t>
            </a:r>
            <a:endParaRPr lang="ru-RU" sz="1200" dirty="0" smtClean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6</a:t>
            </a:r>
            <a:r>
              <a:rPr lang="ru-RU" sz="1200" b="1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.</a:t>
            </a:r>
            <a:r>
              <a:rPr lang="ru-RU" sz="1200" dirty="0" smtClean="0">
                <a:solidFill>
                  <a:srgbClr val="00B0F0"/>
                </a:solidFill>
                <a:latin typeface="Bahnschrift Condensed" panose="020B0502040204020203" pitchFamily="34" charset="0"/>
                <a:hlinkClick r:id="rId19" action="ppaction://hlinksldjump"/>
              </a:rPr>
              <a:t>Аналитика</a:t>
            </a:r>
            <a:endParaRPr lang="ru-RU" sz="1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  <a:p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35237" y="707662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2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Линия </a:t>
            </a:r>
            <a:r>
              <a:rPr lang="ru-RU" sz="1200" b="1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Кибербезопасности</a:t>
            </a:r>
            <a:r>
              <a:rPr lang="ru-RU" sz="12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:</a:t>
            </a:r>
          </a:p>
          <a:p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1. </a:t>
            </a:r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  <a:hlinkClick r:id="rId20" action="ppaction://hlinksldjump"/>
              </a:rPr>
              <a:t>Основы </a:t>
            </a:r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  <a:hlinkClick r:id="rId20" action="ppaction://hlinksldjump"/>
              </a:rPr>
              <a:t>шифрования</a:t>
            </a:r>
            <a:endParaRPr lang="ru-RU" sz="12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2. </a:t>
            </a:r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  <a:hlinkClick r:id="rId21" action="ppaction://hlinksldjump"/>
              </a:rPr>
              <a:t>Защита данных</a:t>
            </a:r>
            <a:endParaRPr lang="ru-RU" sz="12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3. </a:t>
            </a:r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  <a:hlinkClick r:id="rId22" action="ppaction://hlinksldjump"/>
              </a:rPr>
              <a:t>Сетевая безопасность</a:t>
            </a:r>
            <a:endParaRPr lang="ru-RU" sz="12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</a:rPr>
              <a:t>4</a:t>
            </a:r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 err="1">
                <a:solidFill>
                  <a:srgbClr val="92D050"/>
                </a:solidFill>
                <a:latin typeface="Bahnschrift Condensed" panose="020B0502040204020203" pitchFamily="34" charset="0"/>
                <a:hlinkClick r:id="rId23" action="ppaction://hlinksldjump"/>
              </a:rPr>
              <a:t>Кибератаки</a:t>
            </a:r>
            <a:r>
              <a:rPr lang="ru-RU" sz="1200" dirty="0">
                <a:solidFill>
                  <a:srgbClr val="92D050"/>
                </a:solidFill>
                <a:latin typeface="Bahnschrift Condensed" panose="020B0502040204020203" pitchFamily="34" charset="0"/>
                <a:hlinkClick r:id="rId23" action="ppaction://hlinksldjump"/>
              </a:rPr>
              <a:t> и </a:t>
            </a:r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  <a:hlinkClick r:id="rId23" action="ppaction://hlinksldjump"/>
              </a:rPr>
              <a:t>защита</a:t>
            </a:r>
            <a:endParaRPr lang="ru-RU" sz="1200" dirty="0" smtClean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</a:rPr>
              <a:t>5. </a:t>
            </a:r>
            <a:r>
              <a:rPr lang="ru-RU" sz="1200" dirty="0" smtClean="0">
                <a:solidFill>
                  <a:srgbClr val="92D050"/>
                </a:solidFill>
                <a:latin typeface="Bahnschrift Condensed" panose="020B0502040204020203" pitchFamily="34" charset="0"/>
                <a:hlinkClick r:id="rId24" action="ppaction://hlinksldjump"/>
              </a:rPr>
              <a:t>Обновление и обеспечение безопасности ПО</a:t>
            </a:r>
            <a:endParaRPr lang="ru-RU" sz="12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endParaRPr lang="ru-RU" sz="1200" dirty="0" smtClean="0">
              <a:latin typeface="Bahnschrift Condensed" panose="020B0502040204020203" pitchFamily="34" charset="0"/>
            </a:endParaRPr>
          </a:p>
          <a:p>
            <a:endParaRPr lang="ru-RU" sz="1200" dirty="0">
              <a:latin typeface="Bahnschrift Condensed" panose="020B0502040204020203" pitchFamily="34" charset="0"/>
            </a:endParaRPr>
          </a:p>
          <a:p>
            <a:r>
              <a:rPr lang="ru-RU" sz="1200" b="1" dirty="0">
                <a:solidFill>
                  <a:srgbClr val="DCD707"/>
                </a:solidFill>
                <a:latin typeface="Bahnschrift Condensed" panose="020B0502040204020203" pitchFamily="34" charset="0"/>
              </a:rPr>
              <a:t>Линия </a:t>
            </a:r>
            <a:r>
              <a:rPr lang="ru-RU" sz="1200" b="1" dirty="0" err="1">
                <a:solidFill>
                  <a:srgbClr val="DCD707"/>
                </a:solidFill>
                <a:latin typeface="Bahnschrift Condensed" panose="020B0502040204020203" pitchFamily="34" charset="0"/>
              </a:rPr>
              <a:t>Диджитал</a:t>
            </a:r>
            <a:r>
              <a:rPr lang="ru-RU" sz="1200" b="1" dirty="0">
                <a:solidFill>
                  <a:srgbClr val="DCD707"/>
                </a:solidFill>
                <a:latin typeface="Bahnschrift Condensed" panose="020B0502040204020203" pitchFamily="34" charset="0"/>
              </a:rPr>
              <a:t>-маркетинга:</a:t>
            </a:r>
          </a:p>
          <a:p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1.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5" action="ppaction://hlinksldjump"/>
              </a:rPr>
              <a:t>Основы </a:t>
            </a:r>
            <a:r>
              <a:rPr lang="ru-RU" sz="1200" dirty="0">
                <a:solidFill>
                  <a:srgbClr val="DCD707"/>
                </a:solidFill>
                <a:latin typeface="Bahnschrift Condensed" panose="020B0502040204020203" pitchFamily="34" charset="0"/>
                <a:hlinkClick r:id="rId25" action="ppaction://hlinksldjump"/>
              </a:rPr>
              <a:t>маркетинга в цифровой 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5" action="ppaction://hlinksldjump"/>
              </a:rPr>
              <a:t>среде</a:t>
            </a:r>
            <a:endParaRPr lang="ru-RU" sz="1200" dirty="0" smtClean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2.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6" action="ppaction://hlinksldjump"/>
              </a:rPr>
              <a:t>Компетенции цифрового бизнес-аналитика</a:t>
            </a:r>
            <a:endParaRPr lang="ru-RU" sz="1200" dirty="0" smtClean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3.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7" action="ppaction://hlinksldjump"/>
              </a:rPr>
              <a:t>Бизнес-платформы</a:t>
            </a:r>
            <a:endParaRPr lang="ru-RU" sz="1200" dirty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DCD707"/>
                </a:solidFill>
                <a:latin typeface="Bahnschrift Condensed" panose="020B0502040204020203" pitchFamily="34" charset="0"/>
              </a:rPr>
              <a:t>4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DCD707"/>
                </a:solidFill>
                <a:latin typeface="Bahnschrift Condensed" panose="020B0502040204020203" pitchFamily="34" charset="0"/>
                <a:hlinkClick r:id="rId28" action="ppaction://hlinksldjump"/>
              </a:rPr>
              <a:t>SEO и 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8" action="ppaction://hlinksldjump"/>
              </a:rPr>
              <a:t>контент-маркетинг</a:t>
            </a:r>
            <a:endParaRPr lang="ru-RU" sz="1200" dirty="0" smtClean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5.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29" action="ppaction://hlinksldjump"/>
              </a:rPr>
              <a:t>Разработка сайта</a:t>
            </a:r>
            <a:endParaRPr lang="ru-RU" sz="1200" dirty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>
                <a:solidFill>
                  <a:srgbClr val="DCD707"/>
                </a:solidFill>
                <a:latin typeface="Bahnschrift Condensed" panose="020B0502040204020203" pitchFamily="34" charset="0"/>
              </a:rPr>
              <a:t>6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1200" dirty="0">
                <a:solidFill>
                  <a:srgbClr val="DCD707"/>
                </a:solidFill>
                <a:latin typeface="Bahnschrift Condensed" panose="020B0502040204020203" pitchFamily="34" charset="0"/>
                <a:hlinkClick r:id="rId30" action="ppaction://hlinksldjump"/>
              </a:rPr>
              <a:t>Аналитика и оптимизация 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30" action="ppaction://hlinksldjump"/>
              </a:rPr>
              <a:t>кампаний</a:t>
            </a:r>
            <a:endParaRPr lang="ru-RU" sz="1200" dirty="0" smtClean="0">
              <a:solidFill>
                <a:srgbClr val="DCD707"/>
              </a:solidFill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</a:rPr>
              <a:t>7.</a:t>
            </a:r>
            <a:r>
              <a:rPr lang="ru-RU" sz="1200" dirty="0" smtClean="0">
                <a:solidFill>
                  <a:srgbClr val="DCD707"/>
                </a:solidFill>
                <a:latin typeface="Bahnschrift Condensed" panose="020B0502040204020203" pitchFamily="34" charset="0"/>
                <a:hlinkClick r:id="rId31" action="ppaction://hlinksldjump"/>
              </a:rPr>
              <a:t>Продвинутые стратегии</a:t>
            </a:r>
            <a:endParaRPr lang="ru-RU" sz="1200" dirty="0">
              <a:solidFill>
                <a:srgbClr val="DCD707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61408" y="-20781"/>
            <a:ext cx="298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Bahnschrift Condensed" panose="020B0502040204020203" pitchFamily="34" charset="0"/>
              </a:rPr>
              <a:t>Карта Метро Цифровых </a:t>
            </a:r>
            <a:r>
              <a:rPr lang="ru-RU" b="1" dirty="0" smtClean="0">
                <a:latin typeface="Bahnschrift Condensed" panose="020B0502040204020203" pitchFamily="34" charset="0"/>
              </a:rPr>
              <a:t>специалистов: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Рисунок 5">
            <a:hlinkClick r:id="rId32" action="ppaction://hlinksldjump"/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6" y="4043851"/>
            <a:ext cx="829537" cy="829537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33703" y="32817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53324" y="3608003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hlinkClick r:id="rId36" action="ppaction://hlinksldjump"/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1" y="4072043"/>
            <a:ext cx="617359" cy="617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08" y="3213908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71834" y="3711179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2042" y="901793"/>
            <a:ext cx="88279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Цифровому специалисту важно знать о сетевой безопасности следующее:</a:t>
            </a:r>
          </a:p>
          <a:p>
            <a:endParaRPr lang="ru-RU" sz="1700" dirty="0">
              <a:latin typeface="Bahnschrift Condensed" panose="020B0502040204020203" pitchFamily="34" charset="0"/>
            </a:endParaRPr>
          </a:p>
          <a:p>
            <a:r>
              <a:rPr lang="ru-RU" sz="1700" dirty="0">
                <a:latin typeface="Bahnschrift Condensed" panose="020B0502040204020203" pitchFamily="34" charset="0"/>
              </a:rPr>
              <a:t>1. Угрозы и уязвимости сетевой инфраструктуры.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2. Способы защиты сетей и систем от несанкционированного доступа.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3. Принципы шифрования и методы обеспечения конфиденциальности данных.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4. Использование аутентификации и авторизации для контроля доступа.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5. Методы обнаружения и предотвращения атак на сетевую инфраструктуру.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6. Законы и нормативные требования, касающиеся сетевой безопасности.</a:t>
            </a:r>
          </a:p>
          <a:p>
            <a:endParaRPr lang="ru-RU" sz="1700" dirty="0">
              <a:latin typeface="Bahnschrift Condensed" panose="020B0502040204020203" pitchFamily="34" charset="0"/>
            </a:endParaRPr>
          </a:p>
          <a:p>
            <a:r>
              <a:rPr lang="ru-RU" sz="1700" dirty="0">
                <a:latin typeface="Bahnschrift Condensed" panose="020B0502040204020203" pitchFamily="34" charset="0"/>
              </a:rPr>
              <a:t>Это основы, которые помогут специалисту эффективно обеспечивать безопасность сетевых систем.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20904" y="397315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Защита от кибератак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414" y="401115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Сетевая безопасность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0819" y="813714"/>
            <a:ext cx="8827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1. </a:t>
            </a:r>
            <a:r>
              <a:rPr lang="ru-RU" sz="1600" dirty="0" smtClean="0">
                <a:latin typeface="Bahnschrift Condensed" panose="020B0502040204020203" pitchFamily="34" charset="0"/>
              </a:rPr>
              <a:t>- </a:t>
            </a:r>
            <a:r>
              <a:rPr lang="ru-RU" sz="1600" dirty="0">
                <a:latin typeface="Bahnschrift Condensed" panose="020B0502040204020203" pitchFamily="34" charset="0"/>
              </a:rPr>
              <a:t>**</a:t>
            </a:r>
            <a:r>
              <a:rPr lang="ru-RU" sz="1600" dirty="0" err="1">
                <a:latin typeface="Bahnschrift Condensed" panose="020B0502040204020203" pitchFamily="34" charset="0"/>
              </a:rPr>
              <a:t>DDoS</a:t>
            </a:r>
            <a:r>
              <a:rPr lang="ru-RU" sz="1600" dirty="0">
                <a:latin typeface="Bahnschrift Condensed" panose="020B0502040204020203" pitchFamily="34" charset="0"/>
              </a:rPr>
              <a:t>-атаки**: Атаки на отказ в обслуживании, направленные на перегрузку сети или сервера для ограничения доступности.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   - **</a:t>
            </a:r>
            <a:r>
              <a:rPr lang="ru-RU" sz="1600" dirty="0" err="1">
                <a:latin typeface="Bahnschrift Condensed" panose="020B0502040204020203" pitchFamily="34" charset="0"/>
              </a:rPr>
              <a:t>Фишинг</a:t>
            </a:r>
            <a:r>
              <a:rPr lang="ru-RU" sz="1600" dirty="0">
                <a:latin typeface="Bahnschrift Condensed" panose="020B0502040204020203" pitchFamily="34" charset="0"/>
              </a:rPr>
              <a:t>**: Маскировка под легитимные организации с целью получения личной информации.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   - **</a:t>
            </a:r>
            <a:r>
              <a:rPr lang="ru-RU" sz="1600" dirty="0" err="1">
                <a:latin typeface="Bahnschrift Condensed" panose="020B0502040204020203" pitchFamily="34" charset="0"/>
              </a:rPr>
              <a:t>Маликабр</a:t>
            </a:r>
            <a:r>
              <a:rPr lang="ru-RU" sz="1600" dirty="0">
                <a:latin typeface="Bahnschrift Condensed" panose="020B0502040204020203" pitchFamily="34" charset="0"/>
              </a:rPr>
              <a:t>**: Заражение вредоносными программами для доступа к системе или операциям.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   - **SQL-инъекции**: Внедрение вредоносного кода в базу данных для несанкционированного доступа или изменения данных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2. </a:t>
            </a:r>
            <a:r>
              <a:rPr lang="ru-RU" sz="1600" dirty="0" smtClean="0">
                <a:latin typeface="Bahnschrift Condensed" panose="020B0502040204020203" pitchFamily="34" charset="0"/>
              </a:rPr>
              <a:t>- </a:t>
            </a:r>
            <a:r>
              <a:rPr lang="ru-RU" sz="1600" dirty="0">
                <a:latin typeface="Bahnschrift Condensed" panose="020B0502040204020203" pitchFamily="34" charset="0"/>
              </a:rPr>
              <a:t>**Программные уязвимости**: Понимание возможных слабых мест в программном обеспечении, требующих постоянного обновления и устранения.</a:t>
            </a: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3</a:t>
            </a:r>
            <a:r>
              <a:rPr lang="ru-RU" sz="1600" dirty="0">
                <a:latin typeface="Bahnschrift Condensed" panose="020B0502040204020203" pitchFamily="34" charset="0"/>
              </a:rPr>
              <a:t>. </a:t>
            </a:r>
            <a:r>
              <a:rPr lang="ru-RU" sz="1600" dirty="0" smtClean="0">
                <a:latin typeface="Bahnschrift Condensed" panose="020B0502040204020203" pitchFamily="34" charset="0"/>
              </a:rPr>
              <a:t>**</a:t>
            </a:r>
            <a:r>
              <a:rPr lang="ru-RU" sz="1600" dirty="0">
                <a:latin typeface="Bahnschrift Condensed" panose="020B0502040204020203" pitchFamily="34" charset="0"/>
              </a:rPr>
              <a:t>Многофакторная аутентификация**: Использование дополнительных методов аутентификации </a:t>
            </a:r>
            <a:endParaRPr lang="ru-RU" sz="1600" dirty="0" smtClean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для </a:t>
            </a:r>
            <a:r>
              <a:rPr lang="ru-RU" sz="1600" dirty="0">
                <a:latin typeface="Bahnschrift Condensed" panose="020B0502040204020203" pitchFamily="34" charset="0"/>
              </a:rPr>
              <a:t>защиты от несанкционированного доступа.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   - **Защита от </a:t>
            </a:r>
            <a:r>
              <a:rPr lang="ru-RU" sz="1600" dirty="0" err="1">
                <a:latin typeface="Bahnschrift Condensed" panose="020B0502040204020203" pitchFamily="34" charset="0"/>
              </a:rPr>
              <a:t>DDoS</a:t>
            </a:r>
            <a:r>
              <a:rPr lang="ru-RU" sz="1600" dirty="0">
                <a:latin typeface="Bahnschrift Condensed" panose="020B0502040204020203" pitchFamily="34" charset="0"/>
              </a:rPr>
              <a:t>**: Применение технологий защиты </a:t>
            </a:r>
            <a:endParaRPr lang="ru-RU" sz="1600" dirty="0" smtClean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от </a:t>
            </a:r>
            <a:r>
              <a:rPr lang="ru-RU" sz="1600" dirty="0" err="1">
                <a:latin typeface="Bahnschrift Condensed" panose="020B0502040204020203" pitchFamily="34" charset="0"/>
              </a:rPr>
              <a:t>DDoS</a:t>
            </a:r>
            <a:r>
              <a:rPr lang="ru-RU" sz="1600" dirty="0">
                <a:latin typeface="Bahnschrift Condensed" panose="020B0502040204020203" pitchFamily="34" charset="0"/>
              </a:rPr>
              <a:t>-атак для обеспечения доступности системы.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   - **Обучение персонала**: Проведение обучения </a:t>
            </a:r>
            <a:endParaRPr lang="ru-RU" sz="1600" dirty="0" smtClean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сотрудников </a:t>
            </a:r>
            <a:r>
              <a:rPr lang="ru-RU" sz="1600" dirty="0">
                <a:latin typeface="Bahnschrift Condensed" panose="020B0502040204020203" pitchFamily="34" charset="0"/>
              </a:rPr>
              <a:t>по правилам безопасности и распознаванию потенциальных угроз.</a:t>
            </a:r>
            <a:endParaRPr lang="ru-RU" sz="16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000" y="397315"/>
            <a:ext cx="416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Обновление </a:t>
            </a:r>
            <a:r>
              <a:rPr lang="ru-RU" dirty="0">
                <a:latin typeface="Bahnschrift Condensed" panose="020B0502040204020203" pitchFamily="34" charset="0"/>
              </a:rPr>
              <a:t>и обеспечение безопасности ПО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064" y="394520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</a:t>
            </a:r>
            <a:r>
              <a:rPr lang="ru-RU" dirty="0" smtClean="0">
                <a:latin typeface="Bahnschrift Condensed" panose="020B0502040204020203" pitchFamily="34" charset="0"/>
              </a:rPr>
              <a:t>танция: Защита от кибератак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4031715"/>
            <a:ext cx="959427" cy="959427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7002" y="435753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398034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340271"/>
            <a:ext cx="463471" cy="46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0745" y="437805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438530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gradFill>
            <a:gsLst>
              <a:gs pos="34000">
                <a:srgbClr val="92D050"/>
              </a:gs>
              <a:gs pos="0">
                <a:srgbClr val="FFFF66"/>
              </a:gs>
            </a:gsLst>
            <a:path path="circle">
              <a:fillToRect l="100000" t="100000"/>
            </a:path>
          </a:gradFill>
          <a:ln>
            <a:gradFill flip="none" rotWithShape="1">
              <a:gsLst>
                <a:gs pos="0">
                  <a:srgbClr val="FFFF66"/>
                </a:gs>
                <a:gs pos="34000">
                  <a:srgbClr val="92D05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66059" y="1392065"/>
            <a:ext cx="882794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1. Понимание важности регулярных обновлений: Специалист должен знать, что обновления часто включают исправления уязвимостей безопасности, поэтому регулярное обновление всех программных компонентов необходимо для поддержания безопасности.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2. Знание методов безопасной установки обновлений: Специалист должен быть знаком с процессом установки обновлений и обеспечивать их безопасность, так как ошибочные обновления могут повредить систему.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3. Использование антивирусного и </a:t>
            </a:r>
            <a:r>
              <a:rPr lang="ru-RU" sz="1700" dirty="0" err="1">
                <a:latin typeface="Bahnschrift Condensed" panose="020B0502040204020203" pitchFamily="34" charset="0"/>
              </a:rPr>
              <a:t>антималварного</a:t>
            </a:r>
            <a:r>
              <a:rPr lang="ru-RU" sz="1700" dirty="0">
                <a:latin typeface="Bahnschrift Condensed" panose="020B0502040204020203" pitchFamily="34" charset="0"/>
              </a:rPr>
              <a:t> ПО: Специалист должен быть знаком с применением антивирусных и </a:t>
            </a:r>
            <a:r>
              <a:rPr lang="ru-RU" sz="1700" dirty="0" err="1">
                <a:latin typeface="Bahnschrift Condensed" panose="020B0502040204020203" pitchFamily="34" charset="0"/>
              </a:rPr>
              <a:t>антималварных</a:t>
            </a:r>
            <a:r>
              <a:rPr lang="ru-RU" sz="1700" dirty="0">
                <a:latin typeface="Bahnschrift Condensed" panose="020B0502040204020203" pitchFamily="34" charset="0"/>
              </a:rPr>
              <a:t> решений для обеспечения безопасности ПО.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4. Понимание процесса управления уязвимостями: Специалист должен знать, как управлять уязвимостями ПО, включая процессы </a:t>
            </a:r>
            <a:r>
              <a:rPr lang="ru-RU" sz="1700" dirty="0" err="1">
                <a:latin typeface="Bahnschrift Condensed" panose="020B0502040204020203" pitchFamily="34" charset="0"/>
              </a:rPr>
              <a:t>патч</a:t>
            </a:r>
            <a:r>
              <a:rPr lang="ru-RU" sz="1700" dirty="0">
                <a:latin typeface="Bahnschrift Condensed" panose="020B0502040204020203" pitchFamily="34" charset="0"/>
              </a:rPr>
              <a:t>-менеджмента и сканирования уязвимостей.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9636" y="39731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Цифровой маркетинг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33" y="397315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Обновление </a:t>
            </a:r>
            <a:r>
              <a:rPr lang="ru-RU" dirty="0">
                <a:latin typeface="Bahnschrift Condensed" panose="020B0502040204020203" pitchFamily="34" charset="0"/>
              </a:rPr>
              <a:t>и обеспечение безопасности ПО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736" y="621968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диджитал</a:t>
            </a:r>
            <a:r>
              <a:rPr lang="ru-RU" sz="1200" dirty="0" smtClean="0">
                <a:latin typeface="Bahnschrift Condensed" panose="020B0502040204020203" pitchFamily="34" charset="0"/>
              </a:rPr>
              <a:t> маркетинга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Разработка сайта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программирования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</a:t>
            </a:r>
            <a:r>
              <a:rPr lang="en-US" sz="1200" dirty="0" smtClean="0">
                <a:latin typeface="Bahnschrift Condensed" panose="020B0502040204020203" pitchFamily="34" charset="0"/>
              </a:rPr>
              <a:t>Frontend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сайта,дизайн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2956078" y="711266"/>
            <a:ext cx="131618" cy="1385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hlinkClick r:id="rId3" action="ppaction://hlinksldjump"/>
          </p:cNvPr>
          <p:cNvSpPr/>
          <p:nvPr/>
        </p:nvSpPr>
        <p:spPr>
          <a:xfrm>
            <a:off x="2956078" y="1071002"/>
            <a:ext cx="131618" cy="138545"/>
          </a:xfrm>
          <a:prstGeom prst="ellipse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99212"/>
            <a:ext cx="959427" cy="959427"/>
          </a:xfrm>
          <a:prstGeom prst="ellipse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7002" y="402503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65531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07768"/>
            <a:ext cx="463471" cy="4634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40745" y="404555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106027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235219" y="1361857"/>
            <a:ext cx="739443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Цифровой специалист должен знать основные стратегии цифрового маркетинга, такие как контент-маркетинг и SEO, а также понимать инструменты цифрового маркетинга, включая аналитику, социальные медиа и CRM-системы. Важно уметь анализировать данные и измерять эффективность цифровых кампаний. Отслеживание последних цифровых трендов, таких как </a:t>
            </a:r>
            <a:r>
              <a:rPr lang="ru-RU" sz="1700" dirty="0" err="1">
                <a:latin typeface="Bahnschrift Condensed" panose="020B0502040204020203" pitchFamily="34" charset="0"/>
              </a:rPr>
              <a:t>видеомаркетинг</a:t>
            </a:r>
            <a:r>
              <a:rPr lang="ru-RU" sz="1700" dirty="0">
                <a:latin typeface="Bahnschrift Condensed" panose="020B0502040204020203" pitchFamily="34" charset="0"/>
              </a:rPr>
              <a:t> и мобильные платформы, также необходимо. Цифровой специалист должен уметь создавать единое онлайн-присутствие через веб-сайт, социальные медиа и другие цифровые каналы для комплексного подхода к маркетингу.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2423" y="397315"/>
            <a:ext cx="410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Компетенции цифрового бизнес-аналитика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33" y="39731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Цифровой маркетинг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44733" y="397315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Бизнес-платформы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4969" y="1085751"/>
            <a:ext cx="77394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Компетенции цифрового бизнес-аналитика могут включать в себя следующие 10 ключевых навыков</a:t>
            </a:r>
            <a:r>
              <a:rPr lang="ru-RU" sz="1600" dirty="0" smtClean="0">
                <a:latin typeface="Bahnschrift Condensed" panose="020B0502040204020203" pitchFamily="34" charset="0"/>
              </a:rPr>
              <a:t>: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1. Аналитическое мышление и способность работать с данными.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2. Понимание цифровых технологий и трендов в отрасли.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3. Опыт работы с веб-аналитикой и инструментами аналитики, такими как </a:t>
            </a:r>
            <a:r>
              <a:rPr lang="ru-RU" sz="1600" dirty="0" err="1">
                <a:latin typeface="Bahnschrift Condensed" panose="020B0502040204020203" pitchFamily="34" charset="0"/>
              </a:rPr>
              <a:t>Google</a:t>
            </a:r>
            <a:r>
              <a:rPr lang="ru-RU" sz="1600" dirty="0">
                <a:latin typeface="Bahnschrift Condensed" panose="020B0502040204020203" pitchFamily="34" charset="0"/>
              </a:rPr>
              <a:t> </a:t>
            </a:r>
            <a:r>
              <a:rPr lang="ru-RU" sz="1600" dirty="0" err="1">
                <a:latin typeface="Bahnschrift Condensed" panose="020B0502040204020203" pitchFamily="34" charset="0"/>
              </a:rPr>
              <a:t>Analytics</a:t>
            </a:r>
            <a:r>
              <a:rPr lang="ru-RU" sz="1600" dirty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4. Умение проводить бизнес-анализ и прогнозирование результатов.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5. Знание методологий проектного управления и умение работать в команде.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6. Коммуникативные навыки для взаимодействия с различными заинтересованными сторонами.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7. Умение оптимизировать процессы и повышать эффективность бизнеса.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8. Знание маркетинговых стратегий и методов привлечения целевой аудитории.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9. Навыки работы с </a:t>
            </a:r>
            <a:r>
              <a:rPr lang="ru-RU" sz="1600" dirty="0" err="1">
                <a:latin typeface="Bahnschrift Condensed" panose="020B0502040204020203" pitchFamily="34" charset="0"/>
              </a:rPr>
              <a:t>прототипированием</a:t>
            </a:r>
            <a:r>
              <a:rPr lang="ru-RU" sz="1600" dirty="0">
                <a:latin typeface="Bahnschrift Condensed" panose="020B0502040204020203" pitchFamily="34" charset="0"/>
              </a:rPr>
              <a:t> и тестированием интерфейсов.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10. Умение создавать отчеты и презентации с аналитической информацией для принятия стратегических решений.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661" y="404241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Компетенции цифрового бизнес-аналитика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969" y="63213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кольцевую линию основ цифрового специалиста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Цифровые компетенции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4" name="Овал 13">
            <a:hlinkClick r:id="rId2" action="ppaction://hlinksldjump"/>
          </p:cNvPr>
          <p:cNvSpPr/>
          <p:nvPr/>
        </p:nvSpPr>
        <p:spPr>
          <a:xfrm>
            <a:off x="4422885" y="737266"/>
            <a:ext cx="131618" cy="138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844682"/>
            <a:ext cx="959427" cy="959427"/>
          </a:xfrm>
          <a:prstGeom prst="ellipse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7002" y="417050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211001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153238"/>
            <a:ext cx="463471" cy="4634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40745" y="419102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1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251497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70888" y="1425013"/>
            <a:ext cx="739443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Цифровому специалисту стоит изучить платформы электронной коммерции для онлайн-продаж, CRM для управления отношениями с клиентами, ERP для управления бизнес-процессами и аналитические платформы для анализа данных. </a:t>
            </a:r>
            <a:endParaRPr lang="ru-RU" sz="1700" dirty="0" smtClean="0">
              <a:latin typeface="Bahnschrift Condensed" panose="020B0502040204020203" pitchFamily="34" charset="0"/>
            </a:endParaRPr>
          </a:p>
          <a:p>
            <a:r>
              <a:rPr lang="ru-RU" sz="1700" dirty="0" smtClean="0">
                <a:latin typeface="Bahnschrift Condensed" panose="020B0502040204020203" pitchFamily="34" charset="0"/>
              </a:rPr>
              <a:t>Например:</a:t>
            </a:r>
          </a:p>
          <a:p>
            <a:r>
              <a:rPr lang="ru-RU" sz="1700" dirty="0">
                <a:latin typeface="Bahnschrift Condensed" panose="020B0502040204020203" pitchFamily="34" charset="0"/>
              </a:rPr>
              <a:t>1) 1С: Управление торговлей (ERP) - для учета и управления бизнес-процессами; 2) Битрикс24 (CRM) - для управления клиентскими отношениями и задачами; 3) </a:t>
            </a:r>
            <a:r>
              <a:rPr lang="ru-RU" sz="1700" dirty="0" err="1">
                <a:latin typeface="Bahnschrift Condensed" panose="020B0502040204020203" pitchFamily="34" charset="0"/>
              </a:rPr>
              <a:t>RetailCRM</a:t>
            </a:r>
            <a:r>
              <a:rPr lang="ru-RU" sz="1700" dirty="0">
                <a:latin typeface="Bahnschrift Condensed" panose="020B0502040204020203" pitchFamily="34" charset="0"/>
              </a:rPr>
              <a:t> (CRM) - для автоматизации работы интернет-магазина; 4) </a:t>
            </a:r>
            <a:r>
              <a:rPr lang="ru-RU" sz="1700" dirty="0" err="1">
                <a:latin typeface="Bahnschrift Condensed" panose="020B0502040204020203" pitchFamily="34" charset="0"/>
              </a:rPr>
              <a:t>Яндекс.Метрика</a:t>
            </a:r>
            <a:r>
              <a:rPr lang="ru-RU" sz="1700" dirty="0">
                <a:latin typeface="Bahnschrift Condensed" panose="020B0502040204020203" pitchFamily="34" charset="0"/>
              </a:rPr>
              <a:t> и </a:t>
            </a:r>
            <a:r>
              <a:rPr lang="ru-RU" sz="1700" dirty="0" err="1">
                <a:latin typeface="Bahnschrift Condensed" panose="020B0502040204020203" pitchFamily="34" charset="0"/>
              </a:rPr>
              <a:t>Google</a:t>
            </a:r>
            <a:r>
              <a:rPr lang="ru-RU" sz="1700" dirty="0">
                <a:latin typeface="Bahnschrift Condensed" panose="020B0502040204020203" pitchFamily="34" charset="0"/>
              </a:rPr>
              <a:t> </a:t>
            </a:r>
            <a:r>
              <a:rPr lang="ru-RU" sz="1700" dirty="0" err="1">
                <a:latin typeface="Bahnschrift Condensed" panose="020B0502040204020203" pitchFamily="34" charset="0"/>
              </a:rPr>
              <a:t>Analytics</a:t>
            </a:r>
            <a:r>
              <a:rPr lang="ru-RU" sz="1700" dirty="0">
                <a:latin typeface="Bahnschrift Condensed" panose="020B0502040204020203" pitchFamily="34" charset="0"/>
              </a:rPr>
              <a:t> - для анализа данных и эффективности маркетинговых кампаний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3259" y="397315"/>
            <a:ext cx="297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</a:t>
            </a:r>
            <a:r>
              <a:rPr lang="en-US" dirty="0" smtClean="0">
                <a:latin typeface="Bahnschrift Condensed" panose="020B0502040204020203" pitchFamily="34" charset="0"/>
              </a:rPr>
              <a:t>SEO </a:t>
            </a:r>
            <a:r>
              <a:rPr lang="ru-RU" dirty="0" smtClean="0">
                <a:latin typeface="Bahnschrift Condensed" panose="020B0502040204020203" pitchFamily="34" charset="0"/>
              </a:rPr>
              <a:t>и контент маркетинг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9" y="397315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Бизнес-платформы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969" y="63213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кольцевую линию основ цифрового специалиста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Цифровая грамотность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4422885" y="737266"/>
            <a:ext cx="131618" cy="138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78431"/>
            <a:ext cx="959427" cy="959427"/>
          </a:xfrm>
          <a:prstGeom prst="ellips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7002" y="400425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44750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86987"/>
            <a:ext cx="463471" cy="463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745" y="402477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85246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244092" y="860214"/>
            <a:ext cx="84439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Для цифрового специалиста в SEO и контент маркетинге важно изучить следующие аспекты</a:t>
            </a:r>
            <a:r>
              <a:rPr lang="ru-RU" sz="1600" dirty="0" smtClean="0">
                <a:latin typeface="Bahnschrift Condensed" panose="020B0502040204020203" pitchFamily="34" charset="0"/>
              </a:rPr>
              <a:t>: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В SEO: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1. Ключевые понятия и принципы работы поисковых систем.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2. Оптимизация контента и технические аспекты SEO.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3. Исследование ключевых слов и аналитика трафика.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4. Создание качественных обратных ссылок (</a:t>
            </a:r>
            <a:r>
              <a:rPr lang="ru-RU" sz="1600" dirty="0" err="1">
                <a:latin typeface="Bahnschrift Condensed" panose="020B0502040204020203" pitchFamily="34" charset="0"/>
              </a:rPr>
              <a:t>backlinks</a:t>
            </a:r>
            <a:r>
              <a:rPr lang="ru-RU" sz="1600" dirty="0">
                <a:latin typeface="Bahnschrift Condensed" panose="020B0502040204020203" pitchFamily="34" charset="0"/>
              </a:rPr>
              <a:t>).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5. Мониторинг и анализ результатов SEO мероприятий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В контент маркетинге: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1. Стратегическое планирование контента.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2. Создание разнообразного и целевого контента.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3. Распространение контента через социальные сети и другие каналы.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4. Анализ эффективности контент-стратегии.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5. Вовлечение аудитории и удержание внимания через контент.</a:t>
            </a:r>
            <a:endParaRPr lang="ru-RU" sz="16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6093" y="397315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Разработка сайта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423" y="404242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</a:t>
            </a:r>
            <a:r>
              <a:rPr lang="ru-RU" dirty="0" smtClean="0">
                <a:latin typeface="Bahnschrift Condensed" panose="020B0502040204020203" pitchFamily="34" charset="0"/>
              </a:rPr>
              <a:t>танция: </a:t>
            </a:r>
            <a:r>
              <a:rPr lang="en-US" dirty="0" smtClean="0">
                <a:latin typeface="Bahnschrift Condensed" panose="020B0502040204020203" pitchFamily="34" charset="0"/>
              </a:rPr>
              <a:t>SEO </a:t>
            </a:r>
            <a:r>
              <a:rPr lang="ru-RU" dirty="0" smtClean="0">
                <a:latin typeface="Bahnschrift Condensed" panose="020B0502040204020203" pitchFamily="34" charset="0"/>
              </a:rPr>
              <a:t>и контент маркетинг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3" name="Рисунок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851606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4177430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217925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160162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4197948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258421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64785" y="1463494"/>
            <a:ext cx="8443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Цифровые маркетологи играют важную роль в разработке сайта, предоставляя стратегический и маркетинговый взгляд на проект. Вот несколько способов, как они могут повлиять на процесс разработки сайта</a:t>
            </a:r>
            <a:r>
              <a:rPr lang="ru-RU" sz="1600" dirty="0" smtClean="0">
                <a:latin typeface="Bahnschrift Condensed" panose="020B0502040204020203" pitchFamily="34" charset="0"/>
              </a:rPr>
              <a:t>: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1. Цифровые </a:t>
            </a:r>
            <a:r>
              <a:rPr lang="ru-RU" sz="1600" dirty="0">
                <a:latin typeface="Bahnschrift Condensed" panose="020B0502040204020203" pitchFamily="34" charset="0"/>
              </a:rPr>
              <a:t>маркетологи помогают определить ключевые характеристики и поведение целевой аудитории, что влияет на структуру и контент сайта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2. </a:t>
            </a:r>
            <a:r>
              <a:rPr lang="ru-RU" sz="1600" dirty="0" smtClean="0">
                <a:latin typeface="Bahnschrift Condensed" panose="020B0502040204020203" pitchFamily="34" charset="0"/>
              </a:rPr>
              <a:t>Маркетологи </a:t>
            </a:r>
            <a:r>
              <a:rPr lang="ru-RU" sz="1600" dirty="0">
                <a:latin typeface="Bahnschrift Condensed" panose="020B0502040204020203" pitchFamily="34" charset="0"/>
              </a:rPr>
              <a:t>могут идентифицировать основные ключевые слова и фразы, которые помогут улучшить видимость сайта в поисковых результатах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3. </a:t>
            </a:r>
            <a:r>
              <a:rPr lang="ru-RU" sz="1600" dirty="0" smtClean="0">
                <a:latin typeface="Bahnschrift Condensed" panose="020B0502040204020203" pitchFamily="34" charset="0"/>
              </a:rPr>
              <a:t>Они </a:t>
            </a:r>
            <a:r>
              <a:rPr lang="ru-RU" sz="1600" dirty="0">
                <a:latin typeface="Bahnschrift Condensed" panose="020B0502040204020203" pitchFamily="34" charset="0"/>
              </a:rPr>
              <a:t>могут помочь определить типы контента, которые будут привлекать аудиторию и соответствовать маркетинговым целям компании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4. </a:t>
            </a:r>
            <a:r>
              <a:rPr lang="ru-RU" sz="1600" dirty="0" smtClean="0">
                <a:latin typeface="Bahnschrift Condensed" panose="020B0502040204020203" pitchFamily="34" charset="0"/>
              </a:rPr>
              <a:t>Цифровые </a:t>
            </a:r>
            <a:r>
              <a:rPr lang="ru-RU" sz="1600" dirty="0">
                <a:latin typeface="Bahnschrift Condensed" panose="020B0502040204020203" pitchFamily="34" charset="0"/>
              </a:rPr>
              <a:t>маркетологи могут настроить инструменты аналитики для отслеживания </a:t>
            </a:r>
            <a:r>
              <a:rPr lang="ru-RU" sz="1600" dirty="0" smtClean="0">
                <a:latin typeface="Bahnschrift Condensed" panose="020B0502040204020203" pitchFamily="34" charset="0"/>
              </a:rPr>
              <a:t>производительности</a:t>
            </a:r>
          </a:p>
          <a:p>
            <a:r>
              <a:rPr lang="ru-RU" sz="1600" dirty="0" smtClean="0">
                <a:latin typeface="Bahnschrift Condensed" panose="020B0502040204020203" pitchFamily="34" charset="0"/>
              </a:rPr>
              <a:t> </a:t>
            </a:r>
            <a:r>
              <a:rPr lang="ru-RU" sz="1600" dirty="0">
                <a:latin typeface="Bahnschrift Condensed" panose="020B0502040204020203" pitchFamily="34" charset="0"/>
              </a:rPr>
              <a:t>сайта и оптимизировать его в соответствии с данными</a:t>
            </a:r>
            <a:r>
              <a:rPr lang="ru-RU" sz="1600" dirty="0" smtClean="0">
                <a:latin typeface="Bahnschrift Condensed" panose="020B0502040204020203" pitchFamily="34" charset="0"/>
              </a:rPr>
              <a:t>.</a:t>
            </a:r>
            <a:endParaRPr lang="ru-RU" sz="1600" dirty="0">
              <a:latin typeface="Bahnschrift Condensed" panose="020B0502040204020203" pitchFamily="34" charset="0"/>
            </a:endParaRPr>
          </a:p>
          <a:p>
            <a:r>
              <a:rPr lang="ru-RU" sz="1600" dirty="0">
                <a:latin typeface="Bahnschrift Condensed" panose="020B0502040204020203" pitchFamily="34" charset="0"/>
              </a:rPr>
              <a:t>5. </a:t>
            </a:r>
            <a:r>
              <a:rPr lang="ru-RU" sz="1600" dirty="0" smtClean="0">
                <a:latin typeface="Bahnschrift Condensed" panose="020B0502040204020203" pitchFamily="34" charset="0"/>
              </a:rPr>
              <a:t>Они </a:t>
            </a:r>
            <a:r>
              <a:rPr lang="ru-RU" sz="1600" dirty="0">
                <a:latin typeface="Bahnschrift Condensed" panose="020B0502040204020203" pitchFamily="34" charset="0"/>
              </a:rPr>
              <a:t>могут помочь с интеграцией различных маркетинговых </a:t>
            </a:r>
            <a:r>
              <a:rPr lang="ru-RU" sz="1600" dirty="0" smtClean="0">
                <a:latin typeface="Bahnschrift Condensed" panose="020B0502040204020203" pitchFamily="34" charset="0"/>
              </a:rPr>
              <a:t>инструментов на </a:t>
            </a:r>
            <a:r>
              <a:rPr lang="ru-RU" sz="1600" dirty="0">
                <a:latin typeface="Bahnschrift Condensed" panose="020B0502040204020203" pitchFamily="34" charset="0"/>
              </a:rPr>
              <a:t>сайте, таких как формы </a:t>
            </a:r>
            <a:r>
              <a:rPr lang="ru-RU" sz="1600" dirty="0" smtClean="0">
                <a:latin typeface="Bahnschrift Condensed" panose="020B0502040204020203" pitchFamily="34" charset="0"/>
              </a:rPr>
              <a:t>захвата данных</a:t>
            </a:r>
            <a:r>
              <a:rPr lang="ru-RU" sz="1600" dirty="0">
                <a:latin typeface="Bahnschrift Condensed" panose="020B0502040204020203" pitchFamily="34" charset="0"/>
              </a:rPr>
              <a:t>, рассылки, </a:t>
            </a:r>
            <a:r>
              <a:rPr lang="ru-RU" sz="1600" dirty="0" smtClean="0">
                <a:latin typeface="Bahnschrift Condensed" panose="020B0502040204020203" pitchFamily="34" charset="0"/>
              </a:rPr>
              <a:t>кнопки </a:t>
            </a:r>
            <a:r>
              <a:rPr lang="ru-RU" sz="1600" dirty="0">
                <a:latin typeface="Bahnschrift Condensed" panose="020B0502040204020203" pitchFamily="34" charset="0"/>
              </a:rPr>
              <a:t>"Поделиться" и другие.</a:t>
            </a:r>
            <a:endParaRPr lang="ru-RU" sz="16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7600" y="397315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Анализ продукта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736" y="621968"/>
            <a:ext cx="2953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кибербезопасности</a:t>
            </a:r>
            <a:endParaRPr lang="ru-RU" sz="1200" dirty="0" smtClean="0"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Обновление и обеспечение безопасности ПО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программирования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</a:t>
            </a:r>
            <a:r>
              <a:rPr lang="en-US" sz="1200" dirty="0" smtClean="0">
                <a:latin typeface="Bahnschrift Condensed" panose="020B0502040204020203" pitchFamily="34" charset="0"/>
              </a:rPr>
              <a:t>Frontend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сайта,дизайн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056" y="39731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Разработка сайта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3452029" y="692604"/>
            <a:ext cx="131618" cy="1385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hlinkClick r:id="rId3" action="ppaction://hlinksldjump"/>
          </p:cNvPr>
          <p:cNvSpPr/>
          <p:nvPr/>
        </p:nvSpPr>
        <p:spPr>
          <a:xfrm>
            <a:off x="3455856" y="1091886"/>
            <a:ext cx="131618" cy="138545"/>
          </a:xfrm>
          <a:prstGeom prst="ellipse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4156394"/>
            <a:ext cx="959427" cy="959427"/>
          </a:xfrm>
          <a:prstGeom prst="ellipse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7002" y="4482218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522713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464950"/>
            <a:ext cx="463471" cy="4634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40745" y="4502736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563209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344446" y="1643715"/>
            <a:ext cx="464928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Для цифрового маркетолога важно изучить аналитику, SEO, контентный маркетинг, социальные медиа, конверсионную оптимизацию и A/B-тестирование. Эти знания помогут анализировать сайт и предлагать улучшения для достижения маркетинговых целей компании.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209" y="397315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</a:t>
            </a:r>
            <a:r>
              <a:rPr lang="en-US" dirty="0" smtClean="0">
                <a:latin typeface="Bahnschrift Condensed" panose="020B0502040204020203" pitchFamily="34" charset="0"/>
              </a:rPr>
              <a:t>: </a:t>
            </a:r>
            <a:r>
              <a:rPr lang="ru-RU" dirty="0" smtClean="0">
                <a:latin typeface="Bahnschrift Condensed" panose="020B0502040204020203" pitchFamily="34" charset="0"/>
              </a:rPr>
              <a:t>Продвинутые стратегии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39" y="397315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Анализ продукта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334" y="63213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аналитики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Аналитика и нахождение закономерностей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3184568" y="705092"/>
            <a:ext cx="131618" cy="1385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99212"/>
            <a:ext cx="959427" cy="959427"/>
          </a:xfrm>
          <a:prstGeom prst="ellips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7002" y="402503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65531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07768"/>
            <a:ext cx="463471" cy="463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745" y="404555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106027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gradFill>
            <a:gsLst>
              <a:gs pos="0">
                <a:srgbClr val="FF0000"/>
              </a:gs>
              <a:gs pos="34000">
                <a:srgbClr val="FFFF66"/>
              </a:gs>
            </a:gsLst>
            <a:path path="circle">
              <a:fillToRect l="100000" t="100000"/>
            </a:path>
          </a:gradFill>
          <a:ln>
            <a:gradFill flip="none" rotWithShape="1">
              <a:gsLst>
                <a:gs pos="0">
                  <a:srgbClr val="FF0000"/>
                </a:gs>
                <a:gs pos="34000">
                  <a:srgbClr val="FFFF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896" y="1643715"/>
            <a:ext cx="40420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Bahnschrift Condensed" panose="020B0502040204020203" pitchFamily="34" charset="0"/>
              </a:rPr>
              <a:t>Аналитика, SEO, контентный маркетинг, социальные медиа, конверсионная оптимизация и A/B-тестирование - эти знания помогут цифровому маркетологу предлагать более продвинутые идеи в сфере IT.</a:t>
            </a:r>
            <a:endParaRPr lang="ru-RU" sz="17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5068" y="403489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Основы цифровых технологий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038" y="397315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</a:t>
            </a:r>
            <a:r>
              <a:rPr lang="en-US" dirty="0" smtClean="0">
                <a:latin typeface="Bahnschrift Condensed" panose="020B0502040204020203" pitchFamily="34" charset="0"/>
              </a:rPr>
              <a:t>: </a:t>
            </a:r>
            <a:r>
              <a:rPr lang="ru-RU" dirty="0" smtClean="0">
                <a:latin typeface="Bahnschrift Condensed" panose="020B0502040204020203" pitchFamily="34" charset="0"/>
              </a:rPr>
              <a:t>Продвинутые стратегии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0"/>
            <a:ext cx="8285019" cy="5143500"/>
          </a:xfrm>
          <a:prstGeom prst="rect">
            <a:avLst/>
          </a:prstGeom>
        </p:spPr>
      </p:pic>
      <p:sp>
        <p:nvSpPr>
          <p:cNvPr id="4" name="Овал 3">
            <a:hlinkClick r:id="rId3" action="ppaction://hlinksldjump"/>
          </p:cNvPr>
          <p:cNvSpPr/>
          <p:nvPr/>
        </p:nvSpPr>
        <p:spPr>
          <a:xfrm>
            <a:off x="2604655" y="623455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hlinkClick r:id="rId4" action="ppaction://hlinksldjump"/>
          </p:cNvPr>
          <p:cNvSpPr/>
          <p:nvPr/>
        </p:nvSpPr>
        <p:spPr>
          <a:xfrm>
            <a:off x="5133110" y="581891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hlinkClick r:id="rId5" action="ppaction://hlinksldjump"/>
          </p:cNvPr>
          <p:cNvSpPr/>
          <p:nvPr/>
        </p:nvSpPr>
        <p:spPr>
          <a:xfrm>
            <a:off x="3823856" y="942109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hlinkClick r:id="rId6" action="ppaction://hlinksldjump"/>
          </p:cNvPr>
          <p:cNvSpPr/>
          <p:nvPr/>
        </p:nvSpPr>
        <p:spPr>
          <a:xfrm>
            <a:off x="3636820" y="942109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hlinkClick r:id="rId7" action="ppaction://hlinksldjump"/>
          </p:cNvPr>
          <p:cNvSpPr/>
          <p:nvPr/>
        </p:nvSpPr>
        <p:spPr>
          <a:xfrm>
            <a:off x="2895602" y="1482436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hlinkClick r:id="rId8" action="ppaction://hlinksldjump"/>
          </p:cNvPr>
          <p:cNvSpPr/>
          <p:nvPr/>
        </p:nvSpPr>
        <p:spPr>
          <a:xfrm>
            <a:off x="4080166" y="119149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hlinkClick r:id="rId9" action="ppaction://hlinksldjump"/>
          </p:cNvPr>
          <p:cNvSpPr/>
          <p:nvPr/>
        </p:nvSpPr>
        <p:spPr>
          <a:xfrm>
            <a:off x="4364185" y="1357744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hlinkClick r:id="rId10" action="ppaction://hlinksldjump"/>
          </p:cNvPr>
          <p:cNvSpPr/>
          <p:nvPr/>
        </p:nvSpPr>
        <p:spPr>
          <a:xfrm>
            <a:off x="3117276" y="210589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hlinkClick r:id="rId11" action="ppaction://hlinksldjump"/>
          </p:cNvPr>
          <p:cNvSpPr/>
          <p:nvPr/>
        </p:nvSpPr>
        <p:spPr>
          <a:xfrm>
            <a:off x="2978731" y="202276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hlinkClick r:id="rId12" action="ppaction://hlinksldjump"/>
          </p:cNvPr>
          <p:cNvSpPr/>
          <p:nvPr/>
        </p:nvSpPr>
        <p:spPr>
          <a:xfrm>
            <a:off x="1835732" y="131618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hlinkClick r:id="rId13" action="ppaction://hlinksldjump"/>
          </p:cNvPr>
          <p:cNvSpPr/>
          <p:nvPr/>
        </p:nvSpPr>
        <p:spPr>
          <a:xfrm>
            <a:off x="4551217" y="1925781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hlinkClick r:id="rId14" action="ppaction://hlinksldjump"/>
          </p:cNvPr>
          <p:cNvSpPr/>
          <p:nvPr/>
        </p:nvSpPr>
        <p:spPr>
          <a:xfrm>
            <a:off x="6407726" y="214745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hlinkClick r:id="rId15" action="ppaction://hlinksldjump"/>
          </p:cNvPr>
          <p:cNvSpPr/>
          <p:nvPr/>
        </p:nvSpPr>
        <p:spPr>
          <a:xfrm>
            <a:off x="6407725" y="257175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hlinkClick r:id="rId16" action="ppaction://hlinksldjump"/>
          </p:cNvPr>
          <p:cNvSpPr/>
          <p:nvPr/>
        </p:nvSpPr>
        <p:spPr>
          <a:xfrm>
            <a:off x="6206834" y="3617769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hlinkClick r:id="rId17" action="ppaction://hlinksldjump"/>
          </p:cNvPr>
          <p:cNvSpPr/>
          <p:nvPr/>
        </p:nvSpPr>
        <p:spPr>
          <a:xfrm>
            <a:off x="4551217" y="399877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hlinkClick r:id="rId18" action="ppaction://hlinksldjump"/>
          </p:cNvPr>
          <p:cNvSpPr/>
          <p:nvPr/>
        </p:nvSpPr>
        <p:spPr>
          <a:xfrm>
            <a:off x="4558146" y="387927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hlinkClick r:id="rId19" action="ppaction://hlinksldjump"/>
          </p:cNvPr>
          <p:cNvSpPr/>
          <p:nvPr/>
        </p:nvSpPr>
        <p:spPr>
          <a:xfrm flipV="1">
            <a:off x="4585857" y="3624700"/>
            <a:ext cx="131616" cy="588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hlinkClick r:id="rId20" action="ppaction://hlinksldjump"/>
          </p:cNvPr>
          <p:cNvSpPr/>
          <p:nvPr/>
        </p:nvSpPr>
        <p:spPr>
          <a:xfrm>
            <a:off x="4433457" y="3617769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hlinkClick r:id="rId21" action="ppaction://hlinksldjump"/>
          </p:cNvPr>
          <p:cNvSpPr/>
          <p:nvPr/>
        </p:nvSpPr>
        <p:spPr>
          <a:xfrm>
            <a:off x="2812478" y="3229841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hlinkClick r:id="rId22" action="ppaction://hlinksldjump"/>
          </p:cNvPr>
          <p:cNvSpPr/>
          <p:nvPr/>
        </p:nvSpPr>
        <p:spPr>
          <a:xfrm>
            <a:off x="1641772" y="2938895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hlinkClick r:id="rId23" action="ppaction://hlinksldjump"/>
          </p:cNvPr>
          <p:cNvSpPr/>
          <p:nvPr/>
        </p:nvSpPr>
        <p:spPr>
          <a:xfrm>
            <a:off x="2944096" y="3600447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hlinkClick r:id="rId24" action="ppaction://hlinksldjump"/>
          </p:cNvPr>
          <p:cNvSpPr/>
          <p:nvPr/>
        </p:nvSpPr>
        <p:spPr>
          <a:xfrm>
            <a:off x="2840198" y="3516455"/>
            <a:ext cx="69273" cy="2026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hlinkClick r:id="rId25" action="ppaction://hlinksldjump"/>
          </p:cNvPr>
          <p:cNvSpPr/>
          <p:nvPr/>
        </p:nvSpPr>
        <p:spPr>
          <a:xfrm>
            <a:off x="2680864" y="361257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hlinkClick r:id="rId26" action="ppaction://hlinksldjump"/>
          </p:cNvPr>
          <p:cNvSpPr/>
          <p:nvPr/>
        </p:nvSpPr>
        <p:spPr>
          <a:xfrm>
            <a:off x="3498275" y="280208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hlinkClick r:id="rId27" action="ppaction://hlinksldjump"/>
          </p:cNvPr>
          <p:cNvSpPr/>
          <p:nvPr/>
        </p:nvSpPr>
        <p:spPr>
          <a:xfrm>
            <a:off x="3567549" y="274666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hlinkClick r:id="rId28" action="ppaction://hlinksldjump"/>
          </p:cNvPr>
          <p:cNvSpPr/>
          <p:nvPr/>
        </p:nvSpPr>
        <p:spPr>
          <a:xfrm>
            <a:off x="3685311" y="2464378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hlinkClick r:id="rId29" action="ppaction://hlinksldjump"/>
          </p:cNvPr>
          <p:cNvSpPr/>
          <p:nvPr/>
        </p:nvSpPr>
        <p:spPr>
          <a:xfrm>
            <a:off x="5718465" y="1960417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hlinkClick r:id="rId30" action="ppaction://hlinksldjump"/>
          </p:cNvPr>
          <p:cNvSpPr/>
          <p:nvPr/>
        </p:nvSpPr>
        <p:spPr>
          <a:xfrm>
            <a:off x="5718465" y="2064326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hlinkClick r:id="rId31" action="ppaction://hlinksldjump"/>
          </p:cNvPr>
          <p:cNvSpPr/>
          <p:nvPr/>
        </p:nvSpPr>
        <p:spPr>
          <a:xfrm>
            <a:off x="7682344" y="1416626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hlinkClick r:id="rId19" action="ppaction://hlinksldjump"/>
          </p:cNvPr>
          <p:cNvSpPr/>
          <p:nvPr/>
        </p:nvSpPr>
        <p:spPr>
          <a:xfrm>
            <a:off x="8956963" y="261502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hlinkClick r:id="rId19" action="ppaction://hlinksldjump"/>
          </p:cNvPr>
          <p:cNvSpPr/>
          <p:nvPr/>
        </p:nvSpPr>
        <p:spPr>
          <a:xfrm>
            <a:off x="7259780" y="2829790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hlinkClick r:id="rId32" action="ppaction://hlinksldjump"/>
          </p:cNvPr>
          <p:cNvSpPr/>
          <p:nvPr/>
        </p:nvSpPr>
        <p:spPr>
          <a:xfrm>
            <a:off x="3962401" y="1565563"/>
            <a:ext cx="138545" cy="831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hlinkClick r:id="rId33" action="ppaction://hlinksldjump"/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1" y="4371108"/>
            <a:ext cx="463471" cy="4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038141484"/>
              </p:ext>
            </p:extLst>
          </p:nvPr>
        </p:nvGraphicFramePr>
        <p:xfrm>
          <a:off x="1524000" y="539750"/>
          <a:ext cx="5735782" cy="374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gradFill>
            <a:gsLst>
              <a:gs pos="0">
                <a:srgbClr val="FF0000"/>
              </a:gs>
              <a:gs pos="34000">
                <a:srgbClr val="FFFF66"/>
              </a:gs>
            </a:gsLst>
            <a:path path="circle">
              <a:fillToRect l="100000" t="100000"/>
            </a:path>
          </a:gradFill>
          <a:ln>
            <a:gradFill flip="none" rotWithShape="1">
              <a:gsLst>
                <a:gs pos="0">
                  <a:srgbClr val="FF0000"/>
                </a:gs>
                <a:gs pos="34000">
                  <a:srgbClr val="FFFF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925068" y="403489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Основы цифровых технологий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8" y="3816971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23097" y="414279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45" y="4183290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2" y="4125527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6840" y="416331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4286" y="4223786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77347" y="403489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Цифровые компетенции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4619" y="157053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u="sng" dirty="0">
                <a:latin typeface="Bahnschrift Condensed" panose="020B0502040204020203" pitchFamily="34" charset="0"/>
              </a:rPr>
              <a:t>Основы цифровых технологий</a:t>
            </a:r>
            <a:r>
              <a:rPr lang="ru-RU" sz="2000" dirty="0">
                <a:latin typeface="Bahnschrift Condensed" panose="020B0502040204020203" pitchFamily="34" charset="0"/>
              </a:rPr>
              <a:t>: Этот курс предлагает участникам понимание основ цифровых технологий, включая концепцию </a:t>
            </a:r>
            <a:r>
              <a:rPr lang="ru-RU" sz="2000" dirty="0" err="1">
                <a:latin typeface="Bahnschrift Condensed" panose="020B0502040204020203" pitchFamily="34" charset="0"/>
              </a:rPr>
              <a:t>цифровизации</a:t>
            </a:r>
            <a:r>
              <a:rPr lang="ru-RU" sz="2000" dirty="0">
                <a:latin typeface="Bahnschrift Condensed" panose="020B0502040204020203" pitchFamily="34" charset="0"/>
              </a:rPr>
              <a:t>, цифровых платформ и технологические тенденции.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038" y="397315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</a:t>
            </a:r>
            <a:r>
              <a:rPr lang="en-US" dirty="0" smtClean="0">
                <a:latin typeface="Bahnschrift Condensed" panose="020B0502040204020203" pitchFamily="34" charset="0"/>
              </a:rPr>
              <a:t>: </a:t>
            </a:r>
            <a:r>
              <a:rPr lang="ru-RU" dirty="0">
                <a:latin typeface="Bahnschrift Condensed" panose="020B0502040204020203" pitchFamily="34" charset="0"/>
              </a:rPr>
              <a:t>Основы цифровых технологий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22822" y="396562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Цифровая грамотность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86" y="1056280"/>
            <a:ext cx="5641188" cy="32700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239" y="403489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Цифровые компетенции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823" y="632130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диджитал</a:t>
            </a:r>
            <a:r>
              <a:rPr lang="ru-RU" sz="1200" dirty="0" smtClean="0">
                <a:latin typeface="Bahnschrift Condensed" panose="020B0502040204020203" pitchFamily="34" charset="0"/>
              </a:rPr>
              <a:t> маркетинга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Компетенции цифрового бизнес аналитика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3" name="Овал 12">
            <a:hlinkClick r:id="rId4" action="ppaction://hlinksldjump"/>
          </p:cNvPr>
          <p:cNvSpPr/>
          <p:nvPr/>
        </p:nvSpPr>
        <p:spPr>
          <a:xfrm>
            <a:off x="2918725" y="711711"/>
            <a:ext cx="131618" cy="1385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4121759"/>
            <a:ext cx="959427" cy="959427"/>
          </a:xfrm>
          <a:prstGeom prst="ellipse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7002" y="4447583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488078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430315"/>
            <a:ext cx="463471" cy="4634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40745" y="446810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528574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79689" y="396562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Инновации в цифровом мире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00300" y="157053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u="sng" dirty="0">
                <a:latin typeface="Bahnschrift Condensed" panose="020B0502040204020203" pitchFamily="34" charset="0"/>
              </a:rPr>
              <a:t>Цифровая грамотность</a:t>
            </a:r>
            <a:r>
              <a:rPr lang="ru-RU" sz="2000" dirty="0">
                <a:latin typeface="Bahnschrift Condensed" panose="020B0502040204020203" pitchFamily="34" charset="0"/>
              </a:rPr>
              <a:t>: Этот модуль ориентирован на развитие понимания базовых принципов работы цифровых технологий, безопасности в сети, а также этических и правовых аспектов использования интернета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952" y="396562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Цифровая грамотность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823" y="63213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диджитал</a:t>
            </a:r>
            <a:r>
              <a:rPr lang="ru-RU" sz="1200" dirty="0" smtClean="0">
                <a:latin typeface="Bahnschrift Condensed" panose="020B0502040204020203" pitchFamily="34" charset="0"/>
              </a:rPr>
              <a:t> маркетинга</a:t>
            </a: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Знание бизнес платформ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2891016" y="711711"/>
            <a:ext cx="131618" cy="1385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право 8"/>
          <p:cNvSpPr/>
          <p:nvPr/>
        </p:nvSpPr>
        <p:spPr>
          <a:xfrm>
            <a:off x="564785" y="431867"/>
            <a:ext cx="8430492" cy="2793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14588" y="157053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u="sng" dirty="0">
                <a:latin typeface="Bahnschrift Condensed" panose="020B0502040204020203" pitchFamily="34" charset="0"/>
              </a:rPr>
              <a:t>Инновации в цифровом мире</a:t>
            </a:r>
            <a:r>
              <a:rPr lang="ru-RU" sz="2000" dirty="0">
                <a:latin typeface="Bahnschrift Condensed" panose="020B0502040204020203" pitchFamily="34" charset="0"/>
              </a:rPr>
              <a:t>: Участники изучают современные тенденции цифрового развития, включая новейшие технологии, инновационные подходы и примеры успешной реализации проектов в цифровой сфере.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093" y="396562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Инновации в цифровом мире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823" y="632130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Bahnschrift Condensed" panose="020B0502040204020203" pitchFamily="34" charset="0"/>
              </a:rPr>
              <a:t>Пересадка на линию </a:t>
            </a:r>
            <a:r>
              <a:rPr lang="ru-RU" sz="1200" dirty="0" err="1" smtClean="0">
                <a:latin typeface="Bahnschrift Condensed" panose="020B0502040204020203" pitchFamily="34" charset="0"/>
              </a:rPr>
              <a:t>кибербезопасности</a:t>
            </a:r>
            <a:endParaRPr lang="ru-RU" sz="1200" dirty="0" smtClean="0">
              <a:latin typeface="Bahnschrift Condensed" panose="020B0502040204020203" pitchFamily="34" charset="0"/>
            </a:endParaRPr>
          </a:p>
          <a:p>
            <a:r>
              <a:rPr lang="ru-RU" sz="1200" dirty="0" smtClean="0">
                <a:latin typeface="Bahnschrift Condensed" panose="020B0502040204020203" pitchFamily="34" charset="0"/>
              </a:rPr>
              <a:t>Станция: Защита информации: аутентификация, авторизация</a:t>
            </a:r>
            <a:endParaRPr lang="ru-RU" sz="12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hlinkClick r:id="rId2" action="ppaction://hlinksldjump"/>
          </p:cNvPr>
          <p:cNvSpPr/>
          <p:nvPr/>
        </p:nvSpPr>
        <p:spPr>
          <a:xfrm>
            <a:off x="2891016" y="711711"/>
            <a:ext cx="131618" cy="13854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7" y="1076035"/>
            <a:ext cx="7658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smtClean="0">
                <a:latin typeface="Bahnschrift Condensed" panose="020B0502040204020203" pitchFamily="34" charset="0"/>
              </a:rPr>
              <a:t>Математика:</a:t>
            </a:r>
            <a:endParaRPr lang="ru-RU" sz="2000" u="sng" dirty="0">
              <a:latin typeface="Bahnschrift Condensed" panose="020B0502040204020203" pitchFamily="34" charset="0"/>
            </a:endParaRPr>
          </a:p>
          <a:p>
            <a:r>
              <a:rPr lang="ru-RU" sz="2000" dirty="0">
                <a:latin typeface="Bahnschrift Condensed" panose="020B0502040204020203" pitchFamily="34" charset="0"/>
              </a:rPr>
              <a:t>1. Основы алгебры, включая операции с числами и переменными, уравнения, системы уравнений и прочее.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2. Теория множеств, логика и дискретная математика, которые являются важными основами для понимания алгоритмов и структур данных.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3. Основы статистики, вероятности и теории чисел, полезные при анализе данных и разработке алгоритмов.</a:t>
            </a:r>
          </a:p>
          <a:p>
            <a:r>
              <a:rPr lang="ru-RU" sz="2000" dirty="0">
                <a:latin typeface="Bahnschrift Condensed" panose="020B0502040204020203" pitchFamily="34" charset="0"/>
              </a:rPr>
              <a:t>4. Основы математического анализа, включая дифференциальное и интегральное исчисление, которые могут понадобиться при работе с сложными алгоритмами и моделями.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1487" y="39130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Математика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5555976" y="391301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Введение в программирование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3" name="Рисунок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900107"/>
            <a:ext cx="959427" cy="95942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7002" y="4225931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5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266426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208663"/>
            <a:ext cx="463471" cy="463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0745" y="424644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306922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0334" y="63213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Пересадка на Линию аналитики</a:t>
            </a:r>
          </a:p>
          <a:p>
            <a:r>
              <a:rPr lang="ru-RU" dirty="0" smtClean="0">
                <a:latin typeface="Bahnschrift Condensed" panose="020B0502040204020203" pitchFamily="34" charset="0"/>
              </a:rPr>
              <a:t>Станция: Изучение библиотек для аналитики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" action="ppaction://hlinkshowjump?jump=nextslide"/>
          </p:cNvPr>
          <p:cNvSpPr txBox="1"/>
          <p:nvPr/>
        </p:nvSpPr>
        <p:spPr>
          <a:xfrm>
            <a:off x="5888184" y="397315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</a:t>
            </a:r>
            <a:r>
              <a:rPr lang="ru-RU" dirty="0" err="1" smtClean="0">
                <a:latin typeface="Bahnschrift Condensed" panose="020B0502040204020203" pitchFamily="34" charset="0"/>
              </a:rPr>
              <a:t>станцияя</a:t>
            </a:r>
            <a:r>
              <a:rPr lang="ru-RU" dirty="0" smtClean="0">
                <a:latin typeface="Bahnschrift Condensed" panose="020B0502040204020203" pitchFamily="34" charset="0"/>
              </a:rPr>
              <a:t>: ООП и структура данных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650723"/>
            <a:ext cx="959427" cy="959427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7002" y="397654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1704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843525" y="1601810"/>
            <a:ext cx="5686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Bahnschrift Condensed" panose="020B0502040204020203" pitchFamily="34" charset="0"/>
              </a:rPr>
              <a:t>Введение в программирование</a:t>
            </a:r>
            <a:r>
              <a:rPr lang="ru-RU" sz="2400" dirty="0">
                <a:latin typeface="Bahnschrift Condensed" panose="020B0502040204020203" pitchFamily="34" charset="0"/>
              </a:rPr>
              <a:t>: Студенты осваивают основы программирования, изучая ключевые понятия, синтаксис языков и принципы разработки программ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7" y="391301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Введение в программирование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Овал 3">
            <a:hlinkClick r:id="rId6" action="ppaction://hlinksldjump"/>
          </p:cNvPr>
          <p:cNvSpPr/>
          <p:nvPr/>
        </p:nvSpPr>
        <p:spPr>
          <a:xfrm>
            <a:off x="2542455" y="734261"/>
            <a:ext cx="131618" cy="1385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3959279"/>
            <a:ext cx="463471" cy="4634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40745" y="39970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4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05753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5741" y="1741054"/>
            <a:ext cx="7658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Bahnschrift Condensed" panose="020B0502040204020203" pitchFamily="34" charset="0"/>
              </a:rPr>
              <a:t>ООП и структуры данных</a:t>
            </a:r>
            <a:r>
              <a:rPr lang="ru-RU" sz="2400" dirty="0">
                <a:latin typeface="Bahnschrift Condensed" panose="020B0502040204020203" pitchFamily="34" charset="0"/>
              </a:rPr>
              <a:t>: В этом курсе представлена объектно-ориентированная парадигма программирования и основные структуры данных, необходимые для эффективной разработки программного обеспечения.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" action="ppaction://hlinkshowjump?jump=nextslide"/>
          </p:cNvPr>
          <p:cNvSpPr txBox="1"/>
          <p:nvPr/>
        </p:nvSpPr>
        <p:spPr>
          <a:xfrm>
            <a:off x="5673437" y="397315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Методы машинного обучения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ООП и структуры данных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810051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13587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176370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118607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15639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216866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3623" y="1796472"/>
            <a:ext cx="7658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Bahnschrift Condensed" panose="020B0502040204020203" pitchFamily="34" charset="0"/>
              </a:rPr>
              <a:t> Введение в ML и AI</a:t>
            </a:r>
            <a:r>
              <a:rPr lang="ru-RU" sz="2000" dirty="0">
                <a:latin typeface="Bahnschrift Condensed" panose="020B0502040204020203" pitchFamily="34" charset="0"/>
              </a:rPr>
              <a:t>: Студенты знакомятся с основами машинного обучения и искусственного интеллекта, изучая методы обработки данных, построения моделей и применения алгоритмов машинного обучения.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83383" y="397315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Глубокое обучение и нейросети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методы машинного обучения 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726922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05274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93241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35478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07326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133737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6" y="1856699"/>
            <a:ext cx="7658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latin typeface="Bahnschrift Condensed" panose="020B0502040204020203" pitchFamily="34" charset="0"/>
              </a:rPr>
              <a:t>Глубокое обучение и нейронные сети</a:t>
            </a:r>
            <a:r>
              <a:rPr lang="ru-RU" sz="2000" dirty="0">
                <a:latin typeface="Bahnschrift Condensed" panose="020B0502040204020203" pitchFamily="34" charset="0"/>
              </a:rPr>
              <a:t>: Обучающиеся знакомятся с принципами работы нейронных сетей, их применением в области </a:t>
            </a:r>
            <a:r>
              <a:rPr lang="ru-RU" sz="2000" dirty="0" err="1">
                <a:latin typeface="Bahnschrift Condensed" panose="020B0502040204020203" pitchFamily="34" charset="0"/>
              </a:rPr>
              <a:t>кибербезопасности</a:t>
            </a:r>
            <a:r>
              <a:rPr lang="ru-RU" sz="2000" dirty="0">
                <a:latin typeface="Bahnschrift Condensed" panose="020B0502040204020203" pitchFamily="34" charset="0"/>
              </a:rPr>
              <a:t> и методами обучения глубокого обучения.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403277" y="404242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Разработка приложений </a:t>
            </a:r>
            <a:r>
              <a:rPr lang="en-US" dirty="0" smtClean="0">
                <a:latin typeface="Bahnschrift Condensed" panose="020B0502040204020203" pitchFamily="34" charset="0"/>
              </a:rPr>
              <a:t>backend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Глубокое обучение и нейронные сети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3719993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04581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086312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028549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06633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126808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5911" y="734139"/>
            <a:ext cx="83577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 smtClean="0">
                <a:latin typeface="Bahnschrift Condensed" panose="020B0502040204020203" pitchFamily="34" charset="0"/>
              </a:rPr>
              <a:t>1. Изучение языка программирования широко используемого в веб-разработке, такого как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Python</a:t>
            </a:r>
            <a:r>
              <a:rPr lang="ru-RU" sz="1900" dirty="0" smtClean="0">
                <a:latin typeface="Bahnschrift Condensed" panose="020B0502040204020203" pitchFamily="34" charset="0"/>
              </a:rPr>
              <a:t>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Java</a:t>
            </a:r>
            <a:r>
              <a:rPr lang="ru-RU" sz="1900" dirty="0" smtClean="0">
                <a:latin typeface="Bahnschrift Condensed" panose="020B0502040204020203" pitchFamily="34" charset="0"/>
              </a:rPr>
              <a:t>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JavaScript</a:t>
            </a:r>
            <a:r>
              <a:rPr lang="ru-RU" sz="1900" dirty="0" smtClean="0">
                <a:latin typeface="Bahnschrift Condensed" panose="020B0502040204020203" pitchFamily="34" charset="0"/>
              </a:rPr>
              <a:t> (с использованием Node.js), PHP или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Ruby</a:t>
            </a:r>
            <a:r>
              <a:rPr lang="ru-RU" sz="19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2. Понимание работы с базами данных, включая реляционные базы данных (например,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MySQL</a:t>
            </a:r>
            <a:r>
              <a:rPr lang="ru-RU" sz="1900" dirty="0" smtClean="0">
                <a:latin typeface="Bahnschrift Condensed" panose="020B0502040204020203" pitchFamily="34" charset="0"/>
              </a:rPr>
              <a:t>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PostgreSQL</a:t>
            </a:r>
            <a:r>
              <a:rPr lang="ru-RU" sz="1900" dirty="0" smtClean="0">
                <a:latin typeface="Bahnschrift Condensed" panose="020B0502040204020203" pitchFamily="34" charset="0"/>
              </a:rPr>
              <a:t>) и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NoSQL</a:t>
            </a:r>
            <a:r>
              <a:rPr lang="ru-RU" sz="1900" dirty="0" smtClean="0">
                <a:latin typeface="Bahnschrift Condensed" panose="020B0502040204020203" pitchFamily="34" charset="0"/>
              </a:rPr>
              <a:t> базы данных (например,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MongoDB</a:t>
            </a:r>
            <a:r>
              <a:rPr lang="ru-RU" sz="1900" dirty="0" smtClean="0">
                <a:latin typeface="Bahnschrift Condensed" panose="020B0502040204020203" pitchFamily="34" charset="0"/>
              </a:rPr>
              <a:t>).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3. Знание протокола HTTP, создание и работа с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RESTful</a:t>
            </a:r>
            <a:r>
              <a:rPr lang="ru-RU" sz="1900" dirty="0" smtClean="0">
                <a:latin typeface="Bahnschrift Condensed" panose="020B0502040204020203" pitchFamily="34" charset="0"/>
              </a:rPr>
              <a:t> API для обеспечения взаимодействия между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фронтендом</a:t>
            </a:r>
            <a:r>
              <a:rPr lang="ru-RU" sz="1900" dirty="0" smtClean="0">
                <a:latin typeface="Bahnschrift Condensed" panose="020B0502040204020203" pitchFamily="34" charset="0"/>
              </a:rPr>
              <a:t> и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бэкендом</a:t>
            </a:r>
            <a:r>
              <a:rPr lang="ru-RU" sz="19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4. Изучение популярных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фреймворков</a:t>
            </a:r>
            <a:r>
              <a:rPr lang="ru-RU" sz="1900" dirty="0" smtClean="0">
                <a:latin typeface="Bahnschrift Condensed" panose="020B0502040204020203" pitchFamily="34" charset="0"/>
              </a:rPr>
              <a:t> для создания веб-приложений, таких как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Flask</a:t>
            </a:r>
            <a:r>
              <a:rPr lang="ru-RU" sz="1900" dirty="0" smtClean="0">
                <a:latin typeface="Bahnschrift Condensed" panose="020B0502040204020203" pitchFamily="34" charset="0"/>
              </a:rPr>
              <a:t> или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Django</a:t>
            </a:r>
            <a:r>
              <a:rPr lang="ru-RU" sz="1900" dirty="0" smtClean="0">
                <a:latin typeface="Bahnschrift Condensed" panose="020B0502040204020203" pitchFamily="34" charset="0"/>
              </a:rPr>
              <a:t> для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Python</a:t>
            </a:r>
            <a:r>
              <a:rPr lang="ru-RU" sz="1900" dirty="0" smtClean="0">
                <a:latin typeface="Bahnschrift Condensed" panose="020B0502040204020203" pitchFamily="34" charset="0"/>
              </a:rPr>
              <a:t>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Spring</a:t>
            </a:r>
            <a:r>
              <a:rPr lang="ru-RU" sz="1900" dirty="0" smtClean="0">
                <a:latin typeface="Bahnschrift Condensed" panose="020B0502040204020203" pitchFamily="34" charset="0"/>
              </a:rPr>
              <a:t> для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Java</a:t>
            </a:r>
            <a:r>
              <a:rPr lang="ru-RU" sz="1900" dirty="0" smtClean="0">
                <a:latin typeface="Bahnschrift Condensed" panose="020B0502040204020203" pitchFamily="34" charset="0"/>
              </a:rPr>
              <a:t>,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Express</a:t>
            </a:r>
            <a:r>
              <a:rPr lang="ru-RU" sz="1900" dirty="0" smtClean="0">
                <a:latin typeface="Bahnschrift Condensed" panose="020B0502040204020203" pitchFamily="34" charset="0"/>
              </a:rPr>
              <a:t> для Node.js и </a:t>
            </a:r>
            <a:r>
              <a:rPr lang="ru-RU" sz="1900" dirty="0" err="1" smtClean="0">
                <a:latin typeface="Bahnschrift Condensed" panose="020B0502040204020203" pitchFamily="34" charset="0"/>
              </a:rPr>
              <a:t>Laravel</a:t>
            </a:r>
            <a:r>
              <a:rPr lang="ru-RU" sz="1900" dirty="0" smtClean="0">
                <a:latin typeface="Bahnschrift Condensed" panose="020B0502040204020203" pitchFamily="34" charset="0"/>
              </a:rPr>
              <a:t> для PHP.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5. Понимание принципов аутентификации пользователей, авторизации и обеспечения безопасности данных в приложении.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6. Знание методов хранения данных, включая кеширование,</a:t>
            </a:r>
          </a:p>
          <a:p>
            <a:r>
              <a:rPr lang="ru-RU" sz="1900" dirty="0" smtClean="0">
                <a:latin typeface="Bahnschrift Condensed" panose="020B0502040204020203" pitchFamily="34" charset="0"/>
              </a:rPr>
              <a:t>и оптимизации производительности при работе с данными.</a:t>
            </a:r>
            <a:endParaRPr lang="ru-RU" sz="1900" dirty="0">
              <a:latin typeface="Bahnschrift Condensed" panose="020B0502040204020203" pitchFamily="34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>
            <a:off x="519545" y="429491"/>
            <a:ext cx="8430492" cy="279399"/>
          </a:xfrm>
          <a:prstGeom prst="rightArrow">
            <a:avLst/>
          </a:prstGeom>
          <a:solidFill>
            <a:srgbClr val="FB9205"/>
          </a:solidFill>
          <a:ln>
            <a:solidFill>
              <a:srgbClr val="FB92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26911" y="396343"/>
            <a:ext cx="403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Следующая станция: Добавление </a:t>
            </a:r>
            <a:r>
              <a:rPr lang="ru-RU" dirty="0">
                <a:latin typeface="Bahnschrift Condensed" panose="020B0502040204020203" pitchFamily="34" charset="0"/>
              </a:rPr>
              <a:t>микросервисов в приложения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87" y="391301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Станция: Разработка приложений, </a:t>
            </a:r>
            <a:r>
              <a:rPr lang="en-US" dirty="0" smtClean="0">
                <a:latin typeface="Bahnschrift Condensed" panose="020B0502040204020203" pitchFamily="34" charset="0"/>
              </a:rPr>
              <a:t>backend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1" name="Рисунок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63" y="4024795"/>
            <a:ext cx="959427" cy="959427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27002" y="435061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на карту 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0" y="4391114"/>
            <a:ext cx="407506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" y="4333351"/>
            <a:ext cx="463471" cy="4634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0745" y="437113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2"/>
                </a:solidFill>
                <a:latin typeface="Bahnschrift Condensed" panose="020B0502040204020203" pitchFamily="34" charset="0"/>
              </a:rPr>
              <a:t>Вернуться к списку</a:t>
            </a:r>
            <a:endParaRPr lang="ru-RU" i="1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6" name="Picture 2" descr="https://w7.pngwing.com/pngs/977/889/png-transparent-index-finger-right-hand-photography-hand-black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191" y="4431610"/>
            <a:ext cx="470095" cy="2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3125</Words>
  <Application>Microsoft Office PowerPoint</Application>
  <PresentationFormat>Экран (16:9)</PresentationFormat>
  <Paragraphs>340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Bahnschrift Condensed</vt:lpstr>
      <vt:lpstr>Vidaloka</vt:lpstr>
      <vt:lpstr>Arial</vt:lpstr>
      <vt:lpstr>Montserrat</vt:lpstr>
      <vt:lpstr>Minimalist Business Slides XL by Slidesgo</vt:lpstr>
      <vt:lpstr>Обучение цифровых специалистов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цифровых специалистов</dc:title>
  <cp:lastModifiedBy>Юлия В</cp:lastModifiedBy>
  <cp:revision>54</cp:revision>
  <dcterms:modified xsi:type="dcterms:W3CDTF">2024-03-06T19:01:14Z</dcterms:modified>
</cp:coreProperties>
</file>